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9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10B-DA2A-F243-AB90-EA9F9E50D6A9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0EB-F01D-2440-A0B6-CDDD5164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everyone on the team to be developer</a:t>
            </a:r>
          </a:p>
          <a:p>
            <a:r>
              <a:rPr lang="en-US" dirty="0" smtClean="0"/>
              <a:t>BA and QA writing code that runs</a:t>
            </a:r>
          </a:p>
          <a:p>
            <a:r>
              <a:rPr lang="en-US" dirty="0" smtClean="0"/>
              <a:t>Improve the collaboration in the whole team</a:t>
            </a:r>
          </a:p>
          <a:p>
            <a:r>
              <a:rPr lang="en-US" dirty="0" smtClean="0"/>
              <a:t>Promote a shared vocabulary of  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99691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increase the amount of end to end tests</a:t>
            </a:r>
          </a:p>
          <a:p>
            <a:r>
              <a:rPr lang="en-US" dirty="0" smtClean="0"/>
              <a:t>There are costs associated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endParaRPr lang="en-US" dirty="0" smtClean="0"/>
          </a:p>
          <a:p>
            <a:r>
              <a:rPr lang="en-US" dirty="0" smtClean="0"/>
              <a:t>Cucumber</a:t>
            </a:r>
          </a:p>
          <a:p>
            <a:r>
              <a:rPr lang="en-US" dirty="0" err="1" smtClean="0"/>
              <a:t>Rspec</a:t>
            </a:r>
            <a:endParaRPr lang="en-US" dirty="0" smtClean="0"/>
          </a:p>
          <a:p>
            <a:r>
              <a:rPr lang="en-US" dirty="0" err="1" smtClean="0"/>
              <a:t>easyB</a:t>
            </a:r>
            <a:endParaRPr lang="en-US" dirty="0" smtClean="0"/>
          </a:p>
          <a:p>
            <a:r>
              <a:rPr lang="en-US" dirty="0" smtClean="0"/>
              <a:t>Spock</a:t>
            </a:r>
          </a:p>
          <a:p>
            <a:r>
              <a:rPr lang="en-US" dirty="0" smtClean="0"/>
              <a:t>jasmine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 (</a:t>
            </a:r>
            <a:r>
              <a:rPr lang="en-US" b="1" dirty="0" err="1" smtClean="0"/>
              <a:t>Behaviour</a:t>
            </a:r>
            <a:r>
              <a:rPr lang="en-US" b="1" dirty="0" smtClean="0"/>
              <a:t> Driven Development</a:t>
            </a:r>
            <a:r>
              <a:rPr lang="en-US" dirty="0" smtClean="0"/>
              <a:t>) is a synthesis and refinement of practices stemming from TDD (Test </a:t>
            </a:r>
            <a:r>
              <a:rPr lang="en-US" b="1" dirty="0" smtClean="0"/>
              <a:t>Driven Development</a:t>
            </a:r>
            <a:r>
              <a:rPr lang="en-US" dirty="0" smtClean="0"/>
              <a:t>) and ATDD (Acceptance Test </a:t>
            </a:r>
            <a:r>
              <a:rPr lang="en-US" b="1" dirty="0" smtClean="0"/>
              <a:t>Driven Development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from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is more developer test of each class and method in details with stubbing or mocking technics.</a:t>
            </a:r>
          </a:p>
          <a:p>
            <a:r>
              <a:rPr lang="en-US" dirty="0" smtClean="0"/>
              <a:t>BDD is a whole team test, usually BA and QA are heavily involved and some companies have dedicated QA Automation Engineer to wire the story with the Programming languages of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4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from ATDD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both test external behavior of the application</a:t>
            </a:r>
          </a:p>
          <a:p>
            <a:r>
              <a:rPr lang="en-US" dirty="0" smtClean="0"/>
              <a:t>ATDD is not necessary automated</a:t>
            </a:r>
          </a:p>
          <a:p>
            <a:r>
              <a:rPr lang="en-US" dirty="0" smtClean="0"/>
              <a:t>BDD is mostly automated</a:t>
            </a:r>
          </a:p>
        </p:txBody>
      </p:sp>
    </p:spTree>
    <p:extLst>
      <p:ext uri="{BB962C8B-B14F-4D97-AF65-F5344CB8AC3E}">
        <p14:creationId xmlns:p14="http://schemas.microsoft.com/office/powerpoint/2010/main" val="332572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BDD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thinking "from the outside in", in other words implement only those behaviors which contribute most directly to these business outcomes, so as to minimize waste</a:t>
            </a:r>
          </a:p>
          <a:p>
            <a:r>
              <a:rPr lang="en-US" dirty="0" smtClean="0"/>
              <a:t>describe behaviors in a single notation which is directly accessible to domain experts, testers and developers, so as to improve communication</a:t>
            </a:r>
          </a:p>
          <a:p>
            <a:r>
              <a:rPr lang="en-US" dirty="0" smtClean="0"/>
              <a:t>apply these techniques all the way down to the lowest levels of abstraction of the software, paying particular attention to the distribution of behavior, so that evolution remains cheap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Principles of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behavior-driven development is a specialized version of test-driven development which focuses on behavioral specification of software units.</a:t>
            </a:r>
          </a:p>
          <a:p>
            <a:r>
              <a:rPr lang="en-US" dirty="0"/>
              <a:t>t</a:t>
            </a:r>
            <a:r>
              <a:rPr lang="en-US" dirty="0" smtClean="0"/>
              <a:t>est-driven development is a software development methodology which essentially states that for each unit of software, a software developer must:</a:t>
            </a:r>
          </a:p>
          <a:p>
            <a:pPr lvl="1"/>
            <a:r>
              <a:rPr lang="en-US" dirty="0" smtClean="0"/>
              <a:t>define a test set for the unit </a:t>
            </a:r>
            <a:r>
              <a:rPr lang="en-US" i="1" dirty="0" smtClean="0"/>
              <a:t>first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then implement the unit;</a:t>
            </a:r>
          </a:p>
          <a:p>
            <a:pPr lvl="1"/>
            <a:r>
              <a:rPr lang="en-US" dirty="0" smtClean="0"/>
              <a:t>finally verify that the implementation of the unit makes the tests succeed.</a:t>
            </a:r>
          </a:p>
        </p:txBody>
      </p:sp>
    </p:spTree>
    <p:extLst>
      <p:ext uri="{BB962C8B-B14F-4D97-AF65-F5344CB8AC3E}">
        <p14:creationId xmlns:p14="http://schemas.microsoft.com/office/powerpoint/2010/main" val="253217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Behavioral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chooses to use a semi-formal format for behavioral specification which is borrowed from user story specifications.</a:t>
            </a:r>
          </a:p>
          <a:p>
            <a:r>
              <a:rPr lang="en-US" dirty="0" smtClean="0"/>
              <a:t>BDD specifies that business analysts and developers should collaborate in this area and should specify behavior in terms of user stories, which are explicitly written down in a dedicated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2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Narrative: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As a user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 want to perform an action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So that I can achieve a business goal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Scenario: scenario description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Given</a:t>
            </a:r>
            <a:r>
              <a:rPr lang="en-US" dirty="0" smtClean="0">
                <a:solidFill>
                  <a:srgbClr val="000090"/>
                </a:solidFill>
              </a:rPr>
              <a:t> I am on </a:t>
            </a:r>
            <a:r>
              <a:rPr lang="en-US" dirty="0" err="1" smtClean="0">
                <a:solidFill>
                  <a:srgbClr val="000090"/>
                </a:solidFill>
              </a:rPr>
              <a:t>TicketFly</a:t>
            </a:r>
            <a:r>
              <a:rPr lang="en-US" dirty="0" smtClean="0">
                <a:solidFill>
                  <a:srgbClr val="000090"/>
                </a:solidFill>
              </a:rPr>
              <a:t> home page using </a:t>
            </a:r>
            <a:r>
              <a:rPr lang="en-US" dirty="0" smtClean="0">
                <a:solidFill>
                  <a:srgbClr val="008000"/>
                </a:solidFill>
              </a:rPr>
              <a:t>CHROME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dirty="0" smtClean="0">
                <a:solidFill>
                  <a:srgbClr val="000090"/>
                </a:solidFill>
              </a:rPr>
              <a:t> I change the location to </a:t>
            </a:r>
            <a:r>
              <a:rPr lang="en-US" dirty="0" smtClean="0">
                <a:solidFill>
                  <a:srgbClr val="008000"/>
                </a:solidFill>
              </a:rPr>
              <a:t>CANANA</a:t>
            </a:r>
            <a:r>
              <a:rPr lang="en-US" dirty="0" smtClean="0">
                <a:solidFill>
                  <a:srgbClr val="000090"/>
                </a:solidFill>
              </a:rPr>
              <a:t> then </a:t>
            </a:r>
            <a:r>
              <a:rPr lang="en-US" dirty="0" smtClean="0">
                <a:solidFill>
                  <a:srgbClr val="008000"/>
                </a:solidFill>
              </a:rPr>
              <a:t>ALL_CANADA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E46C0A"/>
                </a:solidFill>
              </a:rPr>
              <a:t>Then</a:t>
            </a:r>
            <a:r>
              <a:rPr lang="en-US" dirty="0" smtClean="0">
                <a:solidFill>
                  <a:srgbClr val="000090"/>
                </a:solidFill>
              </a:rPr>
              <a:t> the default location is </a:t>
            </a:r>
            <a:r>
              <a:rPr lang="en-US" dirty="0" smtClean="0">
                <a:solidFill>
                  <a:srgbClr val="008000"/>
                </a:solidFill>
              </a:rPr>
              <a:t>Canada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353"/>
            <a:ext cx="8229600" cy="56751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ChangeLocationStep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TicketflyPage</a:t>
            </a:r>
            <a:r>
              <a:rPr lang="en-US" dirty="0" smtClean="0"/>
              <a:t> page;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@Given("I am on </a:t>
            </a:r>
            <a:r>
              <a:rPr lang="en-US" dirty="0" err="1" smtClean="0"/>
              <a:t>TicketFly</a:t>
            </a:r>
            <a:r>
              <a:rPr lang="en-US" dirty="0" smtClean="0"/>
              <a:t> home page using $browser")</a:t>
            </a:r>
          </a:p>
          <a:p>
            <a:pPr marL="0" indent="0">
              <a:buNone/>
            </a:pPr>
            <a:r>
              <a:rPr lang="en-US" dirty="0" smtClean="0"/>
              <a:t>    public void given(String browser) {</a:t>
            </a:r>
          </a:p>
          <a:p>
            <a:pPr marL="0" indent="0">
              <a:buNone/>
            </a:pPr>
            <a:r>
              <a:rPr lang="en-US" dirty="0" smtClean="0"/>
              <a:t>        page = new </a:t>
            </a:r>
            <a:r>
              <a:rPr lang="en-US" dirty="0" err="1" smtClean="0"/>
              <a:t>TicketflyPage</a:t>
            </a:r>
            <a:r>
              <a:rPr lang="en-US" dirty="0" smtClean="0"/>
              <a:t>(</a:t>
            </a:r>
            <a:r>
              <a:rPr lang="en-US" dirty="0" err="1" smtClean="0"/>
              <a:t>Browsers.valueOf</a:t>
            </a:r>
            <a:r>
              <a:rPr lang="en-US" dirty="0" smtClean="0"/>
              <a:t>(browser));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page.open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@When("I change the location to $county then $region")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changeLocation</a:t>
            </a:r>
            <a:r>
              <a:rPr lang="en-US" dirty="0" smtClean="0"/>
              <a:t>(String country, String region)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page.changeLocation</a:t>
            </a:r>
            <a:r>
              <a:rPr lang="en-US" dirty="0" smtClean="0"/>
              <a:t>(</a:t>
            </a:r>
            <a:r>
              <a:rPr lang="en-US" dirty="0" err="1" smtClean="0"/>
              <a:t>LinkText.valueOf</a:t>
            </a:r>
            <a:r>
              <a:rPr lang="en-US" dirty="0" smtClean="0"/>
              <a:t>(country), </a:t>
            </a:r>
            <a:r>
              <a:rPr lang="en-US" dirty="0" err="1" smtClean="0"/>
              <a:t>LinkText.valueOf</a:t>
            </a:r>
            <a:r>
              <a:rPr lang="en-US" dirty="0" smtClean="0"/>
              <a:t>(region));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@Then("the default location is $location")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verifyLocation</a:t>
            </a:r>
            <a:r>
              <a:rPr lang="en-US" dirty="0" smtClean="0"/>
              <a:t>(String location)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(location, </a:t>
            </a:r>
            <a:r>
              <a:rPr lang="en-US" dirty="0" err="1" smtClean="0"/>
              <a:t>page.currentLocation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565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BDD</vt:lpstr>
      <vt:lpstr>What’s BDD</vt:lpstr>
      <vt:lpstr>Distance from TDD</vt:lpstr>
      <vt:lpstr>Distance from ATDD</vt:lpstr>
      <vt:lpstr>3 BDD Tactics</vt:lpstr>
      <vt:lpstr>Principles of BDD</vt:lpstr>
      <vt:lpstr>Behavioral specifications</vt:lpstr>
      <vt:lpstr>Example</vt:lpstr>
      <vt:lpstr>Java Wiring</vt:lpstr>
      <vt:lpstr>Advantage of BDD</vt:lpstr>
      <vt:lpstr>Disadvantage of BDD</vt:lpstr>
      <vt:lpstr>TDD Frameworks</vt:lpstr>
    </vt:vector>
  </TitlesOfParts>
  <Company>algocrafts,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BDD</dc:title>
  <dc:creator>Yujun Liang</dc:creator>
  <cp:lastModifiedBy>Yujun Liang</cp:lastModifiedBy>
  <cp:revision>9</cp:revision>
  <dcterms:created xsi:type="dcterms:W3CDTF">2014-06-25T00:36:44Z</dcterms:created>
  <dcterms:modified xsi:type="dcterms:W3CDTF">2014-06-26T20:39:04Z</dcterms:modified>
</cp:coreProperties>
</file>