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大介 堀部" initials="大介" lastIdx="3" clrIdx="0">
    <p:extLst>
      <p:ext uri="{19B8F6BF-5375-455C-9EA6-DF929625EA0E}">
        <p15:presenceInfo xmlns:p15="http://schemas.microsoft.com/office/powerpoint/2012/main" userId="8379677249646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00A0"/>
    <a:srgbClr val="BE5108"/>
    <a:srgbClr val="CC0066"/>
    <a:srgbClr val="6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D082-09C0-4595-A2AE-AB9BFBBE1379}" type="datetimeFigureOut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7246D-341A-4097-BCA7-4570FD5FC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3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21AD1-5B64-45CC-A841-B014E2B06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A1F94-6541-48FE-B0E0-DAB10658D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E9A8B-5F27-4227-8B1A-A2D09A36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BAE8-54D9-4472-8B51-6E49180012F9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A405A-19D5-41C6-BB16-9CFF606B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6D549-9B3F-4F21-BBCB-C1750BF2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4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253679-D72C-40A1-9C89-96A73E2A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FCAF07-EA9A-44AA-9198-404E402E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253331"/>
            <a:ext cx="10748513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402C5D-2ECD-4272-8D44-E43E5EC5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3A763-CD5A-492B-ACF1-AF84F513329E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A6CE6A-22D4-43CA-BD19-907D3A50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91785-EB60-4534-B083-D6F33C66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94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72D34-BC77-4298-A46A-FA604149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B8400-849B-4E24-9648-792660EA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6849EB-9679-4ED3-9FEE-5B8403F2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862D0-5D92-429C-9444-82DB97674593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B31D6-9C63-4F1D-B836-0DB8E002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30E4C1-9502-418E-92F4-91529E1A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2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34CA61-9A42-4931-AA04-362203B5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71EA039-7CFA-423B-AA8F-58D0C4B9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F562-7B68-44CA-B175-6717E07BF45E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F21C59-3DB9-4984-8798-FBAFA0A6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6604B2-85FB-46F8-AA09-F4F391B9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1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8169DE-B202-4043-9715-15C98AC52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05C1-29B0-45B2-9C5F-CA0191880C57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56FE94-24AB-4DFB-96A9-34B1B7A4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AAC9E-4E1C-4411-8A77-618888C3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03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3329B6-ABA2-4C24-A6F3-B3D81B1E9EB0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gradFill flip="none" rotWithShape="1"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3397D2-DB01-40C5-BD19-598A7F91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2" y="136525"/>
            <a:ext cx="10515600" cy="495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A739F2-AEF8-44C6-BA80-B8DB71DAA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1872" y="1253331"/>
            <a:ext cx="10731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DDBED1-0F48-4841-9458-14323EC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0205D-A92C-42A3-B7A8-240975D58DA3}" type="datetime1">
              <a:rPr kumimoji="1" lang="ja-JP" altLang="en-US" smtClean="0"/>
              <a:t>2019/2/12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6209E-427C-4D43-8A77-F31F37272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30D636-9E6C-467A-BB38-C7C5AD36F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3912" y="6356350"/>
            <a:ext cx="829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371DA3A-384B-40C8-9665-18BF514BE04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563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bg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0.jpeg"/><Relationship Id="rId2" Type="http://schemas.openxmlformats.org/officeDocument/2006/relationships/image" Target="../media/image1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B3140-7A2A-4094-83B6-04ABE3BAB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30" y="1122363"/>
            <a:ext cx="11120847" cy="2387600"/>
          </a:xfrm>
        </p:spPr>
        <p:txBody>
          <a:bodyPr/>
          <a:lstStyle/>
          <a:p>
            <a:r>
              <a:rPr lang="en-US" altLang="ja-JP" dirty="0"/>
              <a:t>Project ‘</a:t>
            </a:r>
            <a:r>
              <a:rPr lang="en-US" altLang="ja-JP" dirty="0" err="1">
                <a:solidFill>
                  <a:srgbClr val="6000A0"/>
                </a:solidFill>
              </a:rPr>
              <a:t>Libraria</a:t>
            </a:r>
            <a:r>
              <a:rPr lang="en-US" altLang="ja-JP" dirty="0"/>
              <a:t>’</a:t>
            </a:r>
            <a:r>
              <a:rPr lang="ja-JP" altLang="en-US" dirty="0"/>
              <a:t> </a:t>
            </a:r>
            <a:r>
              <a:rPr lang="en-US" altLang="ja-JP" dirty="0"/>
              <a:t>overview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600" dirty="0"/>
              <a:t>「電子蔵書</a:t>
            </a:r>
            <a:r>
              <a:rPr lang="ja-JP" altLang="en-US" sz="3600" dirty="0">
                <a:solidFill>
                  <a:srgbClr val="6000A0"/>
                </a:solidFill>
              </a:rPr>
              <a:t>管理自動化</a:t>
            </a:r>
            <a:r>
              <a:rPr lang="ja-JP" altLang="en-US" sz="3600" dirty="0"/>
              <a:t>及び</a:t>
            </a:r>
            <a:r>
              <a:rPr lang="ja-JP" altLang="en-US" sz="3600" dirty="0">
                <a:solidFill>
                  <a:srgbClr val="6000A0"/>
                </a:solidFill>
              </a:rPr>
              <a:t>読書快適化</a:t>
            </a:r>
            <a:r>
              <a:rPr lang="ja-JP" altLang="en-US" sz="3600" dirty="0"/>
              <a:t>計画」概要書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03286E-1294-4EA1-86F0-5A560386C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3554"/>
            <a:ext cx="9144000" cy="1401530"/>
          </a:xfrm>
        </p:spPr>
        <p:txBody>
          <a:bodyPr/>
          <a:lstStyle/>
          <a:p>
            <a:r>
              <a:rPr lang="en-US" altLang="ja-JP" dirty="0"/>
              <a:t>Team ‘</a:t>
            </a:r>
            <a:r>
              <a:rPr lang="en-US" altLang="ja-JP" dirty="0" err="1">
                <a:solidFill>
                  <a:srgbClr val="6000A0"/>
                </a:solidFill>
              </a:rPr>
              <a:t>Libraira</a:t>
            </a:r>
            <a:r>
              <a:rPr lang="en-US" altLang="ja-JP" dirty="0"/>
              <a:t>’</a:t>
            </a:r>
          </a:p>
          <a:p>
            <a:r>
              <a:rPr lang="en-US" altLang="ja-JP" dirty="0"/>
              <a:t>2019/02/12</a:t>
            </a:r>
          </a:p>
          <a:p>
            <a:r>
              <a:rPr lang="en-US" altLang="ja-JP" dirty="0"/>
              <a:t>Ver 0.1.2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BB09AC-9E3B-45A4-854C-54BA835C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65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5DFA7-47F7-4C36-9711-80C8DA72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概要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1DE1BFF3-4D58-4457-96D7-111FD55BA4EA}"/>
              </a:ext>
            </a:extLst>
          </p:cNvPr>
          <p:cNvSpPr/>
          <p:nvPr/>
        </p:nvSpPr>
        <p:spPr>
          <a:xfrm>
            <a:off x="6833280" y="3651155"/>
            <a:ext cx="726102" cy="594730"/>
          </a:xfrm>
          <a:prstGeom prst="can">
            <a:avLst>
              <a:gd name="adj" fmla="val 32368"/>
            </a:avLst>
          </a:prstGeom>
          <a:gradFill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77C23E5-F778-4B57-8AAE-57514FEE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166" y="3644755"/>
            <a:ext cx="504000" cy="50597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7AA4138-98A1-443F-8A5D-172B9473D5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792" y="4165281"/>
            <a:ext cx="504000" cy="50597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D63B8CF4-50F2-4006-8944-A1ADD0C54C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17" y="3644755"/>
            <a:ext cx="504000" cy="505977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A5421EA-CDC4-4FF6-B39D-C62F88863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46" y="4165281"/>
            <a:ext cx="559047" cy="41928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D1F35E-DFF5-45F9-9FDF-7BF1ABA2C4FC}"/>
              </a:ext>
            </a:extLst>
          </p:cNvPr>
          <p:cNvSpPr/>
          <p:nvPr/>
        </p:nvSpPr>
        <p:spPr>
          <a:xfrm>
            <a:off x="3126625" y="3369080"/>
            <a:ext cx="2018220" cy="133677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C526DB-B7B0-4F80-9239-74CA8032D824}"/>
              </a:ext>
            </a:extLst>
          </p:cNvPr>
          <p:cNvSpPr/>
          <p:nvPr/>
        </p:nvSpPr>
        <p:spPr>
          <a:xfrm>
            <a:off x="2866461" y="3176058"/>
            <a:ext cx="6308075" cy="272919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http://letsgo.sakura.ne.jp/natural_blog/wp-content/uploads/2010/03/book.png">
            <a:extLst>
              <a:ext uri="{FF2B5EF4-FFF2-40B4-BE49-F238E27FC236}">
                <a16:creationId xmlns:a16="http://schemas.microsoft.com/office/drawing/2014/main" id="{CBF10C40-A2B3-4CCF-BCA1-011B06B2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8" y="3382924"/>
            <a:ext cx="857095" cy="8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ã¹ã­ã£ãã¼, ãã¸ã¿ã« ã¹ã­ã£ãã¼, ã³ã³ãã¥ã¼ã¿, å¥å, ããã¤ã¹, å¨è¾ºæ©å¨">
            <a:extLst>
              <a:ext uri="{FF2B5EF4-FFF2-40B4-BE49-F238E27FC236}">
                <a16:creationId xmlns:a16="http://schemas.microsoft.com/office/drawing/2014/main" id="{5BC413B7-463C-4661-9699-304DA0DBC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38" y="4216021"/>
            <a:ext cx="1150671" cy="76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5019AA4-1CED-46A8-A5DE-12815077017A}"/>
              </a:ext>
            </a:extLst>
          </p:cNvPr>
          <p:cNvCxnSpPr>
            <a:cxnSpLocks/>
          </p:cNvCxnSpPr>
          <p:nvPr/>
        </p:nvCxnSpPr>
        <p:spPr>
          <a:xfrm>
            <a:off x="1959313" y="4158070"/>
            <a:ext cx="116731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>
            <a:extLst>
              <a:ext uri="{FF2B5EF4-FFF2-40B4-BE49-F238E27FC236}">
                <a16:creationId xmlns:a16="http://schemas.microsoft.com/office/drawing/2014/main" id="{FD8BA23D-67F1-4038-8971-2511B094D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78" y="3639360"/>
            <a:ext cx="559047" cy="419285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62301F9-2608-4274-A1A7-4574D1F0D91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44845" y="3948520"/>
            <a:ext cx="515259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4369FBB-5B0C-4A83-9E8E-2E9106557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104" y="3571904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2C21F40-7E08-444E-99F0-CA5BDFADA126}"/>
              </a:ext>
            </a:extLst>
          </p:cNvPr>
          <p:cNvGrpSpPr/>
          <p:nvPr/>
        </p:nvGrpSpPr>
        <p:grpSpPr>
          <a:xfrm>
            <a:off x="2527340" y="5060124"/>
            <a:ext cx="907290" cy="907290"/>
            <a:chOff x="9229335" y="4846605"/>
            <a:chExt cx="907290" cy="907290"/>
          </a:xfrm>
          <a:effectLst>
            <a:outerShdw blurRad="38100" dist="25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8398488-CB2C-4681-A319-5C402FB8E49D}"/>
                </a:ext>
              </a:extLst>
            </p:cNvPr>
            <p:cNvSpPr/>
            <p:nvPr/>
          </p:nvSpPr>
          <p:spPr>
            <a:xfrm>
              <a:off x="9398396" y="4880196"/>
              <a:ext cx="569167" cy="840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535C4A15-9438-4AAB-AF9E-E3C02252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9335" y="4846605"/>
              <a:ext cx="907290" cy="907290"/>
            </a:xfrm>
            <a:prstGeom prst="rect">
              <a:avLst/>
            </a:prstGeom>
          </p:spPr>
        </p:pic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5B66225C-9D8E-42FA-A13C-E87C80EBCCB1}"/>
              </a:ext>
            </a:extLst>
          </p:cNvPr>
          <p:cNvCxnSpPr>
            <a:cxnSpLocks/>
          </p:cNvCxnSpPr>
          <p:nvPr/>
        </p:nvCxnSpPr>
        <p:spPr>
          <a:xfrm flipV="1">
            <a:off x="6036723" y="4503581"/>
            <a:ext cx="0" cy="1597923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41358EBD-5487-455C-9B99-A6AE3B3036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570" y="4892535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33CC6D6-738A-42A9-B090-DDB294FE9367}"/>
              </a:ext>
            </a:extLst>
          </p:cNvPr>
          <p:cNvCxnSpPr>
            <a:cxnSpLocks/>
            <a:stCxn id="10" idx="4"/>
            <a:endCxn id="15" idx="1"/>
          </p:cNvCxnSpPr>
          <p:nvPr/>
        </p:nvCxnSpPr>
        <p:spPr>
          <a:xfrm>
            <a:off x="7559382" y="3948520"/>
            <a:ext cx="500695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A085D50E-6BED-4811-B64F-E24468A760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077" y="3571904"/>
            <a:ext cx="753232" cy="753232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C18AA808-213E-4DB4-A724-8007C8FFA30C}"/>
              </a:ext>
            </a:extLst>
          </p:cNvPr>
          <p:cNvGrpSpPr/>
          <p:nvPr/>
        </p:nvGrpSpPr>
        <p:grpSpPr>
          <a:xfrm>
            <a:off x="9754891" y="3255652"/>
            <a:ext cx="1069484" cy="1069484"/>
            <a:chOff x="9975024" y="1980237"/>
            <a:chExt cx="1069484" cy="1069484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DD28E0DC-64D3-4C2B-A2A1-5E529725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5024" y="1980237"/>
              <a:ext cx="1069484" cy="1069484"/>
            </a:xfrm>
            <a:prstGeom prst="rect">
              <a:avLst/>
            </a:prstGeom>
          </p:spPr>
        </p:pic>
        <p:pic>
          <p:nvPicPr>
            <p:cNvPr id="47" name="Picture 2" descr="ãchrome ã¢ã¤ã³ã³ãã®ç»åæ¤ç´¢çµæ">
              <a:extLst>
                <a:ext uri="{FF2B5EF4-FFF2-40B4-BE49-F238E27FC236}">
                  <a16:creationId xmlns:a16="http://schemas.microsoft.com/office/drawing/2014/main" id="{1C4AFA88-CD6A-4407-9B3D-84E3F4861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29766" y="2224039"/>
              <a:ext cx="3600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50B6EE0-5790-413E-84D8-A6B58DB911AE}"/>
              </a:ext>
            </a:extLst>
          </p:cNvPr>
          <p:cNvGrpSpPr/>
          <p:nvPr/>
        </p:nvGrpSpPr>
        <p:grpSpPr>
          <a:xfrm>
            <a:off x="9676818" y="4620362"/>
            <a:ext cx="628258" cy="628258"/>
            <a:chOff x="9986283" y="3262102"/>
            <a:chExt cx="628258" cy="628258"/>
          </a:xfrm>
        </p:grpSpPr>
        <p:pic>
          <p:nvPicPr>
            <p:cNvPr id="44" name="図 43" descr="モニター が含まれている画像&#10;&#10;自動的に生成された説明">
              <a:extLst>
                <a:ext uri="{FF2B5EF4-FFF2-40B4-BE49-F238E27FC236}">
                  <a16:creationId xmlns:a16="http://schemas.microsoft.com/office/drawing/2014/main" id="{C077543F-5D36-4B60-A616-138D6BDF8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6283" y="3262102"/>
              <a:ext cx="628258" cy="628258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2804DD40-FD98-48DF-AEE7-3F96CE3A9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1598" y="3447220"/>
              <a:ext cx="216000" cy="216000"/>
            </a:xfrm>
            <a:prstGeom prst="rect">
              <a:avLst/>
            </a:prstGeom>
          </p:spPr>
        </p:pic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36F95FB-3155-41A0-BF3C-BD61CDE5191C}"/>
              </a:ext>
            </a:extLst>
          </p:cNvPr>
          <p:cNvGrpSpPr/>
          <p:nvPr/>
        </p:nvGrpSpPr>
        <p:grpSpPr>
          <a:xfrm>
            <a:off x="10162975" y="4595992"/>
            <a:ext cx="900564" cy="900564"/>
            <a:chOff x="10534572" y="3125949"/>
            <a:chExt cx="900564" cy="900564"/>
          </a:xfrm>
        </p:grpSpPr>
        <p:pic>
          <p:nvPicPr>
            <p:cNvPr id="45" name="図 44" descr="モニター が含まれている画像&#10;&#10;自動的に生成された説明">
              <a:extLst>
                <a:ext uri="{FF2B5EF4-FFF2-40B4-BE49-F238E27FC236}">
                  <a16:creationId xmlns:a16="http://schemas.microsoft.com/office/drawing/2014/main" id="{C2FE7254-0B1A-4652-A09B-142D1D48A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4572" y="3125949"/>
              <a:ext cx="900564" cy="900564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5D0BAE4-AC67-483E-BE1F-1A096D0B0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8774" y="3368726"/>
              <a:ext cx="360000" cy="360000"/>
            </a:xfrm>
            <a:prstGeom prst="rect">
              <a:avLst/>
            </a:prstGeom>
          </p:spPr>
        </p:pic>
      </p:grp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B5247A6-B43C-46D3-AA23-E36521CB7BD1}"/>
              </a:ext>
            </a:extLst>
          </p:cNvPr>
          <p:cNvSpPr/>
          <p:nvPr/>
        </p:nvSpPr>
        <p:spPr>
          <a:xfrm>
            <a:off x="1090763" y="4999310"/>
            <a:ext cx="1373586" cy="592638"/>
          </a:xfrm>
          <a:prstGeom prst="wedgeRectCallout">
            <a:avLst>
              <a:gd name="adj1" fmla="val 35634"/>
              <a:gd name="adj2" fmla="val -172154"/>
            </a:avLst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書籍を自炊でファイル化する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9454029-7A22-4C94-A183-631947507112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6413336" y="3948520"/>
            <a:ext cx="419944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7E5E0EE-7985-4AA0-A6D7-F27E24D2842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813309" y="3948520"/>
            <a:ext cx="81752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3CFD11AC-53A8-4186-B36A-37F991262A45}"/>
              </a:ext>
            </a:extLst>
          </p:cNvPr>
          <p:cNvSpPr/>
          <p:nvPr/>
        </p:nvSpPr>
        <p:spPr>
          <a:xfrm>
            <a:off x="5144845" y="4229390"/>
            <a:ext cx="2959624" cy="499082"/>
          </a:xfrm>
          <a:custGeom>
            <a:avLst/>
            <a:gdLst>
              <a:gd name="connsiteX0" fmla="*/ 0 w 1200150"/>
              <a:gd name="connsiteY0" fmla="*/ 19050 h 209625"/>
              <a:gd name="connsiteX1" fmla="*/ 600075 w 1200150"/>
              <a:gd name="connsiteY1" fmla="*/ 209550 h 209625"/>
              <a:gd name="connsiteX2" fmla="*/ 1200150 w 1200150"/>
              <a:gd name="connsiteY2" fmla="*/ 0 h 209625"/>
              <a:gd name="connsiteX0" fmla="*/ 0 w 1151954"/>
              <a:gd name="connsiteY0" fmla="*/ 192271 h 387868"/>
              <a:gd name="connsiteX1" fmla="*/ 600075 w 1151954"/>
              <a:gd name="connsiteY1" fmla="*/ 382771 h 387868"/>
              <a:gd name="connsiteX2" fmla="*/ 1151954 w 1151954"/>
              <a:gd name="connsiteY2" fmla="*/ 0 h 387868"/>
              <a:gd name="connsiteX0" fmla="*/ 0 w 1151954"/>
              <a:gd name="connsiteY0" fmla="*/ 192271 h 387868"/>
              <a:gd name="connsiteX1" fmla="*/ 600075 w 1151954"/>
              <a:gd name="connsiteY1" fmla="*/ 382771 h 387868"/>
              <a:gd name="connsiteX2" fmla="*/ 1151954 w 1151954"/>
              <a:gd name="connsiteY2" fmla="*/ 0 h 387868"/>
              <a:gd name="connsiteX0" fmla="*/ 0 w 1151954"/>
              <a:gd name="connsiteY0" fmla="*/ 192271 h 387868"/>
              <a:gd name="connsiteX1" fmla="*/ 495589 w 1151954"/>
              <a:gd name="connsiteY1" fmla="*/ 382771 h 387868"/>
              <a:gd name="connsiteX2" fmla="*/ 1151954 w 1151954"/>
              <a:gd name="connsiteY2" fmla="*/ 0 h 387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1954" h="387868">
                <a:moveTo>
                  <a:pt x="0" y="192271"/>
                </a:moveTo>
                <a:cubicBezTo>
                  <a:pt x="200025" y="289108"/>
                  <a:pt x="303597" y="414816"/>
                  <a:pt x="495589" y="382771"/>
                </a:cubicBezTo>
                <a:cubicBezTo>
                  <a:pt x="687581" y="350726"/>
                  <a:pt x="977881" y="218668"/>
                  <a:pt x="1151954" y="0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吹き出し: 四角形 55">
            <a:extLst>
              <a:ext uri="{FF2B5EF4-FFF2-40B4-BE49-F238E27FC236}">
                <a16:creationId xmlns:a16="http://schemas.microsoft.com/office/drawing/2014/main" id="{EF4FBA94-CE91-4F94-9C2C-ED61082C761C}"/>
              </a:ext>
            </a:extLst>
          </p:cNvPr>
          <p:cNvSpPr/>
          <p:nvPr/>
        </p:nvSpPr>
        <p:spPr>
          <a:xfrm>
            <a:off x="4396912" y="2747735"/>
            <a:ext cx="2901669" cy="665588"/>
          </a:xfrm>
          <a:prstGeom prst="wedgeRectCallout">
            <a:avLst>
              <a:gd name="adj1" fmla="val -7800"/>
              <a:gd name="adj2" fmla="val 75097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ファイルから自動的に書籍にタグ付けを行い、蔵書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を作成・更新する。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蔵書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の追加・修正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供する。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0E5EE6-A8DB-47CD-85AA-3FAA74C4D193}"/>
              </a:ext>
            </a:extLst>
          </p:cNvPr>
          <p:cNvSpPr txBox="1"/>
          <p:nvPr/>
        </p:nvSpPr>
        <p:spPr>
          <a:xfrm>
            <a:off x="6875258" y="4281837"/>
            <a:ext cx="623889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蔵書</a:t>
            </a:r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DB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01FF282-5D26-43DA-9E0E-14FD5B69C06D}"/>
              </a:ext>
            </a:extLst>
          </p:cNvPr>
          <p:cNvSpPr txBox="1"/>
          <p:nvPr/>
        </p:nvSpPr>
        <p:spPr>
          <a:xfrm>
            <a:off x="5504265" y="4281837"/>
            <a:ext cx="925253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libraria</a:t>
            </a:r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 core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EB6316-CEA5-41B1-9572-937BBE10A281}"/>
              </a:ext>
            </a:extLst>
          </p:cNvPr>
          <p:cNvSpPr txBox="1"/>
          <p:nvPr/>
        </p:nvSpPr>
        <p:spPr>
          <a:xfrm>
            <a:off x="8085492" y="4281837"/>
            <a:ext cx="657552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web SV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DC466AC-D813-42B7-B1B2-733EE608A7EA}"/>
              </a:ext>
            </a:extLst>
          </p:cNvPr>
          <p:cNvSpPr txBox="1"/>
          <p:nvPr/>
        </p:nvSpPr>
        <p:spPr>
          <a:xfrm>
            <a:off x="3293647" y="3408084"/>
            <a:ext cx="1723549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書籍ファイル格納フォルダ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F49B735-19CB-43D6-8079-51F96F884354}"/>
              </a:ext>
            </a:extLst>
          </p:cNvPr>
          <p:cNvSpPr/>
          <p:nvPr/>
        </p:nvSpPr>
        <p:spPr>
          <a:xfrm>
            <a:off x="6776361" y="4996097"/>
            <a:ext cx="2174154" cy="79408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4C087321-6189-45F8-A800-A4D57F0E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56" y="5241903"/>
            <a:ext cx="559047" cy="419285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D0BBE713-FFF9-4F77-A120-4673447FCB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17" y="5211127"/>
            <a:ext cx="504000" cy="50597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7E90BF3-A8D8-4DA9-AA4F-B915D9F95D6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00" y="5211122"/>
            <a:ext cx="504000" cy="50597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5E6BA431-76FA-4D7E-81DE-C77E82744B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83" y="5211122"/>
            <a:ext cx="504000" cy="505977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BFEB182-3363-49C1-BF11-3CDC0F3CEF09}"/>
              </a:ext>
            </a:extLst>
          </p:cNvPr>
          <p:cNvSpPr txBox="1"/>
          <p:nvPr/>
        </p:nvSpPr>
        <p:spPr>
          <a:xfrm>
            <a:off x="8569873" y="53477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14533EB3-0B39-4691-962F-C39BEC1A98AE}"/>
              </a:ext>
            </a:extLst>
          </p:cNvPr>
          <p:cNvSpPr/>
          <p:nvPr/>
        </p:nvSpPr>
        <p:spPr>
          <a:xfrm>
            <a:off x="7496734" y="2751515"/>
            <a:ext cx="1928943" cy="665588"/>
          </a:xfrm>
          <a:prstGeom prst="wedgeRectCallout">
            <a:avLst>
              <a:gd name="adj1" fmla="val -11714"/>
              <a:gd name="adj2" fmla="val 81399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蔵書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から書籍検索・閲覧しやすい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r>
              <a:rPr kumimoji="1" lang="ja-JP" altLang="en-US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を提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供する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B8A1656-DBEA-45E7-90E3-EFDF47AA3075}"/>
              </a:ext>
            </a:extLst>
          </p:cNvPr>
          <p:cNvSpPr txBox="1"/>
          <p:nvPr/>
        </p:nvSpPr>
        <p:spPr>
          <a:xfrm>
            <a:off x="7386384" y="5022930"/>
            <a:ext cx="954107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統一規格蔵書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C716BDA-4588-4A43-B034-659AB9E0E303}"/>
              </a:ext>
            </a:extLst>
          </p:cNvPr>
          <p:cNvCxnSpPr>
            <a:cxnSpLocks/>
          </p:cNvCxnSpPr>
          <p:nvPr/>
        </p:nvCxnSpPr>
        <p:spPr>
          <a:xfrm>
            <a:off x="4737186" y="4705852"/>
            <a:ext cx="0" cy="230228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B81CEDF-8FD5-4648-8A17-97B25FEFD1EE}"/>
              </a:ext>
            </a:extLst>
          </p:cNvPr>
          <p:cNvCxnSpPr>
            <a:cxnSpLocks/>
          </p:cNvCxnSpPr>
          <p:nvPr/>
        </p:nvCxnSpPr>
        <p:spPr>
          <a:xfrm flipV="1">
            <a:off x="5048818" y="5316093"/>
            <a:ext cx="1727543" cy="74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49C4C7A-4D9E-4FA9-B0F1-41C4E0E68A17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863438" y="4503581"/>
            <a:ext cx="352047" cy="492516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FCB34A8-1489-4CA0-BF02-86C05FA2F728}"/>
              </a:ext>
            </a:extLst>
          </p:cNvPr>
          <p:cNvSpPr txBox="1"/>
          <p:nvPr/>
        </p:nvSpPr>
        <p:spPr>
          <a:xfrm>
            <a:off x="6334289" y="6167477"/>
            <a:ext cx="1338828" cy="553998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ISBN</a:t>
            </a:r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データベース</a:t>
            </a:r>
            <a:endParaRPr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タグ付け補助データ</a:t>
            </a:r>
            <a:endParaRPr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kumimoji="1" lang="en-US" altLang="ja-JP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etc...</a:t>
            </a:r>
            <a:endParaRPr kumimoji="1" lang="ja-JP" altLang="en-US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86" name="吹き出し: 四角形 85">
            <a:extLst>
              <a:ext uri="{FF2B5EF4-FFF2-40B4-BE49-F238E27FC236}">
                <a16:creationId xmlns:a16="http://schemas.microsoft.com/office/drawing/2014/main" id="{B675A99D-0F2B-47CA-97FD-99F3C8886419}"/>
              </a:ext>
            </a:extLst>
          </p:cNvPr>
          <p:cNvSpPr/>
          <p:nvPr/>
        </p:nvSpPr>
        <p:spPr>
          <a:xfrm>
            <a:off x="3064618" y="6015960"/>
            <a:ext cx="2402707" cy="682190"/>
          </a:xfrm>
          <a:prstGeom prst="wedgeRectCallout">
            <a:avLst>
              <a:gd name="adj1" fmla="val 19982"/>
              <a:gd name="adj2" fmla="val -78157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一定の規則に従って、書籍ファイルの中身を整理し、統一形式の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epub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ファイルを生成する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1C845398-81F7-4534-8536-76B02892B06E}"/>
              </a:ext>
            </a:extLst>
          </p:cNvPr>
          <p:cNvSpPr txBox="1"/>
          <p:nvPr/>
        </p:nvSpPr>
        <p:spPr>
          <a:xfrm>
            <a:off x="4311322" y="5630694"/>
            <a:ext cx="737702" cy="246221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rebuilder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6810AAA-B699-468E-AEDD-2D4095917245}"/>
              </a:ext>
            </a:extLst>
          </p:cNvPr>
          <p:cNvSpPr txBox="1"/>
          <p:nvPr/>
        </p:nvSpPr>
        <p:spPr>
          <a:xfrm>
            <a:off x="3253651" y="5671293"/>
            <a:ext cx="1143262" cy="276999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one machine</a:t>
            </a:r>
            <a:endParaRPr kumimoji="1" lang="ja-JP" altLang="en-US" sz="12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5072D33-3BE6-4B96-A52D-5183B5A825FD}"/>
              </a:ext>
            </a:extLst>
          </p:cNvPr>
          <p:cNvSpPr txBox="1"/>
          <p:nvPr/>
        </p:nvSpPr>
        <p:spPr>
          <a:xfrm>
            <a:off x="9907502" y="4209906"/>
            <a:ext cx="825867" cy="400110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ブラウザ</a:t>
            </a:r>
            <a:endParaRPr kumimoji="1" lang="en-US" altLang="ja-JP" sz="1000" dirty="0">
              <a:ln w="3175">
                <a:noFill/>
              </a:ln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  <a:p>
            <a:r>
              <a:rPr lang="ja-JP" altLang="en-US" sz="1000" dirty="0">
                <a:ln w="3175">
                  <a:noFill/>
                </a:ln>
                <a:solidFill>
                  <a:srgbClr val="00B0F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閲覧アプリ</a:t>
            </a:r>
            <a:endParaRPr kumimoji="1" lang="ja-JP" altLang="en-US" sz="1000" dirty="0">
              <a:ln w="3175">
                <a:noFill/>
              </a:ln>
              <a:solidFill>
                <a:srgbClr val="00B0F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ordia New" panose="020B0304020202020204" pitchFamily="34" charset="-34"/>
            </a:endParaRPr>
          </a:p>
        </p:txBody>
      </p: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E5B74B24-7B4D-416C-83C7-9C6A4C29F541}"/>
              </a:ext>
            </a:extLst>
          </p:cNvPr>
          <p:cNvSpPr/>
          <p:nvPr/>
        </p:nvSpPr>
        <p:spPr>
          <a:xfrm>
            <a:off x="9372688" y="5706764"/>
            <a:ext cx="1663538" cy="558863"/>
          </a:xfrm>
          <a:prstGeom prst="wedgeRectCallout">
            <a:avLst>
              <a:gd name="adj1" fmla="val -11386"/>
              <a:gd name="adj2" fmla="val -107786"/>
            </a:avLst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閲覧に最適化されたアプリを提供する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スライド番号プレースホルダー 34">
            <a:extLst>
              <a:ext uri="{FF2B5EF4-FFF2-40B4-BE49-F238E27FC236}">
                <a16:creationId xmlns:a16="http://schemas.microsoft.com/office/drawing/2014/main" id="{99BA2144-07DF-4445-8196-173EC461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4DEA02A-2351-47A0-8CC0-D6194AE494ED}"/>
              </a:ext>
            </a:extLst>
          </p:cNvPr>
          <p:cNvSpPr txBox="1"/>
          <p:nvPr/>
        </p:nvSpPr>
        <p:spPr>
          <a:xfrm>
            <a:off x="208394" y="2641979"/>
            <a:ext cx="954107" cy="400110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概念図</a:t>
            </a:r>
          </a:p>
        </p:txBody>
      </p:sp>
      <p:pic>
        <p:nvPicPr>
          <p:cNvPr id="83" name="図 82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61D8284D-88BE-46F7-A338-F967C4E7D04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6" y="6129847"/>
            <a:ext cx="504408" cy="504408"/>
          </a:xfrm>
          <a:prstGeom prst="rect">
            <a:avLst/>
          </a:prstGeom>
        </p:spPr>
      </p:pic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6EE6D3D4-726F-4A0E-A71F-41916B49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015" y="853262"/>
            <a:ext cx="11527351" cy="1825066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‘</a:t>
            </a:r>
            <a:r>
              <a:rPr lang="en-US" altLang="ja-JP" sz="2000" dirty="0" err="1">
                <a:solidFill>
                  <a:srgbClr val="6000A0"/>
                </a:solidFill>
              </a:rPr>
              <a:t>Libraria</a:t>
            </a:r>
            <a:r>
              <a:rPr lang="en-US" altLang="ja-JP" sz="2000" dirty="0"/>
              <a:t>’</a:t>
            </a:r>
            <a:r>
              <a:rPr lang="ja-JP" altLang="en-US" sz="2000" dirty="0"/>
              <a:t>は、大量の自炊ファイル</a:t>
            </a:r>
            <a:r>
              <a:rPr lang="en-US" altLang="ja-JP" sz="1100" dirty="0"/>
              <a:t>※</a:t>
            </a:r>
            <a:r>
              <a:rPr lang="ja-JP" altLang="en-US" sz="2000" dirty="0"/>
              <a:t>が「読みやすい」環境を提供するアプリケーション群</a:t>
            </a:r>
            <a:endParaRPr lang="en-US" altLang="ja-JP" sz="2000" dirty="0"/>
          </a:p>
          <a:p>
            <a:r>
              <a:rPr lang="ja-JP" altLang="en-US" sz="2000" dirty="0"/>
              <a:t>自炊ファイル群に</a:t>
            </a:r>
            <a:r>
              <a:rPr lang="ja-JP" altLang="en-US" sz="2000" dirty="0">
                <a:solidFill>
                  <a:srgbClr val="6000A0"/>
                </a:solidFill>
              </a:rPr>
              <a:t>自動的に作者名、題名、ジャンル等のタグ付けを行いデータベース化する機能</a:t>
            </a:r>
            <a:r>
              <a:rPr lang="ja-JP" altLang="en-US" sz="2000" dirty="0"/>
              <a:t>と、</a:t>
            </a:r>
            <a:r>
              <a:rPr lang="ja-JP" altLang="en-US" sz="2000" dirty="0">
                <a:solidFill>
                  <a:srgbClr val="6000A0"/>
                </a:solidFill>
              </a:rPr>
              <a:t>データベースから書籍検索・閲覧を快適に行う</a:t>
            </a:r>
            <a:r>
              <a:rPr lang="en-US" altLang="ja-JP" sz="2000" dirty="0">
                <a:solidFill>
                  <a:srgbClr val="6000A0"/>
                </a:solidFill>
              </a:rPr>
              <a:t>UI</a:t>
            </a:r>
            <a:r>
              <a:rPr lang="ja-JP" altLang="en-US" sz="2000" dirty="0" err="1">
                <a:solidFill>
                  <a:srgbClr val="6000A0"/>
                </a:solidFill>
              </a:rPr>
              <a:t>を提</a:t>
            </a:r>
            <a:r>
              <a:rPr lang="ja-JP" altLang="en-US" sz="2000" dirty="0">
                <a:solidFill>
                  <a:srgbClr val="6000A0"/>
                </a:solidFill>
              </a:rPr>
              <a:t>供する機能</a:t>
            </a:r>
            <a:r>
              <a:rPr lang="ja-JP" altLang="en-US" sz="2000" dirty="0"/>
              <a:t>を持つ</a:t>
            </a:r>
            <a:endParaRPr lang="en-US" altLang="ja-JP" sz="2000" dirty="0"/>
          </a:p>
          <a:p>
            <a:r>
              <a:rPr lang="ja-JP" altLang="en-US" sz="2000" dirty="0"/>
              <a:t>拡張機能として、</a:t>
            </a:r>
            <a:r>
              <a:rPr lang="ja-JP" altLang="en-US" sz="2000" dirty="0">
                <a:solidFill>
                  <a:srgbClr val="6000A0"/>
                </a:solidFill>
              </a:rPr>
              <a:t>書籍ファイルの中身を解析・整理し、統一形式の</a:t>
            </a:r>
            <a:r>
              <a:rPr lang="en-US" altLang="ja-JP" sz="2000" dirty="0" err="1">
                <a:solidFill>
                  <a:srgbClr val="6000A0"/>
                </a:solidFill>
              </a:rPr>
              <a:t>epub</a:t>
            </a:r>
            <a:r>
              <a:rPr lang="ja-JP" altLang="en-US" sz="2000" dirty="0">
                <a:solidFill>
                  <a:srgbClr val="6000A0"/>
                </a:solidFill>
              </a:rPr>
              <a:t>ファイルを生成する機能</a:t>
            </a:r>
            <a:r>
              <a:rPr lang="ja-JP" altLang="en-US" sz="2000" dirty="0"/>
              <a:t>や、</a:t>
            </a:r>
            <a:r>
              <a:rPr lang="ja-JP" altLang="en-US" sz="2000" dirty="0">
                <a:solidFill>
                  <a:srgbClr val="6000A0"/>
                </a:solidFill>
              </a:rPr>
              <a:t>スマホ・タブレットに</a:t>
            </a:r>
            <a:r>
              <a:rPr lang="en-US" altLang="ja-JP" sz="2000" dirty="0">
                <a:solidFill>
                  <a:srgbClr val="6000A0"/>
                </a:solidFill>
              </a:rPr>
              <a:t>UI</a:t>
            </a:r>
            <a:r>
              <a:rPr lang="ja-JP" altLang="en-US" sz="2000" dirty="0">
                <a:solidFill>
                  <a:srgbClr val="6000A0"/>
                </a:solidFill>
              </a:rPr>
              <a:t>が最適化された読書アプリ</a:t>
            </a:r>
            <a:r>
              <a:rPr lang="ja-JP" altLang="en-US" sz="2000" dirty="0"/>
              <a:t>などを持つ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51EE33E-4E57-4F31-BA36-129BD7CE3841}"/>
              </a:ext>
            </a:extLst>
          </p:cNvPr>
          <p:cNvSpPr txBox="1"/>
          <p:nvPr/>
        </p:nvSpPr>
        <p:spPr>
          <a:xfrm>
            <a:off x="8860740" y="2356907"/>
            <a:ext cx="2919389" cy="276999"/>
          </a:xfrm>
          <a:prstGeom prst="rect">
            <a:avLst/>
          </a:prstGeom>
          <a:noFill/>
          <a:effectLst>
            <a:outerShdw blurRad="12700" dist="25400" dir="2700000" algn="tl" rotWithShape="0">
              <a:schemeClr val="bg1">
                <a:alpha val="60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※</a:t>
            </a:r>
            <a:r>
              <a: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自炊ファイル</a:t>
            </a:r>
            <a:r>
              <a:rPr kumimoji="1" lang="en-US" altLang="ja-JP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: </a:t>
            </a:r>
            <a:r>
              <a: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rPr>
              <a:t>自作電子書籍ファイル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F95B6BC-18CA-4C4F-B972-F955CD4E7ACD}"/>
              </a:ext>
            </a:extLst>
          </p:cNvPr>
          <p:cNvGrpSpPr/>
          <p:nvPr/>
        </p:nvGrpSpPr>
        <p:grpSpPr>
          <a:xfrm>
            <a:off x="344720" y="6167477"/>
            <a:ext cx="2402707" cy="400108"/>
            <a:chOff x="291797" y="6156216"/>
            <a:chExt cx="2402707" cy="400108"/>
          </a:xfrm>
        </p:grpSpPr>
        <p:pic>
          <p:nvPicPr>
            <p:cNvPr id="87" name="図 86">
              <a:extLst>
                <a:ext uri="{FF2B5EF4-FFF2-40B4-BE49-F238E27FC236}">
                  <a16:creationId xmlns:a16="http://schemas.microsoft.com/office/drawing/2014/main" id="{0D0C87E5-B31E-413A-B848-AB0E11A13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17" y="6230810"/>
              <a:ext cx="276999" cy="276999"/>
            </a:xfrm>
            <a:prstGeom prst="rect">
              <a:avLst/>
            </a:prstGeom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EA66C39-CDA5-4D5A-BF77-749A14FB366D}"/>
                </a:ext>
              </a:extLst>
            </p:cNvPr>
            <p:cNvSpPr txBox="1"/>
            <p:nvPr/>
          </p:nvSpPr>
          <p:spPr>
            <a:xfrm>
              <a:off x="343414" y="6261843"/>
              <a:ext cx="492443" cy="276999"/>
            </a:xfrm>
            <a:prstGeom prst="rect">
              <a:avLst/>
            </a:prstGeom>
            <a:noFill/>
            <a:effectLst>
              <a:outerShdw blurRad="12700" dist="25400" dir="2700000" algn="tl" rotWithShape="0">
                <a:schemeClr val="bg1">
                  <a:alpha val="6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凡例</a:t>
              </a: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7A1495CB-197D-4E45-B364-6EDAF87D1E28}"/>
                </a:ext>
              </a:extLst>
            </p:cNvPr>
            <p:cNvSpPr txBox="1"/>
            <p:nvPr/>
          </p:nvSpPr>
          <p:spPr>
            <a:xfrm>
              <a:off x="1161977" y="6261843"/>
              <a:ext cx="1515608" cy="276999"/>
            </a:xfrm>
            <a:prstGeom prst="rect">
              <a:avLst/>
            </a:prstGeom>
            <a:noFill/>
            <a:effectLst>
              <a:outerShdw blurRad="12700" dist="25400" dir="2700000" algn="tl" rotWithShape="0">
                <a:schemeClr val="bg1">
                  <a:alpha val="60000"/>
                </a:scheme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Libraria</a:t>
              </a:r>
              <a:r>
                <a:rPr lang="ja-JP" altLang="en-US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 </a:t>
              </a:r>
              <a:r>
                <a:rPr lang="en-US" altLang="ja-JP" sz="1200" dirty="0">
                  <a:ln w="3175">
                    <a:noFill/>
                  </a:ln>
                  <a:latin typeface="メイリオ" panose="020B0604030504040204" pitchFamily="50" charset="-128"/>
                  <a:ea typeface="メイリオ" panose="020B0604030504040204" pitchFamily="50" charset="-128"/>
                  <a:cs typeface="Cordia New" panose="020B0304020202020204" pitchFamily="34" charset="-34"/>
                </a:rPr>
                <a:t>programs</a:t>
              </a:r>
              <a:endParaRPr kumimoji="1" lang="ja-JP" altLang="en-US" sz="1200" dirty="0">
                <a:ln w="3175">
                  <a:noFill/>
                </a:ln>
                <a:latin typeface="メイリオ" panose="020B0604030504040204" pitchFamily="50" charset="-128"/>
                <a:ea typeface="メイリオ" panose="020B0604030504040204" pitchFamily="50" charset="-128"/>
                <a:cs typeface="Cordia New" panose="020B0304020202020204" pitchFamily="34" charset="-34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D79C00F5-3FCD-4F7F-A65A-1A66BA6A7B48}"/>
                </a:ext>
              </a:extLst>
            </p:cNvPr>
            <p:cNvSpPr/>
            <p:nvPr/>
          </p:nvSpPr>
          <p:spPr>
            <a:xfrm>
              <a:off x="291797" y="6156216"/>
              <a:ext cx="2402707" cy="4001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2" name="図 91" descr="テキスト, 標識 が含まれている画像&#10;&#10;自動的に生成された説明">
            <a:extLst>
              <a:ext uri="{FF2B5EF4-FFF2-40B4-BE49-F238E27FC236}">
                <a16:creationId xmlns:a16="http://schemas.microsoft.com/office/drawing/2014/main" id="{C94BECC6-6978-49D4-8476-98C91B516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826" y="4165282"/>
            <a:ext cx="504000" cy="505976"/>
          </a:xfrm>
          <a:prstGeom prst="rect">
            <a:avLst/>
          </a:prstGeom>
        </p:spPr>
      </p:pic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980EEF5F-ADD8-4338-8FBD-40BF9CBEB8AB}"/>
              </a:ext>
            </a:extLst>
          </p:cNvPr>
          <p:cNvGrpSpPr/>
          <p:nvPr/>
        </p:nvGrpSpPr>
        <p:grpSpPr>
          <a:xfrm>
            <a:off x="4652483" y="3696238"/>
            <a:ext cx="136577" cy="59448"/>
            <a:chOff x="5667375" y="3709988"/>
            <a:chExt cx="323850" cy="140963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5FF38DE-1E67-4FEB-866C-AAC2E3F95430}"/>
                </a:ext>
              </a:extLst>
            </p:cNvPr>
            <p:cNvSpPr/>
            <p:nvPr/>
          </p:nvSpPr>
          <p:spPr>
            <a:xfrm>
              <a:off x="5667375" y="3709988"/>
              <a:ext cx="140963" cy="140963"/>
            </a:xfrm>
            <a:prstGeom prst="ellipse">
              <a:avLst/>
            </a:prstGeom>
            <a:noFill/>
            <a:ln w="254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83C8EF84-98D7-400F-A74A-1C74F517E9D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338" y="3812901"/>
              <a:ext cx="182887" cy="0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0E7FBC94-9062-47FB-AD07-02088E24431D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1444D8BA-9B3C-4F13-BBDE-6657EEF372B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462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9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B8B1E-CEE0-4363-95A9-CED06B85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</a:t>
            </a:r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89CF4-B5C9-4CED-814C-3D2D7C0F2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56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使用言語</a:t>
            </a:r>
            <a:r>
              <a:rPr kumimoji="1" lang="en-US" altLang="ja-JP" dirty="0"/>
              <a:t>: Python 3.7</a:t>
            </a:r>
          </a:p>
          <a:p>
            <a:r>
              <a:rPr kumimoji="1" lang="en-US" altLang="ja-JP" dirty="0"/>
              <a:t>Web</a:t>
            </a:r>
            <a:r>
              <a:rPr kumimoji="1" lang="ja-JP" altLang="en-US" dirty="0"/>
              <a:t>フレームワーク</a:t>
            </a:r>
            <a:r>
              <a:rPr lang="en-US" altLang="ja-JP" dirty="0"/>
              <a:t>: Flask</a:t>
            </a:r>
          </a:p>
          <a:p>
            <a:r>
              <a:rPr lang="en-US" altLang="ja-JP" dirty="0"/>
              <a:t>DB: SQLite3</a:t>
            </a:r>
          </a:p>
          <a:p>
            <a:r>
              <a:rPr lang="ja-JP" altLang="en-US" dirty="0"/>
              <a:t>実行ファイル作成</a:t>
            </a:r>
            <a:r>
              <a:rPr lang="en-US" altLang="ja-JP" dirty="0"/>
              <a:t>: </a:t>
            </a:r>
            <a:r>
              <a:rPr lang="en-US" altLang="ja-JP" dirty="0" err="1"/>
              <a:t>Pyinstaller</a:t>
            </a:r>
            <a:r>
              <a:rPr lang="en-US" altLang="ja-JP" dirty="0"/>
              <a:t> 3.4</a:t>
            </a:r>
          </a:p>
          <a:p>
            <a:r>
              <a:rPr lang="ja-JP" altLang="en-US" dirty="0"/>
              <a:t>構成管理</a:t>
            </a:r>
            <a:r>
              <a:rPr lang="en-US" altLang="ja-JP" dirty="0"/>
              <a:t>: git(</a:t>
            </a:r>
            <a:r>
              <a:rPr lang="en-US" altLang="ja-JP" dirty="0" err="1"/>
              <a:t>github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テスト</a:t>
            </a:r>
            <a:r>
              <a:rPr lang="en-US" altLang="ja-JP" dirty="0"/>
              <a:t>: Travis CI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2C25C1-9263-4A60-9DA4-5D548360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EF7B5-B144-4050-BE3A-970AE943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E2F76BA-409A-4402-8054-0A283DB49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01" y="922503"/>
            <a:ext cx="547837" cy="68936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417C3C-24F7-4C7D-9FF8-D7ACBA1D2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75" y="1859382"/>
            <a:ext cx="824291" cy="618218"/>
          </a:xfrm>
          <a:prstGeom prst="rect">
            <a:avLst/>
          </a:prstGeom>
        </p:spPr>
      </p:pic>
      <p:sp>
        <p:nvSpPr>
          <p:cNvPr id="6" name="円柱 5">
            <a:extLst>
              <a:ext uri="{FF2B5EF4-FFF2-40B4-BE49-F238E27FC236}">
                <a16:creationId xmlns:a16="http://schemas.microsoft.com/office/drawing/2014/main" id="{B60CA099-CCB2-4718-B8A1-FB75710EE92F}"/>
              </a:ext>
            </a:extLst>
          </p:cNvPr>
          <p:cNvSpPr/>
          <p:nvPr/>
        </p:nvSpPr>
        <p:spPr>
          <a:xfrm>
            <a:off x="4438134" y="1866973"/>
            <a:ext cx="844082" cy="689362"/>
          </a:xfrm>
          <a:prstGeom prst="can">
            <a:avLst>
              <a:gd name="adj" fmla="val 32368"/>
            </a:avLst>
          </a:prstGeom>
          <a:gradFill>
            <a:gsLst>
              <a:gs pos="0">
                <a:srgbClr val="6000A0"/>
              </a:gs>
              <a:gs pos="100000">
                <a:srgbClr val="6090D0"/>
              </a:gs>
            </a:gsLst>
            <a:lin ang="5400000" scaled="1"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BB7BA2E-A038-455F-9C0E-E003821998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524" y="2787271"/>
            <a:ext cx="844082" cy="84739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0B6E26E-231A-40DE-9588-C4E3E918DED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82" y="2787271"/>
            <a:ext cx="720000" cy="7228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FAB7ED6-B9EF-4857-A35D-4697AE5B48E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96" y="2787270"/>
            <a:ext cx="720000" cy="72282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FC8230-5ABF-412C-82F6-F4944913C902}"/>
              </a:ext>
            </a:extLst>
          </p:cNvPr>
          <p:cNvSpPr txBox="1"/>
          <p:nvPr/>
        </p:nvSpPr>
        <p:spPr>
          <a:xfrm>
            <a:off x="196457" y="6044366"/>
            <a:ext cx="1269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/>
              <a:t>thema</a:t>
            </a:r>
            <a:r>
              <a:rPr kumimoji="1" lang="en-US" altLang="ja-JP" sz="1000" dirty="0"/>
              <a:t> colors</a:t>
            </a:r>
          </a:p>
          <a:p>
            <a:r>
              <a:rPr kumimoji="1" lang="en-US" altLang="ja-JP" sz="1000" dirty="0"/>
              <a:t>color1=96,0,160</a:t>
            </a:r>
          </a:p>
          <a:p>
            <a:r>
              <a:rPr lang="en-US" altLang="ja-JP" sz="1000" dirty="0"/>
              <a:t>color2=96,144,208</a:t>
            </a:r>
            <a:endParaRPr kumimoji="1" lang="ja-JP" altLang="en-US" sz="10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B0B2951-106E-4AEE-8922-05DDF897F8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653" y="853758"/>
            <a:ext cx="744111" cy="744111"/>
          </a:xfrm>
          <a:prstGeom prst="rect">
            <a:avLst/>
          </a:prstGeom>
        </p:spPr>
      </p:pic>
      <p:pic>
        <p:nvPicPr>
          <p:cNvPr id="1026" name="Picture 2" descr="http://letsgo.sakura.ne.jp/natural_blog/wp-content/uploads/2010/03/book.png">
            <a:extLst>
              <a:ext uri="{FF2B5EF4-FFF2-40B4-BE49-F238E27FC236}">
                <a16:creationId xmlns:a16="http://schemas.microsoft.com/office/drawing/2014/main" id="{EBAFE3E5-18C6-4EA8-9930-E4E6EFF1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853758"/>
            <a:ext cx="23812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CFE773-E5DA-4751-A090-274D5CDB7170}"/>
              </a:ext>
            </a:extLst>
          </p:cNvPr>
          <p:cNvSpPr txBox="1"/>
          <p:nvPr/>
        </p:nvSpPr>
        <p:spPr>
          <a:xfrm>
            <a:off x="9227976" y="6167477"/>
            <a:ext cx="2555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http://icooon-mono.com/</a:t>
            </a:r>
          </a:p>
          <a:p>
            <a:r>
              <a:rPr lang="en-US" altLang="ja-JP" sz="1000" dirty="0"/>
              <a:t>https://icon-rainbow.com/</a:t>
            </a:r>
          </a:p>
          <a:p>
            <a:r>
              <a:rPr lang="en-US" altLang="ja-JP" sz="1000" dirty="0"/>
              <a:t>http://letsgo.sakura.ne.jp/natural_blog/</a:t>
            </a:r>
            <a:endParaRPr kumimoji="1" lang="ja-JP" altLang="en-US" sz="1000" dirty="0"/>
          </a:p>
        </p:txBody>
      </p:sp>
      <p:pic>
        <p:nvPicPr>
          <p:cNvPr id="1028" name="Picture 4" descr="éç©ºæåº«">
            <a:extLst>
              <a:ext uri="{FF2B5EF4-FFF2-40B4-BE49-F238E27FC236}">
                <a16:creationId xmlns:a16="http://schemas.microsoft.com/office/drawing/2014/main" id="{6606E26D-BF9B-411C-A0C1-9E07A57FE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46" y="321341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ã¹ã­ã£ãã¼, ãã¸ã¿ã« ã¹ã­ã£ãã¼, ã³ã³ãã¥ã¼ã¿, å¥å, ããã¤ã¹, å¨è¾ºæ©å¨">
            <a:extLst>
              <a:ext uri="{FF2B5EF4-FFF2-40B4-BE49-F238E27FC236}">
                <a16:creationId xmlns:a16="http://schemas.microsoft.com/office/drawing/2014/main" id="{8B17680E-C65F-431C-8CE8-AAC0946D6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7" y="4392354"/>
            <a:ext cx="1368490" cy="9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0F9F9E9-BA42-4982-A1E5-1F72729C98A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06" y="3797560"/>
            <a:ext cx="907290" cy="907290"/>
          </a:xfrm>
          <a:prstGeom prst="rect">
            <a:avLst/>
          </a:prstGeom>
        </p:spPr>
      </p:pic>
      <p:pic>
        <p:nvPicPr>
          <p:cNvPr id="11" name="図 10" descr="標識 が含まれている画像&#10;&#10;自動的に生成された説明">
            <a:extLst>
              <a:ext uri="{FF2B5EF4-FFF2-40B4-BE49-F238E27FC236}">
                <a16:creationId xmlns:a16="http://schemas.microsoft.com/office/drawing/2014/main" id="{30202EB0-8100-4DC0-89C1-6164A5D7AE6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88" y="3850952"/>
            <a:ext cx="998278" cy="998278"/>
          </a:xfrm>
          <a:prstGeom prst="rect">
            <a:avLst/>
          </a:prstGeom>
        </p:spPr>
      </p:pic>
      <p:pic>
        <p:nvPicPr>
          <p:cNvPr id="15" name="図 14" descr="モニター が含まれている画像&#10;&#10;自動的に生成された説明">
            <a:extLst>
              <a:ext uri="{FF2B5EF4-FFF2-40B4-BE49-F238E27FC236}">
                <a16:creationId xmlns:a16="http://schemas.microsoft.com/office/drawing/2014/main" id="{598F737C-8A1F-435A-B098-12C2F76BC2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306" y="5047874"/>
            <a:ext cx="720000" cy="720000"/>
          </a:xfrm>
          <a:prstGeom prst="rect">
            <a:avLst/>
          </a:prstGeom>
        </p:spPr>
      </p:pic>
      <p:pic>
        <p:nvPicPr>
          <p:cNvPr id="17" name="図 16" descr="モニター が含まれている画像&#10;&#10;自動的に生成された説明">
            <a:extLst>
              <a:ext uri="{FF2B5EF4-FFF2-40B4-BE49-F238E27FC236}">
                <a16:creationId xmlns:a16="http://schemas.microsoft.com/office/drawing/2014/main" id="{2F70CE60-3745-4237-96E6-F566737A0B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31" y="4968986"/>
            <a:ext cx="1136907" cy="113690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FA369C65-4036-4471-B6B1-9FBF597030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72" y="4909600"/>
            <a:ext cx="1069484" cy="10694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EA9544EF-8246-43D9-823A-1FD16CD0DE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89" y="4099436"/>
            <a:ext cx="501307" cy="501307"/>
          </a:xfrm>
          <a:prstGeom prst="rect">
            <a:avLst/>
          </a:prstGeom>
        </p:spPr>
      </p:pic>
      <p:pic>
        <p:nvPicPr>
          <p:cNvPr id="24" name="Picture 2" descr="ãchrome ã¢ã¤ã³ã³ãã®ç»åæ¤ç´¢çµæ">
            <a:extLst>
              <a:ext uri="{FF2B5EF4-FFF2-40B4-BE49-F238E27FC236}">
                <a16:creationId xmlns:a16="http://schemas.microsoft.com/office/drawing/2014/main" id="{96575CEF-3C48-4D5A-9F9A-8E95778D9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458" y="4023519"/>
            <a:ext cx="653143" cy="65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7E0A782-1C5A-4912-B9A2-25B53C9C024E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882" y="873547"/>
            <a:ext cx="744111" cy="744111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251CB7-7FBF-4166-AF8D-1AAFB1ED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DA3A-384B-40C8-9665-18BF514BE041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20" name="図 19" descr="テキスト, 標識 が含まれている画像&#10;&#10;自動的に生成された説明">
            <a:extLst>
              <a:ext uri="{FF2B5EF4-FFF2-40B4-BE49-F238E27FC236}">
                <a16:creationId xmlns:a16="http://schemas.microsoft.com/office/drawing/2014/main" id="{26A26D36-6B56-4E71-8370-2E690979BB5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1" y="2798117"/>
            <a:ext cx="709195" cy="711976"/>
          </a:xfrm>
          <a:prstGeom prst="rect">
            <a:avLst/>
          </a:prstGeom>
        </p:spPr>
      </p:pic>
      <p:sp>
        <p:nvSpPr>
          <p:cNvPr id="26" name="グラフィックス 24" descr="錠">
            <a:extLst>
              <a:ext uri="{FF2B5EF4-FFF2-40B4-BE49-F238E27FC236}">
                <a16:creationId xmlns:a16="http://schemas.microsoft.com/office/drawing/2014/main" id="{B9D6E7E2-7E15-422F-87A1-7374CC80CC6D}"/>
              </a:ext>
            </a:extLst>
          </p:cNvPr>
          <p:cNvSpPr/>
          <p:nvPr/>
        </p:nvSpPr>
        <p:spPr>
          <a:xfrm>
            <a:off x="4637274" y="3634662"/>
            <a:ext cx="348697" cy="452695"/>
          </a:xfrm>
          <a:custGeom>
            <a:avLst/>
            <a:gdLst>
              <a:gd name="connsiteX0" fmla="*/ 292894 w 542925"/>
              <a:gd name="connsiteY0" fmla="*/ 556736 h 704850"/>
              <a:gd name="connsiteX1" fmla="*/ 292894 w 542925"/>
              <a:gd name="connsiteY1" fmla="*/ 607219 h 704850"/>
              <a:gd name="connsiteX2" fmla="*/ 254794 w 542925"/>
              <a:gd name="connsiteY2" fmla="*/ 607219 h 704850"/>
              <a:gd name="connsiteX3" fmla="*/ 254794 w 542925"/>
              <a:gd name="connsiteY3" fmla="*/ 556736 h 704850"/>
              <a:gd name="connsiteX4" fmla="*/ 216694 w 542925"/>
              <a:gd name="connsiteY4" fmla="*/ 502444 h 704850"/>
              <a:gd name="connsiteX5" fmla="*/ 273844 w 542925"/>
              <a:gd name="connsiteY5" fmla="*/ 445294 h 704850"/>
              <a:gd name="connsiteX6" fmla="*/ 330994 w 542925"/>
              <a:gd name="connsiteY6" fmla="*/ 502444 h 704850"/>
              <a:gd name="connsiteX7" fmla="*/ 292894 w 542925"/>
              <a:gd name="connsiteY7" fmla="*/ 556736 h 704850"/>
              <a:gd name="connsiteX8" fmla="*/ 130969 w 542925"/>
              <a:gd name="connsiteY8" fmla="*/ 207169 h 704850"/>
              <a:gd name="connsiteX9" fmla="*/ 273844 w 542925"/>
              <a:gd name="connsiteY9" fmla="*/ 64294 h 704850"/>
              <a:gd name="connsiteX10" fmla="*/ 416719 w 542925"/>
              <a:gd name="connsiteY10" fmla="*/ 207169 h 704850"/>
              <a:gd name="connsiteX11" fmla="*/ 416719 w 542925"/>
              <a:gd name="connsiteY11" fmla="*/ 312896 h 704850"/>
              <a:gd name="connsiteX12" fmla="*/ 273844 w 542925"/>
              <a:gd name="connsiteY12" fmla="*/ 302419 h 704850"/>
              <a:gd name="connsiteX13" fmla="*/ 130969 w 542925"/>
              <a:gd name="connsiteY13" fmla="*/ 312896 h 704850"/>
              <a:gd name="connsiteX14" fmla="*/ 130969 w 542925"/>
              <a:gd name="connsiteY14" fmla="*/ 207169 h 704850"/>
              <a:gd name="connsiteX15" fmla="*/ 473869 w 542925"/>
              <a:gd name="connsiteY15" fmla="*/ 316706 h 704850"/>
              <a:gd name="connsiteX16" fmla="*/ 473869 w 542925"/>
              <a:gd name="connsiteY16" fmla="*/ 207169 h 704850"/>
              <a:gd name="connsiteX17" fmla="*/ 273844 w 542925"/>
              <a:gd name="connsiteY17" fmla="*/ 7144 h 704850"/>
              <a:gd name="connsiteX18" fmla="*/ 73819 w 542925"/>
              <a:gd name="connsiteY18" fmla="*/ 207169 h 704850"/>
              <a:gd name="connsiteX19" fmla="*/ 73819 w 542925"/>
              <a:gd name="connsiteY19" fmla="*/ 316706 h 704850"/>
              <a:gd name="connsiteX20" fmla="*/ 7144 w 542925"/>
              <a:gd name="connsiteY20" fmla="*/ 321469 h 704850"/>
              <a:gd name="connsiteX21" fmla="*/ 7144 w 542925"/>
              <a:gd name="connsiteY21" fmla="*/ 683419 h 704850"/>
              <a:gd name="connsiteX22" fmla="*/ 273844 w 542925"/>
              <a:gd name="connsiteY22" fmla="*/ 702469 h 704850"/>
              <a:gd name="connsiteX23" fmla="*/ 540544 w 542925"/>
              <a:gd name="connsiteY23" fmla="*/ 683419 h 704850"/>
              <a:gd name="connsiteX24" fmla="*/ 540544 w 542925"/>
              <a:gd name="connsiteY24" fmla="*/ 321469 h 704850"/>
              <a:gd name="connsiteX25" fmla="*/ 473869 w 542925"/>
              <a:gd name="connsiteY25" fmla="*/ 316706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2925" h="704850">
                <a:moveTo>
                  <a:pt x="292894" y="556736"/>
                </a:moveTo>
                <a:lnTo>
                  <a:pt x="292894" y="607219"/>
                </a:lnTo>
                <a:lnTo>
                  <a:pt x="254794" y="607219"/>
                </a:lnTo>
                <a:lnTo>
                  <a:pt x="254794" y="556736"/>
                </a:lnTo>
                <a:cubicBezTo>
                  <a:pt x="232886" y="549116"/>
                  <a:pt x="216694" y="528161"/>
                  <a:pt x="216694" y="502444"/>
                </a:cubicBezTo>
                <a:cubicBezTo>
                  <a:pt x="216694" y="471011"/>
                  <a:pt x="242411" y="445294"/>
                  <a:pt x="273844" y="445294"/>
                </a:cubicBezTo>
                <a:cubicBezTo>
                  <a:pt x="305276" y="445294"/>
                  <a:pt x="330994" y="471011"/>
                  <a:pt x="330994" y="502444"/>
                </a:cubicBezTo>
                <a:cubicBezTo>
                  <a:pt x="330994" y="527209"/>
                  <a:pt x="314801" y="548164"/>
                  <a:pt x="292894" y="556736"/>
                </a:cubicBezTo>
                <a:close/>
                <a:moveTo>
                  <a:pt x="130969" y="207169"/>
                </a:moveTo>
                <a:cubicBezTo>
                  <a:pt x="130969" y="128111"/>
                  <a:pt x="194786" y="64294"/>
                  <a:pt x="273844" y="64294"/>
                </a:cubicBezTo>
                <a:cubicBezTo>
                  <a:pt x="352901" y="64294"/>
                  <a:pt x="416719" y="128111"/>
                  <a:pt x="416719" y="207169"/>
                </a:cubicBezTo>
                <a:lnTo>
                  <a:pt x="416719" y="312896"/>
                </a:lnTo>
                <a:lnTo>
                  <a:pt x="273844" y="302419"/>
                </a:lnTo>
                <a:lnTo>
                  <a:pt x="130969" y="312896"/>
                </a:lnTo>
                <a:lnTo>
                  <a:pt x="130969" y="207169"/>
                </a:lnTo>
                <a:close/>
                <a:moveTo>
                  <a:pt x="473869" y="316706"/>
                </a:moveTo>
                <a:lnTo>
                  <a:pt x="473869" y="207169"/>
                </a:lnTo>
                <a:cubicBezTo>
                  <a:pt x="473869" y="96679"/>
                  <a:pt x="384334" y="7144"/>
                  <a:pt x="273844" y="7144"/>
                </a:cubicBezTo>
                <a:cubicBezTo>
                  <a:pt x="163354" y="7144"/>
                  <a:pt x="73819" y="96679"/>
                  <a:pt x="73819" y="207169"/>
                </a:cubicBezTo>
                <a:lnTo>
                  <a:pt x="73819" y="316706"/>
                </a:lnTo>
                <a:lnTo>
                  <a:pt x="7144" y="321469"/>
                </a:lnTo>
                <a:lnTo>
                  <a:pt x="7144" y="683419"/>
                </a:lnTo>
                <a:lnTo>
                  <a:pt x="273844" y="702469"/>
                </a:lnTo>
                <a:lnTo>
                  <a:pt x="540544" y="683419"/>
                </a:lnTo>
                <a:lnTo>
                  <a:pt x="540544" y="321469"/>
                </a:lnTo>
                <a:lnTo>
                  <a:pt x="473869" y="316706"/>
                </a:lnTo>
                <a:close/>
              </a:path>
            </a:pathLst>
          </a:custGeom>
          <a:solidFill>
            <a:srgbClr val="BE510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1819C14-80B4-4C46-A20C-F398CE421BD4}"/>
              </a:ext>
            </a:extLst>
          </p:cNvPr>
          <p:cNvGrpSpPr/>
          <p:nvPr/>
        </p:nvGrpSpPr>
        <p:grpSpPr>
          <a:xfrm>
            <a:off x="5667375" y="3709988"/>
            <a:ext cx="323850" cy="140963"/>
            <a:chOff x="5667375" y="3709988"/>
            <a:chExt cx="323850" cy="140963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5936F6D3-BB41-4FC9-9131-5E0B39256B44}"/>
                </a:ext>
              </a:extLst>
            </p:cNvPr>
            <p:cNvSpPr/>
            <p:nvPr/>
          </p:nvSpPr>
          <p:spPr>
            <a:xfrm>
              <a:off x="5667375" y="3709988"/>
              <a:ext cx="140963" cy="140963"/>
            </a:xfrm>
            <a:prstGeom prst="ellipse">
              <a:avLst/>
            </a:prstGeom>
            <a:noFill/>
            <a:ln w="254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14BF74F-D9A7-4320-AB25-D468EECBEA5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338" y="3812901"/>
              <a:ext cx="182887" cy="0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FCCAC2F-C753-4E22-BD19-AE703FF322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5975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8FE20BC-1B4A-4F56-99E4-1AE7AF55E8DA}"/>
                </a:ext>
              </a:extLst>
            </p:cNvPr>
            <p:cNvCxnSpPr>
              <a:cxnSpLocks/>
            </p:cNvCxnSpPr>
            <p:nvPr/>
          </p:nvCxnSpPr>
          <p:spPr>
            <a:xfrm>
              <a:off x="5986462" y="3729767"/>
              <a:ext cx="0" cy="93453"/>
            </a:xfrm>
            <a:prstGeom prst="line">
              <a:avLst/>
            </a:prstGeom>
            <a:ln w="25400">
              <a:solidFill>
                <a:srgbClr val="BE510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69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294</Words>
  <Application>Microsoft Office PowerPoint</Application>
  <PresentationFormat>ワイド画面</PresentationFormat>
  <Paragraphs>49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Office テーマ</vt:lpstr>
      <vt:lpstr>Project ‘Libraria’ overview  「電子蔵書管理自動化及び読書快適化計画」概要書</vt:lpstr>
      <vt:lpstr>1.概要</vt:lpstr>
      <vt:lpstr>2.開発環境</vt:lpstr>
      <vt:lpstr>素材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大介 堀部</dc:creator>
  <cp:lastModifiedBy>大介 堀部</cp:lastModifiedBy>
  <cp:revision>37</cp:revision>
  <dcterms:created xsi:type="dcterms:W3CDTF">2019-01-27T13:35:32Z</dcterms:created>
  <dcterms:modified xsi:type="dcterms:W3CDTF">2019-02-12T14:40:33Z</dcterms:modified>
</cp:coreProperties>
</file>