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5" autoAdjust="0"/>
  </p:normalViewPr>
  <p:slideViewPr>
    <p:cSldViewPr snapToGrid="0">
      <p:cViewPr varScale="1">
        <p:scale>
          <a:sx n="96" d="100"/>
          <a:sy n="9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4F08-AC12-4594-A759-55113FD8CE27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E02E-15B8-49B7-BF9B-3DFD133A1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8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8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8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 </a:t>
            </a:r>
            <a:r>
              <a:rPr lang="en-US" altLang="zh-CN" dirty="0"/>
              <a:t>Intel Core i7-10700K @ 3.8GHz </a:t>
            </a:r>
            <a:r>
              <a:rPr lang="zh-CN" altLang="en-US" dirty="0"/>
              <a:t>的测量结果</a:t>
            </a:r>
            <a:endParaRPr lang="en-US" altLang="zh-CN" dirty="0"/>
          </a:p>
          <a:p>
            <a:r>
              <a:rPr lang="en-US" altLang="zh-CN" dirty="0"/>
              <a:t>10 try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7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考虑到时间关系，也会更多借鉴已有工作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6E02E-15B8-49B7-BF9B-3DFD133A14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3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0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8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F16A-BA89-457F-B192-F452C4BFB8F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81E4-5E41-48D7-9C48-42116871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0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208E8-9C0C-5E46-FA9F-FF0632301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GPU </a:t>
            </a:r>
            <a:r>
              <a:rPr lang="zh-CN" altLang="en-US" sz="3600" dirty="0"/>
              <a:t>上的小规模基准测试和性能预测探究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88E5F-1FB0-85CB-242E-D1B97C386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刘紫檀 </a:t>
            </a:r>
            <a:r>
              <a:rPr lang="en-US" altLang="zh-CN" dirty="0"/>
              <a:t>SA21229063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01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689D-04B2-8D3A-708F-C2BF2BEA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2B351-2F88-D292-86AA-1C219AD2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小规模基准测试 </a:t>
            </a:r>
            <a:r>
              <a:rPr lang="en-US" altLang="zh-CN" i="1" dirty="0"/>
              <a:t>(Microbenchmark) </a:t>
            </a:r>
            <a:r>
              <a:rPr lang="zh-CN" altLang="en-US" dirty="0"/>
              <a:t>是用来测量软件或硬件的特定部分的测试程序</a:t>
            </a:r>
            <a:endParaRPr lang="en-US" altLang="zh-CN" dirty="0"/>
          </a:p>
          <a:p>
            <a:r>
              <a:rPr lang="zh-CN" altLang="en-US" dirty="0"/>
              <a:t>通过小规模基准测试的测试结果，可以帮助软件设计人员从“</a:t>
            </a:r>
            <a:r>
              <a:rPr lang="zh-CN" altLang="en-US" b="1" u="sng" dirty="0"/>
              <a:t>第一性原理</a:t>
            </a:r>
            <a:r>
              <a:rPr lang="zh-CN" altLang="en-US" dirty="0"/>
              <a:t>”出发指导软件的性能优化工作</a:t>
            </a:r>
            <a:endParaRPr lang="en-US" altLang="zh-CN" dirty="0"/>
          </a:p>
          <a:p>
            <a:r>
              <a:rPr lang="zh-CN" altLang="en-US" dirty="0"/>
              <a:t>对计算性能优化最有指导意义的两方面参数：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内存和 </a:t>
            </a:r>
            <a:r>
              <a:rPr lang="en-US" altLang="zh-CN" dirty="0"/>
              <a:t>Cache </a:t>
            </a:r>
            <a:r>
              <a:rPr lang="zh-CN" altLang="en-US" dirty="0"/>
              <a:t>系统带宽 </a:t>
            </a:r>
            <a:r>
              <a:rPr lang="en-US" altLang="zh-CN" dirty="0"/>
              <a:t>– </a:t>
            </a:r>
            <a:r>
              <a:rPr lang="zh-CN" altLang="en-US" dirty="0"/>
              <a:t>决定了最多可以以多快的速率将数据扇入扇出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整数和浮点运算性能 </a:t>
            </a:r>
            <a:r>
              <a:rPr lang="en-US" altLang="zh-CN" dirty="0"/>
              <a:t>– </a:t>
            </a:r>
            <a:r>
              <a:rPr lang="zh-CN" altLang="en-US" dirty="0"/>
              <a:t>决定了最快可以以多快的速率处理数据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F5E9-1EFC-E0C3-0B37-58E4A956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双调排序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EE2096-9B1E-C77A-B446-08D095746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比较器数目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延迟级数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那么，对于 </a:t>
                </a:r>
                <a:r>
                  <a:rPr lang="en-US" altLang="zh-CN" dirty="0"/>
                  <a:t>N = 1 &lt;&lt; 28 </a:t>
                </a:r>
                <a:r>
                  <a:rPr lang="zh-CN" altLang="en-US" dirty="0"/>
                  <a:t>≈</a:t>
                </a:r>
                <a:r>
                  <a:rPr lang="en-US" altLang="zh-CN" dirty="0"/>
                  <a:t> 268.4M </a:t>
                </a:r>
                <a:r>
                  <a:rPr lang="zh-CN" altLang="en-US" dirty="0"/>
                  <a:t>个单精度浮点数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共需要进行 </a:t>
                </a:r>
                <a:r>
                  <a:rPr lang="en-US" altLang="zh-CN" dirty="0"/>
                  <a:t>3.76G </a:t>
                </a:r>
                <a:r>
                  <a:rPr lang="zh-CN" altLang="en-US" dirty="0"/>
                  <a:t>次比较，延迟级数 </a:t>
                </a:r>
                <a:r>
                  <a:rPr lang="en-US" altLang="zh-CN" dirty="0"/>
                  <a:t>406 </a:t>
                </a:r>
                <a:r>
                  <a:rPr lang="zh-CN" altLang="en-US" dirty="0"/>
                  <a:t>级，每级 </a:t>
                </a:r>
                <a:r>
                  <a:rPr lang="en-US" altLang="zh-CN" dirty="0"/>
                  <a:t>9.26M </a:t>
                </a:r>
                <a:r>
                  <a:rPr lang="zh-CN" altLang="en-US" dirty="0"/>
                  <a:t>比较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 </a:t>
                </a:r>
                <a:r>
                  <a:rPr lang="en-US" altLang="zh-CN" dirty="0"/>
                  <a:t>NVIDIA GTX 1050 </a:t>
                </a:r>
                <a:r>
                  <a:rPr lang="en-US" altLang="zh-CN" dirty="0" err="1"/>
                  <a:t>Ti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上进行测试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(</a:t>
                </a:r>
                <a:r>
                  <a:rPr lang="en-US" altLang="zh-CN" dirty="0" err="1"/>
                  <a:t>peakperf</a:t>
                </a:r>
                <a:r>
                  <a:rPr lang="en-US" altLang="zh-CN" dirty="0"/>
                  <a:t>) FP32 </a:t>
                </a:r>
                <a:r>
                  <a:rPr lang="zh-CN" altLang="en-US" dirty="0"/>
                  <a:t>性能 </a:t>
                </a:r>
                <a:r>
                  <a:rPr lang="en-US" altLang="zh-CN" dirty="0"/>
                  <a:t>2.62 TFLOP/S</a:t>
                </a:r>
              </a:p>
              <a:p>
                <a:pPr lvl="2"/>
                <a:r>
                  <a:rPr lang="en-US" altLang="zh-CN" dirty="0"/>
                  <a:t>(</a:t>
                </a:r>
                <a:r>
                  <a:rPr lang="en-US" altLang="zh-CN" dirty="0" err="1"/>
                  <a:t>techpowerup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总显存带宽 </a:t>
                </a:r>
                <a:r>
                  <a:rPr lang="en-US" altLang="zh-CN" dirty="0"/>
                  <a:t>112.1 GB/s</a:t>
                </a:r>
              </a:p>
              <a:p>
                <a:pPr lvl="1"/>
                <a:r>
                  <a:rPr lang="zh-CN" altLang="en-US" dirty="0"/>
                  <a:t>假设</a:t>
                </a:r>
                <a:r>
                  <a:rPr lang="zh-CN" altLang="en-US" u="sng" dirty="0"/>
                  <a:t>浮点性能可以全部利用</a:t>
                </a:r>
                <a:r>
                  <a:rPr lang="en-US" altLang="zh-CN" dirty="0"/>
                  <a:t>: 3.76G / (2.6TFLOP/S) </a:t>
                </a:r>
                <a:r>
                  <a:rPr lang="zh-CN" altLang="en-US" dirty="0"/>
                  <a:t>≈ </a:t>
                </a:r>
                <a:r>
                  <a:rPr lang="en-US" altLang="zh-CN" dirty="0"/>
                  <a:t>1.5ms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EE2096-9B1E-C77A-B446-08D095746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91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C084-D5D6-BEB9-8B53-56E6B24B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双调排序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83D51-E732-2368-3564-EFF5CA7E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</a:t>
            </a:r>
            <a:r>
              <a:rPr lang="zh-CN" altLang="en-US" u="sng" dirty="0"/>
              <a:t>浮点性能可以全部利用</a:t>
            </a:r>
            <a:r>
              <a:rPr lang="en-US" altLang="zh-CN" dirty="0"/>
              <a:t>: 3.76G / (2.6TFLOP/S) </a:t>
            </a:r>
            <a:r>
              <a:rPr lang="zh-CN" altLang="en-US" dirty="0"/>
              <a:t>≈ </a:t>
            </a:r>
            <a:r>
              <a:rPr lang="en-US" altLang="zh-CN" dirty="0"/>
              <a:t>1.5ms</a:t>
            </a:r>
          </a:p>
          <a:p>
            <a:r>
              <a:rPr lang="zh-CN" altLang="en-US" dirty="0"/>
              <a:t>如果每次均从内存读写，则</a:t>
            </a:r>
            <a:endParaRPr lang="en-US" altLang="zh-CN" dirty="0"/>
          </a:p>
          <a:p>
            <a:pPr lvl="1"/>
            <a:r>
              <a:rPr lang="zh-CN" altLang="en-US" dirty="0"/>
              <a:t>总读写量</a:t>
            </a:r>
            <a:r>
              <a:rPr lang="en-US" altLang="zh-CN" dirty="0"/>
              <a:t> 3.76G * 4 * 4B = 60.13GB</a:t>
            </a:r>
          </a:p>
          <a:p>
            <a:pPr lvl="1"/>
            <a:r>
              <a:rPr lang="zh-CN" altLang="en-US" dirty="0"/>
              <a:t>读写耗时 </a:t>
            </a:r>
            <a:r>
              <a:rPr lang="en-US" altLang="zh-CN" dirty="0"/>
              <a:t>60.13GB / (112.1GB/s) </a:t>
            </a:r>
            <a:r>
              <a:rPr lang="zh-CN" altLang="en-US" dirty="0"/>
              <a:t>≈ </a:t>
            </a:r>
            <a:r>
              <a:rPr lang="en-US" altLang="zh-CN" b="1" u="sng" dirty="0"/>
              <a:t>536.4 </a:t>
            </a:r>
            <a:r>
              <a:rPr lang="en-US" altLang="zh-CN" b="1" u="sng" dirty="0" err="1"/>
              <a:t>ms</a:t>
            </a:r>
            <a:endParaRPr lang="en-US" altLang="zh-CN" dirty="0"/>
          </a:p>
          <a:p>
            <a:r>
              <a:rPr lang="zh-CN" altLang="en-US" dirty="0"/>
              <a:t>需要利用 </a:t>
            </a:r>
            <a:r>
              <a:rPr lang="en-US" altLang="zh-CN" dirty="0"/>
              <a:t>GPU Memory Hierarchy!</a:t>
            </a:r>
          </a:p>
          <a:p>
            <a:pPr lvl="1"/>
            <a:r>
              <a:rPr lang="en-US" altLang="zh-CN" dirty="0"/>
              <a:t>On chip: Shared Memory, Constant Memory</a:t>
            </a:r>
          </a:p>
          <a:p>
            <a:pPr lvl="1"/>
            <a:r>
              <a:rPr lang="en-US" altLang="zh-CN" dirty="0"/>
              <a:t>Off chip: Texture Memory, Global Memory</a:t>
            </a:r>
          </a:p>
          <a:p>
            <a:pPr lvl="1"/>
            <a:r>
              <a:rPr lang="en-US" altLang="zh-CN" dirty="0"/>
              <a:t>Cache: L1 cache, texture cache / Unified Cache</a:t>
            </a:r>
          </a:p>
          <a:p>
            <a:r>
              <a:rPr lang="zh-CN" altLang="en-US" dirty="0"/>
              <a:t>如何得到比较准确的性能数据用于估算？</a:t>
            </a:r>
            <a:r>
              <a:rPr lang="en-US" altLang="zh-CN" dirty="0"/>
              <a:t>GPU </a:t>
            </a:r>
            <a:r>
              <a:rPr lang="zh-CN" altLang="en-US" dirty="0"/>
              <a:t>小规模基准测试！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9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C510-EF15-E439-01F0-A84BA795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小规模基准测试的基本方法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557EF-2524-FAC3-20E6-769A8022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思路很简单：反复运行同一代码片段，统计耗时</a:t>
            </a:r>
            <a:endParaRPr lang="en-US" altLang="zh-CN" dirty="0"/>
          </a:p>
          <a:p>
            <a:r>
              <a:rPr lang="zh-CN" altLang="en-US" dirty="0"/>
              <a:t>但是测试本身需要考虑多种因素，才能取得可信的测试结果</a:t>
            </a:r>
            <a:endParaRPr lang="en-US" altLang="zh-CN" dirty="0"/>
          </a:p>
          <a:p>
            <a:pPr lvl="1"/>
            <a:r>
              <a:rPr lang="zh-CN" altLang="en-US" dirty="0"/>
              <a:t>编译器优化</a:t>
            </a:r>
            <a:endParaRPr lang="en-US" altLang="zh-CN" dirty="0"/>
          </a:p>
          <a:p>
            <a:pPr lvl="1"/>
            <a:r>
              <a:rPr lang="zh-CN" altLang="en-US" dirty="0"/>
              <a:t>操作系统调度开销</a:t>
            </a:r>
            <a:endParaRPr lang="en-US" altLang="zh-CN" dirty="0"/>
          </a:p>
          <a:p>
            <a:pPr lvl="1"/>
            <a:r>
              <a:rPr lang="en-US" altLang="zh-CN" dirty="0"/>
              <a:t>Cache, </a:t>
            </a:r>
            <a:r>
              <a:rPr lang="zh-CN" altLang="en-US" dirty="0"/>
              <a:t>数据预取器</a:t>
            </a:r>
            <a:endParaRPr lang="en-US" altLang="zh-CN" dirty="0"/>
          </a:p>
          <a:p>
            <a:pPr lvl="1"/>
            <a:r>
              <a:rPr lang="zh-CN" altLang="en-US" dirty="0"/>
              <a:t>数据相关，处理器前端 </a:t>
            </a:r>
            <a:r>
              <a:rPr lang="en-US" altLang="zh-CN" dirty="0"/>
              <a:t>/ </a:t>
            </a:r>
            <a:r>
              <a:rPr lang="zh-CN" altLang="en-US" dirty="0"/>
              <a:t>后端瓶颈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32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5C36A-5E54-743B-A8CB-48F10BCD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CPU </a:t>
            </a:r>
            <a:r>
              <a:rPr lang="zh-CN" altLang="en-US" dirty="0"/>
              <a:t>指针追逐基准测试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96C64-067F-E548-EA23-4D187E5C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numLoop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NOINLINE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do_chase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*start,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*&amp;res)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 = start;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numLoop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res = p;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4A050-D3C9-A9F9-94A8-394E1341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CPU </a:t>
            </a:r>
            <a:r>
              <a:rPr lang="zh-CN" altLang="en-US" dirty="0"/>
              <a:t>指针追逐基准测试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6AB1C0-3522-AAC1-F92C-957373C65DE9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167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Intel Core i7-10700K @ 3.8GHz</a:t>
            </a:r>
          </a:p>
          <a:p>
            <a:endParaRPr lang="en-US" altLang="zh-CN" dirty="0"/>
          </a:p>
          <a:p>
            <a:r>
              <a:rPr lang="zh-CN" altLang="en-US" dirty="0"/>
              <a:t>预取器</a:t>
            </a:r>
            <a:endParaRPr lang="en-US" altLang="zh-CN" dirty="0"/>
          </a:p>
          <a:p>
            <a:r>
              <a:rPr lang="en-US" altLang="zh-CN" dirty="0"/>
              <a:t>Core Affinity</a:t>
            </a:r>
          </a:p>
          <a:p>
            <a:r>
              <a:rPr lang="zh-CN" altLang="en-US" dirty="0"/>
              <a:t>稳定性</a:t>
            </a:r>
            <a:endParaRPr lang="en-US" altLang="zh-CN" dirty="0"/>
          </a:p>
          <a:p>
            <a:r>
              <a:rPr lang="en-US" altLang="zh-CN" dirty="0"/>
              <a:t>TLB effect</a:t>
            </a:r>
          </a:p>
          <a:p>
            <a:r>
              <a:rPr lang="en-US" altLang="zh-CN" dirty="0" err="1"/>
              <a:t>Cacheline</a:t>
            </a:r>
            <a:r>
              <a:rPr lang="en-US" altLang="zh-CN" dirty="0"/>
              <a:t> </a:t>
            </a:r>
            <a:r>
              <a:rPr lang="zh-CN" altLang="en-US"/>
              <a:t>的影响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433D242-C6D9-28C6-83D8-0612D050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3" y="1825625"/>
            <a:ext cx="7451361" cy="3637870"/>
          </a:xfrm>
        </p:spPr>
      </p:pic>
    </p:spTree>
    <p:extLst>
      <p:ext uri="{BB962C8B-B14F-4D97-AF65-F5344CB8AC3E}">
        <p14:creationId xmlns:p14="http://schemas.microsoft.com/office/powerpoint/2010/main" val="226570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B0619-C283-A0CA-DB78-2B25EF8A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62460-D81A-7A5D-F05A-1C842447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 </a:t>
            </a:r>
            <a:r>
              <a:rPr lang="en-US" altLang="zh-CN" dirty="0"/>
              <a:t>CPU </a:t>
            </a:r>
            <a:r>
              <a:rPr lang="zh-CN" altLang="en-US" dirty="0"/>
              <a:t>入手，尝试编写小规模基准测试程序，探究约束因素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调研已有的 </a:t>
            </a:r>
            <a:r>
              <a:rPr lang="en-US" altLang="zh-CN" dirty="0"/>
              <a:t>GPU </a:t>
            </a:r>
            <a:r>
              <a:rPr lang="zh-CN" altLang="en-US" dirty="0"/>
              <a:t>小规模基准测试工作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针对特定 </a:t>
            </a:r>
            <a:r>
              <a:rPr lang="en-US" altLang="zh-CN" dirty="0"/>
              <a:t>GPU</a:t>
            </a:r>
            <a:r>
              <a:rPr lang="zh-CN" altLang="en-US" dirty="0"/>
              <a:t>，进行 </a:t>
            </a:r>
            <a:r>
              <a:rPr lang="en-US" altLang="zh-CN" dirty="0"/>
              <a:t>IPC,</a:t>
            </a:r>
            <a:r>
              <a:rPr lang="zh-CN" altLang="en-US" dirty="0"/>
              <a:t> 浮点</a:t>
            </a:r>
            <a:r>
              <a:rPr lang="en-US" altLang="zh-CN" dirty="0"/>
              <a:t>, </a:t>
            </a:r>
            <a:r>
              <a:rPr lang="zh-CN" altLang="en-US" dirty="0"/>
              <a:t>存储层次结构的小规模基准测试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利用小规模基准测试结果，预测常见 </a:t>
            </a:r>
            <a:r>
              <a:rPr lang="en-US" altLang="zh-CN" dirty="0"/>
              <a:t>GPU </a:t>
            </a:r>
            <a:r>
              <a:rPr lang="zh-CN" altLang="en-US" dirty="0"/>
              <a:t>算法的理论性能，和互联网上的实现进行比较，观察其是否达到最优性能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6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518</Words>
  <Application>Microsoft Office PowerPoint</Application>
  <PresentationFormat>宽屏</PresentationFormat>
  <Paragraphs>63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Consolas</vt:lpstr>
      <vt:lpstr>Office Theme</vt:lpstr>
      <vt:lpstr>GPU 上的小规模基准测试和性能预测探究</vt:lpstr>
      <vt:lpstr>背景</vt:lpstr>
      <vt:lpstr>例: 双调排序</vt:lpstr>
      <vt:lpstr>例: 双调排序</vt:lpstr>
      <vt:lpstr>小规模基准测试的基本方法</vt:lpstr>
      <vt:lpstr>例: CPU 指针追逐基准测试</vt:lpstr>
      <vt:lpstr>例: CPU 指针追逐基准测试</vt:lpstr>
      <vt:lpstr>工作计划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上的小规模基准测试探究</dc:title>
  <dc:creator>刘 紫檀</dc:creator>
  <cp:lastModifiedBy>刘 紫檀</cp:lastModifiedBy>
  <cp:revision>16</cp:revision>
  <dcterms:created xsi:type="dcterms:W3CDTF">2022-06-02T13:03:38Z</dcterms:created>
  <dcterms:modified xsi:type="dcterms:W3CDTF">2022-06-03T12:08:25Z</dcterms:modified>
</cp:coreProperties>
</file>