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6"/>
          <p:cNvSpPr/>
          <p:nvPr/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7" name="椭圆 7"/>
          <p:cNvSpPr/>
          <p:nvPr/>
        </p:nvSpPr>
        <p:spPr>
          <a:xfrm>
            <a:off x="8029575" y="458788"/>
            <a:ext cx="741363" cy="741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8" name="任意多边形: 形状 8"/>
          <p:cNvSpPr/>
          <p:nvPr/>
        </p:nvSpPr>
        <p:spPr>
          <a:xfrm>
            <a:off x="3287713" y="-7938"/>
            <a:ext cx="1457325" cy="584201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9" name="任意多边形: 形状 9"/>
          <p:cNvSpPr/>
          <p:nvPr/>
        </p:nvSpPr>
        <p:spPr>
          <a:xfrm>
            <a:off x="5199063" y="5929313"/>
            <a:ext cx="1828800" cy="938212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0" name="任意多边形: 形状 10"/>
          <p:cNvSpPr/>
          <p:nvPr/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1" name="任意多边形: 形状 11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2" name="KSO_Shape"/>
          <p:cNvSpPr/>
          <p:nvPr/>
        </p:nvSpPr>
        <p:spPr>
          <a:xfrm rot="13141020">
            <a:off x="484188" y="113823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5" name="KSO_Shape"/>
          <p:cNvSpPr/>
          <p:nvPr/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6" name=" 184"/>
          <p:cNvSpPr/>
          <p:nvPr/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标题 3"/>
          <p:cNvSpPr>
            <a:spLocks noGrp="true"/>
          </p:cNvSpPr>
          <p:nvPr>
            <p:ph type="ctrTitle"/>
          </p:nvPr>
        </p:nvSpPr>
        <p:spPr>
          <a:xfrm>
            <a:off x="2749459" y="2343802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副标题 4"/>
          <p:cNvSpPr>
            <a:spLocks noGrp="true"/>
          </p:cNvSpPr>
          <p:nvPr>
            <p:ph type="subTitle" idx="1"/>
          </p:nvPr>
        </p:nvSpPr>
        <p:spPr>
          <a:xfrm>
            <a:off x="2749459" y="3294698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7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5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6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7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true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true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true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96AB1-0E46-4C84-8EC2-FBFBFFDCFA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5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6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7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7" name="标题 16"/>
          <p:cNvSpPr>
            <a:spLocks noGrp="true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8" name="内容占位符 17"/>
          <p:cNvSpPr>
            <a:spLocks noGrp="true"/>
          </p:cNvSpPr>
          <p:nvPr>
            <p:ph idx="1"/>
          </p:nvPr>
        </p:nvSpPr>
        <p:spPr>
          <a:xfrm>
            <a:off x="876880" y="1716563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8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7" name="图片占位符 16"/>
          <p:cNvSpPr>
            <a:spLocks noGrp="true"/>
          </p:cNvSpPr>
          <p:nvPr>
            <p:ph type="pic" sz="quarter" idx="14"/>
          </p:nvPr>
        </p:nvSpPr>
        <p:spPr>
          <a:xfrm>
            <a:off x="779835" y="1685925"/>
            <a:ext cx="4513262" cy="3910013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9" name="文本占位符 18"/>
          <p:cNvSpPr>
            <a:spLocks noGrp="true"/>
          </p:cNvSpPr>
          <p:nvPr>
            <p:ph type="body" sz="quarter" idx="15"/>
          </p:nvPr>
        </p:nvSpPr>
        <p:spPr>
          <a:xfrm>
            <a:off x="6327775" y="2717800"/>
            <a:ext cx="5026025" cy="287813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1" name="文本占位符 20"/>
          <p:cNvSpPr>
            <a:spLocks noGrp="true"/>
          </p:cNvSpPr>
          <p:nvPr>
            <p:ph type="body" sz="quarter" idx="16"/>
          </p:nvPr>
        </p:nvSpPr>
        <p:spPr>
          <a:xfrm>
            <a:off x="6327775" y="1685925"/>
            <a:ext cx="5026025" cy="5159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3" name="文本占位符 12"/>
          <p:cNvSpPr>
            <a:spLocks noGrp="true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日期占位符 3"/>
          <p:cNvSpPr>
            <a:spLocks noGrp="true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4"/>
          <p:cNvSpPr>
            <a:spLocks noGrp="true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5"/>
          <p:cNvSpPr>
            <a:spLocks noGrp="true"/>
          </p:cNvSpPr>
          <p:nvPr>
            <p:ph type="sldNum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818900-26F5-49F5-9D46-8CDDC5A6EF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08113" y="2114550"/>
            <a:ext cx="2681287" cy="2681288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80604020202020204" pitchFamily="34" charset="0"/>
              <a:sym typeface="+mn-ea"/>
            </a:endParaRPr>
          </a:p>
        </p:txBody>
      </p:sp>
      <p:sp>
        <p:nvSpPr>
          <p:cNvPr id="5" name="椭圆 7"/>
          <p:cNvSpPr/>
          <p:nvPr/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8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9802813" y="3541713"/>
            <a:ext cx="115887" cy="115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8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299700" y="3541713"/>
            <a:ext cx="115888" cy="1158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8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967913" y="3541713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8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134600" y="3541713"/>
            <a:ext cx="115888" cy="115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/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/>
        </p:nvSpPr>
        <p:spPr>
          <a:xfrm rot="1275228">
            <a:off x="3003550" y="2360613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5" name="KSO_Shape"/>
          <p:cNvSpPr/>
          <p:nvPr/>
        </p:nvSpPr>
        <p:spPr>
          <a:xfrm rot="298659" flipH="true" flipV="true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336532" flipH="true" flipV="true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2236532" flipH="true" flipV="true">
            <a:off x="2039938" y="424338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3136532" flipH="true" flipV="true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1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8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9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20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21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2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8"/>
            </p:custDataLst>
          </p:nvPr>
        </p:nvSpPr>
        <p:spPr>
          <a:xfrm>
            <a:off x="9520238" y="3194050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sp>
        <p:nvSpPr>
          <p:cNvPr id="24" name="椭圆 23"/>
          <p:cNvSpPr/>
          <p:nvPr>
            <p:custDataLst>
              <p:tags r:id="rId9"/>
            </p:custDataLst>
          </p:nvPr>
        </p:nvSpPr>
        <p:spPr>
          <a:xfrm>
            <a:off x="2160588" y="3157538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sp>
        <p:nvSpPr>
          <p:cNvPr id="46" name="文本占位符 45"/>
          <p:cNvSpPr>
            <a:spLocks noGrp="true"/>
          </p:cNvSpPr>
          <p:nvPr>
            <p:ph type="body" sz="quarter" idx="14"/>
          </p:nvPr>
        </p:nvSpPr>
        <p:spPr>
          <a:xfrm>
            <a:off x="1785938" y="1727200"/>
            <a:ext cx="8610600" cy="59213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zh-CN" altLang="en-US" noProof="1" smtClean="0"/>
          </a:p>
        </p:txBody>
      </p:sp>
      <p:sp>
        <p:nvSpPr>
          <p:cNvPr id="48" name="图片占位符 47"/>
          <p:cNvSpPr>
            <a:spLocks noGrp="true"/>
          </p:cNvSpPr>
          <p:nvPr>
            <p:ph type="pic" sz="quarter" idx="15"/>
          </p:nvPr>
        </p:nvSpPr>
        <p:spPr>
          <a:xfrm>
            <a:off x="1373135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9" name="图片占位符 47"/>
          <p:cNvSpPr>
            <a:spLocks noGrp="true"/>
          </p:cNvSpPr>
          <p:nvPr>
            <p:ph type="pic" sz="quarter" idx="16"/>
          </p:nvPr>
        </p:nvSpPr>
        <p:spPr>
          <a:xfrm>
            <a:off x="3796797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0" name="图片占位符 47"/>
          <p:cNvSpPr>
            <a:spLocks noGrp="true"/>
          </p:cNvSpPr>
          <p:nvPr>
            <p:ph type="pic" sz="quarter" idx="17"/>
          </p:nvPr>
        </p:nvSpPr>
        <p:spPr>
          <a:xfrm>
            <a:off x="6215697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1" name="图片占位符 47"/>
          <p:cNvSpPr>
            <a:spLocks noGrp="true"/>
          </p:cNvSpPr>
          <p:nvPr>
            <p:ph type="pic" sz="quarter" idx="18"/>
          </p:nvPr>
        </p:nvSpPr>
        <p:spPr>
          <a:xfrm>
            <a:off x="8634597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3" name="文本占位符 52"/>
          <p:cNvSpPr>
            <a:spLocks noGrp="true"/>
          </p:cNvSpPr>
          <p:nvPr>
            <p:ph type="body" sz="quarter" idx="19"/>
          </p:nvPr>
        </p:nvSpPr>
        <p:spPr>
          <a:xfrm>
            <a:off x="1295082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4" name="文本占位符 52"/>
          <p:cNvSpPr>
            <a:spLocks noGrp="true"/>
          </p:cNvSpPr>
          <p:nvPr>
            <p:ph type="body" sz="quarter" idx="20"/>
          </p:nvPr>
        </p:nvSpPr>
        <p:spPr>
          <a:xfrm>
            <a:off x="37203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5" name="文本占位符 52"/>
          <p:cNvSpPr>
            <a:spLocks noGrp="true"/>
          </p:cNvSpPr>
          <p:nvPr>
            <p:ph type="body" sz="quarter" idx="21"/>
          </p:nvPr>
        </p:nvSpPr>
        <p:spPr>
          <a:xfrm>
            <a:off x="61392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6" name="文本占位符 52"/>
          <p:cNvSpPr>
            <a:spLocks noGrp="true"/>
          </p:cNvSpPr>
          <p:nvPr>
            <p:ph type="body" sz="quarter" idx="22"/>
          </p:nvPr>
        </p:nvSpPr>
        <p:spPr>
          <a:xfrm>
            <a:off x="85581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8" name="文本占位符 57"/>
          <p:cNvSpPr>
            <a:spLocks noGrp="true"/>
          </p:cNvSpPr>
          <p:nvPr>
            <p:ph type="body" sz="quarter" idx="23"/>
          </p:nvPr>
        </p:nvSpPr>
        <p:spPr>
          <a:xfrm>
            <a:off x="1295081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9" name="文本占位符 57"/>
          <p:cNvSpPr>
            <a:spLocks noGrp="true"/>
          </p:cNvSpPr>
          <p:nvPr>
            <p:ph type="body" sz="quarter" idx="24"/>
          </p:nvPr>
        </p:nvSpPr>
        <p:spPr>
          <a:xfrm>
            <a:off x="37203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0" name="文本占位符 57"/>
          <p:cNvSpPr>
            <a:spLocks noGrp="true"/>
          </p:cNvSpPr>
          <p:nvPr>
            <p:ph type="body" sz="quarter" idx="25"/>
          </p:nvPr>
        </p:nvSpPr>
        <p:spPr>
          <a:xfrm>
            <a:off x="61392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1" name="文本占位符 57"/>
          <p:cNvSpPr>
            <a:spLocks noGrp="true"/>
          </p:cNvSpPr>
          <p:nvPr>
            <p:ph type="body" sz="quarter" idx="26"/>
          </p:nvPr>
        </p:nvSpPr>
        <p:spPr>
          <a:xfrm>
            <a:off x="8558105" y="5045075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3" name="文本占位符 12"/>
          <p:cNvSpPr>
            <a:spLocks noGrp="true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25" name="日期占位符 3"/>
          <p:cNvSpPr>
            <a:spLocks noGrp="true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" name="页脚占位符 4"/>
          <p:cNvSpPr>
            <a:spLocks noGrp="true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5"/>
          <p:cNvSpPr>
            <a:spLocks noGrp="true"/>
          </p:cNvSpPr>
          <p:nvPr>
            <p:ph type="sldNum" sz="quarter" idx="2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F15CD5-A897-44BC-96B1-EA1DFA201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7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4" name="标题 13"/>
          <p:cNvSpPr>
            <a:spLocks noGrp="true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6" name="文本占位符 15"/>
          <p:cNvSpPr>
            <a:spLocks noGrp="true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2" name="日期占位符 4"/>
          <p:cNvSpPr>
            <a:spLocks noGrp="true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true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true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8A55B5-DAAD-4B42-B2A7-EC7A443BCF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/>
          <p:cNvSpPr/>
          <p:nvPr/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4" name="椭圆 3"/>
          <p:cNvSpPr/>
          <p:nvPr/>
        </p:nvSpPr>
        <p:spPr>
          <a:xfrm>
            <a:off x="1357313" y="1363663"/>
            <a:ext cx="1497012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5" name="任意多边形: 形状 7"/>
          <p:cNvSpPr/>
          <p:nvPr/>
        </p:nvSpPr>
        <p:spPr>
          <a:xfrm>
            <a:off x="8089900" y="-7938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6" name="任意多边形: 形状 8"/>
          <p:cNvSpPr/>
          <p:nvPr/>
        </p:nvSpPr>
        <p:spPr>
          <a:xfrm>
            <a:off x="4592638" y="5781675"/>
            <a:ext cx="2116137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7" name="任意多边形: 形状 9"/>
          <p:cNvSpPr/>
          <p:nvPr/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8" name="任意多边形: 形状 10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9" name="KSO_Shape"/>
          <p:cNvSpPr/>
          <p:nvPr/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0" name="KSO_Shape"/>
          <p:cNvSpPr/>
          <p:nvPr/>
        </p:nvSpPr>
        <p:spPr>
          <a:xfrm rot="10154805">
            <a:off x="8661400" y="2400300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/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/>
        </p:nvSpPr>
        <p:spPr>
          <a:xfrm rot="6300000">
            <a:off x="5813425" y="893763"/>
            <a:ext cx="563563" cy="4968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447925" y="2592718"/>
            <a:ext cx="7296150" cy="144238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5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9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6" name="标题 15"/>
          <p:cNvSpPr>
            <a:spLocks noGrp="true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7" name="文本占位符 16"/>
          <p:cNvSpPr>
            <a:spLocks noGrp="true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日期占位符 6"/>
          <p:cNvSpPr>
            <a:spLocks noGrp="true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7"/>
          <p:cNvSpPr>
            <a:spLocks noGrp="true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8"/>
          <p:cNvSpPr>
            <a:spLocks noGrp="true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B64651-DA25-460D-BF03-D6AB3999D7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6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7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1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12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13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true" noChangeArrowheads="true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true" noChangeArrowheads="true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buFontTx/>
              <a:buNone/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true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"/>
              <a:t>曲面切割问题研究</a:t>
            </a:r>
            <a:endParaRPr lang="zh-CN" altLang="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如何将曲面切割成圆盘拓扑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Intuitive Approach</a:t>
            </a:r>
            <a:endParaRPr lang="en-US" altLang="zh-CN"/>
          </a:p>
          <a:p>
            <a:pPr lvl="1"/>
            <a:r>
              <a:rPr lang="zh-CN" altLang=""/>
              <a:t>取个三角面，不断向相邻三角面「扩张」，记录相邻边，直到覆盖所有三角面</a:t>
            </a:r>
            <a:endParaRPr lang="zh-CN" altLang=""/>
          </a:p>
          <a:p>
            <a:pPr lvl="1"/>
            <a:r>
              <a:rPr lang="zh-CN" altLang=""/>
              <a:t>割缝为所有没有记录的边</a:t>
            </a:r>
            <a:endParaRPr lang="zh-CN" altLang=""/>
          </a:p>
          <a:p>
            <a:r>
              <a:rPr lang="zh-CN" altLang=""/>
              <a:t>可以与参数化联合，剪开扭曲较大的部分</a:t>
            </a:r>
            <a:endParaRPr lang="zh-CN" altLang=""/>
          </a:p>
          <a:p>
            <a:pPr lvl="1"/>
            <a:r>
              <a:rPr lang="" altLang="zh-CN"/>
              <a:t>Cut_and_parametrize(mesh M) used by Geometry Images</a:t>
            </a:r>
            <a:endParaRPr lang="" altLang="zh-CN"/>
          </a:p>
          <a:p>
            <a:pPr lvl="1"/>
            <a:endParaRPr lang="" altLang="zh-CN"/>
          </a:p>
          <a:p>
            <a:pPr lvl="0"/>
            <a:endParaRPr lang="en-US" altLang="zh-CN"/>
          </a:p>
        </p:txBody>
      </p:sp>
      <p:pic>
        <p:nvPicPr>
          <p:cNvPr id="4" name="图片 3" descr="Screenshot_20210427_172337_com.microsoft.office.onenote"/>
          <p:cNvPicPr>
            <a:picLocks noChangeAspect="true"/>
          </p:cNvPicPr>
          <p:nvPr/>
        </p:nvPicPr>
        <p:blipFill>
          <a:blip r:embed="rId1"/>
          <a:srcRect l="8739" t="1350" r="49812" b="68031"/>
          <a:stretch>
            <a:fillRect/>
          </a:stretch>
        </p:blipFill>
        <p:spPr>
          <a:xfrm>
            <a:off x="1654810" y="4378960"/>
            <a:ext cx="2237740" cy="1829435"/>
          </a:xfrm>
          <a:prstGeom prst="rect">
            <a:avLst/>
          </a:prstGeom>
        </p:spPr>
      </p:pic>
      <p:pic>
        <p:nvPicPr>
          <p:cNvPr id="5" name="图片 4" descr="Screenshot_20210427_172337_com.microsoft.office.onenote"/>
          <p:cNvPicPr>
            <a:picLocks noChangeAspect="true"/>
          </p:cNvPicPr>
          <p:nvPr/>
        </p:nvPicPr>
        <p:blipFill>
          <a:blip r:embed="rId1"/>
          <a:srcRect l="9904" t="33532" r="52176" b="37241"/>
          <a:stretch>
            <a:fillRect/>
          </a:stretch>
        </p:blipFill>
        <p:spPr>
          <a:xfrm>
            <a:off x="4128770" y="4420870"/>
            <a:ext cx="2047240" cy="1746250"/>
          </a:xfrm>
          <a:prstGeom prst="rect">
            <a:avLst/>
          </a:prstGeom>
        </p:spPr>
      </p:pic>
      <p:pic>
        <p:nvPicPr>
          <p:cNvPr id="6" name="图片 5" descr="Screenshot_20210427_172337_com.microsoft.office.onenote"/>
          <p:cNvPicPr>
            <a:picLocks noChangeAspect="true"/>
          </p:cNvPicPr>
          <p:nvPr/>
        </p:nvPicPr>
        <p:blipFill>
          <a:blip r:embed="rId1"/>
          <a:srcRect l="10715" t="61749" r="2411"/>
          <a:stretch>
            <a:fillRect/>
          </a:stretch>
        </p:blipFill>
        <p:spPr>
          <a:xfrm>
            <a:off x="6702425" y="4150995"/>
            <a:ext cx="4690110" cy="2285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缩短割缝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ym typeface="+mn-ea"/>
                  </a:rPr>
                  <a:t>图集生成需要较短的割缝，如何缩短割缝？</a:t>
                </a:r>
                <a:endParaRPr lang="en-US" altLang="zh-CN"/>
              </a:p>
              <a:p>
                <a:r>
                  <a:rPr lang="zh-CN" altLang="en-US"/>
                  <a:t>考虑曲面</a:t>
                </a:r>
                <a:r>
                  <a:rPr lang="zh-CN" altLang="en-US" b="1"/>
                  <a:t>内部空间</a:t>
                </a:r>
                <a:r>
                  <a:rPr lang="" altLang="zh-CN" b="1"/>
                  <a:t>*</a:t>
                </a:r>
                <a:r>
                  <a:rPr lang="zh-CN" altLang="en-US"/>
                  <a:t>的</a:t>
                </a:r>
                <a:r>
                  <a:rPr lang="en-US" altLang="zh-CN"/>
                  <a:t> 1 </a:t>
                </a:r>
                <a:r>
                  <a:rPr lang="zh-CN" altLang="en-US"/>
                  <a:t>维同调群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𝐼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/>
                  <a:t>和</a:t>
                </a:r>
                <a:r>
                  <a:rPr lang="zh-CN" altLang="en-US" b="1"/>
                  <a:t>外部空间</a:t>
                </a:r>
                <a:r>
                  <a:rPr lang="" altLang="zh-CN" b="1"/>
                  <a:t>*</a:t>
                </a:r>
                <a:r>
                  <a:rPr lang="zh-CN" altLang="en-US"/>
                  <a:t>的</a:t>
                </a:r>
                <a:r>
                  <a:rPr lang="en-US" altLang="zh-CN"/>
                  <a:t> 1 </a:t>
                </a:r>
                <a:r>
                  <a:rPr lang="zh-CN" altLang="en-US"/>
                  <a:t>维同调群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:r>
                  <a:rPr lang="zh-CN" altLang="en-US"/>
                  <a:t>定义在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𝐼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" altLang="en-US"/>
                  <a:t> </a:t>
                </a:r>
                <a:r>
                  <a:rPr lang="zh-CN" altLang=""/>
                  <a:t>中与边缘链同调，</a:t>
                </a:r>
                <a:r>
                  <a:rPr lang="zh-CN" altLang="" u="sng"/>
                  <a:t>但在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u="sng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 u="sng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u="sng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 u="sng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 u="sng"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 u="sng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u="sng">
                    <a:latin typeface="DejaVu Math TeX Gyre" panose="02000503000000000000" charset="0"/>
                    <a:cs typeface="DejaVu Math TeX Gyre" panose="02000503000000000000" charset="0"/>
                  </a:rPr>
                  <a:t>中与非边缘链同调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的链为</a:t>
                </a:r>
                <a:r>
                  <a:rPr lang="zh-CN" b="1">
                    <a:latin typeface="DejaVu Math TeX Gyre" panose="02000503000000000000" charset="0"/>
                    <a:cs typeface="DejaVu Math TeX Gyre" panose="02000503000000000000" charset="0"/>
                  </a:rPr>
                  <a:t>把手链</a:t>
                </a:r>
                <a:endParaRPr lang="zh-CN" b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:r>
                  <a:rPr lang="zh-CN">
                    <a:latin typeface="DejaVu Math TeX Gyre" panose="02000503000000000000" charset="0"/>
                    <a:cs typeface="DejaVu Math TeX Gyre" panose="02000503000000000000" charset="0"/>
                  </a:rPr>
                  <a:t>把手链通常有较好的几何特性，寻找最短的把手链集是对缩短割缝的一个好的启发</a:t>
                </a:r>
                <a:endParaRPr 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:r>
                  <a:rPr lang="zh-CN">
                    <a:latin typeface="DejaVu Math TeX Gyre" panose="02000503000000000000" charset="0"/>
                    <a:cs typeface="DejaVu Math TeX Gyre" panose="02000503000000000000" charset="0"/>
                  </a:rPr>
                  <a:t>找到把手链后，可以割掉每个把手链并补上割掉的面，使结果拓扑等价于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，再割一刀变为圆盘拓扑</a:t>
                </a:r>
                <a:endParaRPr lang="en-US" alt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l="-6" t="-4" r="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true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9610"/>
          <a:stretch>
            <a:fillRect/>
          </a:stretch>
        </p:blipFill>
        <p:spPr>
          <a:xfrm>
            <a:off x="4579620" y="4161790"/>
            <a:ext cx="3032760" cy="22815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95640" y="6068060"/>
            <a:ext cx="3561080" cy="4559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zh-CN"/>
              <a:t>*</a:t>
            </a:r>
            <a:r>
              <a:rPr lang="zh-CN" altLang=""/>
              <a:t>只对可定向曲面有效</a:t>
            </a:r>
            <a:endParaRPr lang="zh-CN" altLang="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如何寻找把手链？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考虑相关问题：如何寻找曲面上最短的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𝑀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的基？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alt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l="-6" t="-4" r="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zh-CN" altLang="en-US"/>
                  <a:t>计算最短的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𝑀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b="0">
                    <a:latin typeface="DejaVu Math TeX Gyre" panose="02000503000000000000" charset="0"/>
                    <a:cs typeface="DejaVu Math TeX Gyre" panose="02000503000000000000" charset="0"/>
                  </a:rPr>
                  <a:t>生成元</a:t>
                </a:r>
                <a:endParaRPr lang="zh-CN" altLang="en-US" b="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t="-6373" b="-6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true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思路：</a:t>
                </a:r>
                <a:endParaRPr lang="zh-CN" altLang="en-US"/>
              </a:p>
              <a:p>
                <a:pPr lvl="1"/>
                <a:r>
                  <a:rPr lang="zh-CN" altLang="en-US"/>
                  <a:t>遍历所有圈，按长度从小到大排列，选择前</a:t>
                </a:r>
                <a:r>
                  <a:rPr lang="en-US" altLang="zh-CN"/>
                  <a:t> 2g </a:t>
                </a:r>
                <a:r>
                  <a:rPr lang="zh-CN" altLang="en-US"/>
                  <a:t>个在不同同调类的最短的圈</a:t>
                </a:r>
                <a:endParaRPr lang="zh-CN" altLang="en-US"/>
              </a:p>
              <a:p>
                <a:pPr lvl="1"/>
                <a:r>
                  <a:rPr lang="zh-CN" altLang="en-US"/>
                  <a:t>判断两个圈同调，只需要判断他们在某组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𝑀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的基下的坐标是否相同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可以通过预计算和标注减小计算判断同调时的计算量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0"/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0"/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结合以上思路，我们得到了完整的算法，来源于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Annotating Simplices with a Homology Basis and Its Applications</a:t>
                </a:r>
                <a:endParaRPr lang="en-US" alt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2"/>
                <a:stretch>
                  <a:fillRect l="-6" t="-4" r="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zh-CN" altLang="en-US">
                    <a:sym typeface="+mn-ea"/>
                  </a:rPr>
                  <a:t>计算最短的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𝑀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b="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生成元</a:t>
                </a:r>
                <a:endParaRPr lang="zh-CN" altLang="en-US"/>
              </a:p>
            </p:txBody>
          </p:sp>
        </mc:Choice>
        <mc:Fallback>
          <p:sp>
            <p:nvSpPr>
              <p:cNvPr id="2" name="标题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t="-6373" b="-6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2"/>
          <a:srcRect t="4798" b="41821"/>
          <a:stretch>
            <a:fillRect/>
          </a:stretch>
        </p:blipFill>
        <p:spPr>
          <a:xfrm>
            <a:off x="1527175" y="1112520"/>
            <a:ext cx="9137650" cy="5022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true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zh-CN" altLang="en-US">
                    <a:sym typeface="+mn-ea"/>
                  </a:rPr>
                  <a:t>计算最短的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𝑀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 b="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生成元</a:t>
                </a:r>
                <a:endParaRPr lang="zh-CN" altLang="en-US"/>
              </a:p>
            </p:txBody>
          </p:sp>
        </mc:Choice>
        <mc:Fallback>
          <p:sp>
            <p:nvSpPr>
              <p:cNvPr id="2" name="标题 1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type="title"/>
              </p:nvPr>
            </p:nvSpPr>
            <p:spPr>
              <a:blipFill rotWithShape="true">
                <a:blip r:embed="rId1"/>
                <a:stretch>
                  <a:fillRect t="-6373" b="-6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2"/>
          <a:srcRect t="58500"/>
          <a:stretch>
            <a:fillRect/>
          </a:stretch>
        </p:blipFill>
        <p:spPr>
          <a:xfrm>
            <a:off x="1081405" y="1696720"/>
            <a:ext cx="987361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4_2"/>
  <p:tag name="KSO_WM_UNIT_ID" val="custom1_5*m_h_i*1_4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1_2"/>
  <p:tag name="KSO_WM_UNIT_ID" val="custom1_5*m_h_i*1_1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7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BEAUTIFY_FLAG" val="#wm#"/>
  <p:tag name="KSO_WM_TEMPLATE_THUMBS_INDEX" val="1、3、4、5、7、9、11、12、15、19、21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heme/theme1.xml><?xml version="1.0" encoding="utf-8"?>
<a:theme xmlns:a="http://schemas.openxmlformats.org/drawingml/2006/main" name="team report">
  <a:themeElements>
    <a:clrScheme name="自定义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WPS 演示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宋体</vt:lpstr>
      <vt:lpstr>Wingdings</vt:lpstr>
      <vt:lpstr>Liberation Sans</vt:lpstr>
      <vt:lpstr>宋体</vt:lpstr>
      <vt:lpstr>Arial Unicode MS</vt:lpstr>
      <vt:lpstr>Arial Black</vt:lpstr>
      <vt:lpstr>方正书宋_GBK</vt:lpstr>
      <vt:lpstr>微软雅黑</vt:lpstr>
      <vt:lpstr>方正黑体_GBK</vt:lpstr>
      <vt:lpstr>DejaVu Sans</vt:lpstr>
      <vt:lpstr>URW Bookman</vt:lpstr>
      <vt:lpstr>黑体</vt:lpstr>
      <vt:lpstr>SimHei</vt:lpstr>
      <vt:lpstr>Arial Rounded MT Bold</vt:lpstr>
      <vt:lpstr>DejaVu Sans</vt:lpstr>
      <vt:lpstr>DejaVu Math TeX Gyre</vt:lpstr>
      <vt:lpstr>微软雅黑</vt:lpstr>
      <vt:lpstr>team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libreliu</dc:creator>
  <cp:lastModifiedBy>libreliu</cp:lastModifiedBy>
  <cp:revision>11</cp:revision>
  <dcterms:created xsi:type="dcterms:W3CDTF">2021-04-27T11:46:01Z</dcterms:created>
  <dcterms:modified xsi:type="dcterms:W3CDTF">2021-04-27T11:46:01Z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