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1103"/>
    <a:srgbClr val="C4380A"/>
    <a:srgbClr val="AD2B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9" autoAdjust="0"/>
    <p:restoredTop sz="94660"/>
  </p:normalViewPr>
  <p:slideViewPr>
    <p:cSldViewPr snapToGrid="0">
      <p:cViewPr varScale="1">
        <p:scale>
          <a:sx n="95" d="100"/>
          <a:sy n="95" d="100"/>
        </p:scale>
        <p:origin x="90"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06386F-FE85-43B5-B4FC-17F0975954F8}"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4D30E-A12C-4742-9643-67826A617BC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32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06386F-FE85-43B5-B4FC-17F0975954F8}"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3508438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06386F-FE85-43B5-B4FC-17F0975954F8}"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1837361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06386F-FE85-43B5-B4FC-17F0975954F8}"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1186704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06386F-FE85-43B5-B4FC-17F0975954F8}"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4D30E-A12C-4742-9643-67826A617BC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763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06386F-FE85-43B5-B4FC-17F0975954F8}"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293339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06386F-FE85-43B5-B4FC-17F0975954F8}" type="datetimeFigureOut">
              <a:rPr lang="en-US" smtClean="0"/>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2097035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06386F-FE85-43B5-B4FC-17F0975954F8}" type="datetimeFigureOut">
              <a:rPr lang="en-US" smtClean="0"/>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664209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C06386F-FE85-43B5-B4FC-17F0975954F8}" type="datetimeFigureOut">
              <a:rPr lang="en-US" smtClean="0"/>
              <a:t>11/18/2021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1150166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C06386F-FE85-43B5-B4FC-17F0975954F8}" type="datetimeFigureOut">
              <a:rPr lang="en-US" smtClean="0"/>
              <a:t>11/18/2021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614D30E-A12C-4742-9643-67826A617BC6}" type="slidenum">
              <a:rPr lang="en-US" smtClean="0"/>
              <a:t>‹#›</a:t>
            </a:fld>
            <a:endParaRPr lang="en-US"/>
          </a:p>
        </p:txBody>
      </p:sp>
    </p:spTree>
    <p:extLst>
      <p:ext uri="{BB962C8B-B14F-4D97-AF65-F5344CB8AC3E}">
        <p14:creationId xmlns:p14="http://schemas.microsoft.com/office/powerpoint/2010/main" val="4231538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C06386F-FE85-43B5-B4FC-17F0975954F8}"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379414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C06386F-FE85-43B5-B4FC-17F0975954F8}" type="datetimeFigureOut">
              <a:rPr lang="en-US" smtClean="0"/>
              <a:t>11/18/2021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614D30E-A12C-4742-9643-67826A617BC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19164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zaurbegiev/my-dataset?select=credit_train.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728204"/>
          </a:xfrm>
        </p:spPr>
        <p:txBody>
          <a:bodyPr/>
          <a:lstStyle/>
          <a:p>
            <a:r>
              <a:rPr lang="en-US" sz="4000" dirty="0"/>
              <a:t>Machine-Learning-Bank-Loan-Dataset</a:t>
            </a:r>
            <a:endParaRPr lang="en-US" sz="4000" dirty="0"/>
          </a:p>
        </p:txBody>
      </p:sp>
      <p:sp>
        <p:nvSpPr>
          <p:cNvPr id="3" name="Subtitle 2"/>
          <p:cNvSpPr>
            <a:spLocks noGrp="1"/>
          </p:cNvSpPr>
          <p:nvPr>
            <p:ph type="subTitle" idx="1"/>
          </p:nvPr>
        </p:nvSpPr>
        <p:spPr>
          <a:xfrm>
            <a:off x="1097280" y="3008658"/>
            <a:ext cx="10058400" cy="1143000"/>
          </a:xfrm>
        </p:spPr>
        <p:txBody>
          <a:bodyPr>
            <a:normAutofit/>
          </a:bodyPr>
          <a:lstStyle/>
          <a:p>
            <a:pPr algn="l"/>
            <a:r>
              <a:rPr lang="en-US" dirty="0" smtClean="0"/>
              <a:t>Name : </a:t>
            </a:r>
            <a:r>
              <a:rPr lang="en-US" dirty="0" err="1" smtClean="0"/>
              <a:t>IbRAHIM</a:t>
            </a:r>
            <a:r>
              <a:rPr lang="en-US" dirty="0" smtClean="0"/>
              <a:t> NASSER AL-OTHAIMEN</a:t>
            </a:r>
            <a:endParaRPr lang="en-US" dirty="0" smtClean="0"/>
          </a:p>
          <a:p>
            <a:pPr algn="l"/>
            <a:r>
              <a:rPr lang="en-US" dirty="0" smtClean="0"/>
              <a:t>Email : INOTHAIMEN@SANG.GOV.SA</a:t>
            </a:r>
            <a:endParaRPr lang="en-US" dirty="0" smtClean="0"/>
          </a:p>
          <a:p>
            <a:endParaRPr lang="en-US" dirty="0"/>
          </a:p>
        </p:txBody>
      </p:sp>
    </p:spTree>
    <p:extLst>
      <p:ext uri="{BB962C8B-B14F-4D97-AF65-F5344CB8AC3E}">
        <p14:creationId xmlns:p14="http://schemas.microsoft.com/office/powerpoint/2010/main" val="1025708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en-US" dirty="0"/>
          </a:p>
        </p:txBody>
      </p:sp>
      <p:sp>
        <p:nvSpPr>
          <p:cNvPr id="3" name="Content Placeholder 2"/>
          <p:cNvSpPr>
            <a:spLocks noGrp="1"/>
          </p:cNvSpPr>
          <p:nvPr>
            <p:ph idx="1"/>
          </p:nvPr>
        </p:nvSpPr>
        <p:spPr/>
        <p:txBody>
          <a:bodyPr/>
          <a:lstStyle/>
          <a:p>
            <a:r>
              <a:rPr lang="en-US" b="1" dirty="0" smtClean="0"/>
              <a:t>A</a:t>
            </a:r>
            <a:r>
              <a:rPr lang="en-US" b="1" dirty="0"/>
              <a:t>bstract</a:t>
            </a:r>
            <a:endParaRPr lang="en-US" b="1" dirty="0"/>
          </a:p>
          <a:p>
            <a:r>
              <a:rPr lang="en-US" b="1" dirty="0" smtClean="0"/>
              <a:t>Data</a:t>
            </a:r>
            <a:r>
              <a:rPr lang="en-US" b="1" dirty="0"/>
              <a:t> </a:t>
            </a:r>
            <a:endParaRPr lang="en-US" b="1" dirty="0" smtClean="0"/>
          </a:p>
          <a:p>
            <a:r>
              <a:rPr lang="en-US" b="1" dirty="0" smtClean="0"/>
              <a:t>Design</a:t>
            </a:r>
            <a:endParaRPr lang="en-US" b="1" dirty="0" smtClean="0"/>
          </a:p>
          <a:p>
            <a:r>
              <a:rPr lang="en-US" b="1" dirty="0" smtClean="0"/>
              <a:t>Algorithms</a:t>
            </a:r>
            <a:endParaRPr lang="en-US" b="1" dirty="0"/>
          </a:p>
          <a:p>
            <a:r>
              <a:rPr lang="en-US" b="1" dirty="0" smtClean="0"/>
              <a:t>Tools</a:t>
            </a:r>
          </a:p>
          <a:p>
            <a:r>
              <a:rPr lang="en-US" b="1" dirty="0" smtClean="0"/>
              <a:t>Communication</a:t>
            </a:r>
          </a:p>
          <a:p>
            <a:r>
              <a:rPr lang="en-US" b="1" dirty="0"/>
              <a:t>Conclusion</a:t>
            </a:r>
          </a:p>
          <a:p>
            <a:endParaRPr lang="en-US" b="1" dirty="0" smtClean="0"/>
          </a:p>
          <a:p>
            <a:endParaRPr lang="en-US" b="1" dirty="0" smtClean="0"/>
          </a:p>
          <a:p>
            <a:endParaRPr lang="en-US" b="1" dirty="0"/>
          </a:p>
          <a:p>
            <a:endParaRPr lang="en-US" dirty="0"/>
          </a:p>
        </p:txBody>
      </p:sp>
    </p:spTree>
    <p:extLst>
      <p:ext uri="{BB962C8B-B14F-4D97-AF65-F5344CB8AC3E}">
        <p14:creationId xmlns:p14="http://schemas.microsoft.com/office/powerpoint/2010/main" val="1417719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360219" y="2336873"/>
            <a:ext cx="9933964" cy="3599316"/>
          </a:xfrm>
        </p:spPr>
        <p:txBody>
          <a:bodyPr/>
          <a:lstStyle/>
          <a:p>
            <a:endParaRPr lang="en-US" b="1" dirty="0"/>
          </a:p>
          <a:p>
            <a:endParaRPr lang="en-US" dirty="0"/>
          </a:p>
        </p:txBody>
      </p:sp>
      <p:sp>
        <p:nvSpPr>
          <p:cNvPr id="4" name="TextBox 3"/>
          <p:cNvSpPr txBox="1"/>
          <p:nvPr/>
        </p:nvSpPr>
        <p:spPr>
          <a:xfrm>
            <a:off x="714446" y="2138977"/>
            <a:ext cx="9807570" cy="2585323"/>
          </a:xfrm>
          <a:prstGeom prst="rect">
            <a:avLst/>
          </a:prstGeom>
          <a:noFill/>
        </p:spPr>
        <p:txBody>
          <a:bodyPr wrap="square" rtlCol="0">
            <a:spAutoFit/>
          </a:bodyPr>
          <a:lstStyle/>
          <a:p>
            <a:r>
              <a:rPr lang="en-US" dirty="0"/>
              <a:t>This project will use the 'Bank Loan Status Dataset' uploaded by </a:t>
            </a:r>
            <a:r>
              <a:rPr lang="en-US" dirty="0" err="1"/>
              <a:t>Zaur</a:t>
            </a:r>
            <a:r>
              <a:rPr lang="en-US" dirty="0"/>
              <a:t> </a:t>
            </a:r>
            <a:r>
              <a:rPr lang="en-US" dirty="0" err="1"/>
              <a:t>Begiev</a:t>
            </a:r>
            <a:r>
              <a:rPr lang="en-US" dirty="0"/>
              <a:t> on </a:t>
            </a:r>
            <a:r>
              <a:rPr lang="en-US" dirty="0" err="1">
                <a:hlinkClick r:id="rId2"/>
              </a:rPr>
              <a:t>Kaggle</a:t>
            </a:r>
            <a:r>
              <a:rPr lang="en-US" dirty="0"/>
              <a:t> (</a:t>
            </a:r>
            <a:r>
              <a:rPr lang="en-US" dirty="0" err="1"/>
              <a:t>Begiev</a:t>
            </a:r>
            <a:r>
              <a:rPr lang="en-US" dirty="0"/>
              <a:t>, Z. 2017), which contains lending data for a particular lending </a:t>
            </a:r>
            <a:r>
              <a:rPr lang="en-US" dirty="0" err="1"/>
              <a:t>institutions's</a:t>
            </a:r>
            <a:r>
              <a:rPr lang="en-US" dirty="0"/>
              <a:t> historical accounts that are no longer active - meaning that the accounts have closed either due to the loans having been repaid, or that the loans were written off.</a:t>
            </a:r>
          </a:p>
          <a:p>
            <a:r>
              <a:rPr lang="en-US" dirty="0"/>
              <a:t>The purpose of this project is to use this bank loan dataset to predict whether a borrower will repay their loans or not based on the dataset's descriptive features. The target feature of interest will be the 'Loan Status', which determines whether a borrower has fully repaid their loan, or have been charged off (when a bank has determined that the borrower will never repay their loan).</a:t>
            </a:r>
          </a:p>
          <a:p>
            <a:endParaRPr lang="en-US" dirty="0"/>
          </a:p>
        </p:txBody>
      </p:sp>
    </p:spTree>
    <p:extLst>
      <p:ext uri="{BB962C8B-B14F-4D97-AF65-F5344CB8AC3E}">
        <p14:creationId xmlns:p14="http://schemas.microsoft.com/office/powerpoint/2010/main" val="8307679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4" name="TextBox 3"/>
          <p:cNvSpPr txBox="1"/>
          <p:nvPr/>
        </p:nvSpPr>
        <p:spPr>
          <a:xfrm>
            <a:off x="2231472" y="4572000"/>
            <a:ext cx="8860996" cy="646331"/>
          </a:xfrm>
          <a:prstGeom prst="rect">
            <a:avLst/>
          </a:prstGeom>
          <a:noFill/>
        </p:spPr>
        <p:txBody>
          <a:bodyPr wrap="square" rtlCol="0">
            <a:spAutoFit/>
          </a:bodyPr>
          <a:lstStyle/>
          <a:p>
            <a:r>
              <a:rPr lang="en-US" dirty="0" smtClean="0"/>
              <a:t>  </a:t>
            </a:r>
            <a:endParaRPr lang="en-US" dirty="0"/>
          </a:p>
          <a:p>
            <a:endParaRPr lang="en-US" dirty="0"/>
          </a:p>
        </p:txBody>
      </p:sp>
      <p:sp>
        <p:nvSpPr>
          <p:cNvPr id="10" name="Rectangle 7"/>
          <p:cNvSpPr>
            <a:spLocks noChangeArrowheads="1"/>
          </p:cNvSpPr>
          <p:nvPr/>
        </p:nvSpPr>
        <p:spPr bwMode="auto">
          <a:xfrm>
            <a:off x="732065" y="2217509"/>
            <a:ext cx="1036040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mn-lt"/>
              </a:rPr>
              <a:t>The Bank Loan Status dataset is loaded and assigned to </a:t>
            </a:r>
            <a:r>
              <a:rPr kumimoji="0" lang="en-US" sz="2000" b="0" i="0" u="none" strike="noStrike" cap="none" normalizeH="0" baseline="0" dirty="0" err="1" smtClean="0">
                <a:ln>
                  <a:noFill/>
                </a:ln>
                <a:solidFill>
                  <a:schemeClr val="tx1"/>
                </a:solidFill>
                <a:effectLst/>
                <a:latin typeface="+mn-lt"/>
              </a:rPr>
              <a:t>df</a:t>
            </a:r>
            <a:r>
              <a:rPr kumimoji="0" lang="en-US" sz="2000" b="0" i="0" u="none" strike="noStrike" cap="none" normalizeH="0" baseline="0" dirty="0" smtClean="0">
                <a:ln>
                  <a:noFill/>
                </a:ln>
                <a:solidFill>
                  <a:schemeClr val="tx1"/>
                </a:solidFill>
                <a:effectLst/>
                <a:latin typeface="+mn-lt"/>
              </a:rPr>
              <a:t>. As seen below,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mn-lt"/>
              </a:rPr>
              <a:t>the dataset contains 100,514 observations and 19 features. </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latin typeface="+mn-lt"/>
            </a:endParaRPr>
          </a:p>
          <a:p>
            <a:pPr lvl="0"/>
            <a:r>
              <a:rPr lang="en-US" dirty="0"/>
              <a:t>Looking at the data types for each </a:t>
            </a:r>
            <a:r>
              <a:rPr lang="en-US" dirty="0" smtClean="0"/>
              <a:t>features are , </a:t>
            </a:r>
            <a:r>
              <a:rPr lang="en-US" dirty="0"/>
              <a:t>'Loan Status', 'Term', 'Years Current Job', 'Home Ownership', and 'Purpose' are objects, while the remaining features are floats. This is not entirely appropriate as 'Months Since Last Delinquent', 'Number Credit Problems', 'Bankruptcies', and 'Tax Liens' are ordinal features and should not be floats. This will be dealt with in later sections. Additionally, loan and customer IDs are objects due to containing letters, however they will be examined more closely in the next section.</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3208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a:t>
            </a:r>
            <a:endParaRPr lang="en-US" dirty="0"/>
          </a:p>
        </p:txBody>
      </p:sp>
      <p:sp>
        <p:nvSpPr>
          <p:cNvPr id="3" name="Content Placeholder 2"/>
          <p:cNvSpPr>
            <a:spLocks noGrp="1"/>
          </p:cNvSpPr>
          <p:nvPr>
            <p:ph idx="1"/>
          </p:nvPr>
        </p:nvSpPr>
        <p:spPr/>
        <p:txBody>
          <a:bodyPr/>
          <a:lstStyle/>
          <a:p>
            <a:endParaRPr lang="en-US" b="1" dirty="0"/>
          </a:p>
          <a:p>
            <a:endParaRPr lang="en-US" dirty="0"/>
          </a:p>
        </p:txBody>
      </p:sp>
      <p:grpSp>
        <p:nvGrpSpPr>
          <p:cNvPr id="5" name="Group 9690"/>
          <p:cNvGrpSpPr/>
          <p:nvPr/>
        </p:nvGrpSpPr>
        <p:grpSpPr>
          <a:xfrm>
            <a:off x="1729190" y="2328226"/>
            <a:ext cx="7619927" cy="2639189"/>
            <a:chOff x="-637" y="0"/>
            <a:chExt cx="6423053" cy="2273013"/>
          </a:xfrm>
        </p:grpSpPr>
        <p:sp>
          <p:nvSpPr>
            <p:cNvPr id="6" name="Rectangle 9687"/>
            <p:cNvSpPr/>
            <p:nvPr/>
          </p:nvSpPr>
          <p:spPr>
            <a:xfrm>
              <a:off x="86044" y="1"/>
              <a:ext cx="806884" cy="227633"/>
            </a:xfrm>
            <a:prstGeom prst="rect">
              <a:avLst/>
            </a:prstGeom>
            <a:ln>
              <a:noFill/>
            </a:ln>
          </p:spPr>
          <p:txBody>
            <a:bodyPr lIns="0" tIns="0" rIns="0" bIns="0" rtlCol="0">
              <a:noAutofit/>
            </a:bodyPr>
            <a:lstStyle/>
            <a:p>
              <a:pPr marL="0" marR="0" indent="0">
                <a:lnSpc>
                  <a:spcPct val="115000"/>
                </a:lnSpc>
                <a:spcBef>
                  <a:spcPts val="0"/>
                </a:spcBef>
                <a:spcAft>
                  <a:spcPts val="0"/>
                </a:spcAft>
              </a:pPr>
              <a:endParaRPr lang="en-US" sz="1000" dirty="0">
                <a:solidFill>
                  <a:srgbClr val="000000"/>
                </a:solidFill>
                <a:effectLst/>
                <a:latin typeface="Calibri" panose="020F0502020204030204" pitchFamily="34" charset="0"/>
                <a:ea typeface="Calibri" panose="020F0502020204030204" pitchFamily="34" charset="0"/>
              </a:endParaRPr>
            </a:p>
          </p:txBody>
        </p:sp>
        <p:sp>
          <p:nvSpPr>
            <p:cNvPr id="7" name="Rectangle 9686"/>
            <p:cNvSpPr/>
            <p:nvPr/>
          </p:nvSpPr>
          <p:spPr>
            <a:xfrm>
              <a:off x="15239" y="1"/>
              <a:ext cx="94544" cy="227633"/>
            </a:xfrm>
            <a:prstGeom prst="rect">
              <a:avLst/>
            </a:prstGeom>
            <a:ln>
              <a:noFill/>
            </a:ln>
          </p:spPr>
          <p:txBody>
            <a:bodyPr lIns="0" tIns="0" rIns="0" bIns="0" rtlCol="0">
              <a:noAutofit/>
            </a:bodyPr>
            <a:lstStyle/>
            <a:p>
              <a:pPr marL="0" marR="0" indent="0">
                <a:lnSpc>
                  <a:spcPct val="115000"/>
                </a:lnSpc>
                <a:spcBef>
                  <a:spcPts val="0"/>
                </a:spcBef>
                <a:spcAft>
                  <a:spcPts val="0"/>
                </a:spcAft>
              </a:pPr>
              <a:endParaRPr lang="en-US" sz="1000" dirty="0">
                <a:solidFill>
                  <a:srgbClr val="000000"/>
                </a:solidFill>
                <a:effectLst/>
                <a:latin typeface="Calibri" panose="020F0502020204030204" pitchFamily="34" charset="0"/>
                <a:ea typeface="Calibri" panose="020F0502020204030204" pitchFamily="34" charset="0"/>
              </a:endParaRPr>
            </a:p>
          </p:txBody>
        </p:sp>
        <p:sp>
          <p:nvSpPr>
            <p:cNvPr id="8" name="Rectangle 103"/>
            <p:cNvSpPr/>
            <p:nvPr/>
          </p:nvSpPr>
          <p:spPr>
            <a:xfrm>
              <a:off x="692184" y="0"/>
              <a:ext cx="42144" cy="227633"/>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rPr>
                <a:t> </a:t>
              </a:r>
              <a:endParaRPr lang="en-US" sz="1000">
                <a:solidFill>
                  <a:srgbClr val="000000"/>
                </a:solidFill>
                <a:effectLst/>
                <a:latin typeface="Calibri" panose="020F0502020204030204" pitchFamily="34" charset="0"/>
                <a:ea typeface="Calibri" panose="020F0502020204030204" pitchFamily="34" charset="0"/>
              </a:endParaRPr>
            </a:p>
          </p:txBody>
        </p:sp>
        <p:sp>
          <p:nvSpPr>
            <p:cNvPr id="9" name="Rectangle 9688"/>
            <p:cNvSpPr/>
            <p:nvPr/>
          </p:nvSpPr>
          <p:spPr>
            <a:xfrm>
              <a:off x="15239" y="170689"/>
              <a:ext cx="94544" cy="227633"/>
            </a:xfrm>
            <a:prstGeom prst="rect">
              <a:avLst/>
            </a:prstGeom>
            <a:ln>
              <a:noFill/>
            </a:ln>
          </p:spPr>
          <p:txBody>
            <a:bodyPr lIns="0" tIns="0" rIns="0" bIns="0" rtlCol="0">
              <a:noAutofit/>
            </a:bodyPr>
            <a:lstStyle/>
            <a:p>
              <a:pPr marL="0" marR="0" indent="0">
                <a:lnSpc>
                  <a:spcPct val="115000"/>
                </a:lnSpc>
                <a:spcBef>
                  <a:spcPts val="0"/>
                </a:spcBef>
                <a:spcAft>
                  <a:spcPts val="0"/>
                </a:spcAft>
              </a:pPr>
              <a:endParaRPr lang="en-US" sz="1000" dirty="0">
                <a:solidFill>
                  <a:srgbClr val="000000"/>
                </a:solidFill>
                <a:effectLst/>
                <a:latin typeface="Calibri" panose="020F0502020204030204" pitchFamily="34" charset="0"/>
                <a:ea typeface="Calibri" panose="020F0502020204030204" pitchFamily="34" charset="0"/>
              </a:endParaRPr>
            </a:p>
          </p:txBody>
        </p:sp>
        <p:sp>
          <p:nvSpPr>
            <p:cNvPr id="10" name="Rectangle 9689"/>
            <p:cNvSpPr/>
            <p:nvPr/>
          </p:nvSpPr>
          <p:spPr>
            <a:xfrm>
              <a:off x="86044" y="170689"/>
              <a:ext cx="872524" cy="227633"/>
            </a:xfrm>
            <a:prstGeom prst="rect">
              <a:avLst/>
            </a:prstGeom>
            <a:ln>
              <a:noFill/>
            </a:ln>
          </p:spPr>
          <p:txBody>
            <a:bodyPr lIns="0" tIns="0" rIns="0" bIns="0" rtlCol="0">
              <a:noAutofit/>
            </a:bodyPr>
            <a:lstStyle/>
            <a:p>
              <a:pPr marL="0" marR="0" indent="0">
                <a:lnSpc>
                  <a:spcPct val="115000"/>
                </a:lnSpc>
                <a:spcBef>
                  <a:spcPts val="0"/>
                </a:spcBef>
                <a:spcAft>
                  <a:spcPts val="0"/>
                </a:spcAft>
              </a:pPr>
              <a:endParaRPr lang="en-US" sz="1000" dirty="0">
                <a:solidFill>
                  <a:srgbClr val="000000"/>
                </a:solidFill>
                <a:effectLst/>
                <a:latin typeface="Calibri" panose="020F0502020204030204" pitchFamily="34" charset="0"/>
                <a:ea typeface="Calibri" panose="020F0502020204030204" pitchFamily="34" charset="0"/>
              </a:endParaRPr>
            </a:p>
          </p:txBody>
        </p:sp>
        <p:sp>
          <p:nvSpPr>
            <p:cNvPr id="11" name="Rectangle 105"/>
            <p:cNvSpPr/>
            <p:nvPr/>
          </p:nvSpPr>
          <p:spPr>
            <a:xfrm>
              <a:off x="741502" y="170688"/>
              <a:ext cx="42144" cy="227633"/>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rPr>
                <a:t> </a:t>
              </a:r>
              <a:endParaRPr lang="en-US" sz="1000" dirty="0">
                <a:solidFill>
                  <a:srgbClr val="000000"/>
                </a:solidFill>
                <a:effectLst/>
                <a:latin typeface="Calibri" panose="020F0502020204030204" pitchFamily="34" charset="0"/>
                <a:ea typeface="Calibri" panose="020F0502020204030204" pitchFamily="34" charset="0"/>
              </a:endParaRPr>
            </a:p>
          </p:txBody>
        </p:sp>
        <p:sp>
          <p:nvSpPr>
            <p:cNvPr id="12" name="Rectangle 106"/>
            <p:cNvSpPr/>
            <p:nvPr/>
          </p:nvSpPr>
          <p:spPr>
            <a:xfrm>
              <a:off x="15239" y="341960"/>
              <a:ext cx="45808" cy="247427"/>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 </a:t>
              </a:r>
              <a:endParaRPr lang="en-US" sz="1000">
                <a:solidFill>
                  <a:srgbClr val="000000"/>
                </a:solidFill>
                <a:effectLst/>
                <a:latin typeface="Calibri" panose="020F0502020204030204" pitchFamily="34" charset="0"/>
                <a:ea typeface="Calibri" panose="020F0502020204030204" pitchFamily="34" charset="0"/>
              </a:endParaRPr>
            </a:p>
          </p:txBody>
        </p:sp>
        <p:sp>
          <p:nvSpPr>
            <p:cNvPr id="13" name="Rectangle 107"/>
            <p:cNvSpPr/>
            <p:nvPr/>
          </p:nvSpPr>
          <p:spPr>
            <a:xfrm>
              <a:off x="15239" y="527888"/>
              <a:ext cx="45808" cy="247427"/>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 </a:t>
              </a:r>
              <a:endParaRPr lang="en-US" sz="1000">
                <a:solidFill>
                  <a:srgbClr val="000000"/>
                </a:solidFill>
                <a:effectLst/>
                <a:latin typeface="Calibri" panose="020F0502020204030204" pitchFamily="34" charset="0"/>
                <a:ea typeface="Calibri" panose="020F0502020204030204" pitchFamily="34" charset="0"/>
              </a:endParaRPr>
            </a:p>
          </p:txBody>
        </p:sp>
        <p:sp>
          <p:nvSpPr>
            <p:cNvPr id="14" name="Rectangle 108"/>
            <p:cNvSpPr/>
            <p:nvPr/>
          </p:nvSpPr>
          <p:spPr>
            <a:xfrm>
              <a:off x="15239" y="713816"/>
              <a:ext cx="45808" cy="247427"/>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 </a:t>
              </a:r>
              <a:endParaRPr lang="en-US" sz="1000">
                <a:solidFill>
                  <a:srgbClr val="000000"/>
                </a:solidFill>
                <a:effectLst/>
                <a:latin typeface="Calibri" panose="020F0502020204030204" pitchFamily="34" charset="0"/>
                <a:ea typeface="Calibri" panose="020F0502020204030204" pitchFamily="34" charset="0"/>
              </a:endParaRPr>
            </a:p>
          </p:txBody>
        </p:sp>
        <p:sp>
          <p:nvSpPr>
            <p:cNvPr id="15" name="Rectangle 109"/>
            <p:cNvSpPr/>
            <p:nvPr/>
          </p:nvSpPr>
          <p:spPr>
            <a:xfrm>
              <a:off x="15239" y="897862"/>
              <a:ext cx="53138" cy="287015"/>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rPr>
                <a:t> </a:t>
              </a:r>
              <a:endParaRPr lang="en-US" sz="1000">
                <a:solidFill>
                  <a:srgbClr val="000000"/>
                </a:solidFill>
                <a:effectLst/>
                <a:latin typeface="Calibri" panose="020F0502020204030204" pitchFamily="34" charset="0"/>
                <a:ea typeface="Calibri" panose="020F0502020204030204" pitchFamily="34" charset="0"/>
              </a:endParaRPr>
            </a:p>
          </p:txBody>
        </p:sp>
        <p:sp>
          <p:nvSpPr>
            <p:cNvPr id="16" name="Rectangle 110"/>
            <p:cNvSpPr/>
            <p:nvPr/>
          </p:nvSpPr>
          <p:spPr>
            <a:xfrm>
              <a:off x="15239" y="1117319"/>
              <a:ext cx="53138" cy="287015"/>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rPr>
                <a:t> </a:t>
              </a:r>
              <a:endParaRPr lang="en-US" sz="1000">
                <a:solidFill>
                  <a:srgbClr val="000000"/>
                </a:solidFill>
                <a:effectLst/>
                <a:latin typeface="Calibri" panose="020F0502020204030204" pitchFamily="34" charset="0"/>
                <a:ea typeface="Calibri" panose="020F0502020204030204" pitchFamily="34" charset="0"/>
              </a:endParaRPr>
            </a:p>
          </p:txBody>
        </p:sp>
        <p:sp>
          <p:nvSpPr>
            <p:cNvPr id="17" name="Rectangle 111"/>
            <p:cNvSpPr/>
            <p:nvPr/>
          </p:nvSpPr>
          <p:spPr>
            <a:xfrm>
              <a:off x="15239" y="1333726"/>
              <a:ext cx="53138" cy="287015"/>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rPr>
                <a:t> </a:t>
              </a:r>
              <a:endParaRPr lang="en-US" sz="1000">
                <a:solidFill>
                  <a:srgbClr val="000000"/>
                </a:solidFill>
                <a:effectLst/>
                <a:latin typeface="Calibri" panose="020F0502020204030204" pitchFamily="34" charset="0"/>
                <a:ea typeface="Calibri" panose="020F0502020204030204" pitchFamily="34" charset="0"/>
              </a:endParaRPr>
            </a:p>
          </p:txBody>
        </p:sp>
        <p:sp>
          <p:nvSpPr>
            <p:cNvPr id="18" name="Rectangle 112"/>
            <p:cNvSpPr/>
            <p:nvPr/>
          </p:nvSpPr>
          <p:spPr>
            <a:xfrm>
              <a:off x="15239" y="1550135"/>
              <a:ext cx="53138" cy="287015"/>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rPr>
                <a:t> </a:t>
              </a:r>
              <a:endParaRPr lang="en-US" sz="1000">
                <a:solidFill>
                  <a:srgbClr val="000000"/>
                </a:solidFill>
                <a:effectLst/>
                <a:latin typeface="Calibri" panose="020F0502020204030204" pitchFamily="34" charset="0"/>
                <a:ea typeface="Calibri" panose="020F0502020204030204" pitchFamily="34" charset="0"/>
              </a:endParaRPr>
            </a:p>
          </p:txBody>
        </p:sp>
        <p:sp>
          <p:nvSpPr>
            <p:cNvPr id="19" name="Rectangle 113"/>
            <p:cNvSpPr/>
            <p:nvPr/>
          </p:nvSpPr>
          <p:spPr>
            <a:xfrm>
              <a:off x="15239" y="1766543"/>
              <a:ext cx="53138" cy="287015"/>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rPr>
                <a:t> </a:t>
              </a:r>
              <a:endParaRPr lang="en-US" sz="1000">
                <a:solidFill>
                  <a:srgbClr val="000000"/>
                </a:solidFill>
                <a:effectLst/>
                <a:latin typeface="Calibri" panose="020F0502020204030204" pitchFamily="34" charset="0"/>
                <a:ea typeface="Calibri" panose="020F0502020204030204" pitchFamily="34" charset="0"/>
              </a:endParaRPr>
            </a:p>
          </p:txBody>
        </p:sp>
        <p:sp>
          <p:nvSpPr>
            <p:cNvPr id="20" name="Rectangle 114"/>
            <p:cNvSpPr/>
            <p:nvPr/>
          </p:nvSpPr>
          <p:spPr>
            <a:xfrm>
              <a:off x="15239" y="1985998"/>
              <a:ext cx="53138" cy="287015"/>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rPr>
                <a:t> </a:t>
              </a:r>
              <a:endParaRPr lang="en-US" sz="1000">
                <a:solidFill>
                  <a:srgbClr val="000000"/>
                </a:solidFill>
                <a:effectLst/>
                <a:latin typeface="Calibri" panose="020F0502020204030204" pitchFamily="34" charset="0"/>
                <a:ea typeface="Calibri" panose="020F0502020204030204" pitchFamily="34" charset="0"/>
              </a:endParaRPr>
            </a:p>
          </p:txBody>
        </p:sp>
        <p:sp>
          <p:nvSpPr>
            <p:cNvPr id="21" name="Shape 124"/>
            <p:cNvSpPr/>
            <p:nvPr/>
          </p:nvSpPr>
          <p:spPr>
            <a:xfrm>
              <a:off x="-637" y="550654"/>
              <a:ext cx="1405890" cy="299085"/>
            </a:xfrm>
            <a:custGeom>
              <a:avLst/>
              <a:gdLst/>
              <a:ahLst/>
              <a:cxnLst/>
              <a:rect l="0" t="0" r="0" b="0"/>
              <a:pathLst>
                <a:path w="1405890" h="299085">
                  <a:moveTo>
                    <a:pt x="0" y="0"/>
                  </a:moveTo>
                  <a:lnTo>
                    <a:pt x="1405890" y="0"/>
                  </a:lnTo>
                  <a:lnTo>
                    <a:pt x="1405890" y="299085"/>
                  </a:lnTo>
                  <a:lnTo>
                    <a:pt x="0" y="299085"/>
                  </a:lnTo>
                  <a:close/>
                </a:path>
              </a:pathLst>
            </a:custGeom>
            <a:ln w="635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2" name="Rectangle 125"/>
            <p:cNvSpPr/>
            <p:nvPr/>
          </p:nvSpPr>
          <p:spPr>
            <a:xfrm>
              <a:off x="94487" y="576656"/>
              <a:ext cx="1231111" cy="247427"/>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200" dirty="0">
                  <a:solidFill>
                    <a:srgbClr val="000000"/>
                  </a:solidFill>
                  <a:effectLst/>
                  <a:latin typeface="Calibri" panose="020F0502020204030204" pitchFamily="34" charset="0"/>
                  <a:ea typeface="Calibri" panose="020F0502020204030204" pitchFamily="34" charset="0"/>
                </a:rPr>
                <a:t>Problem </a:t>
              </a:r>
              <a:r>
                <a:rPr lang="en-US" sz="1200" dirty="0" err="1">
                  <a:solidFill>
                    <a:srgbClr val="000000"/>
                  </a:solidFill>
                  <a:effectLst/>
                  <a:latin typeface="Calibri" panose="020F0502020204030204" pitchFamily="34" charset="0"/>
                  <a:ea typeface="Calibri" panose="020F0502020204030204" pitchFamily="34" charset="0"/>
                </a:rPr>
                <a:t>Defini</a:t>
              </a:r>
              <a:endParaRPr lang="en-US" sz="1000" dirty="0">
                <a:solidFill>
                  <a:srgbClr val="000000"/>
                </a:solidFill>
                <a:effectLst/>
                <a:latin typeface="Calibri" panose="020F0502020204030204" pitchFamily="34" charset="0"/>
                <a:ea typeface="Calibri" panose="020F0502020204030204" pitchFamily="34" charset="0"/>
              </a:endParaRPr>
            </a:p>
          </p:txBody>
        </p:sp>
        <p:sp>
          <p:nvSpPr>
            <p:cNvPr id="23" name="Rectangle 126"/>
            <p:cNvSpPr/>
            <p:nvPr/>
          </p:nvSpPr>
          <p:spPr>
            <a:xfrm>
              <a:off x="881876" y="570081"/>
              <a:ext cx="325898" cy="247427"/>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200" dirty="0" err="1">
                  <a:solidFill>
                    <a:srgbClr val="000000"/>
                  </a:solidFill>
                  <a:effectLst/>
                  <a:latin typeface="Calibri" panose="020F0502020204030204" pitchFamily="34" charset="0"/>
                  <a:ea typeface="Calibri" panose="020F0502020204030204" pitchFamily="34" charset="0"/>
                </a:rPr>
                <a:t>tion</a:t>
              </a:r>
              <a:endParaRPr lang="en-US" sz="1000" dirty="0">
                <a:solidFill>
                  <a:srgbClr val="000000"/>
                </a:solidFill>
                <a:effectLst/>
                <a:latin typeface="Calibri" panose="020F0502020204030204" pitchFamily="34" charset="0"/>
                <a:ea typeface="Calibri" panose="020F0502020204030204" pitchFamily="34" charset="0"/>
              </a:endParaRPr>
            </a:p>
          </p:txBody>
        </p:sp>
        <p:sp>
          <p:nvSpPr>
            <p:cNvPr id="24" name="Rectangle 127"/>
            <p:cNvSpPr/>
            <p:nvPr/>
          </p:nvSpPr>
          <p:spPr>
            <a:xfrm>
              <a:off x="1266359" y="576656"/>
              <a:ext cx="45808" cy="247427"/>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 </a:t>
              </a:r>
              <a:endParaRPr lang="en-US" sz="1000">
                <a:solidFill>
                  <a:srgbClr val="000000"/>
                </a:solidFill>
                <a:effectLst/>
                <a:latin typeface="Calibri" panose="020F0502020204030204" pitchFamily="34" charset="0"/>
                <a:ea typeface="Calibri" panose="020F0502020204030204" pitchFamily="34" charset="0"/>
              </a:endParaRPr>
            </a:p>
          </p:txBody>
        </p:sp>
        <p:sp>
          <p:nvSpPr>
            <p:cNvPr id="25" name="Shape 129"/>
            <p:cNvSpPr/>
            <p:nvPr/>
          </p:nvSpPr>
          <p:spPr>
            <a:xfrm>
              <a:off x="2296793" y="519733"/>
              <a:ext cx="1405890" cy="299085"/>
            </a:xfrm>
            <a:custGeom>
              <a:avLst/>
              <a:gdLst/>
              <a:ahLst/>
              <a:cxnLst/>
              <a:rect l="0" t="0" r="0" b="0"/>
              <a:pathLst>
                <a:path w="1405890" h="299085">
                  <a:moveTo>
                    <a:pt x="0" y="0"/>
                  </a:moveTo>
                  <a:lnTo>
                    <a:pt x="1405890" y="0"/>
                  </a:lnTo>
                  <a:lnTo>
                    <a:pt x="1405890" y="299085"/>
                  </a:lnTo>
                  <a:lnTo>
                    <a:pt x="0" y="299085"/>
                  </a:lnTo>
                  <a:close/>
                </a:path>
              </a:pathLst>
            </a:custGeom>
            <a:ln w="635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6" name="Rectangle 130"/>
            <p:cNvSpPr/>
            <p:nvPr/>
          </p:nvSpPr>
          <p:spPr>
            <a:xfrm>
              <a:off x="2529221" y="570560"/>
              <a:ext cx="927194" cy="247427"/>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Data Collec</a:t>
              </a:r>
              <a:endParaRPr lang="en-US" sz="1000">
                <a:solidFill>
                  <a:srgbClr val="000000"/>
                </a:solidFill>
                <a:effectLst/>
                <a:latin typeface="Calibri" panose="020F0502020204030204" pitchFamily="34" charset="0"/>
                <a:ea typeface="Calibri" panose="020F0502020204030204" pitchFamily="34" charset="0"/>
              </a:endParaRPr>
            </a:p>
          </p:txBody>
        </p:sp>
        <p:sp>
          <p:nvSpPr>
            <p:cNvPr id="27" name="Rectangle 131"/>
            <p:cNvSpPr/>
            <p:nvPr/>
          </p:nvSpPr>
          <p:spPr>
            <a:xfrm>
              <a:off x="3123258" y="570081"/>
              <a:ext cx="327713" cy="247427"/>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200" dirty="0" err="1">
                  <a:solidFill>
                    <a:srgbClr val="000000"/>
                  </a:solidFill>
                  <a:effectLst/>
                  <a:latin typeface="Calibri" panose="020F0502020204030204" pitchFamily="34" charset="0"/>
                  <a:ea typeface="Calibri" panose="020F0502020204030204" pitchFamily="34" charset="0"/>
                </a:rPr>
                <a:t>tion</a:t>
              </a:r>
              <a:endParaRPr lang="en-US" sz="1000" dirty="0">
                <a:solidFill>
                  <a:srgbClr val="000000"/>
                </a:solidFill>
                <a:effectLst/>
                <a:latin typeface="Calibri" panose="020F0502020204030204" pitchFamily="34" charset="0"/>
                <a:ea typeface="Calibri" panose="020F0502020204030204" pitchFamily="34" charset="0"/>
              </a:endParaRPr>
            </a:p>
          </p:txBody>
        </p:sp>
        <p:sp>
          <p:nvSpPr>
            <p:cNvPr id="28" name="Rectangle 132"/>
            <p:cNvSpPr/>
            <p:nvPr/>
          </p:nvSpPr>
          <p:spPr>
            <a:xfrm>
              <a:off x="3472793" y="570560"/>
              <a:ext cx="45808" cy="247427"/>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 </a:t>
              </a:r>
              <a:endParaRPr lang="en-US" sz="1000">
                <a:solidFill>
                  <a:srgbClr val="000000"/>
                </a:solidFill>
                <a:effectLst/>
                <a:latin typeface="Calibri" panose="020F0502020204030204" pitchFamily="34" charset="0"/>
                <a:ea typeface="Calibri" panose="020F0502020204030204" pitchFamily="34" charset="0"/>
              </a:endParaRPr>
            </a:p>
          </p:txBody>
        </p:sp>
        <p:sp>
          <p:nvSpPr>
            <p:cNvPr id="29" name="Shape 134"/>
            <p:cNvSpPr/>
            <p:nvPr/>
          </p:nvSpPr>
          <p:spPr>
            <a:xfrm>
              <a:off x="4586603" y="420037"/>
              <a:ext cx="1751330" cy="452755"/>
            </a:xfrm>
            <a:custGeom>
              <a:avLst/>
              <a:gdLst/>
              <a:ahLst/>
              <a:cxnLst/>
              <a:rect l="0" t="0" r="0" b="0"/>
              <a:pathLst>
                <a:path w="1751330" h="452755">
                  <a:moveTo>
                    <a:pt x="0" y="0"/>
                  </a:moveTo>
                  <a:lnTo>
                    <a:pt x="1751330" y="0"/>
                  </a:lnTo>
                  <a:lnTo>
                    <a:pt x="1751330" y="452755"/>
                  </a:lnTo>
                  <a:lnTo>
                    <a:pt x="0" y="452755"/>
                  </a:lnTo>
                  <a:close/>
                </a:path>
              </a:pathLst>
            </a:custGeom>
            <a:ln w="635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0" name="Rectangle 135"/>
            <p:cNvSpPr/>
            <p:nvPr/>
          </p:nvSpPr>
          <p:spPr>
            <a:xfrm>
              <a:off x="4717779" y="469976"/>
              <a:ext cx="432586" cy="247426"/>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Data </a:t>
              </a:r>
              <a:endParaRPr lang="en-US" sz="1000">
                <a:solidFill>
                  <a:srgbClr val="000000"/>
                </a:solidFill>
                <a:effectLst/>
                <a:latin typeface="Calibri" panose="020F0502020204030204" pitchFamily="34" charset="0"/>
                <a:ea typeface="Calibri" panose="020F0502020204030204" pitchFamily="34" charset="0"/>
              </a:endParaRPr>
            </a:p>
          </p:txBody>
        </p:sp>
        <p:sp>
          <p:nvSpPr>
            <p:cNvPr id="31" name="Rectangle 136"/>
            <p:cNvSpPr/>
            <p:nvPr/>
          </p:nvSpPr>
          <p:spPr>
            <a:xfrm>
              <a:off x="5043043" y="469976"/>
              <a:ext cx="85739" cy="247426"/>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c</a:t>
              </a:r>
              <a:endParaRPr lang="en-US" sz="1000">
                <a:solidFill>
                  <a:srgbClr val="000000"/>
                </a:solidFill>
                <a:effectLst/>
                <a:latin typeface="Calibri" panose="020F0502020204030204" pitchFamily="34" charset="0"/>
                <a:ea typeface="Calibri" panose="020F0502020204030204" pitchFamily="34" charset="0"/>
              </a:endParaRPr>
            </a:p>
          </p:txBody>
        </p:sp>
        <p:sp>
          <p:nvSpPr>
            <p:cNvPr id="32" name="Rectangle 137"/>
            <p:cNvSpPr/>
            <p:nvPr/>
          </p:nvSpPr>
          <p:spPr>
            <a:xfrm>
              <a:off x="5107487" y="469976"/>
              <a:ext cx="599441" cy="247426"/>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leaning</a:t>
              </a:r>
              <a:endParaRPr lang="en-US" sz="1000">
                <a:solidFill>
                  <a:srgbClr val="000000"/>
                </a:solidFill>
                <a:effectLst/>
                <a:latin typeface="Calibri" panose="020F0502020204030204" pitchFamily="34" charset="0"/>
                <a:ea typeface="Calibri" panose="020F0502020204030204" pitchFamily="34" charset="0"/>
              </a:endParaRPr>
            </a:p>
          </p:txBody>
        </p:sp>
        <p:sp>
          <p:nvSpPr>
            <p:cNvPr id="33" name="Rectangle 138"/>
            <p:cNvSpPr/>
            <p:nvPr/>
          </p:nvSpPr>
          <p:spPr>
            <a:xfrm>
              <a:off x="5558137" y="469976"/>
              <a:ext cx="864279" cy="247426"/>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 exploring</a:t>
              </a:r>
              <a:endParaRPr lang="en-US" sz="1000">
                <a:solidFill>
                  <a:srgbClr val="000000"/>
                </a:solidFill>
                <a:effectLst/>
                <a:latin typeface="Calibri" panose="020F0502020204030204" pitchFamily="34" charset="0"/>
                <a:ea typeface="Calibri" panose="020F0502020204030204" pitchFamily="34" charset="0"/>
              </a:endParaRPr>
            </a:p>
          </p:txBody>
        </p:sp>
        <p:sp>
          <p:nvSpPr>
            <p:cNvPr id="34" name="Rectangle 139"/>
            <p:cNvSpPr/>
            <p:nvPr/>
          </p:nvSpPr>
          <p:spPr>
            <a:xfrm>
              <a:off x="6207772" y="469976"/>
              <a:ext cx="45808" cy="247426"/>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 </a:t>
              </a:r>
              <a:endParaRPr lang="en-US" sz="1000">
                <a:solidFill>
                  <a:srgbClr val="000000"/>
                </a:solidFill>
                <a:effectLst/>
                <a:latin typeface="Calibri" panose="020F0502020204030204" pitchFamily="34" charset="0"/>
                <a:ea typeface="Calibri" panose="020F0502020204030204" pitchFamily="34" charset="0"/>
              </a:endParaRPr>
            </a:p>
          </p:txBody>
        </p:sp>
        <p:sp>
          <p:nvSpPr>
            <p:cNvPr id="35" name="Rectangle 140"/>
            <p:cNvSpPr/>
            <p:nvPr/>
          </p:nvSpPr>
          <p:spPr>
            <a:xfrm>
              <a:off x="4937734" y="659662"/>
              <a:ext cx="634000" cy="247427"/>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200" dirty="0">
                  <a:solidFill>
                    <a:srgbClr val="000000"/>
                  </a:solidFill>
                  <a:effectLst/>
                  <a:latin typeface="Calibri" panose="020F0502020204030204" pitchFamily="34" charset="0"/>
                  <a:ea typeface="Calibri" panose="020F0502020204030204" pitchFamily="34" charset="0"/>
                </a:rPr>
                <a:t>and pre</a:t>
              </a:r>
              <a:endParaRPr lang="en-US" sz="1000" dirty="0">
                <a:solidFill>
                  <a:srgbClr val="000000"/>
                </a:solidFill>
                <a:effectLst/>
                <a:latin typeface="Calibri" panose="020F0502020204030204" pitchFamily="34" charset="0"/>
                <a:ea typeface="Calibri" panose="020F0502020204030204" pitchFamily="34" charset="0"/>
              </a:endParaRPr>
            </a:p>
          </p:txBody>
        </p:sp>
        <p:sp>
          <p:nvSpPr>
            <p:cNvPr id="36" name="Rectangle 141"/>
            <p:cNvSpPr/>
            <p:nvPr/>
          </p:nvSpPr>
          <p:spPr>
            <a:xfrm>
              <a:off x="5347843" y="655903"/>
              <a:ext cx="62024" cy="247427"/>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a:t>
              </a:r>
              <a:endParaRPr lang="en-US" sz="1000">
                <a:solidFill>
                  <a:srgbClr val="000000"/>
                </a:solidFill>
                <a:effectLst/>
                <a:latin typeface="Calibri" panose="020F0502020204030204" pitchFamily="34" charset="0"/>
                <a:ea typeface="Calibri" panose="020F0502020204030204" pitchFamily="34" charset="0"/>
              </a:endParaRPr>
            </a:p>
          </p:txBody>
        </p:sp>
        <p:sp>
          <p:nvSpPr>
            <p:cNvPr id="37" name="Rectangle 142"/>
            <p:cNvSpPr/>
            <p:nvPr/>
          </p:nvSpPr>
          <p:spPr>
            <a:xfrm>
              <a:off x="5394502" y="655903"/>
              <a:ext cx="877575" cy="247427"/>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processing</a:t>
              </a:r>
              <a:endParaRPr lang="en-US" sz="1000">
                <a:solidFill>
                  <a:srgbClr val="000000"/>
                </a:solidFill>
                <a:effectLst/>
                <a:latin typeface="Calibri" panose="020F0502020204030204" pitchFamily="34" charset="0"/>
                <a:ea typeface="Calibri" panose="020F0502020204030204" pitchFamily="34" charset="0"/>
              </a:endParaRPr>
            </a:p>
          </p:txBody>
        </p:sp>
        <p:sp>
          <p:nvSpPr>
            <p:cNvPr id="38" name="Rectangle 143"/>
            <p:cNvSpPr/>
            <p:nvPr/>
          </p:nvSpPr>
          <p:spPr>
            <a:xfrm>
              <a:off x="6054330" y="655903"/>
              <a:ext cx="45808" cy="247427"/>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 </a:t>
              </a:r>
              <a:endParaRPr lang="en-US" sz="1000">
                <a:solidFill>
                  <a:srgbClr val="000000"/>
                </a:solidFill>
                <a:effectLst/>
                <a:latin typeface="Calibri" panose="020F0502020204030204" pitchFamily="34" charset="0"/>
                <a:ea typeface="Calibri" panose="020F0502020204030204" pitchFamily="34" charset="0"/>
              </a:endParaRPr>
            </a:p>
          </p:txBody>
        </p:sp>
        <p:sp>
          <p:nvSpPr>
            <p:cNvPr id="39" name="Shape 145"/>
            <p:cNvSpPr/>
            <p:nvPr/>
          </p:nvSpPr>
          <p:spPr>
            <a:xfrm>
              <a:off x="3410585" y="1579736"/>
              <a:ext cx="1405890" cy="299085"/>
            </a:xfrm>
            <a:custGeom>
              <a:avLst/>
              <a:gdLst/>
              <a:ahLst/>
              <a:cxnLst/>
              <a:rect l="0" t="0" r="0" b="0"/>
              <a:pathLst>
                <a:path w="1405890" h="299085">
                  <a:moveTo>
                    <a:pt x="0" y="0"/>
                  </a:moveTo>
                  <a:lnTo>
                    <a:pt x="1405890" y="0"/>
                  </a:lnTo>
                  <a:lnTo>
                    <a:pt x="1405890" y="299085"/>
                  </a:lnTo>
                  <a:lnTo>
                    <a:pt x="0" y="299085"/>
                  </a:lnTo>
                  <a:close/>
                </a:path>
              </a:pathLst>
            </a:custGeom>
            <a:ln w="635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40" name="Rectangle 146"/>
            <p:cNvSpPr/>
            <p:nvPr/>
          </p:nvSpPr>
          <p:spPr>
            <a:xfrm>
              <a:off x="3819369" y="1631264"/>
              <a:ext cx="782533" cy="247427"/>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Modeling</a:t>
              </a:r>
              <a:endParaRPr lang="en-US" sz="1000">
                <a:solidFill>
                  <a:srgbClr val="000000"/>
                </a:solidFill>
                <a:effectLst/>
                <a:latin typeface="Calibri" panose="020F0502020204030204" pitchFamily="34" charset="0"/>
                <a:ea typeface="Calibri" panose="020F0502020204030204" pitchFamily="34" charset="0"/>
              </a:endParaRPr>
            </a:p>
          </p:txBody>
        </p:sp>
        <p:sp>
          <p:nvSpPr>
            <p:cNvPr id="41" name="Rectangle 147"/>
            <p:cNvSpPr/>
            <p:nvPr/>
          </p:nvSpPr>
          <p:spPr>
            <a:xfrm>
              <a:off x="4407688" y="1631264"/>
              <a:ext cx="45808" cy="247427"/>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 </a:t>
              </a:r>
              <a:endParaRPr lang="en-US" sz="1000">
                <a:solidFill>
                  <a:srgbClr val="000000"/>
                </a:solidFill>
                <a:effectLst/>
                <a:latin typeface="Calibri" panose="020F0502020204030204" pitchFamily="34" charset="0"/>
                <a:ea typeface="Calibri" panose="020F0502020204030204" pitchFamily="34" charset="0"/>
              </a:endParaRPr>
            </a:p>
          </p:txBody>
        </p:sp>
        <p:sp>
          <p:nvSpPr>
            <p:cNvPr id="42" name="Shape 149"/>
            <p:cNvSpPr/>
            <p:nvPr/>
          </p:nvSpPr>
          <p:spPr>
            <a:xfrm>
              <a:off x="1318893" y="1577834"/>
              <a:ext cx="1405890" cy="299085"/>
            </a:xfrm>
            <a:custGeom>
              <a:avLst/>
              <a:gdLst/>
              <a:ahLst/>
              <a:cxnLst/>
              <a:rect l="0" t="0" r="0" b="0"/>
              <a:pathLst>
                <a:path w="1405890" h="299085">
                  <a:moveTo>
                    <a:pt x="0" y="0"/>
                  </a:moveTo>
                  <a:lnTo>
                    <a:pt x="1405890" y="0"/>
                  </a:lnTo>
                  <a:lnTo>
                    <a:pt x="1405890" y="299085"/>
                  </a:lnTo>
                  <a:lnTo>
                    <a:pt x="0" y="299085"/>
                  </a:lnTo>
                  <a:close/>
                </a:path>
              </a:pathLst>
            </a:custGeom>
            <a:ln w="635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43" name="Rectangle 150"/>
            <p:cNvSpPr/>
            <p:nvPr/>
          </p:nvSpPr>
          <p:spPr>
            <a:xfrm>
              <a:off x="1697223" y="1628215"/>
              <a:ext cx="865434" cy="247427"/>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Evaluation</a:t>
              </a:r>
              <a:endParaRPr lang="en-US" sz="1000">
                <a:solidFill>
                  <a:srgbClr val="000000"/>
                </a:solidFill>
                <a:effectLst/>
                <a:latin typeface="Calibri" panose="020F0502020204030204" pitchFamily="34" charset="0"/>
                <a:ea typeface="Calibri" panose="020F0502020204030204" pitchFamily="34" charset="0"/>
              </a:endParaRPr>
            </a:p>
          </p:txBody>
        </p:sp>
        <p:sp>
          <p:nvSpPr>
            <p:cNvPr id="44" name="Rectangle 151"/>
            <p:cNvSpPr/>
            <p:nvPr/>
          </p:nvSpPr>
          <p:spPr>
            <a:xfrm>
              <a:off x="2347974" y="1628215"/>
              <a:ext cx="45808" cy="247427"/>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 </a:t>
              </a:r>
              <a:endParaRPr lang="en-US" sz="1000">
                <a:solidFill>
                  <a:srgbClr val="000000"/>
                </a:solidFill>
                <a:effectLst/>
                <a:latin typeface="Calibri" panose="020F0502020204030204" pitchFamily="34" charset="0"/>
                <a:ea typeface="Calibri" panose="020F0502020204030204" pitchFamily="34" charset="0"/>
              </a:endParaRPr>
            </a:p>
          </p:txBody>
        </p:sp>
        <p:sp>
          <p:nvSpPr>
            <p:cNvPr id="45" name="Shape 152"/>
            <p:cNvSpPr/>
            <p:nvPr/>
          </p:nvSpPr>
          <p:spPr>
            <a:xfrm>
              <a:off x="1405253" y="643541"/>
              <a:ext cx="891540" cy="76200"/>
            </a:xfrm>
            <a:custGeom>
              <a:avLst/>
              <a:gdLst/>
              <a:ahLst/>
              <a:cxnLst/>
              <a:rect l="0" t="0" r="0" b="0"/>
              <a:pathLst>
                <a:path w="891540" h="76200">
                  <a:moveTo>
                    <a:pt x="815340" y="0"/>
                  </a:moveTo>
                  <a:lnTo>
                    <a:pt x="891540" y="38100"/>
                  </a:lnTo>
                  <a:lnTo>
                    <a:pt x="815340" y="76200"/>
                  </a:lnTo>
                  <a:lnTo>
                    <a:pt x="815340" y="41275"/>
                  </a:lnTo>
                  <a:lnTo>
                    <a:pt x="0" y="41273"/>
                  </a:lnTo>
                  <a:lnTo>
                    <a:pt x="0" y="34923"/>
                  </a:lnTo>
                  <a:lnTo>
                    <a:pt x="815340" y="34925"/>
                  </a:lnTo>
                  <a:lnTo>
                    <a:pt x="8153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US"/>
            </a:p>
          </p:txBody>
        </p:sp>
        <p:sp>
          <p:nvSpPr>
            <p:cNvPr id="46" name="Shape 153"/>
            <p:cNvSpPr/>
            <p:nvPr/>
          </p:nvSpPr>
          <p:spPr>
            <a:xfrm>
              <a:off x="3702685" y="645444"/>
              <a:ext cx="883920" cy="76200"/>
            </a:xfrm>
            <a:custGeom>
              <a:avLst/>
              <a:gdLst/>
              <a:ahLst/>
              <a:cxnLst/>
              <a:rect l="0" t="0" r="0" b="0"/>
              <a:pathLst>
                <a:path w="883920" h="76200">
                  <a:moveTo>
                    <a:pt x="807720" y="0"/>
                  </a:moveTo>
                  <a:lnTo>
                    <a:pt x="883920" y="38100"/>
                  </a:lnTo>
                  <a:lnTo>
                    <a:pt x="807720" y="76200"/>
                  </a:lnTo>
                  <a:lnTo>
                    <a:pt x="807720" y="41275"/>
                  </a:lnTo>
                  <a:lnTo>
                    <a:pt x="0" y="41275"/>
                  </a:lnTo>
                  <a:lnTo>
                    <a:pt x="0" y="34925"/>
                  </a:lnTo>
                  <a:lnTo>
                    <a:pt x="807720" y="34925"/>
                  </a:lnTo>
                  <a:lnTo>
                    <a:pt x="80772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US"/>
            </a:p>
          </p:txBody>
        </p:sp>
        <p:sp>
          <p:nvSpPr>
            <p:cNvPr id="47" name="Shape 154"/>
            <p:cNvSpPr/>
            <p:nvPr/>
          </p:nvSpPr>
          <p:spPr>
            <a:xfrm>
              <a:off x="4817110" y="869579"/>
              <a:ext cx="668655" cy="909955"/>
            </a:xfrm>
            <a:custGeom>
              <a:avLst/>
              <a:gdLst/>
              <a:ahLst/>
              <a:cxnLst/>
              <a:rect l="0" t="0" r="0" b="0"/>
              <a:pathLst>
                <a:path w="668655" h="909955">
                  <a:moveTo>
                    <a:pt x="331151" y="0"/>
                  </a:moveTo>
                  <a:lnTo>
                    <a:pt x="668655" y="0"/>
                  </a:lnTo>
                  <a:lnTo>
                    <a:pt x="668655" y="6350"/>
                  </a:lnTo>
                  <a:lnTo>
                    <a:pt x="337501" y="6350"/>
                  </a:lnTo>
                  <a:lnTo>
                    <a:pt x="337501" y="875030"/>
                  </a:lnTo>
                  <a:lnTo>
                    <a:pt x="76200" y="875030"/>
                  </a:lnTo>
                  <a:lnTo>
                    <a:pt x="76200" y="909955"/>
                  </a:lnTo>
                  <a:lnTo>
                    <a:pt x="0" y="871855"/>
                  </a:lnTo>
                  <a:lnTo>
                    <a:pt x="76200" y="833755"/>
                  </a:lnTo>
                  <a:lnTo>
                    <a:pt x="76200" y="868680"/>
                  </a:lnTo>
                  <a:lnTo>
                    <a:pt x="331151" y="868680"/>
                  </a:lnTo>
                  <a:lnTo>
                    <a:pt x="3311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US"/>
            </a:p>
          </p:txBody>
        </p:sp>
        <p:sp>
          <p:nvSpPr>
            <p:cNvPr id="48" name="Shape 155"/>
            <p:cNvSpPr/>
            <p:nvPr/>
          </p:nvSpPr>
          <p:spPr>
            <a:xfrm>
              <a:off x="2727326" y="1703563"/>
              <a:ext cx="683895" cy="76200"/>
            </a:xfrm>
            <a:custGeom>
              <a:avLst/>
              <a:gdLst/>
              <a:ahLst/>
              <a:cxnLst/>
              <a:rect l="0" t="0" r="0" b="0"/>
              <a:pathLst>
                <a:path w="683895" h="76200">
                  <a:moveTo>
                    <a:pt x="76200" y="0"/>
                  </a:moveTo>
                  <a:lnTo>
                    <a:pt x="76200" y="34925"/>
                  </a:lnTo>
                  <a:lnTo>
                    <a:pt x="683895" y="34923"/>
                  </a:lnTo>
                  <a:lnTo>
                    <a:pt x="683895" y="41273"/>
                  </a:lnTo>
                  <a:lnTo>
                    <a:pt x="76200" y="41275"/>
                  </a:lnTo>
                  <a:lnTo>
                    <a:pt x="76200" y="76200"/>
                  </a:lnTo>
                  <a:lnTo>
                    <a:pt x="0" y="38100"/>
                  </a:lnTo>
                  <a:lnTo>
                    <a:pt x="7620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957930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rgbClr val="981103"/>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Algorithms</a:t>
            </a:r>
            <a:endParaRPr lang="en-US" dirty="0"/>
          </a:p>
        </p:txBody>
      </p:sp>
      <p:sp>
        <p:nvSpPr>
          <p:cNvPr id="4" name="TextBox 3"/>
          <p:cNvSpPr txBox="1"/>
          <p:nvPr/>
        </p:nvSpPr>
        <p:spPr>
          <a:xfrm>
            <a:off x="200892" y="2063326"/>
            <a:ext cx="9807570" cy="5078313"/>
          </a:xfrm>
          <a:prstGeom prst="rect">
            <a:avLst/>
          </a:prstGeom>
          <a:noFill/>
        </p:spPr>
        <p:txBody>
          <a:bodyPr wrap="square" rtlCol="0">
            <a:spAutoFit/>
          </a:bodyPr>
          <a:lstStyle/>
          <a:p>
            <a:r>
              <a:rPr lang="en-US" dirty="0"/>
              <a:t>To predict the target feature, the following binary classifiers are considered:</a:t>
            </a:r>
          </a:p>
          <a:p>
            <a:endParaRPr lang="en-US" dirty="0" smtClean="0"/>
          </a:p>
          <a:p>
            <a:r>
              <a:rPr lang="en-US" dirty="0" smtClean="0"/>
              <a:t>1- K-Nearest </a:t>
            </a:r>
            <a:r>
              <a:rPr lang="en-US" dirty="0" err="1"/>
              <a:t>Neighbours</a:t>
            </a:r>
            <a:r>
              <a:rPr lang="en-US" dirty="0"/>
              <a:t> (KNN).</a:t>
            </a:r>
          </a:p>
          <a:p>
            <a:r>
              <a:rPr lang="en-US" dirty="0" smtClean="0"/>
              <a:t>2- Decision </a:t>
            </a:r>
            <a:r>
              <a:rPr lang="en-US" dirty="0"/>
              <a:t>Tree (DT).</a:t>
            </a:r>
          </a:p>
          <a:p>
            <a:r>
              <a:rPr lang="en-US" dirty="0" smtClean="0"/>
              <a:t>3- Naive </a:t>
            </a:r>
            <a:r>
              <a:rPr lang="en-US" dirty="0"/>
              <a:t>Bayes (NB).</a:t>
            </a:r>
          </a:p>
          <a:p>
            <a:r>
              <a:rPr lang="en-US" dirty="0" smtClean="0"/>
              <a:t>4- Logistic </a:t>
            </a:r>
            <a:r>
              <a:rPr lang="en-US" dirty="0"/>
              <a:t>Regression (LR)</a:t>
            </a:r>
          </a:p>
          <a:p>
            <a:r>
              <a:rPr lang="en-US" dirty="0" smtClean="0"/>
              <a:t>5- Random </a:t>
            </a:r>
            <a:r>
              <a:rPr lang="en-US" dirty="0"/>
              <a:t>Forest (RF).</a:t>
            </a:r>
          </a:p>
          <a:p>
            <a:endParaRPr lang="en-US" dirty="0"/>
          </a:p>
          <a:p>
            <a:r>
              <a:rPr lang="en-US" dirty="0" smtClean="0"/>
              <a:t>The best model </a:t>
            </a:r>
            <a:r>
              <a:rPr lang="en-US" dirty="0"/>
              <a:t>Logistic Regression (</a:t>
            </a:r>
            <a:r>
              <a:rPr lang="en-US" dirty="0" smtClean="0"/>
              <a:t>LR) of </a:t>
            </a:r>
            <a:r>
              <a:rPr lang="en-US" dirty="0"/>
              <a:t>the five algorithms based on the ROC AUC performance scores </a:t>
            </a:r>
            <a:r>
              <a:rPr lang="en-US" dirty="0" smtClean="0"/>
              <a:t>calculated</a:t>
            </a:r>
          </a:p>
          <a:p>
            <a:r>
              <a:rPr lang="en-US" dirty="0"/>
              <a:t>KNN AUC: </a:t>
            </a:r>
            <a:r>
              <a:rPr lang="en-US" dirty="0" smtClean="0"/>
              <a:t>0.626, </a:t>
            </a:r>
            <a:r>
              <a:rPr lang="en-US" dirty="0"/>
              <a:t>DT AUC: </a:t>
            </a:r>
            <a:r>
              <a:rPr lang="en-US" dirty="0" smtClean="0"/>
              <a:t>0.587, </a:t>
            </a:r>
            <a:r>
              <a:rPr lang="en-US" dirty="0"/>
              <a:t>NB AUC: </a:t>
            </a:r>
            <a:r>
              <a:rPr lang="en-US" dirty="0" smtClean="0"/>
              <a:t>0.61, </a:t>
            </a:r>
            <a:r>
              <a:rPr lang="en-US" dirty="0"/>
              <a:t>LR AUC: </a:t>
            </a:r>
            <a:r>
              <a:rPr lang="en-US" dirty="0" smtClean="0"/>
              <a:t>0.632, </a:t>
            </a:r>
            <a:r>
              <a:rPr lang="en-US" dirty="0"/>
              <a:t>RF AUC: </a:t>
            </a:r>
            <a:r>
              <a:rPr lang="en-US" dirty="0" smtClean="0"/>
              <a:t>0.611</a:t>
            </a:r>
          </a:p>
          <a:p>
            <a:endParaRPr lang="en-US" dirty="0" smtClean="0"/>
          </a:p>
          <a:p>
            <a:endParaRPr lang="en-US" dirty="0"/>
          </a:p>
          <a:p>
            <a:endParaRPr lang="en-GB" dirty="0" smtClean="0"/>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2268159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Tools</a:t>
            </a:r>
            <a:endParaRPr lang="en-US" dirty="0"/>
          </a:p>
        </p:txBody>
      </p:sp>
      <p:sp>
        <p:nvSpPr>
          <p:cNvPr id="3" name="Content Placeholder 2"/>
          <p:cNvSpPr>
            <a:spLocks noGrp="1"/>
          </p:cNvSpPr>
          <p:nvPr>
            <p:ph idx="1"/>
          </p:nvPr>
        </p:nvSpPr>
        <p:spPr/>
        <p:txBody>
          <a:bodyPr/>
          <a:lstStyle/>
          <a:p>
            <a:endParaRPr lang="en-US" b="1" dirty="0"/>
          </a:p>
          <a:p>
            <a:r>
              <a:rPr lang="en-US" dirty="0" smtClean="0"/>
              <a:t>1-Numpy </a:t>
            </a:r>
            <a:r>
              <a:rPr lang="en-US" dirty="0"/>
              <a:t>and Pandas for data manipulation</a:t>
            </a:r>
          </a:p>
          <a:p>
            <a:r>
              <a:rPr lang="en-US" dirty="0" smtClean="0"/>
              <a:t>2-Scikit-learn </a:t>
            </a:r>
            <a:r>
              <a:rPr lang="en-US" dirty="0"/>
              <a:t>for modeling</a:t>
            </a:r>
          </a:p>
          <a:p>
            <a:r>
              <a:rPr lang="en-US" dirty="0" smtClean="0"/>
              <a:t>3-Matplotlib </a:t>
            </a:r>
            <a:r>
              <a:rPr lang="en-US" dirty="0"/>
              <a:t>and </a:t>
            </a:r>
            <a:r>
              <a:rPr lang="en-US" dirty="0" err="1"/>
              <a:t>Seaborn</a:t>
            </a:r>
            <a:r>
              <a:rPr lang="en-US" dirty="0"/>
              <a:t> for plotting</a:t>
            </a:r>
          </a:p>
          <a:p>
            <a:r>
              <a:rPr lang="en-US" dirty="0" smtClean="0"/>
              <a:t>4-Tableau </a:t>
            </a:r>
            <a:r>
              <a:rPr lang="en-US" dirty="0"/>
              <a:t>for interactive visualizations</a:t>
            </a:r>
          </a:p>
          <a:p>
            <a:endParaRPr lang="en-US" dirty="0"/>
          </a:p>
        </p:txBody>
      </p:sp>
      <p:sp>
        <p:nvSpPr>
          <p:cNvPr id="4" name="TextBox 3"/>
          <p:cNvSpPr txBox="1"/>
          <p:nvPr/>
        </p:nvSpPr>
        <p:spPr>
          <a:xfrm>
            <a:off x="387928" y="2336873"/>
            <a:ext cx="9807570" cy="923330"/>
          </a:xfrm>
          <a:prstGeom prst="rect">
            <a:avLst/>
          </a:prstGeom>
          <a:noFill/>
        </p:spPr>
        <p:txBody>
          <a:bodyPr wrap="square" rtlCol="0">
            <a:spAutoFit/>
          </a:bodyPr>
          <a:lstStyle/>
          <a:p>
            <a:endParaRPr lang="en-US" dirty="0"/>
          </a:p>
          <a:p>
            <a:endParaRPr lang="en-US" dirty="0"/>
          </a:p>
          <a:p>
            <a:endParaRPr lang="en-US" dirty="0"/>
          </a:p>
        </p:txBody>
      </p:sp>
    </p:spTree>
    <p:extLst>
      <p:ext uri="{BB962C8B-B14F-4D97-AF65-F5344CB8AC3E}">
        <p14:creationId xmlns:p14="http://schemas.microsoft.com/office/powerpoint/2010/main" val="18643741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Communication</a:t>
            </a:r>
            <a:endParaRPr lang="en-US" dirty="0"/>
          </a:p>
        </p:txBody>
      </p:sp>
      <p:sp>
        <p:nvSpPr>
          <p:cNvPr id="3" name="Content Placeholder 2"/>
          <p:cNvSpPr>
            <a:spLocks noGrp="1"/>
          </p:cNvSpPr>
          <p:nvPr>
            <p:ph idx="1"/>
          </p:nvPr>
        </p:nvSpPr>
        <p:spPr/>
        <p:txBody>
          <a:bodyPr/>
          <a:lstStyle/>
          <a:p>
            <a:endParaRPr lang="en-US" b="1" dirty="0"/>
          </a:p>
          <a:p>
            <a:endParaRPr lang="en-US" dirty="0"/>
          </a:p>
        </p:txBody>
      </p:sp>
      <p:sp>
        <p:nvSpPr>
          <p:cNvPr id="4" name="TextBox 3"/>
          <p:cNvSpPr txBox="1"/>
          <p:nvPr/>
        </p:nvSpPr>
        <p:spPr>
          <a:xfrm>
            <a:off x="358909" y="2369658"/>
            <a:ext cx="5185156" cy="2308324"/>
          </a:xfrm>
          <a:prstGeom prst="rect">
            <a:avLst/>
          </a:prstGeom>
          <a:noFill/>
        </p:spPr>
        <p:txBody>
          <a:bodyPr wrap="square" rtlCol="0">
            <a:spAutoFit/>
          </a:bodyPr>
          <a:lstStyle/>
          <a:p>
            <a:r>
              <a:rPr lang="en-US" dirty="0"/>
              <a:t>When comparing loan status and loan term, it seems that there is a higher proportion of long term loans for those who have been charged off compared to those that fully paid. This suggests that borrowers tend to not meet their loan obligations when the repayment period is longer (which usually means a larger loan).</a:t>
            </a:r>
          </a:p>
          <a:p>
            <a:endParaRPr lang="en-US" dirty="0"/>
          </a:p>
        </p:txBody>
      </p:sp>
      <p:pic>
        <p:nvPicPr>
          <p:cNvPr id="5" name="صورة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4006" y="2051347"/>
            <a:ext cx="4925112" cy="3743847"/>
          </a:xfrm>
          <a:prstGeom prst="rect">
            <a:avLst/>
          </a:prstGeom>
        </p:spPr>
      </p:pic>
    </p:spTree>
    <p:extLst>
      <p:ext uri="{BB962C8B-B14F-4D97-AF65-F5344CB8AC3E}">
        <p14:creationId xmlns:p14="http://schemas.microsoft.com/office/powerpoint/2010/main" val="2593681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dirty="0"/>
              <a:t>Conclusion</a:t>
            </a:r>
            <a:endParaRPr lang="en-US" dirty="0"/>
          </a:p>
        </p:txBody>
      </p:sp>
      <p:sp>
        <p:nvSpPr>
          <p:cNvPr id="3" name="عنصر نائب للمحتوى 2"/>
          <p:cNvSpPr>
            <a:spLocks noGrp="1"/>
          </p:cNvSpPr>
          <p:nvPr>
            <p:ph idx="1"/>
          </p:nvPr>
        </p:nvSpPr>
        <p:spPr/>
        <p:txBody>
          <a:bodyPr>
            <a:normAutofit/>
          </a:bodyPr>
          <a:lstStyle/>
          <a:p>
            <a:endParaRPr lang="en-US" dirty="0" smtClean="0"/>
          </a:p>
          <a:p>
            <a:pPr marL="0" indent="0">
              <a:buNone/>
            </a:pPr>
            <a:r>
              <a:rPr lang="en-US" dirty="0" smtClean="0"/>
              <a:t>In </a:t>
            </a:r>
            <a:r>
              <a:rPr lang="en-US" dirty="0"/>
              <a:t>conclusion, the Logistic Regression model with an L1 penalty and using the 15 best features was found to have the highest cross-validated ROC AUC performance score of 0.632, which significantly outperformed Decision Tree, Naïve Bayes, and Random Forest models at the 0.01 significance level. However, no such significant difference was found between the optimal logistic regression model and the optimal K-nearest </a:t>
            </a:r>
            <a:r>
              <a:rPr lang="en-US" dirty="0" err="1"/>
              <a:t>neighbour</a:t>
            </a:r>
            <a:r>
              <a:rPr lang="en-US" dirty="0"/>
              <a:t> model which had 300 </a:t>
            </a:r>
            <a:r>
              <a:rPr lang="en-US" dirty="0" err="1"/>
              <a:t>neighbours</a:t>
            </a:r>
            <a:r>
              <a:rPr lang="en-US" dirty="0"/>
              <a:t>, Manhattan distance, distanced weighting, and 10 features selected, with respect to the AUC score.</a:t>
            </a:r>
            <a:endParaRPr lang="en-US" dirty="0"/>
          </a:p>
        </p:txBody>
      </p:sp>
    </p:spTree>
    <p:extLst>
      <p:ext uri="{BB962C8B-B14F-4D97-AF65-F5344CB8AC3E}">
        <p14:creationId xmlns:p14="http://schemas.microsoft.com/office/powerpoint/2010/main" val="3957284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318</TotalTime>
  <Words>338</Words>
  <Application>Microsoft Office PowerPoint</Application>
  <PresentationFormat>ملء الشاشة</PresentationFormat>
  <Paragraphs>81</Paragraphs>
  <Slides>9</Slides>
  <Notes>0</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9</vt:i4>
      </vt:variant>
    </vt:vector>
  </HeadingPairs>
  <TitlesOfParts>
    <vt:vector size="13" baseType="lpstr">
      <vt:lpstr>Arial</vt:lpstr>
      <vt:lpstr>Calibri</vt:lpstr>
      <vt:lpstr>Calibri Light</vt:lpstr>
      <vt:lpstr>Retrospect</vt:lpstr>
      <vt:lpstr>Machine-Learning-Bank-Loan-Dataset</vt:lpstr>
      <vt:lpstr>Table of Content</vt:lpstr>
      <vt:lpstr>Abstract</vt:lpstr>
      <vt:lpstr>Data</vt:lpstr>
      <vt:lpstr>Design</vt:lpstr>
      <vt:lpstr>Algorithms</vt:lpstr>
      <vt:lpstr>Tools</vt:lpstr>
      <vt:lpstr>Communication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Airport Slots Management Utilization</dc:title>
  <dc:creator>User</dc:creator>
  <cp:lastModifiedBy>Ibrahim Nasser Ibrahim Al othaimen ابراهيم ناصر ال عثيمين</cp:lastModifiedBy>
  <cp:revision>32</cp:revision>
  <dcterms:created xsi:type="dcterms:W3CDTF">2021-11-15T13:16:20Z</dcterms:created>
  <dcterms:modified xsi:type="dcterms:W3CDTF">2021-11-18T07:01:18Z</dcterms:modified>
</cp:coreProperties>
</file>