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3"/>
    <p:sldId id="294" r:id="rId4"/>
    <p:sldId id="293" r:id="rId5"/>
    <p:sldId id="292" r:id="rId6"/>
    <p:sldId id="269" r:id="rId7"/>
    <p:sldId id="256" r:id="rId8"/>
    <p:sldId id="274" r:id="rId9"/>
    <p:sldId id="289" r:id="rId10"/>
    <p:sldId id="277" r:id="rId11"/>
    <p:sldId id="266" r:id="rId12"/>
    <p:sldId id="267" r:id="rId13"/>
    <p:sldId id="263" r:id="rId14"/>
    <p:sldId id="270" r:id="rId15"/>
    <p:sldId id="290" r:id="rId16"/>
  </p:sldIdLst>
  <p:sldSz cx="9906000" cy="6858000" type="A4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9"/>
    <p:restoredTop sz="98362"/>
  </p:normalViewPr>
  <p:slideViewPr>
    <p:cSldViewPr showGuides="1">
      <p:cViewPr varScale="1">
        <p:scale>
          <a:sx n="72" d="100"/>
          <a:sy n="72" d="100"/>
        </p:scale>
        <p:origin x="111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27901-6D6B-4BD3-B5E2-F85FF3B6178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../../&#30005;&#23376;&#25216;&#26415;/&#27169;&#30005;/&#26032;&#24314;&#25991;&#20214;&#22841;/02/ch2.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344488" y="115888"/>
            <a:ext cx="8420100" cy="1143000"/>
          </a:xfrm>
          <a:ln/>
        </p:spPr>
        <p:txBody>
          <a:bodyPr vert="horz" wrap="square" lIns="91440" tIns="45720" rIns="91440" bIns="45720" anchor="ctr"/>
          <a:p>
            <a:pPr lvl="0"/>
            <a:r>
              <a:rPr lang="zh-CN" altLang="en-US" sz="4000" b="1" dirty="0"/>
              <a:t>教学大纲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49313" y="1125538"/>
          <a:ext cx="8064500" cy="5030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1281"/>
                <a:gridCol w="1064983"/>
                <a:gridCol w="1738237"/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教学内容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教学目标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学时分配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rgbClr val="FFC000"/>
                    </a:solidFill>
                  </a:tcPr>
                </a:tc>
              </a:tr>
              <a:tr h="1101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2. </a:t>
                      </a:r>
                      <a:r>
                        <a:rPr lang="zh-CN" sz="1400" b="1" kern="100">
                          <a:effectLst/>
                        </a:rPr>
                        <a:t>运算放大器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2.1</a:t>
                      </a:r>
                      <a:r>
                        <a:rPr lang="zh-CN" sz="1400" b="1" kern="100">
                          <a:effectLst/>
                        </a:rPr>
                        <a:t>集成电路运算放大器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2.2</a:t>
                      </a:r>
                      <a:r>
                        <a:rPr lang="zh-CN" sz="1400" b="1" kern="100">
                          <a:effectLst/>
                        </a:rPr>
                        <a:t>理想运算放大器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2.3</a:t>
                      </a:r>
                      <a:r>
                        <a:rPr lang="zh-CN" sz="1400" b="1" kern="100">
                          <a:effectLst/>
                        </a:rPr>
                        <a:t>基本线性放大电路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2.4</a:t>
                      </a:r>
                      <a:r>
                        <a:rPr lang="zh-CN" sz="1400" b="1" kern="100">
                          <a:effectLst/>
                        </a:rPr>
                        <a:t>同相输入和反相输入放大电路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了解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</a:tr>
              <a:tr h="1384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</a:t>
                      </a:r>
                      <a:r>
                        <a:rPr lang="zh-CN" sz="1400" b="1" kern="100">
                          <a:effectLst/>
                        </a:rPr>
                        <a:t>．二极管及其基本电路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3.1</a:t>
                      </a:r>
                      <a:r>
                        <a:rPr lang="zh-CN" sz="1400" b="1" kern="100">
                          <a:effectLst/>
                        </a:rPr>
                        <a:t>半导体的基本知识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3.2 PN</a:t>
                      </a:r>
                      <a:r>
                        <a:rPr lang="zh-CN" sz="1400" b="1" kern="100">
                          <a:effectLst/>
                        </a:rPr>
                        <a:t>结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3.3</a:t>
                      </a:r>
                      <a:r>
                        <a:rPr lang="zh-CN" sz="1400" b="1" kern="100">
                          <a:effectLst/>
                        </a:rPr>
                        <a:t>二极管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3.4</a:t>
                      </a:r>
                      <a:r>
                        <a:rPr lang="zh-CN" sz="1400" b="1" kern="100">
                          <a:effectLst/>
                        </a:rPr>
                        <a:t>二极管基本电路及其分析方法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3.5</a:t>
                      </a:r>
                      <a:r>
                        <a:rPr lang="zh-CN" sz="1400" b="1" kern="100">
                          <a:effectLst/>
                        </a:rPr>
                        <a:t>稳压二极管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了解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理解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理解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了解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</a:tr>
              <a:tr h="1350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4. BJT</a:t>
                      </a:r>
                      <a:r>
                        <a:rPr lang="zh-CN" sz="1400" b="1" kern="100">
                          <a:effectLst/>
                        </a:rPr>
                        <a:t>及放大电路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4.1 BJT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4.2</a:t>
                      </a:r>
                      <a:r>
                        <a:rPr lang="zh-CN" sz="1400" b="1" kern="100">
                          <a:effectLst/>
                        </a:rPr>
                        <a:t>共射极放大电路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4.3</a:t>
                      </a:r>
                      <a:r>
                        <a:rPr lang="zh-CN" sz="1400" b="1" kern="100">
                          <a:effectLst/>
                        </a:rPr>
                        <a:t>放大电路分析方法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4.4</a:t>
                      </a:r>
                      <a:r>
                        <a:rPr lang="zh-CN" sz="1400" b="1" kern="100">
                          <a:effectLst/>
                        </a:rPr>
                        <a:t>静态工作点的稳定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4.5</a:t>
                      </a:r>
                      <a:r>
                        <a:rPr lang="zh-CN" sz="1400" b="1" kern="100">
                          <a:effectLst/>
                        </a:rPr>
                        <a:t>共集电极电路与共基极电路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</a:tr>
              <a:tr h="920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5. </a:t>
                      </a:r>
                      <a:r>
                        <a:rPr lang="zh-CN" sz="1400" b="1" kern="100">
                          <a:effectLst/>
                        </a:rPr>
                        <a:t>场效应管放大电路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5.1 MOSFET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5.2 MOSFET</a:t>
                      </a:r>
                      <a:r>
                        <a:rPr lang="zh-CN" sz="1400" b="1" kern="100">
                          <a:effectLst/>
                        </a:rPr>
                        <a:t>放大电路</a:t>
                      </a:r>
                      <a:endParaRPr lang="zh-CN" sz="14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5.3 JFET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理解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</a:t>
                      </a:r>
                      <a:endParaRPr lang="zh-CN" sz="14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了解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4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2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9"/>
          <p:cNvSpPr txBox="1"/>
          <p:nvPr/>
        </p:nvSpPr>
        <p:spPr>
          <a:xfrm>
            <a:off x="577850" y="17526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1  </a:t>
            </a:r>
            <a:r>
              <a:rPr lang="zh-CN" altLang="en-US" sz="2400" b="1" dirty="0"/>
              <a:t>反馈的基本概念</a:t>
            </a:r>
            <a:endParaRPr lang="zh-CN" altLang="en-US" sz="2400" dirty="0"/>
          </a:p>
        </p:txBody>
      </p:sp>
      <p:sp>
        <p:nvSpPr>
          <p:cNvPr id="11267" name="Text Box 10"/>
          <p:cNvSpPr txBox="1"/>
          <p:nvPr/>
        </p:nvSpPr>
        <p:spPr>
          <a:xfrm>
            <a:off x="685800" y="3429000"/>
            <a:ext cx="363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①   </a:t>
            </a:r>
            <a:r>
              <a:rPr lang="zh-CN" altLang="en-US" sz="2400" b="1" dirty="0"/>
              <a:t>正反馈和负反馈</a:t>
            </a:r>
            <a:endParaRPr lang="zh-CN" altLang="en-US" sz="2400" b="1" dirty="0"/>
          </a:p>
        </p:txBody>
      </p:sp>
      <p:sp>
        <p:nvSpPr>
          <p:cNvPr id="11268" name="Text Box 11"/>
          <p:cNvSpPr txBox="1"/>
          <p:nvPr/>
        </p:nvSpPr>
        <p:spPr>
          <a:xfrm>
            <a:off x="660400" y="3962400"/>
            <a:ext cx="429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②   </a:t>
            </a:r>
            <a:r>
              <a:rPr lang="zh-CN" altLang="en-US" sz="2400" b="1" dirty="0"/>
              <a:t>直流反馈和交流反馈</a:t>
            </a:r>
            <a:endParaRPr lang="zh-CN" altLang="en-US" sz="2400" dirty="0"/>
          </a:p>
        </p:txBody>
      </p:sp>
      <p:sp>
        <p:nvSpPr>
          <p:cNvPr id="11269" name="AutoShape 12"/>
          <p:cNvSpPr/>
          <p:nvPr/>
        </p:nvSpPr>
        <p:spPr>
          <a:xfrm>
            <a:off x="3549650" y="1447800"/>
            <a:ext cx="330200" cy="1143000"/>
          </a:xfrm>
          <a:prstGeom prst="leftBrace">
            <a:avLst>
              <a:gd name="adj1" fmla="val 28846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0" name="Text Box 16"/>
          <p:cNvSpPr txBox="1"/>
          <p:nvPr/>
        </p:nvSpPr>
        <p:spPr>
          <a:xfrm>
            <a:off x="577850" y="2819400"/>
            <a:ext cx="4044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2  </a:t>
            </a:r>
            <a:r>
              <a:rPr lang="zh-CN" altLang="en-US" sz="2400" b="1" dirty="0"/>
              <a:t>反馈的类型</a:t>
            </a:r>
            <a:endParaRPr lang="zh-CN" altLang="en-US" sz="2400" b="1" dirty="0"/>
          </a:p>
        </p:txBody>
      </p:sp>
      <p:sp>
        <p:nvSpPr>
          <p:cNvPr id="11271" name="Text Box 17"/>
          <p:cNvSpPr txBox="1"/>
          <p:nvPr/>
        </p:nvSpPr>
        <p:spPr>
          <a:xfrm>
            <a:off x="577850" y="5638800"/>
            <a:ext cx="363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3  </a:t>
            </a:r>
            <a:r>
              <a:rPr lang="zh-CN" altLang="en-US" sz="2400" b="1" dirty="0"/>
              <a:t>反馈类型的判别</a:t>
            </a:r>
            <a:endParaRPr lang="zh-CN" altLang="en-US" sz="2400" b="1" dirty="0"/>
          </a:p>
        </p:txBody>
      </p:sp>
      <p:sp>
        <p:nvSpPr>
          <p:cNvPr id="11272" name="Text Box 20"/>
          <p:cNvSpPr txBox="1"/>
          <p:nvPr/>
        </p:nvSpPr>
        <p:spPr>
          <a:xfrm>
            <a:off x="3797300" y="14478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前向信号通道和反馈信号通道</a:t>
            </a:r>
            <a:endParaRPr lang="zh-CN" altLang="en-US" sz="2400" dirty="0"/>
          </a:p>
        </p:txBody>
      </p:sp>
      <p:sp>
        <p:nvSpPr>
          <p:cNvPr id="11273" name="Text Box 21"/>
          <p:cNvSpPr txBox="1"/>
          <p:nvPr/>
        </p:nvSpPr>
        <p:spPr>
          <a:xfrm>
            <a:off x="3797300" y="2133600"/>
            <a:ext cx="487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基本放大器和反馈网络</a:t>
            </a:r>
            <a:endParaRPr lang="zh-CN" altLang="en-US" sz="2400" dirty="0"/>
          </a:p>
        </p:txBody>
      </p:sp>
      <p:sp>
        <p:nvSpPr>
          <p:cNvPr id="11274" name="Text Box 22"/>
          <p:cNvSpPr txBox="1"/>
          <p:nvPr/>
        </p:nvSpPr>
        <p:spPr>
          <a:xfrm>
            <a:off x="660400" y="44958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③   </a:t>
            </a:r>
            <a:r>
              <a:rPr lang="zh-CN" altLang="en-US" sz="2400" b="1" dirty="0"/>
              <a:t>本级反馈和</a:t>
            </a:r>
            <a:r>
              <a:rPr lang="zh-CN" altLang="en-US" sz="2400" dirty="0"/>
              <a:t> </a:t>
            </a:r>
            <a:r>
              <a:rPr lang="zh-CN" altLang="en-US" sz="2400" b="1" dirty="0"/>
              <a:t>级间反馈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1275" name="Text Box 23"/>
          <p:cNvSpPr txBox="1"/>
          <p:nvPr/>
        </p:nvSpPr>
        <p:spPr>
          <a:xfrm>
            <a:off x="685800" y="50292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④   </a:t>
            </a:r>
            <a:r>
              <a:rPr lang="zh-CN" altLang="en-US" sz="2400" b="1" dirty="0"/>
              <a:t>反馈的组态</a:t>
            </a:r>
            <a:endParaRPr lang="zh-CN" altLang="en-US" sz="2400" b="1" dirty="0"/>
          </a:p>
        </p:txBody>
      </p:sp>
      <p:sp>
        <p:nvSpPr>
          <p:cNvPr id="11276" name="Rectangle 24"/>
          <p:cNvSpPr>
            <a:spLocks noGrp="1"/>
          </p:cNvSpPr>
          <p:nvPr>
            <p:ph type="title"/>
          </p:nvPr>
        </p:nvSpPr>
        <p:spPr>
          <a:xfrm>
            <a:off x="457200" y="381000"/>
            <a:ext cx="7848600" cy="685800"/>
          </a:xfrm>
          <a:ln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49" charset="-122"/>
              </a:rPr>
              <a:t>六、反馈放大电路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9"/>
          <p:cNvSpPr txBox="1"/>
          <p:nvPr/>
        </p:nvSpPr>
        <p:spPr>
          <a:xfrm>
            <a:off x="577850" y="17526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4  </a:t>
            </a:r>
            <a:r>
              <a:rPr lang="zh-CN" altLang="en-US" sz="2400" b="1" dirty="0"/>
              <a:t>负反馈对放大器性能的改善</a:t>
            </a:r>
            <a:endParaRPr lang="zh-CN" altLang="en-US" sz="2400" dirty="0"/>
          </a:p>
        </p:txBody>
      </p:sp>
      <p:sp>
        <p:nvSpPr>
          <p:cNvPr id="9219" name="Text Box 10"/>
          <p:cNvSpPr txBox="1"/>
          <p:nvPr/>
        </p:nvSpPr>
        <p:spPr>
          <a:xfrm>
            <a:off x="742950" y="4114800"/>
            <a:ext cx="6769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深度负反馈条件下近似计算分析</a:t>
            </a:r>
            <a:r>
              <a:rPr lang="zh-CN" altLang="en-US" sz="2400" dirty="0"/>
              <a:t>（虚断和虚短）</a:t>
            </a:r>
            <a:endParaRPr lang="zh-CN" altLang="en-US" sz="2400" b="1" dirty="0"/>
          </a:p>
        </p:txBody>
      </p:sp>
      <p:sp>
        <p:nvSpPr>
          <p:cNvPr id="12292" name="AutoShape 12"/>
          <p:cNvSpPr/>
          <p:nvPr/>
        </p:nvSpPr>
        <p:spPr>
          <a:xfrm>
            <a:off x="5200650" y="1219200"/>
            <a:ext cx="247650" cy="1600200"/>
          </a:xfrm>
          <a:prstGeom prst="leftBrace">
            <a:avLst>
              <a:gd name="adj1" fmla="val 53846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1" name="Text Box 15"/>
          <p:cNvSpPr txBox="1"/>
          <p:nvPr/>
        </p:nvSpPr>
        <p:spPr>
          <a:xfrm>
            <a:off x="577850" y="3505200"/>
            <a:ext cx="4044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5  </a:t>
            </a:r>
            <a:r>
              <a:rPr lang="zh-CN" altLang="en-US" sz="2400" b="1" dirty="0"/>
              <a:t>负反馈放大器的分析</a:t>
            </a:r>
            <a:endParaRPr lang="zh-CN" altLang="en-US" sz="2400" b="1" dirty="0"/>
          </a:p>
        </p:txBody>
      </p:sp>
      <p:sp>
        <p:nvSpPr>
          <p:cNvPr id="12294" name="Text Box 19"/>
          <p:cNvSpPr txBox="1"/>
          <p:nvPr/>
        </p:nvSpPr>
        <p:spPr>
          <a:xfrm>
            <a:off x="5562600" y="1044575"/>
            <a:ext cx="4044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提高增益的稳定性</a:t>
            </a:r>
            <a:endParaRPr lang="zh-CN" altLang="en-US" sz="2400" dirty="0"/>
          </a:p>
        </p:txBody>
      </p:sp>
      <p:sp>
        <p:nvSpPr>
          <p:cNvPr id="12295" name="Text Box 20"/>
          <p:cNvSpPr txBox="1"/>
          <p:nvPr/>
        </p:nvSpPr>
        <p:spPr>
          <a:xfrm>
            <a:off x="5562600" y="2035175"/>
            <a:ext cx="4044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减小环内非线性失真</a:t>
            </a:r>
            <a:endParaRPr lang="zh-CN" altLang="en-US" sz="2400" dirty="0"/>
          </a:p>
        </p:txBody>
      </p:sp>
      <p:sp>
        <p:nvSpPr>
          <p:cNvPr id="12296" name="Text Box 24"/>
          <p:cNvSpPr txBox="1"/>
          <p:nvPr/>
        </p:nvSpPr>
        <p:spPr>
          <a:xfrm>
            <a:off x="5530850" y="2565400"/>
            <a:ext cx="4375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i  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o</a:t>
            </a:r>
            <a:r>
              <a:rPr lang="zh-CN" altLang="en-US" sz="2400" dirty="0"/>
              <a:t>的影响</a:t>
            </a:r>
            <a:endParaRPr lang="zh-CN" altLang="en-US" sz="2400" dirty="0"/>
          </a:p>
        </p:txBody>
      </p:sp>
      <p:sp>
        <p:nvSpPr>
          <p:cNvPr id="12297" name="Text Box 25"/>
          <p:cNvSpPr txBox="1"/>
          <p:nvPr/>
        </p:nvSpPr>
        <p:spPr>
          <a:xfrm>
            <a:off x="5562600" y="1501775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抑制噪声</a:t>
            </a:r>
            <a:endParaRPr lang="zh-CN" altLang="en-US" sz="24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5"/>
          <p:cNvSpPr txBox="1"/>
          <p:nvPr/>
        </p:nvSpPr>
        <p:spPr>
          <a:xfrm>
            <a:off x="631825" y="1052513"/>
            <a:ext cx="6686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互补功放管；</a:t>
            </a:r>
            <a:endParaRPr lang="zh-CN" altLang="en-US" sz="2400" b="1" dirty="0"/>
          </a:p>
        </p:txBody>
      </p:sp>
      <p:sp>
        <p:nvSpPr>
          <p:cNvPr id="13315" name="Rectangle 27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0100" cy="1143000"/>
          </a:xfrm>
          <a:ln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七、功率放大电路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Text Box 28"/>
          <p:cNvSpPr txBox="1"/>
          <p:nvPr/>
        </p:nvSpPr>
        <p:spPr>
          <a:xfrm>
            <a:off x="631825" y="1628775"/>
            <a:ext cx="8420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功放电路提高效率的途径 以及工作状态的划分；  </a:t>
            </a:r>
            <a:endParaRPr lang="zh-CN" altLang="en-US" sz="2400" dirty="0"/>
          </a:p>
        </p:txBody>
      </p:sp>
      <p:sp>
        <p:nvSpPr>
          <p:cNvPr id="13317" name="Text Box 29"/>
          <p:cNvSpPr txBox="1"/>
          <p:nvPr/>
        </p:nvSpPr>
        <p:spPr>
          <a:xfrm>
            <a:off x="631825" y="2205038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功放电路的类型；</a:t>
            </a:r>
            <a:endParaRPr lang="zh-CN" altLang="en-US" sz="2400" dirty="0"/>
          </a:p>
        </p:txBody>
      </p:sp>
      <p:sp>
        <p:nvSpPr>
          <p:cNvPr id="9249" name="Text Box 33"/>
          <p:cNvSpPr txBox="1"/>
          <p:nvPr/>
        </p:nvSpPr>
        <p:spPr>
          <a:xfrm>
            <a:off x="560388" y="3068638"/>
            <a:ext cx="8218487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交越失真的产生及消除方法**；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功率放大电路中功耗及效率的计算；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功率</a:t>
            </a:r>
            <a:r>
              <a:rPr lang="en-US" altLang="zh-CN" sz="2400" b="1" dirty="0"/>
              <a:t>BJT</a:t>
            </a:r>
            <a:r>
              <a:rPr lang="zh-CN" altLang="en-US" sz="2400" b="1" dirty="0"/>
              <a:t>的选择依据。</a:t>
            </a:r>
            <a:endParaRPr lang="zh-CN" altLang="en-US" sz="2400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5"/>
          <p:cNvSpPr txBox="1"/>
          <p:nvPr/>
        </p:nvSpPr>
        <p:spPr>
          <a:xfrm>
            <a:off x="560388" y="1412875"/>
            <a:ext cx="9163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 </a:t>
            </a:r>
            <a:r>
              <a:rPr lang="zh-CN" altLang="en-US" sz="2400" b="1" dirty="0"/>
              <a:t>小功率直流电源的基本组成；</a:t>
            </a:r>
            <a:endParaRPr lang="zh-CN" altLang="en-US" sz="2400" dirty="0"/>
          </a:p>
        </p:txBody>
      </p:sp>
      <p:sp>
        <p:nvSpPr>
          <p:cNvPr id="14339" name="Rectangle 37"/>
          <p:cNvSpPr>
            <a:spLocks noGrp="1"/>
          </p:cNvSpPr>
          <p:nvPr>
            <p:ph type="title"/>
          </p:nvPr>
        </p:nvSpPr>
        <p:spPr>
          <a:xfrm>
            <a:off x="742950" y="609600"/>
            <a:ext cx="7639050" cy="609600"/>
          </a:xfrm>
          <a:ln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49" charset="-122"/>
              </a:rPr>
              <a:t>九、直流稳压电源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292" name="Text Box 38"/>
          <p:cNvSpPr txBox="1"/>
          <p:nvPr/>
        </p:nvSpPr>
        <p:spPr>
          <a:xfrm>
            <a:off x="563563" y="3141663"/>
            <a:ext cx="561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4 </a:t>
            </a:r>
            <a:r>
              <a:rPr lang="zh-CN" altLang="en-US" sz="2400" b="1" dirty="0"/>
              <a:t>集成稳压器应用电路及分析计算</a:t>
            </a:r>
            <a:r>
              <a:rPr lang="en-US" altLang="zh-CN" sz="2400" b="1" dirty="0"/>
              <a:t>***</a:t>
            </a:r>
            <a:endParaRPr lang="zh-CN" altLang="en-US" sz="2400" b="1" dirty="0"/>
          </a:p>
        </p:txBody>
      </p:sp>
      <p:sp>
        <p:nvSpPr>
          <p:cNvPr id="12293" name="Text Box 39"/>
          <p:cNvSpPr txBox="1"/>
          <p:nvPr/>
        </p:nvSpPr>
        <p:spPr>
          <a:xfrm>
            <a:off x="704850" y="3933825"/>
            <a:ext cx="627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①   </a:t>
            </a:r>
            <a:r>
              <a:rPr lang="zh-CN" altLang="en-US" sz="2400" b="1" dirty="0"/>
              <a:t>固定式三端集成稳压器 </a:t>
            </a:r>
            <a:r>
              <a:rPr lang="en-US" altLang="zh-CN" sz="2400" b="1" dirty="0"/>
              <a:t>78XX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79XX</a:t>
            </a:r>
            <a:endParaRPr lang="en-US" altLang="zh-CN" sz="2400" b="1" dirty="0"/>
          </a:p>
        </p:txBody>
      </p:sp>
      <p:sp>
        <p:nvSpPr>
          <p:cNvPr id="12294" name="Text Box 40"/>
          <p:cNvSpPr txBox="1"/>
          <p:nvPr/>
        </p:nvSpPr>
        <p:spPr>
          <a:xfrm>
            <a:off x="711200" y="4724400"/>
            <a:ext cx="5695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②  </a:t>
            </a:r>
            <a:r>
              <a:rPr lang="zh-CN" altLang="en-US" sz="2400" b="1" dirty="0"/>
              <a:t>可调式三端集成稳压器 </a:t>
            </a:r>
            <a:r>
              <a:rPr lang="en-US" altLang="zh-CN" sz="2400" b="1" dirty="0"/>
              <a:t>337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317</a:t>
            </a:r>
            <a:endParaRPr lang="en-US" altLang="zh-CN" sz="2400" b="1" dirty="0"/>
          </a:p>
        </p:txBody>
      </p:sp>
      <p:sp>
        <p:nvSpPr>
          <p:cNvPr id="12295" name="Text Box 41"/>
          <p:cNvSpPr txBox="1"/>
          <p:nvPr/>
        </p:nvSpPr>
        <p:spPr>
          <a:xfrm>
            <a:off x="704850" y="5445125"/>
            <a:ext cx="305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③  </a:t>
            </a:r>
            <a:r>
              <a:rPr lang="zh-CN" altLang="en-US" sz="2400" b="1" dirty="0"/>
              <a:t>典型电路形式</a:t>
            </a:r>
            <a:endParaRPr lang="zh-CN" altLang="en-US" sz="2400" b="1" dirty="0"/>
          </a:p>
        </p:txBody>
      </p:sp>
      <p:sp>
        <p:nvSpPr>
          <p:cNvPr id="14344" name="Text Box 42"/>
          <p:cNvSpPr txBox="1"/>
          <p:nvPr/>
        </p:nvSpPr>
        <p:spPr>
          <a:xfrm>
            <a:off x="560388" y="2060575"/>
            <a:ext cx="907256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  </a:t>
            </a:r>
            <a:r>
              <a:rPr lang="zh-CN" altLang="en-US" sz="2400" b="1" dirty="0"/>
              <a:t>桥式整流电路、电容滤波电路的分析、计算、元器件选择依据；</a:t>
            </a:r>
            <a:endParaRPr lang="zh-CN" altLang="en-US" sz="2400" b="1" dirty="0"/>
          </a:p>
        </p:txBody>
      </p:sp>
      <p:sp>
        <p:nvSpPr>
          <p:cNvPr id="14345" name="Text Box 43"/>
          <p:cNvSpPr txBox="1"/>
          <p:nvPr/>
        </p:nvSpPr>
        <p:spPr>
          <a:xfrm>
            <a:off x="560388" y="2565400"/>
            <a:ext cx="7974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3   </a:t>
            </a:r>
            <a:r>
              <a:rPr lang="zh-CN" altLang="en-US" sz="2400" b="1" dirty="0"/>
              <a:t>三端集成稳压器的应用电路分析与计算；</a:t>
            </a:r>
            <a:endParaRPr lang="zh-CN" altLang="en-US" sz="2400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857250"/>
            <a:ext cx="6943725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3" y="2997200"/>
            <a:ext cx="7077075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6288" y="620713"/>
          <a:ext cx="8137525" cy="5616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7301"/>
                <a:gridCol w="1157289"/>
                <a:gridCol w="1262935"/>
              </a:tblGrid>
              <a:tr h="288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教学内容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教学目标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学时分配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>
                    <a:solidFill>
                      <a:srgbClr val="FFC000"/>
                    </a:solidFill>
                  </a:tcPr>
                </a:tc>
              </a:tr>
              <a:tr h="1206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6. </a:t>
                      </a:r>
                      <a:r>
                        <a:rPr lang="zh-CN" sz="1600" b="1" kern="100" dirty="0">
                          <a:effectLst/>
                        </a:rPr>
                        <a:t>模拟集成电路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6.1</a:t>
                      </a:r>
                      <a:r>
                        <a:rPr lang="zh-CN" sz="1600" b="1" kern="100" dirty="0">
                          <a:effectLst/>
                        </a:rPr>
                        <a:t>模拟集成电路中的偏置技术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6.2</a:t>
                      </a:r>
                      <a:r>
                        <a:rPr lang="zh-CN" sz="1600" b="1" kern="100" dirty="0">
                          <a:effectLst/>
                        </a:rPr>
                        <a:t>基本差分放大电路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6.5</a:t>
                      </a:r>
                      <a:r>
                        <a:rPr lang="zh-CN" sz="1600" b="1" kern="100" dirty="0">
                          <a:effectLst/>
                        </a:rPr>
                        <a:t>实际运算放大器主要参数</a:t>
                      </a:r>
                      <a:endParaRPr lang="zh-CN" sz="16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了解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8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4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17858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7. </a:t>
                      </a:r>
                      <a:r>
                        <a:rPr lang="zh-CN" sz="1600" b="1" kern="100">
                          <a:effectLst/>
                        </a:rPr>
                        <a:t>反馈放大电路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7.1</a:t>
                      </a:r>
                      <a:r>
                        <a:rPr lang="zh-CN" sz="1600" b="1" kern="100">
                          <a:effectLst/>
                        </a:rPr>
                        <a:t>反馈的基本概念与分类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7.2</a:t>
                      </a:r>
                      <a:r>
                        <a:rPr lang="zh-CN" sz="1600" b="1" kern="100">
                          <a:effectLst/>
                        </a:rPr>
                        <a:t>负反馈放大电路的四种组态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7.3</a:t>
                      </a:r>
                      <a:r>
                        <a:rPr lang="zh-CN" sz="1600" b="1" kern="100">
                          <a:effectLst/>
                        </a:rPr>
                        <a:t>负反馈放大电路增益的一般表达式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7.4</a:t>
                      </a:r>
                      <a:r>
                        <a:rPr lang="zh-CN" sz="1600" b="1" kern="100">
                          <a:effectLst/>
                        </a:rPr>
                        <a:t>负反馈对放大电路性能的影响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7.5</a:t>
                      </a:r>
                      <a:r>
                        <a:rPr lang="zh-CN" sz="1600" b="1" kern="100">
                          <a:effectLst/>
                        </a:rPr>
                        <a:t>深度负反馈条件下放大电路的近似计算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3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1401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8. </a:t>
                      </a:r>
                      <a:r>
                        <a:rPr lang="zh-CN" sz="1600" b="1" kern="100">
                          <a:effectLst/>
                        </a:rPr>
                        <a:t>功率放大电路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8.1</a:t>
                      </a:r>
                      <a:r>
                        <a:rPr lang="zh-CN" sz="1600" b="1" kern="100">
                          <a:effectLst/>
                        </a:rPr>
                        <a:t>功放电路的一般问题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8.2 </a:t>
                      </a:r>
                      <a:r>
                        <a:rPr lang="zh-CN" sz="1600" b="1" kern="100">
                          <a:effectLst/>
                        </a:rPr>
                        <a:t>射极输出器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8.3</a:t>
                      </a:r>
                      <a:r>
                        <a:rPr lang="zh-CN" sz="1600" b="1" kern="100">
                          <a:effectLst/>
                        </a:rPr>
                        <a:t>乙类双电源互补对称功放电路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8.4</a:t>
                      </a:r>
                      <a:r>
                        <a:rPr lang="zh-CN" sz="1600" b="1" kern="100">
                          <a:effectLst/>
                        </a:rPr>
                        <a:t>甲乙类互补对称功放电路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理解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3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0.5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0.5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934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10. </a:t>
                      </a:r>
                      <a:r>
                        <a:rPr lang="zh-CN" sz="1600" b="1" kern="100">
                          <a:effectLst/>
                        </a:rPr>
                        <a:t>直流稳压电源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10.1</a:t>
                      </a:r>
                      <a:r>
                        <a:rPr lang="zh-CN" sz="1600" b="1" kern="100">
                          <a:effectLst/>
                        </a:rPr>
                        <a:t>小功率整流滤波电路</a:t>
                      </a:r>
                      <a:endParaRPr lang="zh-CN" sz="1600" b="1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10.2</a:t>
                      </a:r>
                      <a:r>
                        <a:rPr lang="zh-CN" sz="1600" b="1" kern="100">
                          <a:effectLst/>
                        </a:rPr>
                        <a:t>串联反馈式稳压电路的工作原理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</a:t>
                      </a:r>
                      <a:endParaRPr lang="zh-CN" sz="16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3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776288" y="188913"/>
            <a:ext cx="8420100" cy="1143000"/>
          </a:xfrm>
          <a:ln/>
        </p:spPr>
        <p:txBody>
          <a:bodyPr vert="horz" wrap="square" lIns="91440" tIns="45720" rIns="91440" bIns="45720" anchor="ctr"/>
          <a:p>
            <a:pPr lvl="0"/>
            <a:r>
              <a:rPr lang="zh-CN" altLang="en-US" sz="4000" b="1" dirty="0"/>
              <a:t>考核大纲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平时成绩</a:t>
            </a:r>
            <a:r>
              <a:rPr lang="en-US" altLang="zh-CN" sz="4000" b="1" dirty="0"/>
              <a:t>40%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0388" y="1557338"/>
          <a:ext cx="8929688" cy="44402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40272"/>
                <a:gridCol w="936177"/>
                <a:gridCol w="1512286"/>
                <a:gridCol w="1584299"/>
                <a:gridCol w="1483447"/>
                <a:gridCol w="1973206"/>
              </a:tblGrid>
              <a:tr h="72008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方式方法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总分值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考核日期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考核形式分值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课堂提问加分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考核知识点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（按章列出）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1944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课堂考勤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4-7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2835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8-10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003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11-14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245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小测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闭卷，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2/3/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章内容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3217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闭卷，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4/5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章内容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4109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闭卷，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6/7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章内容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  <a:tr h="57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课程作业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随机抽查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课后习题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2/3/4/5/6/7/8/10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823913" y="260350"/>
            <a:ext cx="8420100" cy="1143000"/>
          </a:xfrm>
          <a:ln/>
        </p:spPr>
        <p:txBody>
          <a:bodyPr vert="horz" wrap="square" lIns="91440" tIns="45720" rIns="91440" bIns="45720" anchor="ctr"/>
          <a:p>
            <a:pPr lvl="0"/>
            <a:r>
              <a:rPr lang="zh-CN" altLang="en-US" sz="3600" b="1" dirty="0"/>
              <a:t>考核大纲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期末考试</a:t>
            </a:r>
            <a:r>
              <a:rPr lang="en-US" altLang="zh-CN" sz="3600" b="1" dirty="0"/>
              <a:t>60%</a:t>
            </a:r>
            <a:endParaRPr lang="zh-CN" altLang="en-US" sz="3600" b="1" dirty="0"/>
          </a:p>
        </p:txBody>
      </p:sp>
      <p:sp>
        <p:nvSpPr>
          <p:cNvPr id="5123" name="矩形 2"/>
          <p:cNvSpPr/>
          <p:nvPr/>
        </p:nvSpPr>
        <p:spPr>
          <a:xfrm>
            <a:off x="1208088" y="1412875"/>
            <a:ext cx="732472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C00000"/>
                </a:solidFill>
              </a:rPr>
              <a:t>考核范围与分值比例：</a:t>
            </a:r>
            <a:r>
              <a:rPr lang="en-US" altLang="zh-CN" sz="2000" b="1" dirty="0">
                <a:solidFill>
                  <a:srgbClr val="C00000"/>
                </a:solidFill>
              </a:rPr>
              <a:t>   </a:t>
            </a:r>
            <a:endParaRPr lang="zh-CN" altLang="zh-CN" sz="2000" b="1" dirty="0">
              <a:solidFill>
                <a:srgbClr val="C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）运算放大器</a:t>
            </a:r>
            <a:r>
              <a:rPr lang="en-US" altLang="zh-CN" sz="2000" b="1" dirty="0"/>
              <a:t>                  			16</a:t>
            </a:r>
            <a:r>
              <a:rPr lang="zh-CN" altLang="zh-CN" sz="2000" b="1" dirty="0"/>
              <a:t>％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）半导体二极管及其基本电路</a:t>
            </a:r>
            <a:r>
              <a:rPr lang="en-US" altLang="zh-CN" sz="2000" b="1" dirty="0"/>
              <a:t>     		12%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）半导体三极管及放大电路</a:t>
            </a:r>
            <a:r>
              <a:rPr lang="en-US" altLang="zh-CN" sz="2000" b="1" dirty="0"/>
              <a:t>      		22%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）场效应管放大电路 </a:t>
            </a:r>
            <a:r>
              <a:rPr lang="en-US" altLang="zh-CN" sz="2000" b="1" dirty="0"/>
              <a:t>	      		7%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）模拟集成电路 </a:t>
            </a:r>
            <a:r>
              <a:rPr lang="en-US" altLang="zh-CN" sz="2000" b="1" dirty="0"/>
              <a:t>		            		10%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）反馈放大电路 </a:t>
            </a:r>
            <a:r>
              <a:rPr lang="en-US" altLang="zh-CN" sz="2000" b="1" dirty="0"/>
              <a:t>		            		14%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zh-CN" sz="2000" b="1" dirty="0"/>
              <a:t>）功率放大电路 </a:t>
            </a:r>
            <a:r>
              <a:rPr lang="en-US" altLang="zh-CN" sz="2000" b="1" dirty="0"/>
              <a:t>		           		 7%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）直流稳压电源 </a:t>
            </a:r>
            <a:r>
              <a:rPr lang="en-US" altLang="zh-CN" sz="2000" b="1" dirty="0"/>
              <a:t>		           		12%</a:t>
            </a:r>
            <a:endParaRPr lang="zh-CN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C00000"/>
                </a:solidFill>
              </a:rPr>
              <a:t>考核的试题类型与分值比例：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   	</a:t>
            </a:r>
            <a:r>
              <a:rPr lang="zh-CN" altLang="zh-CN" sz="2000" b="1" dirty="0"/>
              <a:t>选择题</a:t>
            </a:r>
            <a:r>
              <a:rPr lang="en-US" altLang="zh-CN" sz="2000" b="1" dirty="0"/>
              <a:t>20%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	</a:t>
            </a:r>
            <a:r>
              <a:rPr lang="zh-CN" altLang="zh-CN" sz="2000" b="1" dirty="0"/>
              <a:t>简答题</a:t>
            </a:r>
            <a:r>
              <a:rPr lang="en-US" altLang="zh-CN" sz="2000" b="1" dirty="0"/>
              <a:t>10%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	</a:t>
            </a:r>
            <a:r>
              <a:rPr lang="zh-CN" altLang="zh-CN" sz="2000" b="1" dirty="0"/>
              <a:t>分析计算</a:t>
            </a:r>
            <a:r>
              <a:rPr lang="zh-CN" altLang="en-US" sz="2000" b="1" dirty="0"/>
              <a:t>综合</a:t>
            </a:r>
            <a:r>
              <a:rPr lang="zh-CN" altLang="zh-CN" sz="2000" b="1" dirty="0"/>
              <a:t>题</a:t>
            </a:r>
            <a:r>
              <a:rPr lang="en-US" altLang="zh-CN" sz="2000" b="1" dirty="0"/>
              <a:t>70%</a:t>
            </a:r>
            <a:endParaRPr lang="zh-CN" altLang="zh-CN" sz="2000" b="1" dirty="0"/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9"/>
          <p:cNvSpPr txBox="1"/>
          <p:nvPr/>
        </p:nvSpPr>
        <p:spPr>
          <a:xfrm>
            <a:off x="330200" y="1219200"/>
            <a:ext cx="515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1   </a:t>
            </a:r>
            <a:r>
              <a:rPr lang="zh-CN" altLang="en-US" sz="2400" b="1" dirty="0"/>
              <a:t>虚断和虚短的基本概念及应用</a:t>
            </a:r>
            <a:endParaRPr lang="zh-CN" altLang="en-US" sz="2400" dirty="0"/>
          </a:p>
        </p:txBody>
      </p:sp>
      <p:sp>
        <p:nvSpPr>
          <p:cNvPr id="6147" name="Text Box 15"/>
          <p:cNvSpPr txBox="1"/>
          <p:nvPr/>
        </p:nvSpPr>
        <p:spPr>
          <a:xfrm>
            <a:off x="6172200" y="1676400"/>
            <a:ext cx="1238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同相</a:t>
            </a:r>
            <a:endParaRPr lang="zh-CN" altLang="en-US" sz="2400" dirty="0"/>
          </a:p>
        </p:txBody>
      </p:sp>
      <p:sp>
        <p:nvSpPr>
          <p:cNvPr id="6148" name="Text Box 17"/>
          <p:cNvSpPr txBox="1"/>
          <p:nvPr/>
        </p:nvSpPr>
        <p:spPr>
          <a:xfrm>
            <a:off x="6172200" y="2362200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反相</a:t>
            </a:r>
            <a:endParaRPr lang="zh-CN" altLang="en-US" sz="2400" dirty="0"/>
          </a:p>
        </p:txBody>
      </p:sp>
      <p:sp>
        <p:nvSpPr>
          <p:cNvPr id="6149" name="AutoShape 19"/>
          <p:cNvSpPr/>
          <p:nvPr/>
        </p:nvSpPr>
        <p:spPr>
          <a:xfrm>
            <a:off x="5943600" y="1828800"/>
            <a:ext cx="228600" cy="838200"/>
          </a:xfrm>
          <a:prstGeom prst="leftBrace">
            <a:avLst>
              <a:gd name="adj1" fmla="val 30555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6150" name="Text Box 29"/>
          <p:cNvSpPr txBox="1"/>
          <p:nvPr/>
        </p:nvSpPr>
        <p:spPr>
          <a:xfrm>
            <a:off x="3136900" y="2057400"/>
            <a:ext cx="305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①   </a:t>
            </a:r>
            <a:r>
              <a:rPr lang="zh-CN" altLang="en-US" sz="2400" b="1" dirty="0"/>
              <a:t>比例运算电路</a:t>
            </a:r>
            <a:endParaRPr lang="zh-CN" altLang="en-US" sz="2400" b="1" dirty="0"/>
          </a:p>
        </p:txBody>
      </p:sp>
      <p:sp>
        <p:nvSpPr>
          <p:cNvPr id="6151" name="Text Box 30"/>
          <p:cNvSpPr txBox="1"/>
          <p:nvPr/>
        </p:nvSpPr>
        <p:spPr>
          <a:xfrm>
            <a:off x="6191250" y="3048000"/>
            <a:ext cx="1238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同相</a:t>
            </a:r>
            <a:endParaRPr lang="zh-CN" altLang="en-US" sz="2400" dirty="0"/>
          </a:p>
        </p:txBody>
      </p:sp>
      <p:sp>
        <p:nvSpPr>
          <p:cNvPr id="6152" name="Text Box 31"/>
          <p:cNvSpPr txBox="1"/>
          <p:nvPr/>
        </p:nvSpPr>
        <p:spPr>
          <a:xfrm>
            <a:off x="6172200" y="3581400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反相</a:t>
            </a:r>
            <a:endParaRPr lang="zh-CN" altLang="en-US" sz="2400" dirty="0"/>
          </a:p>
        </p:txBody>
      </p:sp>
      <p:sp>
        <p:nvSpPr>
          <p:cNvPr id="6153" name="AutoShape 32"/>
          <p:cNvSpPr/>
          <p:nvPr/>
        </p:nvSpPr>
        <p:spPr>
          <a:xfrm>
            <a:off x="5791200" y="3200400"/>
            <a:ext cx="228600" cy="762000"/>
          </a:xfrm>
          <a:prstGeom prst="leftBrace">
            <a:avLst>
              <a:gd name="adj1" fmla="val 27777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6154" name="Text Box 33"/>
          <p:cNvSpPr txBox="1"/>
          <p:nvPr/>
        </p:nvSpPr>
        <p:spPr>
          <a:xfrm>
            <a:off x="3136900" y="3429000"/>
            <a:ext cx="305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②  </a:t>
            </a:r>
            <a:r>
              <a:rPr lang="zh-CN" altLang="en-US" sz="2400" b="1" dirty="0"/>
              <a:t>加法运算电路</a:t>
            </a:r>
            <a:endParaRPr lang="zh-CN" altLang="en-US" sz="2400" b="1" dirty="0"/>
          </a:p>
        </p:txBody>
      </p:sp>
      <p:sp>
        <p:nvSpPr>
          <p:cNvPr id="6155" name="Text Box 35"/>
          <p:cNvSpPr txBox="1"/>
          <p:nvPr/>
        </p:nvSpPr>
        <p:spPr>
          <a:xfrm>
            <a:off x="6172200" y="4114800"/>
            <a:ext cx="2806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单运放差分电路</a:t>
            </a:r>
            <a:endParaRPr lang="zh-CN" altLang="en-US" sz="2400" dirty="0"/>
          </a:p>
        </p:txBody>
      </p:sp>
      <p:sp>
        <p:nvSpPr>
          <p:cNvPr id="6156" name="Text Box 36"/>
          <p:cNvSpPr txBox="1"/>
          <p:nvPr/>
        </p:nvSpPr>
        <p:spPr>
          <a:xfrm>
            <a:off x="6172200" y="4724400"/>
            <a:ext cx="2559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多运放级联</a:t>
            </a:r>
            <a:endParaRPr lang="zh-CN" altLang="en-US" sz="2400" dirty="0"/>
          </a:p>
        </p:txBody>
      </p:sp>
      <p:sp>
        <p:nvSpPr>
          <p:cNvPr id="6157" name="AutoShape 37"/>
          <p:cNvSpPr/>
          <p:nvPr/>
        </p:nvSpPr>
        <p:spPr>
          <a:xfrm>
            <a:off x="5861050" y="4267200"/>
            <a:ext cx="311150" cy="762000"/>
          </a:xfrm>
          <a:prstGeom prst="leftBrace">
            <a:avLst>
              <a:gd name="adj1" fmla="val 20408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6158" name="Text Box 38"/>
          <p:cNvSpPr txBox="1"/>
          <p:nvPr/>
        </p:nvSpPr>
        <p:spPr>
          <a:xfrm>
            <a:off x="3136900" y="4419600"/>
            <a:ext cx="305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③  </a:t>
            </a:r>
            <a:r>
              <a:rPr lang="zh-CN" altLang="en-US" sz="2400" b="1" dirty="0"/>
              <a:t>加减运算电路</a:t>
            </a:r>
            <a:endParaRPr lang="zh-CN" altLang="en-US" sz="2400" b="1" dirty="0"/>
          </a:p>
        </p:txBody>
      </p:sp>
      <p:sp>
        <p:nvSpPr>
          <p:cNvPr id="6159" name="Text Box 39"/>
          <p:cNvSpPr txBox="1"/>
          <p:nvPr/>
        </p:nvSpPr>
        <p:spPr>
          <a:xfrm>
            <a:off x="3124200" y="53340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④  </a:t>
            </a:r>
            <a:r>
              <a:rPr lang="zh-CN" altLang="en-US" sz="2400" b="1" dirty="0"/>
              <a:t>微积分运算电路</a:t>
            </a:r>
            <a:endParaRPr lang="zh-CN" altLang="en-US" sz="2400" b="1" dirty="0"/>
          </a:p>
        </p:txBody>
      </p:sp>
      <p:sp>
        <p:nvSpPr>
          <p:cNvPr id="6160" name="Text Box 40"/>
          <p:cNvSpPr txBox="1"/>
          <p:nvPr/>
        </p:nvSpPr>
        <p:spPr>
          <a:xfrm>
            <a:off x="330200" y="1981200"/>
            <a:ext cx="2393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2  </a:t>
            </a:r>
            <a:r>
              <a:rPr lang="zh-CN" altLang="en-US" sz="2400" b="1" dirty="0"/>
              <a:t>运算电路</a:t>
            </a:r>
            <a:endParaRPr lang="zh-CN" altLang="en-US" sz="2400" b="1" dirty="0"/>
          </a:p>
        </p:txBody>
      </p:sp>
      <p:sp>
        <p:nvSpPr>
          <p:cNvPr id="6161" name="Rectangle 43"/>
          <p:cNvSpPr>
            <a:spLocks noGrp="1"/>
          </p:cNvSpPr>
          <p:nvPr>
            <p:ph type="title"/>
          </p:nvPr>
        </p:nvSpPr>
        <p:spPr>
          <a:xfrm>
            <a:off x="685800" y="228600"/>
            <a:ext cx="6248400" cy="685800"/>
          </a:xfrm>
          <a:ln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49" charset="-122"/>
              </a:rPr>
              <a:t>一、 运算放大器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10">
            <a:hlinkClick r:id="rId1" action="ppaction://hlinkpres?slideindex=1&amp;slidetitle="/>
          </p:cNvPr>
          <p:cNvSpPr txBox="1"/>
          <p:nvPr/>
        </p:nvSpPr>
        <p:spPr>
          <a:xfrm>
            <a:off x="831850" y="1728788"/>
            <a:ext cx="5943600" cy="3444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1  </a:t>
            </a:r>
            <a:r>
              <a:rPr lang="zh-CN" altLang="en-US" sz="2400" b="1" dirty="0"/>
              <a:t>半导体材料的导电特性及导电机制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075" name="AutoShape 27"/>
          <p:cNvSpPr/>
          <p:nvPr/>
        </p:nvSpPr>
        <p:spPr>
          <a:xfrm>
            <a:off x="2144713" y="4076700"/>
            <a:ext cx="177800" cy="1565275"/>
          </a:xfrm>
          <a:prstGeom prst="leftBrace">
            <a:avLst>
              <a:gd name="adj1" fmla="val 7336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2" name="Text Box 28"/>
          <p:cNvSpPr txBox="1"/>
          <p:nvPr/>
        </p:nvSpPr>
        <p:spPr>
          <a:xfrm>
            <a:off x="6172200" y="1143000"/>
            <a:ext cx="189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本征半导体</a:t>
            </a:r>
            <a:endParaRPr lang="zh-CN" altLang="en-US" sz="2400" dirty="0"/>
          </a:p>
        </p:txBody>
      </p:sp>
      <p:sp>
        <p:nvSpPr>
          <p:cNvPr id="7173" name="Text Box 29"/>
          <p:cNvSpPr txBox="1"/>
          <p:nvPr/>
        </p:nvSpPr>
        <p:spPr>
          <a:xfrm>
            <a:off x="6096000" y="19050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杂质半导体</a:t>
            </a:r>
            <a:endParaRPr lang="zh-CN" altLang="en-US" sz="2400" dirty="0"/>
          </a:p>
        </p:txBody>
      </p:sp>
      <p:sp>
        <p:nvSpPr>
          <p:cNvPr id="7174" name="AutoShape 30"/>
          <p:cNvSpPr/>
          <p:nvPr/>
        </p:nvSpPr>
        <p:spPr>
          <a:xfrm>
            <a:off x="7848600" y="1676400"/>
            <a:ext cx="152400" cy="1031875"/>
          </a:xfrm>
          <a:prstGeom prst="leftBrace">
            <a:avLst>
              <a:gd name="adj1" fmla="val 5642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5" name="Text Box 31"/>
          <p:cNvSpPr txBox="1"/>
          <p:nvPr/>
        </p:nvSpPr>
        <p:spPr>
          <a:xfrm>
            <a:off x="8077200" y="1600200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型</a:t>
            </a:r>
            <a:endParaRPr lang="zh-CN" altLang="en-US" sz="2400" dirty="0"/>
          </a:p>
        </p:txBody>
      </p:sp>
      <p:sp>
        <p:nvSpPr>
          <p:cNvPr id="7176" name="Text Box 32"/>
          <p:cNvSpPr txBox="1"/>
          <p:nvPr/>
        </p:nvSpPr>
        <p:spPr>
          <a:xfrm>
            <a:off x="8077200" y="2362200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P</a:t>
            </a:r>
            <a:r>
              <a:rPr lang="zh-CN" altLang="en-US" sz="2400" dirty="0"/>
              <a:t>型</a:t>
            </a:r>
            <a:endParaRPr lang="zh-CN" altLang="en-US" sz="2400" dirty="0"/>
          </a:p>
        </p:txBody>
      </p:sp>
      <p:sp>
        <p:nvSpPr>
          <p:cNvPr id="7177" name="Text Box 34"/>
          <p:cNvSpPr txBox="1"/>
          <p:nvPr/>
        </p:nvSpPr>
        <p:spPr>
          <a:xfrm>
            <a:off x="704850" y="2924175"/>
            <a:ext cx="5200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2</a:t>
            </a:r>
            <a:r>
              <a:rPr lang="en-US" altLang="zh-CN" sz="2400" dirty="0"/>
              <a:t>   </a:t>
            </a:r>
            <a:r>
              <a:rPr lang="en-US" altLang="zh-CN" sz="2400" b="1" dirty="0"/>
              <a:t>PN</a:t>
            </a:r>
            <a:r>
              <a:rPr lang="zh-CN" altLang="en-US" sz="2400" b="1" dirty="0"/>
              <a:t>结的形成和电特性</a:t>
            </a:r>
            <a:endParaRPr lang="zh-CN" altLang="en-US" sz="2400" dirty="0"/>
          </a:p>
        </p:txBody>
      </p:sp>
      <p:sp>
        <p:nvSpPr>
          <p:cNvPr id="7178" name="AutoShape 35"/>
          <p:cNvSpPr/>
          <p:nvPr/>
        </p:nvSpPr>
        <p:spPr>
          <a:xfrm>
            <a:off x="5943600" y="1371600"/>
            <a:ext cx="165100" cy="914400"/>
          </a:xfrm>
          <a:prstGeom prst="leftBrace">
            <a:avLst>
              <a:gd name="adj1" fmla="val 4615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9" name="Text Box 36"/>
          <p:cNvSpPr txBox="1"/>
          <p:nvPr/>
        </p:nvSpPr>
        <p:spPr>
          <a:xfrm>
            <a:off x="4298950" y="2314575"/>
            <a:ext cx="189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单向导电性</a:t>
            </a:r>
            <a:endParaRPr lang="zh-CN" altLang="en-US" sz="2400" dirty="0"/>
          </a:p>
        </p:txBody>
      </p:sp>
      <p:sp>
        <p:nvSpPr>
          <p:cNvPr id="7180" name="Text Box 37"/>
          <p:cNvSpPr txBox="1"/>
          <p:nvPr/>
        </p:nvSpPr>
        <p:spPr>
          <a:xfrm>
            <a:off x="4375150" y="2847975"/>
            <a:ext cx="1816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反向击穿</a:t>
            </a:r>
            <a:endParaRPr lang="zh-CN" altLang="en-US" sz="2400" dirty="0"/>
          </a:p>
        </p:txBody>
      </p:sp>
      <p:sp>
        <p:nvSpPr>
          <p:cNvPr id="7181" name="Text Box 38"/>
          <p:cNvSpPr txBox="1"/>
          <p:nvPr/>
        </p:nvSpPr>
        <p:spPr>
          <a:xfrm>
            <a:off x="4375150" y="3381375"/>
            <a:ext cx="173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电容效应</a:t>
            </a:r>
            <a:endParaRPr lang="zh-CN" altLang="en-US" sz="2400" dirty="0"/>
          </a:p>
        </p:txBody>
      </p:sp>
      <p:sp>
        <p:nvSpPr>
          <p:cNvPr id="3086" name="Text Box 39"/>
          <p:cNvSpPr txBox="1"/>
          <p:nvPr/>
        </p:nvSpPr>
        <p:spPr>
          <a:xfrm>
            <a:off x="627063" y="4510088"/>
            <a:ext cx="5200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3</a:t>
            </a:r>
            <a:r>
              <a:rPr lang="en-US" altLang="zh-CN" sz="2400" dirty="0"/>
              <a:t>   </a:t>
            </a:r>
            <a:r>
              <a:rPr lang="zh-CN" altLang="en-US" sz="2400" b="1" dirty="0"/>
              <a:t>二极管</a:t>
            </a:r>
            <a:endParaRPr lang="zh-CN" altLang="en-US" sz="2400" dirty="0"/>
          </a:p>
        </p:txBody>
      </p:sp>
      <p:sp>
        <p:nvSpPr>
          <p:cNvPr id="3087" name="AutoShape 40"/>
          <p:cNvSpPr/>
          <p:nvPr/>
        </p:nvSpPr>
        <p:spPr>
          <a:xfrm>
            <a:off x="3370263" y="525303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088" name="Text Box 42"/>
          <p:cNvSpPr txBox="1"/>
          <p:nvPr/>
        </p:nvSpPr>
        <p:spPr>
          <a:xfrm>
            <a:off x="2971800" y="4452938"/>
            <a:ext cx="3219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/>
          </a:p>
        </p:txBody>
      </p:sp>
      <p:sp>
        <p:nvSpPr>
          <p:cNvPr id="3089" name="Text Box 43"/>
          <p:cNvSpPr txBox="1"/>
          <p:nvPr/>
        </p:nvSpPr>
        <p:spPr>
          <a:xfrm>
            <a:off x="2432050" y="5445125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应用</a:t>
            </a:r>
            <a:endParaRPr lang="zh-CN" altLang="en-US" sz="2400" dirty="0"/>
          </a:p>
        </p:txBody>
      </p:sp>
      <p:sp>
        <p:nvSpPr>
          <p:cNvPr id="7186" name="AutoShape 44"/>
          <p:cNvSpPr/>
          <p:nvPr/>
        </p:nvSpPr>
        <p:spPr>
          <a:xfrm>
            <a:off x="4146550" y="25431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091" name="Text Box 45"/>
          <p:cNvSpPr txBox="1"/>
          <p:nvPr/>
        </p:nvSpPr>
        <p:spPr>
          <a:xfrm>
            <a:off x="3657600" y="568642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整流</a:t>
            </a:r>
            <a:endParaRPr lang="zh-CN" altLang="en-US" sz="2400" dirty="0"/>
          </a:p>
        </p:txBody>
      </p:sp>
      <p:sp>
        <p:nvSpPr>
          <p:cNvPr id="3092" name="Text Box 46"/>
          <p:cNvSpPr txBox="1"/>
          <p:nvPr/>
        </p:nvSpPr>
        <p:spPr>
          <a:xfrm>
            <a:off x="3575050" y="5991225"/>
            <a:ext cx="165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/>
          </a:p>
        </p:txBody>
      </p:sp>
      <p:sp>
        <p:nvSpPr>
          <p:cNvPr id="3093" name="Text Box 47"/>
          <p:cNvSpPr txBox="1"/>
          <p:nvPr/>
        </p:nvSpPr>
        <p:spPr>
          <a:xfrm>
            <a:off x="3584575" y="6092825"/>
            <a:ext cx="189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逻辑门</a:t>
            </a:r>
            <a:endParaRPr lang="zh-CN" altLang="en-US" sz="2400" dirty="0"/>
          </a:p>
        </p:txBody>
      </p:sp>
      <p:sp>
        <p:nvSpPr>
          <p:cNvPr id="3094" name="Text Box 49"/>
          <p:cNvSpPr txBox="1"/>
          <p:nvPr/>
        </p:nvSpPr>
        <p:spPr>
          <a:xfrm>
            <a:off x="3657600" y="5229225"/>
            <a:ext cx="165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限幅</a:t>
            </a:r>
            <a:endParaRPr lang="zh-CN" altLang="en-US" sz="2400" dirty="0"/>
          </a:p>
        </p:txBody>
      </p:sp>
      <p:sp>
        <p:nvSpPr>
          <p:cNvPr id="3095" name="Text Box 50"/>
          <p:cNvSpPr txBox="1"/>
          <p:nvPr/>
        </p:nvSpPr>
        <p:spPr>
          <a:xfrm>
            <a:off x="2360613" y="3716338"/>
            <a:ext cx="173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参数</a:t>
            </a:r>
            <a:endParaRPr lang="zh-CN" altLang="en-US" sz="2400" dirty="0"/>
          </a:p>
        </p:txBody>
      </p:sp>
      <p:sp>
        <p:nvSpPr>
          <p:cNvPr id="3096" name="Text Box 51"/>
          <p:cNvSpPr txBox="1"/>
          <p:nvPr/>
        </p:nvSpPr>
        <p:spPr>
          <a:xfrm>
            <a:off x="2216150" y="4365625"/>
            <a:ext cx="44656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***</a:t>
            </a:r>
            <a:r>
              <a:rPr lang="zh-CN" altLang="en-US" sz="2400" b="1" dirty="0"/>
              <a:t>二极管电路的建模分析</a:t>
            </a:r>
            <a:endParaRPr lang="zh-CN" altLang="en-US" sz="2400" b="1" dirty="0"/>
          </a:p>
        </p:txBody>
      </p:sp>
      <p:sp>
        <p:nvSpPr>
          <p:cNvPr id="7193" name="Rectangle 52"/>
          <p:cNvSpPr>
            <a:spLocks noGrp="1"/>
          </p:cNvSpPr>
          <p:nvPr>
            <p:ph type="title"/>
          </p:nvPr>
        </p:nvSpPr>
        <p:spPr>
          <a:xfrm>
            <a:off x="685800" y="381000"/>
            <a:ext cx="6953250" cy="533400"/>
          </a:xfrm>
          <a:ln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49" charset="-122"/>
              </a:rPr>
              <a:t>二</a:t>
            </a:r>
            <a:r>
              <a:rPr lang="zh-CN" altLang="en-US" sz="2000" b="1" dirty="0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49" charset="-122"/>
              </a:rPr>
              <a:t>半导体的基本知识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86" grpId="0"/>
      <p:bldP spid="3087" grpId="0" animBg="1"/>
      <p:bldP spid="3088" grpId="0"/>
      <p:bldP spid="3089" grpId="0"/>
      <p:bldP spid="3091" grpId="0"/>
      <p:bldP spid="3092" grpId="0"/>
      <p:bldP spid="3093" grpId="0"/>
      <p:bldP spid="3094" grpId="0"/>
      <p:bldP spid="3095" grpId="0"/>
      <p:bldP spid="30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60400" y="381000"/>
            <a:ext cx="6934200" cy="4572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三、基本放大电路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415925" y="981075"/>
            <a:ext cx="9080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放大电路的直流通路与交流通路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非线性失真的产生及消除，电路参数对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点的影响**</a:t>
            </a:r>
            <a:endParaRPr lang="zh-CN" altLang="en-US" sz="2400" b="1" dirty="0"/>
          </a:p>
        </p:txBody>
      </p:sp>
      <p:sp>
        <p:nvSpPr>
          <p:cNvPr id="8196" name="Text Box 4"/>
          <p:cNvSpPr txBox="1"/>
          <p:nvPr/>
        </p:nvSpPr>
        <p:spPr>
          <a:xfrm>
            <a:off x="447675" y="2235200"/>
            <a:ext cx="8915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熟练掌握利用小信号模型分析法求算交流放大电路的动态参数，电压放大倍数、输入电阻、输出电阻***</a:t>
            </a:r>
            <a:endParaRPr lang="zh-CN" altLang="en-US" sz="2400" b="1" dirty="0"/>
          </a:p>
        </p:txBody>
      </p:sp>
      <p:sp>
        <p:nvSpPr>
          <p:cNvPr id="4101" name="Rectangle 5"/>
          <p:cNvSpPr/>
          <p:nvPr/>
        </p:nvSpPr>
        <p:spPr>
          <a:xfrm>
            <a:off x="460375" y="3341688"/>
            <a:ext cx="8488363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温度对静态工作点的影响**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分压偏置放大电路稳定静态工作点的原理</a:t>
            </a:r>
            <a:endParaRPr lang="zh-CN" altLang="en-US" sz="2400" b="1" dirty="0"/>
          </a:p>
        </p:txBody>
      </p:sp>
      <p:sp>
        <p:nvSpPr>
          <p:cNvPr id="4102" name="Rectangle 6"/>
          <p:cNvSpPr/>
          <p:nvPr/>
        </p:nvSpPr>
        <p:spPr>
          <a:xfrm>
            <a:off x="430213" y="4651375"/>
            <a:ext cx="8683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放大电路三种基本组态的性能、特点及主要应用场合***</a:t>
            </a:r>
            <a:endParaRPr lang="zh-CN" altLang="en-US" sz="24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88950" y="260350"/>
            <a:ext cx="8420100" cy="11430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四、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FET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488950" y="1484313"/>
            <a:ext cx="8207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各种类型的</a:t>
            </a:r>
            <a:r>
              <a:rPr lang="en-US" altLang="zh-CN" sz="2400" b="1" dirty="0"/>
              <a:t>JFET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MOSFET</a:t>
            </a:r>
            <a:r>
              <a:rPr lang="zh-CN" altLang="en-US" sz="2400" b="1" dirty="0"/>
              <a:t>的输入输出特性；</a:t>
            </a:r>
            <a:endParaRPr lang="zh-CN" altLang="en-US" sz="2400" b="1" dirty="0"/>
          </a:p>
        </p:txBody>
      </p:sp>
      <p:sp>
        <p:nvSpPr>
          <p:cNvPr id="9220" name="Text Box 5"/>
          <p:cNvSpPr txBox="1"/>
          <p:nvPr/>
        </p:nvSpPr>
        <p:spPr>
          <a:xfrm>
            <a:off x="560388" y="2205038"/>
            <a:ext cx="820578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FET</a:t>
            </a:r>
            <a:r>
              <a:rPr lang="zh-CN" altLang="en-US" sz="2400" b="1" dirty="0"/>
              <a:t>构成的三种组态放大电路特点，与</a:t>
            </a:r>
            <a:r>
              <a:rPr lang="en-US" altLang="zh-CN" sz="2400" b="1" dirty="0"/>
              <a:t>BJT</a:t>
            </a:r>
            <a:r>
              <a:rPr lang="zh-CN" altLang="en-US" sz="2400" b="1" dirty="0"/>
              <a:t>电路的对应比较；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共源、共漏极放大电路的分析计算。</a:t>
            </a:r>
            <a:endParaRPr lang="zh-CN" altLang="en-US" sz="2400" b="1" dirty="0"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022350" y="420688"/>
            <a:ext cx="5722938" cy="871537"/>
          </a:xfrm>
          <a:ln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五、模拟集成电路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754063" y="1830388"/>
            <a:ext cx="8510587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电流源电路的分析计算应用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直接耦合放大电路存在的问题及解决的方法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差分式放大电路抑制零漂的原理**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差分式放大电路的静态及动态分析</a:t>
            </a:r>
            <a:r>
              <a:rPr lang="en-US" altLang="zh-CN" sz="2400" b="1" dirty="0"/>
              <a:t>***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集成运放的参数及典型值</a:t>
            </a:r>
            <a:endParaRPr lang="zh-CN" altLang="en-US" sz="2400" b="1" dirty="0"/>
          </a:p>
        </p:txBody>
      </p:sp>
      <p:sp>
        <p:nvSpPr>
          <p:cNvPr id="10244" name="Text Box 4"/>
          <p:cNvSpPr txBox="1"/>
          <p:nvPr/>
        </p:nvSpPr>
        <p:spPr>
          <a:xfrm>
            <a:off x="704850" y="4797425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实际运放的误差及减小误差的措施</a:t>
            </a:r>
            <a:endParaRPr lang="zh-CN" altLang="en-US" sz="2400" dirty="0"/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WPS 演示</Application>
  <PresentationFormat>A4 纸张(210x297 毫米)</PresentationFormat>
  <Paragraphs>410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等线</vt:lpstr>
      <vt:lpstr>黑体</vt:lpstr>
      <vt:lpstr>Times New Roman</vt:lpstr>
      <vt:lpstr>微软雅黑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84153</cp:lastModifiedBy>
  <cp:revision>76</cp:revision>
  <dcterms:created xsi:type="dcterms:W3CDTF">2000-03-17T08:41:47Z</dcterms:created>
  <dcterms:modified xsi:type="dcterms:W3CDTF">2016-12-02T04:10:33Z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