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55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21" r:id="rId15"/>
    <p:sldId id="336" r:id="rId16"/>
    <p:sldId id="337" r:id="rId17"/>
    <p:sldId id="323" r:id="rId18"/>
    <p:sldId id="338" r:id="rId19"/>
    <p:sldId id="339" r:id="rId20"/>
    <p:sldId id="290" r:id="rId21"/>
    <p:sldId id="291" r:id="rId22"/>
    <p:sldId id="326" r:id="rId23"/>
    <p:sldId id="292" r:id="rId24"/>
    <p:sldId id="293" r:id="rId25"/>
    <p:sldId id="294" r:id="rId26"/>
    <p:sldId id="295" r:id="rId27"/>
    <p:sldId id="370" r:id="rId28"/>
    <p:sldId id="372" r:id="rId29"/>
    <p:sldId id="373" r:id="rId30"/>
    <p:sldId id="307" r:id="rId31"/>
    <p:sldId id="308" r:id="rId32"/>
    <p:sldId id="296" r:id="rId33"/>
    <p:sldId id="297" r:id="rId34"/>
    <p:sldId id="298" r:id="rId35"/>
    <p:sldId id="324" r:id="rId36"/>
    <p:sldId id="325" r:id="rId37"/>
    <p:sldId id="299" r:id="rId38"/>
    <p:sldId id="300" r:id="rId39"/>
    <p:sldId id="327" r:id="rId40"/>
    <p:sldId id="328" r:id="rId41"/>
    <p:sldId id="329" r:id="rId42"/>
    <p:sldId id="330" r:id="rId43"/>
    <p:sldId id="340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2" r:id="rId53"/>
    <p:sldId id="353" r:id="rId54"/>
    <p:sldId id="354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6" autoAdjust="0"/>
    <p:restoredTop sz="74723" autoAdjust="0"/>
  </p:normalViewPr>
  <p:slideViewPr>
    <p:cSldViewPr>
      <p:cViewPr varScale="1">
        <p:scale>
          <a:sx n="84" d="100"/>
          <a:sy n="84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3.wmf"/><Relationship Id="rId7" Type="http://schemas.openxmlformats.org/officeDocument/2006/relationships/image" Target="../media/image85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7.wmf"/><Relationship Id="rId21" Type="http://schemas.openxmlformats.org/officeDocument/2006/relationships/image" Target="../media/image117.wmf"/><Relationship Id="rId7" Type="http://schemas.openxmlformats.org/officeDocument/2006/relationships/image" Target="../media/image101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5" Type="http://schemas.openxmlformats.org/officeDocument/2006/relationships/image" Target="../media/image121.wmf"/><Relationship Id="rId2" Type="http://schemas.openxmlformats.org/officeDocument/2006/relationships/image" Target="../media/image105.wmf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1" Type="http://schemas.openxmlformats.org/officeDocument/2006/relationships/image" Target="../media/image104.wmf"/><Relationship Id="rId6" Type="http://schemas.openxmlformats.org/officeDocument/2006/relationships/image" Target="../media/image100.wmf"/><Relationship Id="rId11" Type="http://schemas.openxmlformats.org/officeDocument/2006/relationships/image" Target="../media/image107.wmf"/><Relationship Id="rId24" Type="http://schemas.openxmlformats.org/officeDocument/2006/relationships/image" Target="../media/image120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119.wmf"/><Relationship Id="rId10" Type="http://schemas.openxmlformats.org/officeDocument/2006/relationships/image" Target="../media/image53.wmf"/><Relationship Id="rId19" Type="http://schemas.openxmlformats.org/officeDocument/2006/relationships/image" Target="../media/image115.wmf"/><Relationship Id="rId4" Type="http://schemas.openxmlformats.org/officeDocument/2006/relationships/image" Target="../media/image98.wmf"/><Relationship Id="rId9" Type="http://schemas.openxmlformats.org/officeDocument/2006/relationships/image" Target="../media/image51.wmf"/><Relationship Id="rId14" Type="http://schemas.openxmlformats.org/officeDocument/2006/relationships/image" Target="../media/image110.wmf"/><Relationship Id="rId22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9.wmf"/><Relationship Id="rId18" Type="http://schemas.openxmlformats.org/officeDocument/2006/relationships/image" Target="../media/image130.wmf"/><Relationship Id="rId26" Type="http://schemas.openxmlformats.org/officeDocument/2006/relationships/image" Target="../media/image138.wmf"/><Relationship Id="rId3" Type="http://schemas.openxmlformats.org/officeDocument/2006/relationships/image" Target="../media/image97.wmf"/><Relationship Id="rId21" Type="http://schemas.openxmlformats.org/officeDocument/2006/relationships/image" Target="../media/image133.wmf"/><Relationship Id="rId7" Type="http://schemas.openxmlformats.org/officeDocument/2006/relationships/image" Target="../media/image101.wmf"/><Relationship Id="rId12" Type="http://schemas.openxmlformats.org/officeDocument/2006/relationships/image" Target="../media/image108.wmf"/><Relationship Id="rId17" Type="http://schemas.openxmlformats.org/officeDocument/2006/relationships/image" Target="../media/image129.wmf"/><Relationship Id="rId25" Type="http://schemas.openxmlformats.org/officeDocument/2006/relationships/image" Target="../media/image137.wmf"/><Relationship Id="rId2" Type="http://schemas.openxmlformats.org/officeDocument/2006/relationships/image" Target="../media/image123.wmf"/><Relationship Id="rId16" Type="http://schemas.openxmlformats.org/officeDocument/2006/relationships/image" Target="../media/image128.wmf"/><Relationship Id="rId20" Type="http://schemas.openxmlformats.org/officeDocument/2006/relationships/image" Target="../media/image132.wmf"/><Relationship Id="rId1" Type="http://schemas.openxmlformats.org/officeDocument/2006/relationships/image" Target="../media/image122.wmf"/><Relationship Id="rId6" Type="http://schemas.openxmlformats.org/officeDocument/2006/relationships/image" Target="../media/image100.wmf"/><Relationship Id="rId11" Type="http://schemas.openxmlformats.org/officeDocument/2006/relationships/image" Target="../media/image125.wmf"/><Relationship Id="rId24" Type="http://schemas.openxmlformats.org/officeDocument/2006/relationships/image" Target="../media/image136.wmf"/><Relationship Id="rId5" Type="http://schemas.openxmlformats.org/officeDocument/2006/relationships/image" Target="../media/image124.wmf"/><Relationship Id="rId15" Type="http://schemas.openxmlformats.org/officeDocument/2006/relationships/image" Target="../media/image127.wmf"/><Relationship Id="rId23" Type="http://schemas.openxmlformats.org/officeDocument/2006/relationships/image" Target="../media/image135.wmf"/><Relationship Id="rId10" Type="http://schemas.openxmlformats.org/officeDocument/2006/relationships/image" Target="../media/image53.wmf"/><Relationship Id="rId19" Type="http://schemas.openxmlformats.org/officeDocument/2006/relationships/image" Target="../media/image131.wmf"/><Relationship Id="rId4" Type="http://schemas.openxmlformats.org/officeDocument/2006/relationships/image" Target="../media/image98.wmf"/><Relationship Id="rId9" Type="http://schemas.openxmlformats.org/officeDocument/2006/relationships/image" Target="../media/image51.wmf"/><Relationship Id="rId14" Type="http://schemas.openxmlformats.org/officeDocument/2006/relationships/image" Target="../media/image126.wmf"/><Relationship Id="rId22" Type="http://schemas.openxmlformats.org/officeDocument/2006/relationships/image" Target="../media/image134.wmf"/><Relationship Id="rId27" Type="http://schemas.openxmlformats.org/officeDocument/2006/relationships/image" Target="../media/image13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53.wmf"/><Relationship Id="rId3" Type="http://schemas.openxmlformats.org/officeDocument/2006/relationships/image" Target="../media/image142.wmf"/><Relationship Id="rId7" Type="http://schemas.openxmlformats.org/officeDocument/2006/relationships/image" Target="../media/image98.wmf"/><Relationship Id="rId12" Type="http://schemas.openxmlformats.org/officeDocument/2006/relationships/image" Target="../media/image51.wmf"/><Relationship Id="rId17" Type="http://schemas.openxmlformats.org/officeDocument/2006/relationships/image" Target="../media/image126.wmf"/><Relationship Id="rId2" Type="http://schemas.openxmlformats.org/officeDocument/2006/relationships/image" Target="../media/image141.wmf"/><Relationship Id="rId16" Type="http://schemas.openxmlformats.org/officeDocument/2006/relationships/image" Target="../media/image109.wmf"/><Relationship Id="rId1" Type="http://schemas.openxmlformats.org/officeDocument/2006/relationships/image" Target="../media/image140.e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123.wmf"/><Relationship Id="rId15" Type="http://schemas.openxmlformats.org/officeDocument/2006/relationships/image" Target="../media/image108.wmf"/><Relationship Id="rId10" Type="http://schemas.openxmlformats.org/officeDocument/2006/relationships/image" Target="../media/image101.wmf"/><Relationship Id="rId4" Type="http://schemas.openxmlformats.org/officeDocument/2006/relationships/image" Target="../media/image122.wmf"/><Relationship Id="rId9" Type="http://schemas.openxmlformats.org/officeDocument/2006/relationships/image" Target="../media/image100.wmf"/><Relationship Id="rId14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png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e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5.e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40.emf"/><Relationship Id="rId3" Type="http://schemas.openxmlformats.org/officeDocument/2006/relationships/image" Target="../media/image174.wmf"/><Relationship Id="rId7" Type="http://schemas.openxmlformats.org/officeDocument/2006/relationships/image" Target="../media/image177.wmf"/><Relationship Id="rId12" Type="http://schemas.openxmlformats.org/officeDocument/2006/relationships/image" Target="../media/image155.e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11" Type="http://schemas.openxmlformats.org/officeDocument/2006/relationships/image" Target="../media/image180.wmf"/><Relationship Id="rId5" Type="http://schemas.openxmlformats.org/officeDocument/2006/relationships/image" Target="../media/image142.wmf"/><Relationship Id="rId15" Type="http://schemas.openxmlformats.org/officeDocument/2006/relationships/image" Target="../media/image182.emf"/><Relationship Id="rId10" Type="http://schemas.openxmlformats.org/officeDocument/2006/relationships/image" Target="../media/image179.wmf"/><Relationship Id="rId4" Type="http://schemas.openxmlformats.org/officeDocument/2006/relationships/image" Target="../media/image175.wmf"/><Relationship Id="rId9" Type="http://schemas.openxmlformats.org/officeDocument/2006/relationships/image" Target="../media/image159.wmf"/><Relationship Id="rId14" Type="http://schemas.openxmlformats.org/officeDocument/2006/relationships/image" Target="../media/image18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53.wmf"/><Relationship Id="rId18" Type="http://schemas.openxmlformats.org/officeDocument/2006/relationships/image" Target="../media/image195.wmf"/><Relationship Id="rId26" Type="http://schemas.openxmlformats.org/officeDocument/2006/relationships/image" Target="../media/image203.wmf"/><Relationship Id="rId3" Type="http://schemas.openxmlformats.org/officeDocument/2006/relationships/image" Target="../media/image185.wmf"/><Relationship Id="rId21" Type="http://schemas.openxmlformats.org/officeDocument/2006/relationships/image" Target="../media/image198.wmf"/><Relationship Id="rId7" Type="http://schemas.openxmlformats.org/officeDocument/2006/relationships/image" Target="../media/image187.wmf"/><Relationship Id="rId12" Type="http://schemas.openxmlformats.org/officeDocument/2006/relationships/image" Target="../media/image51.wmf"/><Relationship Id="rId17" Type="http://schemas.openxmlformats.org/officeDocument/2006/relationships/image" Target="../media/image194.wmf"/><Relationship Id="rId25" Type="http://schemas.openxmlformats.org/officeDocument/2006/relationships/image" Target="../media/image202.wmf"/><Relationship Id="rId2" Type="http://schemas.openxmlformats.org/officeDocument/2006/relationships/image" Target="../media/image184.wmf"/><Relationship Id="rId16" Type="http://schemas.openxmlformats.org/officeDocument/2006/relationships/image" Target="../media/image193.wmf"/><Relationship Id="rId20" Type="http://schemas.openxmlformats.org/officeDocument/2006/relationships/image" Target="../media/image197.wmf"/><Relationship Id="rId1" Type="http://schemas.openxmlformats.org/officeDocument/2006/relationships/image" Target="../media/image183.wmf"/><Relationship Id="rId6" Type="http://schemas.openxmlformats.org/officeDocument/2006/relationships/image" Target="../media/image98.wmf"/><Relationship Id="rId11" Type="http://schemas.openxmlformats.org/officeDocument/2006/relationships/image" Target="../media/image190.wmf"/><Relationship Id="rId24" Type="http://schemas.openxmlformats.org/officeDocument/2006/relationships/image" Target="../media/image201.wmf"/><Relationship Id="rId5" Type="http://schemas.openxmlformats.org/officeDocument/2006/relationships/image" Target="../media/image97.wmf"/><Relationship Id="rId15" Type="http://schemas.openxmlformats.org/officeDocument/2006/relationships/image" Target="../media/image192.wmf"/><Relationship Id="rId23" Type="http://schemas.openxmlformats.org/officeDocument/2006/relationships/image" Target="../media/image200.wmf"/><Relationship Id="rId28" Type="http://schemas.openxmlformats.org/officeDocument/2006/relationships/image" Target="../media/image205.wmf"/><Relationship Id="rId10" Type="http://schemas.openxmlformats.org/officeDocument/2006/relationships/image" Target="../media/image189.wmf"/><Relationship Id="rId19" Type="http://schemas.openxmlformats.org/officeDocument/2006/relationships/image" Target="../media/image196.wmf"/><Relationship Id="rId4" Type="http://schemas.openxmlformats.org/officeDocument/2006/relationships/image" Target="../media/image186.wmf"/><Relationship Id="rId9" Type="http://schemas.openxmlformats.org/officeDocument/2006/relationships/image" Target="../media/image188.wmf"/><Relationship Id="rId14" Type="http://schemas.openxmlformats.org/officeDocument/2006/relationships/image" Target="../media/image191.wmf"/><Relationship Id="rId22" Type="http://schemas.openxmlformats.org/officeDocument/2006/relationships/image" Target="../media/image199.wmf"/><Relationship Id="rId27" Type="http://schemas.openxmlformats.org/officeDocument/2006/relationships/image" Target="../media/image20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53.wmf"/><Relationship Id="rId3" Type="http://schemas.openxmlformats.org/officeDocument/2006/relationships/image" Target="../media/image208.wmf"/><Relationship Id="rId7" Type="http://schemas.openxmlformats.org/officeDocument/2006/relationships/image" Target="../media/image98.wmf"/><Relationship Id="rId12" Type="http://schemas.openxmlformats.org/officeDocument/2006/relationships/image" Target="../media/image51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97.wmf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image" Target="../media/image101.wmf"/><Relationship Id="rId14" Type="http://schemas.openxmlformats.org/officeDocument/2006/relationships/image" Target="../media/image1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e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0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21" Type="http://schemas.openxmlformats.org/officeDocument/2006/relationships/image" Target="../media/image40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43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23" Type="http://schemas.openxmlformats.org/officeDocument/2006/relationships/image" Target="../media/image42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Relationship Id="rId22" Type="http://schemas.openxmlformats.org/officeDocument/2006/relationships/image" Target="../media/image4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1.emf"/><Relationship Id="rId7" Type="http://schemas.openxmlformats.org/officeDocument/2006/relationships/image" Target="../media/image234.wmf"/><Relationship Id="rId2" Type="http://schemas.openxmlformats.org/officeDocument/2006/relationships/image" Target="../media/image230.wmf"/><Relationship Id="rId1" Type="http://schemas.openxmlformats.org/officeDocument/2006/relationships/image" Target="../media/image217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209.emf"/><Relationship Id="rId9" Type="http://schemas.openxmlformats.org/officeDocument/2006/relationships/image" Target="../media/image23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1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1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18" Type="http://schemas.openxmlformats.org/officeDocument/2006/relationships/image" Target="../media/image268.wmf"/><Relationship Id="rId26" Type="http://schemas.openxmlformats.org/officeDocument/2006/relationships/image" Target="../media/image276.wmf"/><Relationship Id="rId3" Type="http://schemas.openxmlformats.org/officeDocument/2006/relationships/image" Target="../media/image98.wmf"/><Relationship Id="rId21" Type="http://schemas.openxmlformats.org/officeDocument/2006/relationships/image" Target="../media/image271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17" Type="http://schemas.openxmlformats.org/officeDocument/2006/relationships/image" Target="../media/image267.wmf"/><Relationship Id="rId25" Type="http://schemas.openxmlformats.org/officeDocument/2006/relationships/image" Target="../media/image275.wmf"/><Relationship Id="rId2" Type="http://schemas.openxmlformats.org/officeDocument/2006/relationships/image" Target="../media/image254.wmf"/><Relationship Id="rId16" Type="http://schemas.openxmlformats.org/officeDocument/2006/relationships/image" Target="../media/image266.wmf"/><Relationship Id="rId20" Type="http://schemas.openxmlformats.org/officeDocument/2006/relationships/image" Target="../media/image270.wmf"/><Relationship Id="rId1" Type="http://schemas.openxmlformats.org/officeDocument/2006/relationships/image" Target="../media/image253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24" Type="http://schemas.openxmlformats.org/officeDocument/2006/relationships/image" Target="../media/image274.wmf"/><Relationship Id="rId5" Type="http://schemas.openxmlformats.org/officeDocument/2006/relationships/image" Target="../media/image255.wmf"/><Relationship Id="rId15" Type="http://schemas.openxmlformats.org/officeDocument/2006/relationships/image" Target="../media/image265.wmf"/><Relationship Id="rId23" Type="http://schemas.openxmlformats.org/officeDocument/2006/relationships/image" Target="../media/image273.wmf"/><Relationship Id="rId10" Type="http://schemas.openxmlformats.org/officeDocument/2006/relationships/image" Target="../media/image260.wmf"/><Relationship Id="rId19" Type="http://schemas.openxmlformats.org/officeDocument/2006/relationships/image" Target="../media/image269.wmf"/><Relationship Id="rId4" Type="http://schemas.openxmlformats.org/officeDocument/2006/relationships/image" Target="../media/image97.wmf"/><Relationship Id="rId9" Type="http://schemas.openxmlformats.org/officeDocument/2006/relationships/image" Target="../media/image259.wmf"/><Relationship Id="rId14" Type="http://schemas.openxmlformats.org/officeDocument/2006/relationships/image" Target="../media/image264.wmf"/><Relationship Id="rId22" Type="http://schemas.openxmlformats.org/officeDocument/2006/relationships/image" Target="../media/image272.wmf"/><Relationship Id="rId27" Type="http://schemas.openxmlformats.org/officeDocument/2006/relationships/image" Target="../media/image27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41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e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319.wmf"/><Relationship Id="rId18" Type="http://schemas.openxmlformats.org/officeDocument/2006/relationships/image" Target="../media/image324.wmf"/><Relationship Id="rId3" Type="http://schemas.openxmlformats.org/officeDocument/2006/relationships/image" Target="../media/image98.wmf"/><Relationship Id="rId21" Type="http://schemas.openxmlformats.org/officeDocument/2006/relationships/image" Target="../media/image327.wmf"/><Relationship Id="rId7" Type="http://schemas.openxmlformats.org/officeDocument/2006/relationships/image" Target="../media/image192.wmf"/><Relationship Id="rId12" Type="http://schemas.openxmlformats.org/officeDocument/2006/relationships/image" Target="../media/image318.wmf"/><Relationship Id="rId17" Type="http://schemas.openxmlformats.org/officeDocument/2006/relationships/image" Target="../media/image323.wmf"/><Relationship Id="rId2" Type="http://schemas.openxmlformats.org/officeDocument/2006/relationships/image" Target="../media/image97.wmf"/><Relationship Id="rId16" Type="http://schemas.openxmlformats.org/officeDocument/2006/relationships/image" Target="../media/image322.wmf"/><Relationship Id="rId20" Type="http://schemas.openxmlformats.org/officeDocument/2006/relationships/image" Target="../media/image326.wmf"/><Relationship Id="rId1" Type="http://schemas.openxmlformats.org/officeDocument/2006/relationships/image" Target="../media/image311.wmf"/><Relationship Id="rId6" Type="http://schemas.openxmlformats.org/officeDocument/2006/relationships/image" Target="../media/image314.wmf"/><Relationship Id="rId11" Type="http://schemas.openxmlformats.org/officeDocument/2006/relationships/image" Target="../media/image317.wmf"/><Relationship Id="rId5" Type="http://schemas.openxmlformats.org/officeDocument/2006/relationships/image" Target="../media/image313.wmf"/><Relationship Id="rId15" Type="http://schemas.openxmlformats.org/officeDocument/2006/relationships/image" Target="../media/image321.wmf"/><Relationship Id="rId10" Type="http://schemas.openxmlformats.org/officeDocument/2006/relationships/image" Target="../media/image316.wmf"/><Relationship Id="rId19" Type="http://schemas.openxmlformats.org/officeDocument/2006/relationships/image" Target="../media/image325.wmf"/><Relationship Id="rId4" Type="http://schemas.openxmlformats.org/officeDocument/2006/relationships/image" Target="../media/image312.wmf"/><Relationship Id="rId9" Type="http://schemas.openxmlformats.org/officeDocument/2006/relationships/image" Target="../media/image315.wmf"/><Relationship Id="rId14" Type="http://schemas.openxmlformats.org/officeDocument/2006/relationships/image" Target="../media/image32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image" Target="../media/image340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12" Type="http://schemas.openxmlformats.org/officeDocument/2006/relationships/image" Target="../media/image339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11" Type="http://schemas.openxmlformats.org/officeDocument/2006/relationships/image" Target="../media/image338.wmf"/><Relationship Id="rId5" Type="http://schemas.openxmlformats.org/officeDocument/2006/relationships/image" Target="../media/image332.wmf"/><Relationship Id="rId15" Type="http://schemas.openxmlformats.org/officeDocument/2006/relationships/image" Target="../media/image342.wmf"/><Relationship Id="rId10" Type="http://schemas.openxmlformats.org/officeDocument/2006/relationships/image" Target="../media/image337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Relationship Id="rId14" Type="http://schemas.openxmlformats.org/officeDocument/2006/relationships/image" Target="../media/image3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18" Type="http://schemas.openxmlformats.org/officeDocument/2006/relationships/image" Target="../media/image59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58.wmf"/><Relationship Id="rId2" Type="http://schemas.openxmlformats.org/officeDocument/2006/relationships/image" Target="../media/image45.wmf"/><Relationship Id="rId16" Type="http://schemas.openxmlformats.org/officeDocument/2006/relationships/image" Target="../media/image57.wmf"/><Relationship Id="rId20" Type="http://schemas.openxmlformats.org/officeDocument/2006/relationships/image" Target="../media/image61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10.wmf"/><Relationship Id="rId10" Type="http://schemas.openxmlformats.org/officeDocument/2006/relationships/image" Target="../media/image53.wmf"/><Relationship Id="rId19" Type="http://schemas.openxmlformats.org/officeDocument/2006/relationships/image" Target="../media/image60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852CFB-4B95-4BBD-A3D1-DFAA22741886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0D6F16-3D45-4665-A565-5A466E4E9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19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46D13F-6E70-4846-8B33-2BD607BAC551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CA950-92FB-48A8-BDC3-B40F81B96B3B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CDC726-8FDF-4C97-B9D4-2AE7282AADC1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ADA629-CA22-41CA-8105-D5A0022BF9DC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C0AACE-4102-4804-A7E5-7B77E864BF1F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F7F14-9188-4703-B8AB-3D1D66B543EB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D2E787-4B40-4D82-86A7-440E914F1E2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2578EB-E8AB-41AB-8268-BE69FD892DE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355A8E-D9EE-4824-99EC-A3BB6C41C115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9E0D01-F582-4A66-8CAA-49DCCAA8F16C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6A018F-0879-4C34-BEEA-D12E73AB9758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80A5D3-03F3-4C3D-BCED-BE6089E1BE3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799D16-0793-41FA-B7A9-710D18370FB9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A853FB-7B82-4089-BCEE-6DAF965E27D6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C5DE8A-CDB4-4261-A51E-A104D6EDE147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2EF17-2221-43D3-8977-F69117E59738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BA100F-FF10-4DD0-B4B8-B37996DC5CAD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802134-D15E-4ADF-829F-65462F1C2E51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1200" kern="0" dirty="0" smtClean="0">
              <a:solidFill>
                <a:srgbClr val="CC0000"/>
              </a:solidFill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94F41F-AD75-4AEF-9D12-8108C2A72D71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254819-F581-4192-BCC2-FC62CB061369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3ABFAE-28C3-4443-BA3B-29D6D9DB8DCB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B57FA9-FDFA-40E9-8318-650B944164E0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1AACA3-0108-43CF-833B-5055116C643F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D6F16-3D45-4665-A565-5A466E4E9A0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51E381-B267-4220-9A1E-4E3D70ACF3A8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60EFFB-2FC7-4E63-A5E1-BABA355E2555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CB8C75-3EB2-42A5-9F39-0E633E2AE7A8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6A67FD-AEFA-449C-9A5E-B65B768102F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6037B0-620F-414C-9231-766C22B92FB6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3BFA3D-F9CC-4284-86E0-01EE1F4B6DFF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11C350-C394-4F8F-813E-21B15BDB8F4B}" type="slidenum">
              <a:rPr lang="zh-CN" altLang="en-US" smtClean="0"/>
              <a:pPr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F89575-1F10-4F53-8501-7299DC0D2E74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0FAE2E-2ED1-466C-AD43-52AD0BA0F898}" type="slidenum">
              <a:rPr lang="zh-CN" altLang="en-US" smtClean="0"/>
              <a:pPr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94F41F-AD75-4AEF-9D12-8108C2A72D71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0AFAAC-213B-4D85-A428-0C113C89A2CC}" type="slidenum">
              <a:rPr lang="zh-CN" altLang="en-US" smtClean="0"/>
              <a:pPr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182E7-5141-484F-9D5A-0A6615EE1A59}" type="slidenum">
              <a:rPr lang="zh-CN" altLang="en-US" smtClean="0"/>
              <a:pPr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AC6913-FA9C-42A1-91C9-5C58EDF2510E}" type="slidenum">
              <a:rPr lang="zh-CN" altLang="en-US" smtClean="0"/>
              <a:pPr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CB0C54-924A-411B-9A31-B35F6AB943C5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624A1C-E261-4511-97D5-F32E8B0A39F3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4C194D-5A0B-46A1-B418-A295F1C8B4F0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86416F-551A-4E8A-A674-4E4AEB722977}" type="slidenum">
              <a:rPr lang="zh-CN" altLang="en-US" smtClean="0"/>
              <a:pPr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133E0B-83CC-48E3-8D79-D4416094F7C9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B6EE7F-3521-4ADA-9EB1-F5EE33641CA7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DFAA84-CD4B-4AEE-9718-3D25188BDB1A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183095-89B0-4610-A42F-FD9405040A7B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9E4BF6-AC85-441A-883D-5DCA4E90A714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CD4F1B-49C6-4141-82BD-C515B654B02C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8BC51F-2C48-4B13-B0FC-450AB9D45FDC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170021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1B27AD9B-FD2D-4870-9B47-2B9B013F8812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E2C9C-802C-470C-AE85-27484C38E8F9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32138" y="63627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1A3B-BA44-461C-910E-E813B5B82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7C79-9F84-407A-98B4-40753407CED1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0CB5-1F5B-4E95-A72B-E5E8315CF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284E-4053-4934-B2CD-39A16655F4FB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38EE-CF8B-4557-82E4-500764F27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C2E0-7757-459A-9835-5DD458933FBB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9667-D7F8-44CB-A2E1-107566E17E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08659-CC84-46DA-826C-EBBBAF342F9C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电工电子教研室</a:t>
            </a:r>
            <a:r>
              <a:rPr lang="zh-CN" altLang="en-US"/>
              <a:t>电工电子教研室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EAC9-88C7-4A4F-AC91-EA20483AD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AA8DC-B9BB-4C32-B554-9761EB261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62A5-1F26-42B1-BB3B-C462C686A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06A2D-5FA8-49F5-87E6-C793138A4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170021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4DC77C9C-D357-46B0-82AE-597128DCAA38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72008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34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ADC2-4051-4F45-A575-8B89938884BB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2068-3272-420C-BED1-6A1A9C6AF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D9B9BE4A-4074-4897-A706-F05229D7F164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972B2-4D2E-4B9F-9511-C92ACD3E90B3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7373-F768-46BC-B278-ADD19CA8F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 userDrawn="1"/>
        </p:nvSpPr>
        <p:spPr bwMode="auto">
          <a:xfrm>
            <a:off x="609600" y="665163"/>
            <a:ext cx="7958138" cy="53975"/>
          </a:xfrm>
          <a:custGeom>
            <a:avLst/>
            <a:gdLst>
              <a:gd name="T0" fmla="*/ 0 w 1000"/>
              <a:gd name="T1" fmla="*/ 0 h 1000"/>
              <a:gd name="T2" fmla="*/ 4528181 w 1000"/>
              <a:gd name="T3" fmla="*/ 0 h 1000"/>
              <a:gd name="T4" fmla="*/ 4528181 w 1000"/>
              <a:gd name="T5" fmla="*/ 53975 h 1000"/>
              <a:gd name="T6" fmla="*/ 0 w 1000"/>
              <a:gd name="T7" fmla="*/ 53975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515938" y="6429375"/>
            <a:ext cx="3714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A5358965-F714-4D6F-A4F4-7AAB13489BE5}" type="slidenum">
              <a:rPr lang="zh-CN" altLang="en-US" sz="1200" i="1">
                <a:solidFill>
                  <a:srgbClr val="0099CC"/>
                </a:solidFill>
                <a:latin typeface="Arial" pitchFamily="34" charset="0"/>
                <a:ea typeface="华文行楷" pitchFamily="2" charset="-122"/>
              </a:rPr>
              <a:pPr>
                <a:defRPr/>
              </a:pPr>
              <a:t>‹#›</a:t>
            </a:fld>
            <a:endParaRPr lang="zh-CN" altLang="en-US" sz="1200" i="1">
              <a:solidFill>
                <a:srgbClr val="0099CC"/>
              </a:solidFill>
              <a:latin typeface="Arial" pitchFamily="34" charset="0"/>
              <a:ea typeface="华文行楷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9600" y="6381750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2495B-BFF3-4D2C-85CF-9F72A189ADA2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44186-8442-4D58-90C3-81D1B480E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E8DC1-4B02-49A2-8493-DF41A817E53A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C765-5D52-45F3-BBE2-8EE0F8CF9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8211-EA41-451F-8245-79ABFF923958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44715-E071-4957-B629-ADB7EF16F9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8CE9-29A4-4D5F-8694-7A77440FF65F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B2D5-F5CF-43AF-8EA1-779C708BC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ABAD-2C3C-417F-A954-F5C083B1A087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67580-DAC8-4586-8DCF-4FC03737E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5440-99CE-4D7F-9C2D-21734BACB4F8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A1EE-3A3C-44A6-AD96-29C5B8A53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710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58F391-9ACE-42BB-8AED-B652AB98055A}" type="datetimeFigureOut">
              <a:rPr lang="zh-CN" altLang="en-US"/>
              <a:pPr>
                <a:defRPr/>
              </a:pPr>
              <a:t>2019-9-11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0918CC-CCA8-4AEE-AA4A-A8FFB963C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6" r:id="rId13"/>
    <p:sldLayoutId id="2147483987" r:id="rId14"/>
    <p:sldLayoutId id="2147483988" r:id="rId15"/>
    <p:sldLayoutId id="214748398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jpeg"/><Relationship Id="rId5" Type="http://schemas.openxmlformats.org/officeDocument/2006/relationships/slide" Target="slide2.xml"/><Relationship Id="rId4" Type="http://schemas.openxmlformats.org/officeDocument/2006/relationships/image" Target="../media/image7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5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7.bin"/><Relationship Id="rId10" Type="http://schemas.openxmlformats.org/officeDocument/2006/relationships/oleObject" Target="../embeddings/oleObject11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8.bin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4.bin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2.bin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6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22.bin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43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4.bin"/><Relationship Id="rId27" Type="http://schemas.openxmlformats.org/officeDocument/2006/relationships/oleObject" Target="../embeddings/oleObject139.bin"/><Relationship Id="rId30" Type="http://schemas.openxmlformats.org/officeDocument/2006/relationships/oleObject" Target="../embeddings/oleObject1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4.bin"/><Relationship Id="rId39" Type="http://schemas.openxmlformats.org/officeDocument/2006/relationships/oleObject" Target="../embeddings/oleObject177.bin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159.bin"/><Relationship Id="rId34" Type="http://schemas.openxmlformats.org/officeDocument/2006/relationships/oleObject" Target="../embeddings/oleObject172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71.bin"/><Relationship Id="rId38" Type="http://schemas.openxmlformats.org/officeDocument/2006/relationships/oleObject" Target="../embeddings/oleObject17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8.bin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24" Type="http://schemas.openxmlformats.org/officeDocument/2006/relationships/oleObject" Target="../embeddings/oleObject162.bin"/><Relationship Id="rId32" Type="http://schemas.openxmlformats.org/officeDocument/2006/relationships/oleObject" Target="../embeddings/oleObject170.bin"/><Relationship Id="rId37" Type="http://schemas.openxmlformats.org/officeDocument/2006/relationships/oleObject" Target="../embeddings/oleObject175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61.bin"/><Relationship Id="rId28" Type="http://schemas.openxmlformats.org/officeDocument/2006/relationships/oleObject" Target="../embeddings/oleObject166.bin"/><Relationship Id="rId36" Type="http://schemas.openxmlformats.org/officeDocument/2006/relationships/oleObject" Target="../embeddings/oleObject174.bin"/><Relationship Id="rId10" Type="http://schemas.openxmlformats.org/officeDocument/2006/relationships/oleObject" Target="../embeddings/oleObject148.bin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60.bin"/><Relationship Id="rId27" Type="http://schemas.openxmlformats.org/officeDocument/2006/relationships/oleObject" Target="../embeddings/oleObject165.bin"/><Relationship Id="rId30" Type="http://schemas.openxmlformats.org/officeDocument/2006/relationships/oleObject" Target="../embeddings/oleObject168.bin"/><Relationship Id="rId35" Type="http://schemas.openxmlformats.org/officeDocument/2006/relationships/oleObject" Target="../embeddings/oleObject17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91.bin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5.bin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9.bin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8.bin"/><Relationship Id="rId10" Type="http://schemas.openxmlformats.org/officeDocument/2006/relationships/oleObject" Target="../embeddings/oleObject183.bin"/><Relationship Id="rId19" Type="http://schemas.openxmlformats.org/officeDocument/2006/relationships/oleObject" Target="../embeddings/oleObject19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2.bin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1.bin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199.bin"/><Relationship Id="rId9" Type="http://schemas.openxmlformats.org/officeDocument/2006/relationships/oleObject" Target="../embeddings/oleObject20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oleObject" Target="../embeddings/oleObject2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67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15.bin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4.bin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3.bin"/><Relationship Id="rId10" Type="http://schemas.openxmlformats.org/officeDocument/2006/relationships/oleObject" Target="../embeddings/oleObject21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3.bin"/><Relationship Id="rId5" Type="http://schemas.openxmlformats.org/officeDocument/2006/relationships/oleObject" Target="../embeddings/oleObject222.bin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77.jpeg"/><Relationship Id="rId4" Type="http://schemas.openxmlformats.org/officeDocument/2006/relationships/oleObject" Target="../embeddings/oleObject2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41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Relationship Id="rId14" Type="http://schemas.openxmlformats.org/officeDocument/2006/relationships/oleObject" Target="../embeddings/oleObject23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4.bin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45.bin"/><Relationship Id="rId12" Type="http://schemas.openxmlformats.org/officeDocument/2006/relationships/oleObject" Target="../embeddings/oleObject250.bin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8.bin"/><Relationship Id="rId29" Type="http://schemas.openxmlformats.org/officeDocument/2006/relationships/oleObject" Target="../embeddings/oleObject26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4.bin"/><Relationship Id="rId11" Type="http://schemas.openxmlformats.org/officeDocument/2006/relationships/oleObject" Target="../embeddings/oleObject249.bin"/><Relationship Id="rId24" Type="http://schemas.openxmlformats.org/officeDocument/2006/relationships/oleObject" Target="../embeddings/oleObject262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61.bin"/><Relationship Id="rId28" Type="http://schemas.openxmlformats.org/officeDocument/2006/relationships/oleObject" Target="../embeddings/oleObject266.bin"/><Relationship Id="rId10" Type="http://schemas.openxmlformats.org/officeDocument/2006/relationships/oleObject" Target="../embeddings/oleObject248.bin"/><Relationship Id="rId19" Type="http://schemas.openxmlformats.org/officeDocument/2006/relationships/oleObject" Target="../embeddings/oleObject257.bin"/><Relationship Id="rId31" Type="http://schemas.openxmlformats.org/officeDocument/2006/relationships/oleObject" Target="../embeddings/oleObject269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60.bin"/><Relationship Id="rId27" Type="http://schemas.openxmlformats.org/officeDocument/2006/relationships/oleObject" Target="../embeddings/oleObject265.bin"/><Relationship Id="rId30" Type="http://schemas.openxmlformats.org/officeDocument/2006/relationships/oleObject" Target="../embeddings/oleObject26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oleObject" Target="../embeddings/oleObject279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73.bin"/><Relationship Id="rId12" Type="http://schemas.openxmlformats.org/officeDocument/2006/relationships/oleObject" Target="../embeddings/oleObject278.bin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8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2.bin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81.bin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0.bin"/><Relationship Id="rId9" Type="http://schemas.openxmlformats.org/officeDocument/2006/relationships/oleObject" Target="../embeddings/oleObject275.bin"/><Relationship Id="rId14" Type="http://schemas.openxmlformats.org/officeDocument/2006/relationships/oleObject" Target="../embeddings/oleObject28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85.bin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4.bin"/><Relationship Id="rId10" Type="http://schemas.openxmlformats.org/officeDocument/2006/relationships/oleObject" Target="../embeddings/oleObject28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8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93.bin"/><Relationship Id="rId5" Type="http://schemas.openxmlformats.org/officeDocument/2006/relationships/oleObject" Target="../embeddings/oleObject292.bin"/><Relationship Id="rId4" Type="http://schemas.openxmlformats.org/officeDocument/2006/relationships/oleObject" Target="../embeddings/oleObject291.bin"/><Relationship Id="rId9" Type="http://schemas.openxmlformats.org/officeDocument/2006/relationships/oleObject" Target="../embeddings/oleObject29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298.bin"/><Relationship Id="rId4" Type="http://schemas.openxmlformats.org/officeDocument/2006/relationships/oleObject" Target="../embeddings/oleObject29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2.bin"/><Relationship Id="rId5" Type="http://schemas.openxmlformats.org/officeDocument/2006/relationships/oleObject" Target="../embeddings/oleObject301.bin"/><Relationship Id="rId4" Type="http://schemas.openxmlformats.org/officeDocument/2006/relationships/oleObject" Target="../embeddings/oleObject300.bin"/><Relationship Id="rId9" Type="http://schemas.openxmlformats.org/officeDocument/2006/relationships/oleObject" Target="../embeddings/oleObject30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13" Type="http://schemas.openxmlformats.org/officeDocument/2006/relationships/oleObject" Target="../embeddings/oleObject314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308.bin"/><Relationship Id="rId12" Type="http://schemas.openxmlformats.org/officeDocument/2006/relationships/oleObject" Target="../embeddings/oleObject3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7.bin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6.bin"/><Relationship Id="rId10" Type="http://schemas.openxmlformats.org/officeDocument/2006/relationships/oleObject" Target="../embeddings/oleObject31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10.bin"/><Relationship Id="rId14" Type="http://schemas.openxmlformats.org/officeDocument/2006/relationships/oleObject" Target="../embeddings/oleObject3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8.bin"/><Relationship Id="rId5" Type="http://schemas.openxmlformats.org/officeDocument/2006/relationships/oleObject" Target="../embeddings/oleObject317.bin"/><Relationship Id="rId4" Type="http://schemas.openxmlformats.org/officeDocument/2006/relationships/oleObject" Target="../embeddings/oleObject3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1.bin"/><Relationship Id="rId5" Type="http://schemas.openxmlformats.org/officeDocument/2006/relationships/oleObject" Target="../embeddings/oleObject320.bin"/><Relationship Id="rId4" Type="http://schemas.openxmlformats.org/officeDocument/2006/relationships/oleObject" Target="../embeddings/oleObject3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7.bin"/><Relationship Id="rId13" Type="http://schemas.openxmlformats.org/officeDocument/2006/relationships/oleObject" Target="../embeddings/oleObject332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26.bin"/><Relationship Id="rId12" Type="http://schemas.openxmlformats.org/officeDocument/2006/relationships/oleObject" Target="../embeddings/oleObject3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25.bin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34.bin"/><Relationship Id="rId10" Type="http://schemas.openxmlformats.org/officeDocument/2006/relationships/oleObject" Target="../embeddings/oleObject329.bin"/><Relationship Id="rId4" Type="http://schemas.openxmlformats.org/officeDocument/2006/relationships/oleObject" Target="../embeddings/oleObject323.bin"/><Relationship Id="rId9" Type="http://schemas.openxmlformats.org/officeDocument/2006/relationships/oleObject" Target="../embeddings/oleObject328.bin"/><Relationship Id="rId14" Type="http://schemas.openxmlformats.org/officeDocument/2006/relationships/oleObject" Target="../embeddings/oleObject33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38.bin"/><Relationship Id="rId5" Type="http://schemas.openxmlformats.org/officeDocument/2006/relationships/oleObject" Target="../embeddings/oleObject337.bin"/><Relationship Id="rId4" Type="http://schemas.openxmlformats.org/officeDocument/2006/relationships/oleObject" Target="../embeddings/oleObject33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42.bin"/><Relationship Id="rId5" Type="http://schemas.openxmlformats.org/officeDocument/2006/relationships/oleObject" Target="../embeddings/oleObject341.bin"/><Relationship Id="rId4" Type="http://schemas.openxmlformats.org/officeDocument/2006/relationships/oleObject" Target="../embeddings/oleObject34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oleObject" Target="../embeddings/oleObject351.bin"/><Relationship Id="rId18" Type="http://schemas.openxmlformats.org/officeDocument/2006/relationships/oleObject" Target="../embeddings/oleObject356.bin"/><Relationship Id="rId26" Type="http://schemas.openxmlformats.org/officeDocument/2006/relationships/oleObject" Target="../embeddings/oleObject364.bin"/><Relationship Id="rId39" Type="http://schemas.openxmlformats.org/officeDocument/2006/relationships/oleObject" Target="../embeddings/oleObject377.bin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359.bin"/><Relationship Id="rId34" Type="http://schemas.openxmlformats.org/officeDocument/2006/relationships/oleObject" Target="../embeddings/oleObject372.bin"/><Relationship Id="rId42" Type="http://schemas.openxmlformats.org/officeDocument/2006/relationships/oleObject" Target="../embeddings/oleObject380.bin"/><Relationship Id="rId7" Type="http://schemas.openxmlformats.org/officeDocument/2006/relationships/oleObject" Target="../embeddings/oleObject345.bin"/><Relationship Id="rId12" Type="http://schemas.openxmlformats.org/officeDocument/2006/relationships/oleObject" Target="../embeddings/oleObject350.bin"/><Relationship Id="rId17" Type="http://schemas.openxmlformats.org/officeDocument/2006/relationships/oleObject" Target="../embeddings/oleObject355.bin"/><Relationship Id="rId25" Type="http://schemas.openxmlformats.org/officeDocument/2006/relationships/oleObject" Target="../embeddings/oleObject363.bin"/><Relationship Id="rId33" Type="http://schemas.openxmlformats.org/officeDocument/2006/relationships/oleObject" Target="../embeddings/oleObject371.bin"/><Relationship Id="rId38" Type="http://schemas.openxmlformats.org/officeDocument/2006/relationships/oleObject" Target="../embeddings/oleObject37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54.bin"/><Relationship Id="rId20" Type="http://schemas.openxmlformats.org/officeDocument/2006/relationships/oleObject" Target="../embeddings/oleObject358.bin"/><Relationship Id="rId29" Type="http://schemas.openxmlformats.org/officeDocument/2006/relationships/oleObject" Target="../embeddings/oleObject367.bin"/><Relationship Id="rId41" Type="http://schemas.openxmlformats.org/officeDocument/2006/relationships/oleObject" Target="../embeddings/oleObject379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44.bin"/><Relationship Id="rId11" Type="http://schemas.openxmlformats.org/officeDocument/2006/relationships/oleObject" Target="../embeddings/oleObject349.bin"/><Relationship Id="rId24" Type="http://schemas.openxmlformats.org/officeDocument/2006/relationships/oleObject" Target="../embeddings/oleObject362.bin"/><Relationship Id="rId32" Type="http://schemas.openxmlformats.org/officeDocument/2006/relationships/oleObject" Target="../embeddings/oleObject370.bin"/><Relationship Id="rId37" Type="http://schemas.openxmlformats.org/officeDocument/2006/relationships/oleObject" Target="../embeddings/oleObject375.bin"/><Relationship Id="rId40" Type="http://schemas.openxmlformats.org/officeDocument/2006/relationships/oleObject" Target="../embeddings/oleObject378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61.bin"/><Relationship Id="rId28" Type="http://schemas.openxmlformats.org/officeDocument/2006/relationships/oleObject" Target="../embeddings/oleObject366.bin"/><Relationship Id="rId36" Type="http://schemas.openxmlformats.org/officeDocument/2006/relationships/oleObject" Target="../embeddings/oleObject374.bin"/><Relationship Id="rId10" Type="http://schemas.openxmlformats.org/officeDocument/2006/relationships/oleObject" Target="../embeddings/oleObject348.bin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47.bin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60.bin"/><Relationship Id="rId27" Type="http://schemas.openxmlformats.org/officeDocument/2006/relationships/oleObject" Target="../embeddings/oleObject365.bin"/><Relationship Id="rId30" Type="http://schemas.openxmlformats.org/officeDocument/2006/relationships/oleObject" Target="../embeddings/oleObject368.bin"/><Relationship Id="rId35" Type="http://schemas.openxmlformats.org/officeDocument/2006/relationships/oleObject" Target="../embeddings/oleObject37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83.bin"/><Relationship Id="rId5" Type="http://schemas.openxmlformats.org/officeDocument/2006/relationships/oleObject" Target="../embeddings/oleObject382.bin"/><Relationship Id="rId4" Type="http://schemas.openxmlformats.org/officeDocument/2006/relationships/oleObject" Target="../embeddings/oleObject38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oleObject" Target="../embeddings/oleObject395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389.bin"/><Relationship Id="rId12" Type="http://schemas.openxmlformats.org/officeDocument/2006/relationships/oleObject" Target="../embeddings/oleObject39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8.bin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87.bin"/><Relationship Id="rId10" Type="http://schemas.openxmlformats.org/officeDocument/2006/relationships/oleObject" Target="../embeddings/oleObject392.bin"/><Relationship Id="rId4" Type="http://schemas.openxmlformats.org/officeDocument/2006/relationships/oleObject" Target="../embeddings/oleObject386.bin"/><Relationship Id="rId9" Type="http://schemas.openxmlformats.org/officeDocument/2006/relationships/oleObject" Target="../embeddings/oleObject39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399.bin"/><Relationship Id="rId4" Type="http://schemas.openxmlformats.org/officeDocument/2006/relationships/oleObject" Target="../embeddings/oleObject39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4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0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02.bin"/><Relationship Id="rId11" Type="http://schemas.openxmlformats.org/officeDocument/2006/relationships/oleObject" Target="../embeddings/oleObject407.bin"/><Relationship Id="rId5" Type="http://schemas.openxmlformats.org/officeDocument/2006/relationships/oleObject" Target="../embeddings/oleObject401.bin"/><Relationship Id="rId10" Type="http://schemas.openxmlformats.org/officeDocument/2006/relationships/oleObject" Target="../embeddings/oleObject406.bin"/><Relationship Id="rId4" Type="http://schemas.openxmlformats.org/officeDocument/2006/relationships/oleObject" Target="../embeddings/oleObject400.bin"/><Relationship Id="rId9" Type="http://schemas.openxmlformats.org/officeDocument/2006/relationships/oleObject" Target="../embeddings/oleObject40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slide" Target="slide2.xml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09.bin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08.bin"/><Relationship Id="rId10" Type="http://schemas.openxmlformats.org/officeDocument/2006/relationships/oleObject" Target="../embeddings/oleObject41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1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7.bin"/><Relationship Id="rId13" Type="http://schemas.openxmlformats.org/officeDocument/2006/relationships/oleObject" Target="../embeddings/oleObject422.bin"/><Relationship Id="rId18" Type="http://schemas.openxmlformats.org/officeDocument/2006/relationships/oleObject" Target="../embeddings/oleObject427.bin"/><Relationship Id="rId26" Type="http://schemas.openxmlformats.org/officeDocument/2006/relationships/oleObject" Target="../embeddings/oleObject435.bin"/><Relationship Id="rId3" Type="http://schemas.openxmlformats.org/officeDocument/2006/relationships/notesSlide" Target="../notesSlides/notesSlide46.xml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16.bin"/><Relationship Id="rId12" Type="http://schemas.openxmlformats.org/officeDocument/2006/relationships/oleObject" Target="../embeddings/oleObject421.bin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25.bin"/><Relationship Id="rId20" Type="http://schemas.openxmlformats.org/officeDocument/2006/relationships/oleObject" Target="../embeddings/oleObject429.bin"/><Relationship Id="rId29" Type="http://schemas.openxmlformats.org/officeDocument/2006/relationships/oleObject" Target="../embeddings/oleObject438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15.bin"/><Relationship Id="rId11" Type="http://schemas.openxmlformats.org/officeDocument/2006/relationships/oleObject" Target="../embeddings/oleObject420.bin"/><Relationship Id="rId24" Type="http://schemas.openxmlformats.org/officeDocument/2006/relationships/oleObject" Target="../embeddings/oleObject433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424.bin"/><Relationship Id="rId23" Type="http://schemas.openxmlformats.org/officeDocument/2006/relationships/oleObject" Target="../embeddings/oleObject432.bin"/><Relationship Id="rId28" Type="http://schemas.openxmlformats.org/officeDocument/2006/relationships/oleObject" Target="../embeddings/oleObject437.bin"/><Relationship Id="rId10" Type="http://schemas.openxmlformats.org/officeDocument/2006/relationships/oleObject" Target="../embeddings/oleObject419.bin"/><Relationship Id="rId19" Type="http://schemas.openxmlformats.org/officeDocument/2006/relationships/oleObject" Target="../embeddings/oleObject42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18.bin"/><Relationship Id="rId14" Type="http://schemas.openxmlformats.org/officeDocument/2006/relationships/oleObject" Target="../embeddings/oleObject423.bin"/><Relationship Id="rId22" Type="http://schemas.openxmlformats.org/officeDocument/2006/relationships/oleObject" Target="../embeddings/oleObject431.bin"/><Relationship Id="rId27" Type="http://schemas.openxmlformats.org/officeDocument/2006/relationships/oleObject" Target="../embeddings/oleObject43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2.bin"/><Relationship Id="rId13" Type="http://schemas.openxmlformats.org/officeDocument/2006/relationships/oleObject" Target="../embeddings/oleObject447.bin"/><Relationship Id="rId18" Type="http://schemas.openxmlformats.org/officeDocument/2006/relationships/oleObject" Target="../embeddings/oleObject452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441.bin"/><Relationship Id="rId12" Type="http://schemas.openxmlformats.org/officeDocument/2006/relationships/oleObject" Target="../embeddings/oleObject446.bin"/><Relationship Id="rId17" Type="http://schemas.openxmlformats.org/officeDocument/2006/relationships/oleObject" Target="../embeddings/oleObject451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50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40.bin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39.bin"/><Relationship Id="rId15" Type="http://schemas.openxmlformats.org/officeDocument/2006/relationships/oleObject" Target="../embeddings/oleObject449.bin"/><Relationship Id="rId10" Type="http://schemas.openxmlformats.org/officeDocument/2006/relationships/oleObject" Target="../embeddings/oleObject444.bin"/><Relationship Id="rId19" Type="http://schemas.openxmlformats.org/officeDocument/2006/relationships/oleObject" Target="../embeddings/oleObject45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3.bin"/><Relationship Id="rId14" Type="http://schemas.openxmlformats.org/officeDocument/2006/relationships/oleObject" Target="../embeddings/oleObject44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8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45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6.bin"/><Relationship Id="rId5" Type="http://schemas.openxmlformats.org/officeDocument/2006/relationships/oleObject" Target="../embeddings/oleObject455.bin"/><Relationship Id="rId4" Type="http://schemas.openxmlformats.org/officeDocument/2006/relationships/oleObject" Target="../embeddings/oleObject454.bin"/><Relationship Id="rId9" Type="http://schemas.openxmlformats.org/officeDocument/2006/relationships/oleObject" Target="../embeddings/oleObject459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5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41.bin"/><Relationship Id="rId27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audio" Target="../media/audio1.wav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/>
              <a:t>运算放大器简介</a:t>
            </a:r>
            <a:endParaRPr lang="zh-CN" altLang="en-US" dirty="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50875" y="836613"/>
            <a:ext cx="69929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集成运放是一种高增益的</a:t>
            </a:r>
            <a:r>
              <a:rPr lang="zh-CN" altLang="en-US" sz="2800" b="1">
                <a:solidFill>
                  <a:srgbClr val="0000FF"/>
                </a:solidFill>
              </a:rPr>
              <a:t>直流放大器</a:t>
            </a:r>
            <a:r>
              <a:rPr lang="zh-CN" altLang="en-US" sz="2800" b="1"/>
              <a:t>，最初功能是用于模拟量的运算，故此得名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85813" y="2541588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  <a:ea typeface="黑体" pitchFamily="49" charset="-122"/>
              </a:rPr>
              <a:t>直接耦合的多级放大电路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68350" y="3236913"/>
            <a:ext cx="3617913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电压增益高（差模）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85813" y="3929063"/>
            <a:ext cx="2551112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输入电阻大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85813" y="4605338"/>
            <a:ext cx="2551112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9900"/>
                </a:solidFill>
                <a:ea typeface="黑体" pitchFamily="49" charset="-122"/>
              </a:rPr>
              <a:t>输出电阻小</a:t>
            </a:r>
            <a:endParaRPr lang="zh-CN" altLang="en-US" sz="2800" b="1" baseline="-25000">
              <a:solidFill>
                <a:srgbClr val="009900"/>
              </a:solidFill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8537115"/>
              </p:ext>
            </p:extLst>
          </p:nvPr>
        </p:nvGraphicFramePr>
        <p:xfrm>
          <a:off x="5292080" y="2309813"/>
          <a:ext cx="2941638" cy="1966912"/>
        </p:xfrm>
        <a:graphic>
          <a:graphicData uri="http://schemas.openxmlformats.org/presentationml/2006/ole">
            <p:oleObj spid="_x0000_s47113" name="BMP 图象" r:id="rId4" imgW="3114355" imgH="2352301" progId="PBrush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1625051"/>
              </p:ext>
            </p:extLst>
          </p:nvPr>
        </p:nvGraphicFramePr>
        <p:xfrm>
          <a:off x="5940152" y="4533900"/>
          <a:ext cx="2698750" cy="1546225"/>
        </p:xfrm>
        <a:graphic>
          <a:graphicData uri="http://schemas.openxmlformats.org/presentationml/2006/ole">
            <p:oleObj spid="_x0000_s47114" name="BMP 图象" r:id="rId5" imgW="3114355" imgH="2352301" progId="PBrush">
              <p:embed/>
            </p:oleObj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7945" y="5445224"/>
            <a:ext cx="2324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5513" y="4533900"/>
            <a:ext cx="2000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auto">
          <a:xfrm>
            <a:off x="214313" y="642938"/>
            <a:ext cx="2709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电压传输特性</a:t>
            </a: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142875" y="3205163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 flipV="1">
            <a:off x="1971675" y="1223963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2124075" y="1833563"/>
            <a:ext cx="1066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752475" y="4500563"/>
            <a:ext cx="1066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>
            <a:off x="1819275" y="1833563"/>
            <a:ext cx="304800" cy="26670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1895475" y="1833563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971675" y="4500563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1133475" y="1071563"/>
          <a:ext cx="825500" cy="476250"/>
        </p:xfrm>
        <a:graphic>
          <a:graphicData uri="http://schemas.openxmlformats.org/presentationml/2006/ole">
            <p:oleObj spid="_x0000_s6173" name="公式" r:id="rId4" imgW="393529" imgH="228501" progId="Equation.3">
              <p:embed/>
            </p:oleObj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2755900" y="3194050"/>
          <a:ext cx="1685925" cy="411163"/>
        </p:xfrm>
        <a:graphic>
          <a:graphicData uri="http://schemas.openxmlformats.org/presentationml/2006/ole">
            <p:oleObj spid="_x0000_s6174" name="公式" r:id="rId5" imgW="927100" imgH="228600" progId="Equation.3">
              <p:embed/>
            </p:oleObj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52475" y="1681163"/>
          <a:ext cx="1143000" cy="377825"/>
        </p:xfrm>
        <a:graphic>
          <a:graphicData uri="http://schemas.openxmlformats.org/presentationml/2006/ole">
            <p:oleObj spid="_x0000_s6175" name="公式" r:id="rId6" imgW="685800" imgH="228600" progId="Equation.3">
              <p:embed/>
            </p:oleObj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133600" y="4351338"/>
          <a:ext cx="1122363" cy="377825"/>
        </p:xfrm>
        <a:graphic>
          <a:graphicData uri="http://schemas.openxmlformats.org/presentationml/2006/ole">
            <p:oleObj spid="_x0000_s6176" name="公式" r:id="rId7" imgW="672808" imgH="228501" progId="Equation.3">
              <p:embed/>
            </p:oleObj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1760538" y="3205163"/>
          <a:ext cx="211137" cy="230187"/>
        </p:xfrm>
        <a:graphic>
          <a:graphicData uri="http://schemas.openxmlformats.org/presentationml/2006/ole">
            <p:oleObj spid="_x0000_s6177" name="公式" r:id="rId8" imgW="126835" imgH="139518" progId="Equation.3">
              <p:embed/>
            </p:oleObj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2065338" y="1604963"/>
          <a:ext cx="211137" cy="230187"/>
        </p:xfrm>
        <a:graphic>
          <a:graphicData uri="http://schemas.openxmlformats.org/presentationml/2006/ole">
            <p:oleObj spid="_x0000_s6178" name="公式" r:id="rId9" imgW="126835" imgH="139518" progId="Equation.3">
              <p:embed/>
            </p:oleObj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1666875" y="4470400"/>
          <a:ext cx="211138" cy="292100"/>
        </p:xfrm>
        <a:graphic>
          <a:graphicData uri="http://schemas.openxmlformats.org/presentationml/2006/ole">
            <p:oleObj spid="_x0000_s6179" name="公式" r:id="rId10" imgW="126725" imgH="177415" progId="Equation.3">
              <p:embed/>
            </p:oleObj>
          </a:graphicData>
        </a:graphic>
      </p:graphicFrame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352675" y="1376363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正饱和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2276475" y="2747963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线性区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600075" y="4560888"/>
            <a:ext cx="9906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负饱和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85750" y="5143500"/>
            <a:ext cx="3048000" cy="401638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电压传输特性</a:t>
            </a: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676275" y="1681163"/>
            <a:ext cx="12954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71675" y="1300163"/>
            <a:ext cx="2819400" cy="6096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2047875" y="4271963"/>
            <a:ext cx="12954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3114675" y="1300163"/>
            <a:ext cx="1676400" cy="3048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929188" y="1000125"/>
            <a:ext cx="30480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输出电压的正、负极限值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91075" y="1512888"/>
            <a:ext cx="3581400" cy="39687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实际输出电压的变化范围是？</a:t>
            </a:r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4643438" y="2500313"/>
          <a:ext cx="4286250" cy="1111250"/>
        </p:xfrm>
        <a:graphic>
          <a:graphicData uri="http://schemas.openxmlformats.org/presentationml/2006/ole">
            <p:oleObj spid="_x0000_s6180" name="Equation" r:id="rId11" imgW="2717800" imgH="711200" progId="Equation.DSMT4">
              <p:embed/>
            </p:oleObj>
          </a:graphicData>
        </a:graphic>
      </p:graphicFrame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2071688" y="3143250"/>
            <a:ext cx="2314575" cy="1633538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4572000" y="4429125"/>
            <a:ext cx="3786188" cy="1325563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容易导致运放的性能不稳定，为使运放组成的各种应用电路稳定地工作在线性区，必须引入负反馈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43125" y="2143125"/>
          <a:ext cx="2251075" cy="461963"/>
        </p:xfrm>
        <a:graphic>
          <a:graphicData uri="http://schemas.openxmlformats.org/presentationml/2006/ole">
            <p:oleObj spid="_x0000_s6181" name="公式" r:id="rId12" imgW="11049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F994B-E5B8-4B25-B2AD-751EE14E8EC7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987A7-0F36-4977-BE50-5E60DB3B227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755650" y="908050"/>
            <a:ext cx="755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例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14525" y="876300"/>
          <a:ext cx="5332413" cy="744538"/>
        </p:xfrm>
        <a:graphic>
          <a:graphicData uri="http://schemas.openxmlformats.org/presentationml/2006/ole">
            <p:oleObj spid="_x0000_s7185" name="公式" r:id="rId4" imgW="1714500" imgH="2413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930400" y="1797050"/>
          <a:ext cx="4772025" cy="692150"/>
        </p:xfrm>
        <a:graphic>
          <a:graphicData uri="http://schemas.openxmlformats.org/presentationml/2006/ole">
            <p:oleObj spid="_x0000_s7186" name="公式" r:id="rId5" imgW="1371600" imgH="2159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949450" y="2708275"/>
          <a:ext cx="6684963" cy="663575"/>
        </p:xfrm>
        <a:graphic>
          <a:graphicData uri="http://schemas.openxmlformats.org/presentationml/2006/ole">
            <p:oleObj spid="_x0000_s7187" name="公式" r:id="rId6" imgW="2159000" imgH="2159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8138" y="3686175"/>
          <a:ext cx="8245475" cy="612775"/>
        </p:xfrm>
        <a:graphic>
          <a:graphicData uri="http://schemas.openxmlformats.org/presentationml/2006/ole">
            <p:oleObj spid="_x0000_s7188" name="公式" r:id="rId7" imgW="3048000" imgH="228600" progId="Equation.3">
              <p:embed/>
            </p:oleObj>
          </a:graphicData>
        </a:graphic>
      </p:graphicFrame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0" y="4437063"/>
          <a:ext cx="9261475" cy="628650"/>
        </p:xfrm>
        <a:graphic>
          <a:graphicData uri="http://schemas.openxmlformats.org/presentationml/2006/ole">
            <p:oleObj spid="_x0000_s7189" name="公式" r:id="rId8" imgW="3365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2.2  </a:t>
            </a:r>
            <a:r>
              <a:rPr lang="zh-CN" altLang="en-US" dirty="0"/>
              <a:t>理想运算放大器</a:t>
            </a:r>
          </a:p>
        </p:txBody>
      </p:sp>
      <p:pic>
        <p:nvPicPr>
          <p:cNvPr id="23555" name="Picture 16" descr="未标题-1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688975"/>
            <a:ext cx="42291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765175"/>
            <a:ext cx="3663950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smtClean="0">
                <a:solidFill>
                  <a:srgbClr val="000000"/>
                </a:solidFill>
              </a:rPr>
              <a:t>1.</a:t>
            </a:r>
            <a:r>
              <a:rPr lang="en-US" altLang="zh-CN" sz="2000" kern="0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000" i="1" kern="0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smtClean="0">
                <a:solidFill>
                  <a:srgbClr val="000000"/>
                </a:solidFill>
                <a:latin typeface="楷体_GB2312" pitchFamily="49" charset="-122"/>
              </a:rPr>
              <a:t>o</a:t>
            </a:r>
            <a:r>
              <a:rPr lang="zh-CN" altLang="en-US" sz="2000" kern="0" smtClean="0">
                <a:solidFill>
                  <a:srgbClr val="000000"/>
                </a:solidFill>
                <a:latin typeface="楷体_GB2312" pitchFamily="49" charset="-122"/>
              </a:rPr>
              <a:t>的饱和极限值等于运放的电源电压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smtClean="0">
                <a:solidFill>
                  <a:srgbClr val="000000"/>
                </a:solidFill>
              </a:rPr>
              <a:t>＋</a:t>
            </a:r>
            <a:r>
              <a:rPr lang="zh-CN" altLang="en-US" sz="2000" kern="0" smtClean="0">
                <a:solidFill>
                  <a:srgbClr val="000000"/>
                </a:solidFill>
              </a:rPr>
              <a:t>和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smtClean="0">
                <a:solidFill>
                  <a:srgbClr val="000000"/>
                </a:solidFill>
              </a:rPr>
              <a:t>－</a:t>
            </a:r>
            <a:r>
              <a:rPr lang="zh-CN" altLang="en-US" sz="2000" kern="0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7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1635125"/>
            <a:ext cx="3849687" cy="1997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2.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运放的开环电压增益很高</a:t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若（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n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）＞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0</a:t>
            </a:r>
            <a:br>
              <a:rPr lang="en-US" altLang="zh-CN" sz="2000" kern="0" dirty="0" smtClean="0">
                <a:solidFill>
                  <a:srgbClr val="000000"/>
                </a:solidFill>
              </a:rPr>
            </a:br>
            <a:r>
              <a:rPr lang="en-US" altLang="zh-CN" sz="2000" kern="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则 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 +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om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＋</a:t>
            </a:r>
            <a:br>
              <a:rPr lang="zh-CN" altLang="en-US" sz="2000" kern="0" baseline="-30000" dirty="0" smtClean="0">
                <a:solidFill>
                  <a:srgbClr val="000000"/>
                </a:solidFill>
              </a:rPr>
            </a:br>
            <a:r>
              <a:rPr lang="zh-CN" altLang="en-US" sz="2000" kern="0" baseline="-30000" dirty="0" smtClean="0">
                <a:solidFill>
                  <a:srgbClr val="000000"/>
                </a:solidFill>
              </a:rPr>
              <a:t>    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若（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p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n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）＜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0</a:t>
            </a:r>
            <a:br>
              <a:rPr lang="en-US" altLang="zh-CN" sz="2000" kern="0" dirty="0" smtClean="0">
                <a:solidFill>
                  <a:srgbClr val="000000"/>
                </a:solidFill>
              </a:rPr>
            </a:br>
            <a:r>
              <a:rPr lang="en-US" altLang="zh-CN" sz="2000" kern="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则 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 –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om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000" i="1" kern="0" dirty="0" smtClean="0">
                <a:solidFill>
                  <a:srgbClr val="000000"/>
                </a:solidFill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－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3619500"/>
            <a:ext cx="3849687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3. </a:t>
            </a:r>
            <a:r>
              <a:rPr lang="zh-CN" altLang="en-US" sz="2000" kern="0" dirty="0" smtClean="0">
                <a:solidFill>
                  <a:srgbClr val="000000"/>
                </a:solidFill>
                <a:ea typeface="仿宋_GB2312" pitchFamily="49" charset="-122"/>
              </a:rPr>
              <a:t>若</a:t>
            </a:r>
            <a:r>
              <a:rPr lang="en-US" altLang="zh-CN" sz="20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&lt; </a:t>
            </a:r>
            <a:r>
              <a:rPr lang="en-US" altLang="zh-CN" sz="20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 &lt;</a:t>
            </a:r>
            <a:r>
              <a:rPr lang="en-US" altLang="zh-CN" sz="20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000" kern="0" baseline="-30000" dirty="0" smtClean="0">
                <a:solidFill>
                  <a:srgbClr val="000000"/>
                </a:solidFill>
              </a:rPr>
              <a:t>＋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 </a:t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则  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（</a:t>
            </a:r>
            <a:r>
              <a:rPr lang="en-US" altLang="zh-CN" sz="2000" i="1" kern="0" dirty="0" err="1" smtClean="0">
                <a:solidFill>
                  <a:srgbClr val="FF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p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000" i="1" kern="0" dirty="0" err="1" smtClean="0">
                <a:solidFill>
                  <a:srgbClr val="FF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n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）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  <a:sym typeface="Symbol" pitchFamily="18" charset="2"/>
              </a:rPr>
              <a:t>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0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6413" y="4519613"/>
            <a:ext cx="3849687" cy="854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4. </a:t>
            </a:r>
            <a:r>
              <a:rPr lang="zh-CN" altLang="en-US" sz="2000" kern="0" dirty="0" smtClean="0">
                <a:solidFill>
                  <a:srgbClr val="000000"/>
                </a:solidFill>
                <a:latin typeface="楷体_GB2312" pitchFamily="49" charset="-122"/>
              </a:rPr>
              <a:t>输入电阻</a:t>
            </a:r>
            <a:r>
              <a:rPr lang="en-US" altLang="zh-CN" sz="2000" i="1" kern="0" dirty="0" err="1" smtClean="0">
                <a:solidFill>
                  <a:srgbClr val="000000"/>
                </a:solidFill>
              </a:rPr>
              <a:t>r</a:t>
            </a:r>
            <a:r>
              <a:rPr lang="en-US" altLang="zh-CN" sz="2000" kern="0" baseline="-3000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2000" kern="0" dirty="0" smtClean="0">
                <a:solidFill>
                  <a:srgbClr val="000000"/>
                </a:solidFill>
                <a:latin typeface="楷体_GB2312" pitchFamily="49" charset="-122"/>
              </a:rPr>
              <a:t>的阻值很高</a:t>
            </a:r>
            <a:r>
              <a:rPr lang="zh-CN" altLang="en-US" sz="2000" kern="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/>
            </a:r>
            <a:br>
              <a:rPr lang="zh-CN" altLang="en-US" sz="2000" kern="0" dirty="0" smtClean="0">
                <a:solidFill>
                  <a:srgbClr val="000000"/>
                </a:solidFill>
              </a:rPr>
            </a:br>
            <a:r>
              <a:rPr lang="zh-CN" altLang="en-US" sz="2000" kern="0" dirty="0" smtClean="0">
                <a:solidFill>
                  <a:srgbClr val="000000"/>
                </a:solidFill>
              </a:rPr>
              <a:t>        使  </a:t>
            </a:r>
            <a:r>
              <a:rPr lang="en-US" altLang="zh-CN" sz="2000" i="1" kern="0" dirty="0" err="1" smtClean="0">
                <a:solidFill>
                  <a:srgbClr val="FF0000"/>
                </a:solidFill>
                <a:ea typeface="华康简宋" charset="-122"/>
              </a:rPr>
              <a:t>i</a:t>
            </a:r>
            <a:r>
              <a:rPr lang="en-US" altLang="zh-CN" sz="2000" kern="0" baseline="-30000" dirty="0" err="1" smtClean="0">
                <a:solidFill>
                  <a:srgbClr val="FF0000"/>
                </a:solidFill>
                <a:ea typeface="华康简宋" charset="-122"/>
              </a:rPr>
              <a:t>p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≈ 0</a:t>
            </a:r>
            <a:r>
              <a:rPr lang="zh-CN" altLang="en-US" sz="2000" kern="0" dirty="0" smtClean="0">
                <a:solidFill>
                  <a:srgbClr val="FF0000"/>
                </a:solidFill>
                <a:ea typeface="华康简宋" charset="-122"/>
              </a:rPr>
              <a:t>、</a:t>
            </a:r>
            <a:r>
              <a:rPr lang="en-US" altLang="zh-CN" sz="2000" i="1" kern="0" dirty="0" smtClean="0">
                <a:solidFill>
                  <a:srgbClr val="FF0000"/>
                </a:solidFill>
                <a:ea typeface="华康简宋" charset="-122"/>
              </a:rPr>
              <a:t>i</a:t>
            </a:r>
            <a:r>
              <a:rPr lang="en-US" altLang="zh-CN" sz="2000" kern="0" baseline="-30000" dirty="0" smtClean="0">
                <a:solidFill>
                  <a:srgbClr val="FF0000"/>
                </a:solidFill>
                <a:ea typeface="华康简宋" charset="-122"/>
              </a:rPr>
              <a:t>n</a:t>
            </a:r>
            <a:r>
              <a:rPr lang="en-US" altLang="zh-CN" sz="2000" kern="0" dirty="0" smtClean="0">
                <a:solidFill>
                  <a:srgbClr val="FF0000"/>
                </a:solidFill>
                <a:ea typeface="华康简宋" charset="-122"/>
              </a:rPr>
              <a:t>≈ 0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5481638"/>
            <a:ext cx="3849688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kern="0" smtClean="0">
                <a:solidFill>
                  <a:srgbClr val="000000"/>
                </a:solidFill>
                <a:ea typeface="华康简宋" charset="-122"/>
              </a:rPr>
              <a:t>5</a:t>
            </a:r>
            <a:r>
              <a:rPr lang="en-US" altLang="zh-CN" sz="2000" kern="0" smtClean="0">
                <a:solidFill>
                  <a:srgbClr val="000000"/>
                </a:solidFill>
              </a:rPr>
              <a:t>. </a:t>
            </a:r>
            <a:r>
              <a:rPr lang="zh-CN" altLang="en-US" sz="2000" kern="0" smtClean="0">
                <a:solidFill>
                  <a:srgbClr val="000000"/>
                </a:solidFill>
              </a:rPr>
              <a:t>输出电阻很小， </a:t>
            </a:r>
            <a:r>
              <a:rPr lang="en-US" altLang="zh-CN" sz="20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000" kern="0" baseline="-30000" smtClean="0">
                <a:solidFill>
                  <a:srgbClr val="000000"/>
                </a:solidFill>
              </a:rPr>
              <a:t>o</a:t>
            </a:r>
            <a:r>
              <a:rPr lang="en-US" altLang="zh-CN" sz="2000" kern="0" baseline="-3000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000" kern="0" smtClean="0">
                <a:solidFill>
                  <a:srgbClr val="000000"/>
                </a:solidFill>
                <a:ea typeface="华康简宋" charset="-122"/>
              </a:rPr>
              <a:t>≈ 0</a:t>
            </a:r>
            <a:endParaRPr lang="en-US" altLang="zh-CN" sz="2000" kern="0" smtClean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84550" y="3608388"/>
            <a:ext cx="2951163" cy="2376487"/>
            <a:chOff x="3024" y="2640"/>
            <a:chExt cx="2400" cy="1248"/>
          </a:xfrm>
        </p:grpSpPr>
        <p:sp>
          <p:nvSpPr>
            <p:cNvPr id="8203" name="AutoShape 11" descr="羊皮纸"/>
            <p:cNvSpPr>
              <a:spLocks noChangeArrowheads="1"/>
            </p:cNvSpPr>
            <p:nvPr/>
          </p:nvSpPr>
          <p:spPr bwMode="auto">
            <a:xfrm>
              <a:off x="3024" y="2640"/>
              <a:ext cx="2400" cy="1248"/>
            </a:xfrm>
            <a:prstGeom prst="flowChartAlternateProcess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120" y="2688"/>
              <a:ext cx="2304" cy="1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理想：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i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≈∞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≈0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A</a:t>
              </a:r>
              <a:r>
                <a:rPr kumimoji="1" lang="en-US" altLang="zh-CN" sz="2400" b="1" i="1" baseline="-30000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→∞</a:t>
              </a:r>
            </a:p>
            <a:p>
              <a:pPr>
                <a:lnSpc>
                  <a:spcPct val="115000"/>
                </a:lnSpc>
              </a:pPr>
              <a:r>
                <a:rPr kumimoji="1" lang="en-US" altLang="zh-CN" sz="2400" b="1" i="1" dirty="0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   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＝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A</a:t>
              </a:r>
              <a:r>
                <a:rPr kumimoji="1" lang="en-US" altLang="zh-CN" sz="2400" b="1" i="1" baseline="-30000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o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(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p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－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Book Antiqua" pitchFamily="18" charset="0"/>
                  <a:ea typeface="华康简宋"/>
                  <a:cs typeface="华康简宋"/>
                </a:rPr>
                <a:t>v</a:t>
              </a:r>
              <a:r>
                <a:rPr kumimoji="1" lang="en-US" altLang="zh-CN" sz="2400" b="1" baseline="-30000" dirty="0" err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)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6340475" y="3495675"/>
          <a:ext cx="2732088" cy="2312988"/>
        </p:xfrm>
        <a:graphic>
          <a:graphicData uri="http://schemas.openxmlformats.org/presentationml/2006/ole">
            <p:oleObj spid="_x0000_s8197" name="图片" r:id="rId7" imgW="2484649" imgH="2107577" progId="Word.Picture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87624" y="5938838"/>
            <a:ext cx="175080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＝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kumimoji="1" lang="en-US" altLang="zh-CN" b="1" i="1" baseline="-30000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(</a:t>
            </a: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p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b="1" i="1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)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7338" y="404813"/>
            <a:ext cx="685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运放的两个重要分析依据</a:t>
            </a:r>
            <a:endParaRPr lang="zh-CN" altLang="en-US" sz="2800" b="1">
              <a:ea typeface="隶书" pitchFamily="49" charset="-122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58775" y="3429000"/>
            <a:ext cx="1282700" cy="5191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虚断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859338" y="485616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358775" y="4508500"/>
            <a:ext cx="1295400" cy="5191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虚短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4857750" y="3429000"/>
            <a:ext cx="4286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同相和反相输入两端间可视为断开</a:t>
            </a:r>
            <a:endParaRPr lang="zh-CN" altLang="en-US" sz="2000" b="1">
              <a:solidFill>
                <a:srgbClr val="FF0000"/>
              </a:solidFill>
              <a:latin typeface="Symbol" pitchFamily="18" charset="2"/>
            </a:endParaRPr>
          </a:p>
        </p:txBody>
      </p:sp>
      <p:graphicFrame>
        <p:nvGraphicFramePr>
          <p:cNvPr id="328714" name="Object 10"/>
          <p:cNvGraphicFramePr>
            <a:graphicFrameLocks noChangeAspect="1"/>
          </p:cNvGraphicFramePr>
          <p:nvPr/>
        </p:nvGraphicFramePr>
        <p:xfrm>
          <a:off x="1700213" y="3382963"/>
          <a:ext cx="2833687" cy="596900"/>
        </p:xfrm>
        <a:graphic>
          <a:graphicData uri="http://schemas.openxmlformats.org/presentationml/2006/ole">
            <p:oleObj spid="_x0000_s9224" name="Equation" r:id="rId4" imgW="2832100" imgH="596900" progId="Equation.DSMT4">
              <p:embed/>
            </p:oleObj>
          </a:graphicData>
        </a:graphic>
      </p:graphicFrame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3643313" y="4500563"/>
            <a:ext cx="4830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同相和反相输入端间可视为短路（电压）</a:t>
            </a:r>
          </a:p>
        </p:txBody>
      </p:sp>
      <p:graphicFrame>
        <p:nvGraphicFramePr>
          <p:cNvPr id="328717" name="Object 13"/>
          <p:cNvGraphicFramePr>
            <a:graphicFrameLocks noChangeAspect="1"/>
          </p:cNvGraphicFramePr>
          <p:nvPr/>
        </p:nvGraphicFramePr>
        <p:xfrm>
          <a:off x="1878013" y="4483100"/>
          <a:ext cx="990600" cy="482600"/>
        </p:xfrm>
        <a:graphic>
          <a:graphicData uri="http://schemas.openxmlformats.org/presentationml/2006/ole">
            <p:oleObj spid="_x0000_s9225" name="Equation" r:id="rId5" imgW="990170" imgH="482391" progId="Equation.DSMT4">
              <p:embed/>
            </p:oleObj>
          </a:graphicData>
        </a:graphic>
      </p:graphicFrame>
      <p:graphicFrame>
        <p:nvGraphicFramePr>
          <p:cNvPr id="328718" name="Object 14"/>
          <p:cNvGraphicFramePr>
            <a:graphicFrameLocks noChangeAspect="1"/>
          </p:cNvGraphicFramePr>
          <p:nvPr/>
        </p:nvGraphicFramePr>
        <p:xfrm>
          <a:off x="2530475" y="5203825"/>
          <a:ext cx="2840038" cy="482600"/>
        </p:xfrm>
        <a:graphic>
          <a:graphicData uri="http://schemas.openxmlformats.org/presentationml/2006/ole">
            <p:oleObj spid="_x0000_s9226" name="Equation" r:id="rId6" imgW="2844800" imgH="482600" progId="Equation.DSMT4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384550" y="1322388"/>
            <a:ext cx="3621088" cy="1735137"/>
            <a:chOff x="3107" y="2939"/>
            <a:chExt cx="2281" cy="1093"/>
          </a:xfrm>
        </p:grpSpPr>
        <p:grpSp>
          <p:nvGrpSpPr>
            <p:cNvPr id="9239" name="Group 17"/>
            <p:cNvGrpSpPr>
              <a:grpSpLocks/>
            </p:cNvGrpSpPr>
            <p:nvPr/>
          </p:nvGrpSpPr>
          <p:grpSpPr bwMode="auto">
            <a:xfrm>
              <a:off x="3437" y="2939"/>
              <a:ext cx="1353" cy="1093"/>
              <a:chOff x="912" y="1428"/>
              <a:chExt cx="1872" cy="1200"/>
            </a:xfrm>
          </p:grpSpPr>
          <p:sp>
            <p:nvSpPr>
              <p:cNvPr id="9243" name="Rectangle 18"/>
              <p:cNvSpPr>
                <a:spLocks noChangeArrowheads="1"/>
              </p:cNvSpPr>
              <p:nvPr/>
            </p:nvSpPr>
            <p:spPr bwMode="auto">
              <a:xfrm>
                <a:off x="1416" y="1428"/>
                <a:ext cx="864" cy="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Line 19"/>
              <p:cNvSpPr>
                <a:spLocks noChangeShapeType="1"/>
              </p:cNvSpPr>
              <p:nvPr/>
            </p:nvSpPr>
            <p:spPr bwMode="auto">
              <a:xfrm>
                <a:off x="2279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Line 20"/>
              <p:cNvSpPr>
                <a:spLocks noChangeShapeType="1"/>
              </p:cNvSpPr>
              <p:nvPr/>
            </p:nvSpPr>
            <p:spPr bwMode="auto">
              <a:xfrm>
                <a:off x="983" y="23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6" name="Line 21"/>
              <p:cNvSpPr>
                <a:spLocks noChangeShapeType="1"/>
              </p:cNvSpPr>
              <p:nvPr/>
            </p:nvSpPr>
            <p:spPr bwMode="auto">
              <a:xfrm>
                <a:off x="995" y="180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7" name="Text Box 22"/>
              <p:cNvSpPr txBox="1">
                <a:spLocks noChangeArrowheads="1"/>
              </p:cNvSpPr>
              <p:nvPr/>
            </p:nvSpPr>
            <p:spPr bwMode="auto">
              <a:xfrm>
                <a:off x="1452" y="1452"/>
                <a:ext cx="253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9248" name="Text Box 23"/>
              <p:cNvSpPr txBox="1">
                <a:spLocks noChangeArrowheads="1"/>
              </p:cNvSpPr>
              <p:nvPr/>
            </p:nvSpPr>
            <p:spPr bwMode="auto">
              <a:xfrm>
                <a:off x="1452" y="2112"/>
                <a:ext cx="253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9249" name="Text Box 24"/>
              <p:cNvSpPr txBox="1">
                <a:spLocks noChangeArrowheads="1"/>
              </p:cNvSpPr>
              <p:nvPr/>
            </p:nvSpPr>
            <p:spPr bwMode="auto">
              <a:xfrm rot="5400000">
                <a:off x="1756" y="1374"/>
                <a:ext cx="348" cy="50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  <a:sym typeface="Symbol" pitchFamily="18" charset="2"/>
                  </a:rPr>
                  <a:t></a:t>
                </a:r>
                <a:endParaRPr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9250" name="Text Box 25"/>
              <p:cNvSpPr txBox="1">
                <a:spLocks noChangeArrowheads="1"/>
              </p:cNvSpPr>
              <p:nvPr/>
            </p:nvSpPr>
            <p:spPr bwMode="auto">
              <a:xfrm>
                <a:off x="1968" y="1812"/>
                <a:ext cx="252" cy="4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9251" name="Oval 26"/>
              <p:cNvSpPr>
                <a:spLocks noChangeArrowheads="1"/>
              </p:cNvSpPr>
              <p:nvPr/>
            </p:nvSpPr>
            <p:spPr bwMode="auto">
              <a:xfrm>
                <a:off x="912" y="1764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2" name="Oval 27"/>
              <p:cNvSpPr>
                <a:spLocks noChangeArrowheads="1"/>
              </p:cNvSpPr>
              <p:nvPr/>
            </p:nvSpPr>
            <p:spPr bwMode="auto">
              <a:xfrm>
                <a:off x="2712" y="1968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3" name="Oval 28"/>
              <p:cNvSpPr>
                <a:spLocks noChangeArrowheads="1"/>
              </p:cNvSpPr>
              <p:nvPr/>
            </p:nvSpPr>
            <p:spPr bwMode="auto">
              <a:xfrm>
                <a:off x="912" y="2316"/>
                <a:ext cx="72" cy="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3107" y="3595"/>
              <a:ext cx="486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kern="0" baseline="-30000" dirty="0" err="1">
                  <a:solidFill>
                    <a:srgbClr val="000000"/>
                  </a:solidFill>
                </a:rPr>
                <a:t>p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  <p:sp>
          <p:nvSpPr>
            <p:cNvPr id="4121" name="Text Box 31"/>
            <p:cNvSpPr txBox="1">
              <a:spLocks noChangeArrowheads="1"/>
            </p:cNvSpPr>
            <p:nvPr/>
          </p:nvSpPr>
          <p:spPr bwMode="auto">
            <a:xfrm>
              <a:off x="3107" y="3055"/>
              <a:ext cx="485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kern="0" baseline="-30000" dirty="0" err="1">
                  <a:solidFill>
                    <a:srgbClr val="000000"/>
                  </a:solidFill>
                </a:rPr>
                <a:t>n</a:t>
              </a:r>
              <a:endParaRPr lang="en-US" altLang="zh-CN" sz="3200" b="1" baseline="-20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4842" y="3289"/>
              <a:ext cx="54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i="1" kern="0" dirty="0" err="1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sz="3200" b="1" baseline="-20000" dirty="0" err="1">
                  <a:ea typeface="楷体_GB2312" pitchFamily="49" charset="-122"/>
                </a:rPr>
                <a:t>o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79838" y="1016000"/>
            <a:ext cx="628650" cy="628650"/>
            <a:chOff x="912" y="1764"/>
            <a:chExt cx="396" cy="396"/>
          </a:xfrm>
        </p:grpSpPr>
        <p:sp>
          <p:nvSpPr>
            <p:cNvPr id="9237" name="Line 34"/>
            <p:cNvSpPr>
              <a:spLocks noChangeShapeType="1"/>
            </p:cNvSpPr>
            <p:nvPr/>
          </p:nvSpPr>
          <p:spPr bwMode="auto">
            <a:xfrm>
              <a:off x="912" y="2160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Text Box 35"/>
            <p:cNvSpPr txBox="1">
              <a:spLocks noChangeArrowheads="1"/>
            </p:cNvSpPr>
            <p:nvPr/>
          </p:nvSpPr>
          <p:spPr bwMode="auto">
            <a:xfrm>
              <a:off x="960" y="1764"/>
              <a:ext cx="3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0000"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500563" y="1881188"/>
            <a:ext cx="1117600" cy="792162"/>
            <a:chOff x="4558" y="1207"/>
            <a:chExt cx="704" cy="499"/>
          </a:xfrm>
        </p:grpSpPr>
        <p:sp>
          <p:nvSpPr>
            <p:cNvPr id="9230" name="Text Box 38"/>
            <p:cNvSpPr txBox="1">
              <a:spLocks noChangeArrowheads="1"/>
            </p:cNvSpPr>
            <p:nvPr/>
          </p:nvSpPr>
          <p:spPr bwMode="auto">
            <a:xfrm>
              <a:off x="4808" y="1306"/>
              <a:ext cx="45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r</a:t>
              </a:r>
              <a:r>
                <a:rPr kumimoji="1" lang="en-US" altLang="zh-CN" sz="2400" b="1" baseline="-30000">
                  <a:solidFill>
                    <a:srgbClr val="000000"/>
                  </a:solidFill>
                  <a:latin typeface="Times New Roman" pitchFamily="18" charset="0"/>
                  <a:ea typeface="华康简宋"/>
                  <a:cs typeface="华康简宋"/>
                </a:rPr>
                <a:t>i</a:t>
              </a:r>
              <a:endParaRPr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9231" name="Group 46"/>
            <p:cNvGrpSpPr>
              <a:grpSpLocks/>
            </p:cNvGrpSpPr>
            <p:nvPr/>
          </p:nvGrpSpPr>
          <p:grpSpPr bwMode="auto">
            <a:xfrm>
              <a:off x="4558" y="1207"/>
              <a:ext cx="294" cy="499"/>
              <a:chOff x="2835" y="1162"/>
              <a:chExt cx="294" cy="499"/>
            </a:xfrm>
          </p:grpSpPr>
          <p:sp>
            <p:nvSpPr>
              <p:cNvPr id="9232" name="Rectangle 36"/>
              <p:cNvSpPr>
                <a:spLocks noChangeArrowheads="1"/>
              </p:cNvSpPr>
              <p:nvPr/>
            </p:nvSpPr>
            <p:spPr bwMode="auto">
              <a:xfrm rot="5400000">
                <a:off x="2925" y="1344"/>
                <a:ext cx="295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3" name="Line 37"/>
              <p:cNvSpPr>
                <a:spLocks noChangeShapeType="1"/>
              </p:cNvSpPr>
              <p:nvPr/>
            </p:nvSpPr>
            <p:spPr bwMode="auto">
              <a:xfrm>
                <a:off x="2835" y="1661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4" name="Line 39"/>
              <p:cNvSpPr>
                <a:spLocks noChangeShapeType="1"/>
              </p:cNvSpPr>
              <p:nvPr/>
            </p:nvSpPr>
            <p:spPr bwMode="auto">
              <a:xfrm>
                <a:off x="2835" y="1162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5" name="Line 40"/>
              <p:cNvSpPr>
                <a:spLocks noChangeShapeType="1"/>
              </p:cNvSpPr>
              <p:nvPr/>
            </p:nvSpPr>
            <p:spPr bwMode="auto">
              <a:xfrm flipH="1">
                <a:off x="3062" y="116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6" name="Line 45"/>
              <p:cNvSpPr>
                <a:spLocks noChangeShapeType="1"/>
              </p:cNvSpPr>
              <p:nvPr/>
            </p:nvSpPr>
            <p:spPr bwMode="auto">
              <a:xfrm flipH="1">
                <a:off x="3062" y="1570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  <p:bldP spid="328709" grpId="0" animBg="1" autoUpdateAnimBg="0"/>
      <p:bldP spid="328711" grpId="0" animBg="1" autoUpdateAnimBg="0"/>
      <p:bldP spid="328713" grpId="0"/>
      <p:bldP spid="3287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188" y="981075"/>
            <a:ext cx="7772400" cy="7191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2.3  </a:t>
            </a:r>
            <a:r>
              <a:rPr lang="zh-CN" altLang="en-US" dirty="0"/>
              <a:t>基本线性运放电路</a:t>
            </a:r>
          </a:p>
        </p:txBody>
      </p:sp>
      <p:sp>
        <p:nvSpPr>
          <p:cNvPr id="62467" name="副标题 6"/>
          <p:cNvSpPr>
            <a:spLocks noGrp="1"/>
          </p:cNvSpPr>
          <p:nvPr>
            <p:ph type="subTitle" idx="1"/>
          </p:nvPr>
        </p:nvSpPr>
        <p:spPr>
          <a:xfrm>
            <a:off x="1371600" y="1989138"/>
            <a:ext cx="6400800" cy="3649662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7416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放大电路中的负反馈</a:t>
            </a:r>
            <a:endParaRPr lang="zh-CN" altLang="en-US" sz="28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0" y="2852738"/>
            <a:ext cx="8915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indent="6667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放大电路输出量（电压或电流）的一部分或者全部通过反馈电路送回到输入端，就称为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反馈</a:t>
            </a:r>
            <a:endParaRPr lang="zh-CN" altLang="en-US" sz="2800" b="1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173131" name="Rectangle 75"/>
          <p:cNvSpPr>
            <a:spLocks noChangeArrowheads="1"/>
          </p:cNvSpPr>
          <p:nvPr/>
        </p:nvSpPr>
        <p:spPr bwMode="auto">
          <a:xfrm>
            <a:off x="323850" y="98107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反馈基本概念</a:t>
            </a:r>
          </a:p>
        </p:txBody>
      </p:sp>
      <p:sp>
        <p:nvSpPr>
          <p:cNvPr id="10254" name="Rectangle 43"/>
          <p:cNvSpPr>
            <a:spLocks noChangeArrowheads="1"/>
          </p:cNvSpPr>
          <p:nvPr/>
        </p:nvSpPr>
        <p:spPr bwMode="auto">
          <a:xfrm>
            <a:off x="1700213" y="5322888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2843213" y="3933825"/>
            <a:ext cx="5730875" cy="2606675"/>
            <a:chOff x="1791" y="2364"/>
            <a:chExt cx="3610" cy="1642"/>
          </a:xfrm>
        </p:grpSpPr>
        <p:sp>
          <p:nvSpPr>
            <p:cNvPr id="10262" name="Rectangle 6"/>
            <p:cNvSpPr>
              <a:spLocks noChangeArrowheads="1"/>
            </p:cNvSpPr>
            <p:nvPr/>
          </p:nvSpPr>
          <p:spPr bwMode="auto">
            <a:xfrm>
              <a:off x="3277" y="2602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3" name="Line 7"/>
            <p:cNvSpPr>
              <a:spLocks noChangeShapeType="1"/>
            </p:cNvSpPr>
            <p:nvPr/>
          </p:nvSpPr>
          <p:spPr bwMode="auto">
            <a:xfrm>
              <a:off x="2689" y="2836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8"/>
            <p:cNvSpPr>
              <a:spLocks noChangeShapeType="1"/>
            </p:cNvSpPr>
            <p:nvPr/>
          </p:nvSpPr>
          <p:spPr bwMode="auto">
            <a:xfrm flipV="1">
              <a:off x="4309" y="2836"/>
              <a:ext cx="109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805" y="2814"/>
              <a:ext cx="48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1791" y="2848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Rectangle 20"/>
            <p:cNvSpPr>
              <a:spLocks noChangeArrowheads="1"/>
            </p:cNvSpPr>
            <p:nvPr/>
          </p:nvSpPr>
          <p:spPr bwMode="auto">
            <a:xfrm>
              <a:off x="3292" y="3540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反馈网络</a:t>
              </a:r>
            </a:p>
            <a:p>
              <a:pPr algn="ctr"/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8" name="Line 21"/>
            <p:cNvSpPr>
              <a:spLocks noChangeShapeType="1"/>
            </p:cNvSpPr>
            <p:nvPr/>
          </p:nvSpPr>
          <p:spPr bwMode="auto">
            <a:xfrm>
              <a:off x="2475" y="3774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Line 22"/>
            <p:cNvSpPr>
              <a:spLocks noChangeShapeType="1"/>
            </p:cNvSpPr>
            <p:nvPr/>
          </p:nvSpPr>
          <p:spPr bwMode="auto">
            <a:xfrm flipV="1">
              <a:off x="4335" y="378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Line 25"/>
            <p:cNvSpPr>
              <a:spLocks noChangeShapeType="1"/>
            </p:cNvSpPr>
            <p:nvPr/>
          </p:nvSpPr>
          <p:spPr bwMode="auto">
            <a:xfrm flipV="1">
              <a:off x="4828" y="2820"/>
              <a:ext cx="0" cy="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271" name="Group 26"/>
            <p:cNvGrpSpPr>
              <a:grpSpLocks/>
            </p:cNvGrpSpPr>
            <p:nvPr/>
          </p:nvGrpSpPr>
          <p:grpSpPr bwMode="auto">
            <a:xfrm>
              <a:off x="2272" y="2364"/>
              <a:ext cx="420" cy="826"/>
              <a:chOff x="1392" y="3024"/>
              <a:chExt cx="420" cy="826"/>
            </a:xfrm>
          </p:grpSpPr>
          <p:sp>
            <p:nvSpPr>
              <p:cNvPr id="10275" name="Oval 27"/>
              <p:cNvSpPr>
                <a:spLocks noChangeArrowheads="1"/>
              </p:cNvSpPr>
              <p:nvPr/>
            </p:nvSpPr>
            <p:spPr bwMode="auto">
              <a:xfrm>
                <a:off x="1440" y="333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6" name="Text Box 28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96" cy="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8000">
                    <a:ea typeface="楷体_GB2312" pitchFamily="49" charset="-122"/>
                    <a:sym typeface="Symbol" pitchFamily="18" charset="2"/>
                  </a:rPr>
                  <a:t></a:t>
                </a:r>
                <a:endParaRPr lang="en-US" altLang="zh-CN" sz="8000" b="1">
                  <a:ea typeface="楷体_GB2312" pitchFamily="49" charset="-122"/>
                </a:endParaRPr>
              </a:p>
            </p:txBody>
          </p:sp>
        </p:grp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>
              <a:off x="2488" y="3060"/>
              <a:ext cx="0" cy="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2092" y="248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2236" y="296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806" y="2475"/>
            <a:ext cx="257" cy="359"/>
          </p:xfrm>
          <a:graphic>
            <a:graphicData uri="http://schemas.openxmlformats.org/presentationml/2006/ole">
              <p:oleObj spid="_x0000_s10260" name="Equation" r:id="rId4" imgW="583947" imgH="799753" progId="Equation.DSMT4">
                <p:embed/>
              </p:oleObj>
            </a:graphicData>
          </a:graphic>
        </p:graphicFrame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2506" y="3240"/>
            <a:ext cx="280" cy="357"/>
          </p:xfrm>
          <a:graphic>
            <a:graphicData uri="http://schemas.openxmlformats.org/presentationml/2006/ole">
              <p:oleObj spid="_x0000_s10261" name="Equation" r:id="rId5" imgW="634725" imgH="799753" progId="Equation.DSMT4">
                <p:embed/>
              </p:oleObj>
            </a:graphicData>
          </a:graphic>
        </p:graphicFrame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2804" y="2472"/>
            <a:ext cx="291" cy="359"/>
          </p:xfrm>
          <a:graphic>
            <a:graphicData uri="http://schemas.openxmlformats.org/presentationml/2006/ole">
              <p:oleObj spid="_x0000_s10262" name="Equation" r:id="rId6" imgW="660113" imgH="799753" progId="Equation.DSMT4">
                <p:embed/>
              </p:oleObj>
            </a:graphicData>
          </a:graphic>
        </p:graphicFrame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4978" y="2473"/>
            <a:ext cx="285" cy="358"/>
          </p:xfrm>
          <a:graphic>
            <a:graphicData uri="http://schemas.openxmlformats.org/presentationml/2006/ole">
              <p:oleObj spid="_x0000_s10263" name="Equation" r:id="rId7" imgW="647700" imgH="800100" progId="Equation.DSMT4">
                <p:embed/>
              </p:oleObj>
            </a:graphicData>
          </a:graphic>
        </p:graphicFrame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4082" y="3612"/>
            <a:ext cx="157" cy="280"/>
          </p:xfrm>
          <a:graphic>
            <a:graphicData uri="http://schemas.openxmlformats.org/presentationml/2006/ole">
              <p:oleObj spid="_x0000_s10264" name="Equation" r:id="rId8" imgW="355446" imgH="622030" progId="Equation.DSMT4">
                <p:embed/>
              </p:oleObj>
            </a:graphicData>
          </a:graphic>
        </p:graphicFrame>
        <p:graphicFrame>
          <p:nvGraphicFramePr>
            <p:cNvPr id="10250" name="Object 10"/>
            <p:cNvGraphicFramePr>
              <a:graphicFrameLocks noChangeAspect="1"/>
            </p:cNvGraphicFramePr>
            <p:nvPr/>
          </p:nvGraphicFramePr>
          <p:xfrm>
            <a:off x="4059" y="2727"/>
            <a:ext cx="146" cy="278"/>
          </p:xfrm>
          <a:graphic>
            <a:graphicData uri="http://schemas.openxmlformats.org/presentationml/2006/ole">
              <p:oleObj spid="_x0000_s10265" name="Equation" r:id="rId9" imgW="330057" imgH="622030" progId="Equation.DSMT4">
                <p:embed/>
              </p:oleObj>
            </a:graphicData>
          </a:graphic>
        </p:graphicFrame>
      </p:grpSp>
      <p:sp>
        <p:nvSpPr>
          <p:cNvPr id="173152" name="Text Box 96"/>
          <p:cNvSpPr txBox="1">
            <a:spLocks noChangeArrowheads="1"/>
          </p:cNvSpPr>
          <p:nvPr/>
        </p:nvSpPr>
        <p:spPr bwMode="auto">
          <a:xfrm>
            <a:off x="0" y="1844675"/>
            <a:ext cx="3276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66750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开环放大电路</a:t>
            </a:r>
          </a:p>
        </p:txBody>
      </p:sp>
      <p:sp>
        <p:nvSpPr>
          <p:cNvPr id="173182" name="Text Box 126"/>
          <p:cNvSpPr txBox="1">
            <a:spLocks noChangeArrowheads="1"/>
          </p:cNvSpPr>
          <p:nvPr/>
        </p:nvSpPr>
        <p:spPr bwMode="auto">
          <a:xfrm>
            <a:off x="-288925" y="4652963"/>
            <a:ext cx="3276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66750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闭环放大电路</a:t>
            </a:r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311525" y="1628775"/>
            <a:ext cx="4767263" cy="739775"/>
            <a:chOff x="2086" y="1094"/>
            <a:chExt cx="3003" cy="466"/>
          </a:xfrm>
        </p:grpSpPr>
        <p:sp>
          <p:nvSpPr>
            <p:cNvPr id="10259" name="Rectangle 128"/>
            <p:cNvSpPr>
              <a:spLocks noChangeArrowheads="1"/>
            </p:cNvSpPr>
            <p:nvPr/>
          </p:nvSpPr>
          <p:spPr bwMode="auto">
            <a:xfrm>
              <a:off x="2990" y="1094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0260" name="Line 129"/>
            <p:cNvSpPr>
              <a:spLocks noChangeShapeType="1"/>
            </p:cNvSpPr>
            <p:nvPr/>
          </p:nvSpPr>
          <p:spPr bwMode="auto">
            <a:xfrm>
              <a:off x="2402" y="1328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130"/>
            <p:cNvSpPr>
              <a:spLocks noChangeShapeType="1"/>
            </p:cNvSpPr>
            <p:nvPr/>
          </p:nvSpPr>
          <p:spPr bwMode="auto">
            <a:xfrm flipV="1">
              <a:off x="3991" y="1344"/>
              <a:ext cx="7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2086" y="1143"/>
            <a:ext cx="258" cy="359"/>
          </p:xfrm>
          <a:graphic>
            <a:graphicData uri="http://schemas.openxmlformats.org/presentationml/2006/ole">
              <p:oleObj spid="_x0000_s10266" name="Equation" r:id="rId10" imgW="583947" imgH="799753" progId="Equation.DSMT4">
                <p:embed/>
              </p:oleObj>
            </a:graphicData>
          </a:graphic>
        </p:graphicFrame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4804" y="1146"/>
            <a:ext cx="285" cy="358"/>
          </p:xfrm>
          <a:graphic>
            <a:graphicData uri="http://schemas.openxmlformats.org/presentationml/2006/ole">
              <p:oleObj spid="_x0000_s10267" name="Equation" r:id="rId11" imgW="647700" imgH="800100" progId="Equation.DSMT4">
                <p:embed/>
              </p:oleObj>
            </a:graphicData>
          </a:graphic>
        </p:graphicFrame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3742" y="1207"/>
            <a:ext cx="146" cy="279"/>
          </p:xfrm>
          <a:graphic>
            <a:graphicData uri="http://schemas.openxmlformats.org/presentationml/2006/ole">
              <p:oleObj spid="_x0000_s10268" name="Equation" r:id="rId12" imgW="330057" imgH="62203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/>
      <p:bldP spid="173131" grpId="0"/>
      <p:bldP spid="173152" grpId="0"/>
      <p:bldP spid="1731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576263" y="2781300"/>
            <a:ext cx="7488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若反馈信号削弱了净输入信号，就称为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负反馈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358775" y="4149725"/>
            <a:ext cx="4897438" cy="519113"/>
          </a:xfrm>
          <a:prstGeom prst="rect">
            <a:avLst/>
          </a:prstGeom>
          <a:solidFill>
            <a:srgbClr val="99FFCC"/>
          </a:solidFill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负反馈电路的三个环节：</a:t>
            </a:r>
          </a:p>
        </p:txBody>
      </p:sp>
      <p:sp>
        <p:nvSpPr>
          <p:cNvPr id="11277" name="Rectangle 8"/>
          <p:cNvSpPr>
            <a:spLocks noChangeArrowheads="1"/>
          </p:cNvSpPr>
          <p:nvPr/>
        </p:nvSpPr>
        <p:spPr bwMode="auto">
          <a:xfrm>
            <a:off x="1700213" y="5792788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941888"/>
            <a:ext cx="2971800" cy="1447800"/>
            <a:chOff x="0" y="2928"/>
            <a:chExt cx="1872" cy="912"/>
          </a:xfrm>
        </p:grpSpPr>
        <p:sp>
          <p:nvSpPr>
            <p:cNvPr id="11302" name="AutoShape 10"/>
            <p:cNvSpPr>
              <a:spLocks noChangeArrowheads="1"/>
            </p:cNvSpPr>
            <p:nvPr/>
          </p:nvSpPr>
          <p:spPr bwMode="auto">
            <a:xfrm>
              <a:off x="0" y="2928"/>
              <a:ext cx="1872" cy="91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Text Box 11"/>
            <p:cNvSpPr txBox="1">
              <a:spLocks noChangeArrowheads="1"/>
            </p:cNvSpPr>
            <p:nvPr/>
          </p:nvSpPr>
          <p:spPr bwMode="auto">
            <a:xfrm>
              <a:off x="127" y="3139"/>
              <a:ext cx="61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放</a:t>
              </a:r>
            </a:p>
            <a:p>
              <a:r>
                <a:rPr lang="zh-CN" altLang="en-US" b="1">
                  <a:ea typeface="楷体_GB2312" pitchFamily="49" charset="-122"/>
                </a:rPr>
                <a:t>大</a:t>
              </a:r>
            </a:p>
          </p:txBody>
        </p:sp>
        <p:graphicFrame>
          <p:nvGraphicFramePr>
            <p:cNvPr id="11274" name="Object 10"/>
            <p:cNvGraphicFramePr>
              <a:graphicFrameLocks noChangeAspect="1"/>
            </p:cNvGraphicFramePr>
            <p:nvPr/>
          </p:nvGraphicFramePr>
          <p:xfrm>
            <a:off x="779" y="3026"/>
            <a:ext cx="749" cy="779"/>
          </p:xfrm>
          <a:graphic>
            <a:graphicData uri="http://schemas.openxmlformats.org/presentationml/2006/ole">
              <p:oleObj spid="_x0000_s11284" name="Equation" r:id="rId4" imgW="1676400" imgH="1739900" progId="Equation.DSMT4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132138" y="4905375"/>
            <a:ext cx="2667000" cy="1447800"/>
            <a:chOff x="1968" y="2976"/>
            <a:chExt cx="1680" cy="912"/>
          </a:xfrm>
        </p:grpSpPr>
        <p:sp>
          <p:nvSpPr>
            <p:cNvPr id="11300" name="AutoShape 14"/>
            <p:cNvSpPr>
              <a:spLocks noChangeArrowheads="1"/>
            </p:cNvSpPr>
            <p:nvPr/>
          </p:nvSpPr>
          <p:spPr bwMode="auto">
            <a:xfrm>
              <a:off x="1968" y="2976"/>
              <a:ext cx="1680" cy="91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2047" y="3181"/>
              <a:ext cx="55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反</a:t>
              </a:r>
            </a:p>
            <a:p>
              <a:r>
                <a:rPr lang="zh-CN" altLang="en-US" b="1">
                  <a:ea typeface="楷体_GB2312" pitchFamily="49" charset="-122"/>
                </a:rPr>
                <a:t>馈</a:t>
              </a:r>
            </a:p>
          </p:txBody>
        </p:sp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2633" y="3078"/>
            <a:ext cx="755" cy="781"/>
          </p:xfrm>
          <a:graphic>
            <a:graphicData uri="http://schemas.openxmlformats.org/presentationml/2006/ole">
              <p:oleObj spid="_x0000_s11285" name="Equation" r:id="rId5" imgW="1689100" imgH="1739900" progId="Equation.DSMT4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903913" y="4941888"/>
            <a:ext cx="3048000" cy="1371600"/>
            <a:chOff x="3744" y="3024"/>
            <a:chExt cx="1920" cy="864"/>
          </a:xfrm>
        </p:grpSpPr>
        <p:sp>
          <p:nvSpPr>
            <p:cNvPr id="11298" name="AutoShape 40"/>
            <p:cNvSpPr>
              <a:spLocks noChangeArrowheads="1"/>
            </p:cNvSpPr>
            <p:nvPr/>
          </p:nvSpPr>
          <p:spPr bwMode="auto">
            <a:xfrm>
              <a:off x="3744" y="3024"/>
              <a:ext cx="1920" cy="86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Text Box 41"/>
            <p:cNvSpPr txBox="1">
              <a:spLocks noChangeArrowheads="1"/>
            </p:cNvSpPr>
            <p:nvPr/>
          </p:nvSpPr>
          <p:spPr bwMode="auto">
            <a:xfrm>
              <a:off x="3844" y="3226"/>
              <a:ext cx="556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迭</a:t>
              </a:r>
            </a:p>
            <a:p>
              <a:r>
                <a:rPr lang="zh-CN" altLang="en-US" b="1">
                  <a:ea typeface="楷体_GB2312" pitchFamily="49" charset="-122"/>
                </a:rPr>
                <a:t>加</a:t>
              </a:r>
            </a:p>
          </p:txBody>
        </p:sp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4283" y="3289"/>
            <a:ext cx="1263" cy="358"/>
          </p:xfrm>
          <a:graphic>
            <a:graphicData uri="http://schemas.openxmlformats.org/presentationml/2006/ole">
              <p:oleObj spid="_x0000_s11286" name="Equation" r:id="rId6" imgW="2819400" imgH="800100" progId="Equation.DSMT4">
                <p:embed/>
              </p:oleObj>
            </a:graphicData>
          </a:graphic>
        </p:graphicFrame>
      </p:grpSp>
      <p:sp>
        <p:nvSpPr>
          <p:cNvPr id="336940" name="Rectangle 44"/>
          <p:cNvSpPr>
            <a:spLocks noChangeArrowheads="1"/>
          </p:cNvSpPr>
          <p:nvPr/>
        </p:nvSpPr>
        <p:spPr bwMode="auto">
          <a:xfrm>
            <a:off x="611188" y="3536950"/>
            <a:ext cx="752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若反馈信号增强了净输入信号，就称为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正反馈</a:t>
            </a:r>
          </a:p>
        </p:txBody>
      </p:sp>
      <p:grpSp>
        <p:nvGrpSpPr>
          <p:cNvPr id="11282" name="Group 45"/>
          <p:cNvGrpSpPr>
            <a:grpSpLocks/>
          </p:cNvGrpSpPr>
          <p:nvPr/>
        </p:nvGrpSpPr>
        <p:grpSpPr bwMode="auto">
          <a:xfrm>
            <a:off x="1979613" y="0"/>
            <a:ext cx="5730875" cy="2606675"/>
            <a:chOff x="1791" y="2364"/>
            <a:chExt cx="3610" cy="1642"/>
          </a:xfrm>
        </p:grpSpPr>
        <p:sp>
          <p:nvSpPr>
            <p:cNvPr id="11283" name="Rectangle 46"/>
            <p:cNvSpPr>
              <a:spLocks noChangeArrowheads="1"/>
            </p:cNvSpPr>
            <p:nvPr/>
          </p:nvSpPr>
          <p:spPr bwMode="auto">
            <a:xfrm>
              <a:off x="3277" y="2602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基本放大</a:t>
              </a:r>
            </a:p>
            <a:p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电路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1284" name="Line 47"/>
            <p:cNvSpPr>
              <a:spLocks noChangeShapeType="1"/>
            </p:cNvSpPr>
            <p:nvPr/>
          </p:nvSpPr>
          <p:spPr bwMode="auto">
            <a:xfrm>
              <a:off x="2689" y="2836"/>
              <a:ext cx="57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48"/>
            <p:cNvSpPr>
              <a:spLocks noChangeShapeType="1"/>
            </p:cNvSpPr>
            <p:nvPr/>
          </p:nvSpPr>
          <p:spPr bwMode="auto">
            <a:xfrm flipV="1">
              <a:off x="4309" y="2836"/>
              <a:ext cx="109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Oval 49"/>
            <p:cNvSpPr>
              <a:spLocks noChangeArrowheads="1"/>
            </p:cNvSpPr>
            <p:nvPr/>
          </p:nvSpPr>
          <p:spPr bwMode="auto">
            <a:xfrm>
              <a:off x="4805" y="2814"/>
              <a:ext cx="48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7" name="Line 50"/>
            <p:cNvSpPr>
              <a:spLocks noChangeShapeType="1"/>
            </p:cNvSpPr>
            <p:nvPr/>
          </p:nvSpPr>
          <p:spPr bwMode="auto">
            <a:xfrm>
              <a:off x="1791" y="2848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3292" y="3540"/>
              <a:ext cx="1032" cy="4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反馈网络</a:t>
              </a:r>
            </a:p>
            <a:p>
              <a:pPr algn="ctr"/>
              <a:r>
                <a:rPr lang="zh-CN" altLang="en-US" sz="2000" b="1">
                  <a:solidFill>
                    <a:schemeClr val="tx2"/>
                  </a:solidFill>
                  <a:ea typeface="楷体_GB2312" pitchFamily="49" charset="-122"/>
                </a:rPr>
                <a:t> </a:t>
              </a:r>
              <a:endParaRPr lang="zh-CN" altLang="en-US" sz="32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1289" name="Line 52"/>
            <p:cNvSpPr>
              <a:spLocks noChangeShapeType="1"/>
            </p:cNvSpPr>
            <p:nvPr/>
          </p:nvSpPr>
          <p:spPr bwMode="auto">
            <a:xfrm>
              <a:off x="2475" y="3774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0" name="Line 53"/>
            <p:cNvSpPr>
              <a:spLocks noChangeShapeType="1"/>
            </p:cNvSpPr>
            <p:nvPr/>
          </p:nvSpPr>
          <p:spPr bwMode="auto">
            <a:xfrm flipV="1">
              <a:off x="4335" y="378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1" name="Line 54"/>
            <p:cNvSpPr>
              <a:spLocks noChangeShapeType="1"/>
            </p:cNvSpPr>
            <p:nvPr/>
          </p:nvSpPr>
          <p:spPr bwMode="auto">
            <a:xfrm flipV="1">
              <a:off x="4828" y="2820"/>
              <a:ext cx="0" cy="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92" name="Group 55"/>
            <p:cNvGrpSpPr>
              <a:grpSpLocks/>
            </p:cNvGrpSpPr>
            <p:nvPr/>
          </p:nvGrpSpPr>
          <p:grpSpPr bwMode="auto">
            <a:xfrm>
              <a:off x="2272" y="2364"/>
              <a:ext cx="420" cy="826"/>
              <a:chOff x="1392" y="3024"/>
              <a:chExt cx="420" cy="826"/>
            </a:xfrm>
          </p:grpSpPr>
          <p:sp>
            <p:nvSpPr>
              <p:cNvPr id="11296" name="Oval 56"/>
              <p:cNvSpPr>
                <a:spLocks noChangeArrowheads="1"/>
              </p:cNvSpPr>
              <p:nvPr/>
            </p:nvSpPr>
            <p:spPr bwMode="auto">
              <a:xfrm>
                <a:off x="1440" y="3336"/>
                <a:ext cx="372" cy="3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97" name="Text Box 57"/>
              <p:cNvSpPr txBox="1">
                <a:spLocks noChangeArrowheads="1"/>
              </p:cNvSpPr>
              <p:nvPr/>
            </p:nvSpPr>
            <p:spPr bwMode="auto">
              <a:xfrm>
                <a:off x="1392" y="3024"/>
                <a:ext cx="396" cy="8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8000">
                    <a:ea typeface="楷体_GB2312" pitchFamily="49" charset="-122"/>
                    <a:sym typeface="Symbol" pitchFamily="18" charset="2"/>
                  </a:rPr>
                  <a:t></a:t>
                </a:r>
                <a:endParaRPr lang="en-US" altLang="zh-CN" sz="8000" b="1">
                  <a:ea typeface="楷体_GB2312" pitchFamily="49" charset="-122"/>
                </a:endParaRPr>
              </a:p>
            </p:txBody>
          </p:sp>
        </p:grpSp>
        <p:sp>
          <p:nvSpPr>
            <p:cNvPr id="11293" name="Line 58"/>
            <p:cNvSpPr>
              <a:spLocks noChangeShapeType="1"/>
            </p:cNvSpPr>
            <p:nvPr/>
          </p:nvSpPr>
          <p:spPr bwMode="auto">
            <a:xfrm>
              <a:off x="2488" y="3060"/>
              <a:ext cx="0" cy="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4" name="Text Box 59"/>
            <p:cNvSpPr txBox="1">
              <a:spLocks noChangeArrowheads="1"/>
            </p:cNvSpPr>
            <p:nvPr/>
          </p:nvSpPr>
          <p:spPr bwMode="auto">
            <a:xfrm>
              <a:off x="2092" y="248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1295" name="Text Box 60"/>
            <p:cNvSpPr txBox="1">
              <a:spLocks noChangeArrowheads="1"/>
            </p:cNvSpPr>
            <p:nvPr/>
          </p:nvSpPr>
          <p:spPr bwMode="auto">
            <a:xfrm>
              <a:off x="2236" y="2964"/>
              <a:ext cx="58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</a:p>
          </p:txBody>
        </p:sp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1806" y="2475"/>
            <a:ext cx="257" cy="359"/>
          </p:xfrm>
          <a:graphic>
            <a:graphicData uri="http://schemas.openxmlformats.org/presentationml/2006/ole">
              <p:oleObj spid="_x0000_s11287" name="Equation" r:id="rId7" imgW="583947" imgH="799753" progId="Equation.DSMT4">
                <p:embed/>
              </p:oleObj>
            </a:graphicData>
          </a:graphic>
        </p:graphicFrame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2506" y="3240"/>
            <a:ext cx="280" cy="357"/>
          </p:xfrm>
          <a:graphic>
            <a:graphicData uri="http://schemas.openxmlformats.org/presentationml/2006/ole">
              <p:oleObj spid="_x0000_s11288" name="Equation" r:id="rId8" imgW="634725" imgH="799753" progId="Equation.DSMT4">
                <p:embed/>
              </p:oleObj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2804" y="2472"/>
            <a:ext cx="291" cy="359"/>
          </p:xfrm>
          <a:graphic>
            <a:graphicData uri="http://schemas.openxmlformats.org/presentationml/2006/ole">
              <p:oleObj spid="_x0000_s11289" name="Equation" r:id="rId9" imgW="660113" imgH="799753" progId="Equation.DSMT4">
                <p:embed/>
              </p:oleObj>
            </a:graphicData>
          </a:graphic>
        </p:graphicFrame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4978" y="2473"/>
            <a:ext cx="285" cy="358"/>
          </p:xfrm>
          <a:graphic>
            <a:graphicData uri="http://schemas.openxmlformats.org/presentationml/2006/ole">
              <p:oleObj spid="_x0000_s11290" name="Equation" r:id="rId10" imgW="647700" imgH="800100" progId="Equation.DSMT4">
                <p:embed/>
              </p:oleObj>
            </a:graphicData>
          </a:graphic>
        </p:graphicFrame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4082" y="3612"/>
            <a:ext cx="157" cy="280"/>
          </p:xfrm>
          <a:graphic>
            <a:graphicData uri="http://schemas.openxmlformats.org/presentationml/2006/ole">
              <p:oleObj spid="_x0000_s11291" name="Equation" r:id="rId11" imgW="355446" imgH="622030" progId="Equation.DSMT4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4059" y="2727"/>
            <a:ext cx="146" cy="278"/>
          </p:xfrm>
          <a:graphic>
            <a:graphicData uri="http://schemas.openxmlformats.org/presentationml/2006/ole">
              <p:oleObj spid="_x0000_s11292" name="Equation" r:id="rId12" imgW="330057" imgH="62203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/>
      <p:bldP spid="336903" grpId="0" animBg="1"/>
      <p:bldP spid="3369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4313" y="928688"/>
            <a:ext cx="5791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如无特殊说明，所有运放视为理想运放。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4313" y="2219325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1.</a:t>
            </a:r>
            <a:r>
              <a:rPr lang="zh-CN" altLang="en-US" sz="3000" b="1"/>
              <a:t>基本电路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1204913" y="3971925"/>
            <a:ext cx="685800" cy="838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1204913" y="2676525"/>
            <a:ext cx="2209800" cy="21336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14313" y="4794250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输入信号电压加在同相端与地之间</a:t>
            </a: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538913" y="28289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843713" y="3286125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538913" y="3590925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输出电压通过分压作用于反相输入端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1890713" y="36671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3414713" y="23717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1966913" y="2295525"/>
            <a:ext cx="4953000" cy="3048000"/>
            <a:chOff x="1200" y="1680"/>
            <a:chExt cx="3120" cy="1920"/>
          </a:xfrm>
          <a:noFill/>
        </p:grpSpPr>
        <p:graphicFrame>
          <p:nvGraphicFramePr>
            <p:cNvPr id="12291" name="Object 16"/>
            <p:cNvGraphicFramePr>
              <a:graphicFrameLocks noChangeAspect="1"/>
            </p:cNvGraphicFramePr>
            <p:nvPr/>
          </p:nvGraphicFramePr>
          <p:xfrm>
            <a:off x="1200" y="2536"/>
            <a:ext cx="199" cy="278"/>
          </p:xfrm>
          <a:graphic>
            <a:graphicData uri="http://schemas.openxmlformats.org/presentationml/2006/ole">
              <p:oleObj spid="_x0000_s12312" name="公式" r:id="rId5" imgW="152268" imgH="215713" progId="Equation.3">
                <p:embed/>
              </p:oleObj>
            </a:graphicData>
          </a:graphic>
        </p:graphicFrame>
        <p:graphicFrame>
          <p:nvGraphicFramePr>
            <p:cNvPr id="12292" name="Object 17"/>
            <p:cNvGraphicFramePr>
              <a:graphicFrameLocks noChangeAspect="1"/>
            </p:cNvGraphicFramePr>
            <p:nvPr/>
          </p:nvGraphicFramePr>
          <p:xfrm>
            <a:off x="2142" y="1680"/>
            <a:ext cx="217" cy="308"/>
          </p:xfrm>
          <a:graphic>
            <a:graphicData uri="http://schemas.openxmlformats.org/presentationml/2006/ole">
              <p:oleObj spid="_x0000_s12313" name="公式" r:id="rId6" imgW="164957" imgH="241091" progId="Equation.3">
                <p:embed/>
              </p:oleObj>
            </a:graphicData>
          </a:graphic>
        </p:graphicFrame>
        <p:sp>
          <p:nvSpPr>
            <p:cNvPr id="12317" name="AutoShape 18"/>
            <p:cNvSpPr>
              <a:spLocks noChangeArrowheads="1"/>
            </p:cNvSpPr>
            <p:nvPr/>
          </p:nvSpPr>
          <p:spPr bwMode="auto">
            <a:xfrm rot="5400000">
              <a:off x="2659" y="1759"/>
              <a:ext cx="953" cy="1062"/>
            </a:xfrm>
            <a:prstGeom prst="triangle">
              <a:avLst>
                <a:gd name="adj" fmla="val 50000"/>
              </a:avLst>
            </a:prstGeom>
            <a:grp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8" name="AutoShape 19"/>
            <p:cNvSpPr>
              <a:spLocks noChangeArrowheads="1"/>
            </p:cNvSpPr>
            <p:nvPr/>
          </p:nvSpPr>
          <p:spPr bwMode="auto">
            <a:xfrm>
              <a:off x="4166" y="2273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293" name="Object 20"/>
            <p:cNvGraphicFramePr>
              <a:graphicFrameLocks noChangeAspect="1"/>
            </p:cNvGraphicFramePr>
            <p:nvPr/>
          </p:nvGraphicFramePr>
          <p:xfrm>
            <a:off x="1912" y="2778"/>
            <a:ext cx="216" cy="278"/>
          </p:xfrm>
          <a:graphic>
            <a:graphicData uri="http://schemas.openxmlformats.org/presentationml/2006/ole">
              <p:oleObj spid="_x0000_s12314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2294" name="Object 21"/>
            <p:cNvGraphicFramePr>
              <a:graphicFrameLocks noChangeAspect="1"/>
            </p:cNvGraphicFramePr>
            <p:nvPr/>
          </p:nvGraphicFramePr>
          <p:xfrm>
            <a:off x="2653" y="1946"/>
            <a:ext cx="108" cy="105"/>
          </p:xfrm>
          <a:graphic>
            <a:graphicData uri="http://schemas.openxmlformats.org/presentationml/2006/ole">
              <p:oleObj spid="_x0000_s12315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2295" name="Object 22"/>
            <p:cNvGraphicFramePr>
              <a:graphicFrameLocks noChangeAspect="1"/>
            </p:cNvGraphicFramePr>
            <p:nvPr/>
          </p:nvGraphicFramePr>
          <p:xfrm>
            <a:off x="2649" y="2549"/>
            <a:ext cx="184" cy="98"/>
          </p:xfrm>
          <a:graphic>
            <a:graphicData uri="http://schemas.openxmlformats.org/presentationml/2006/ole">
              <p:oleObj spid="_x0000_s12316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2296" name="Object 23"/>
            <p:cNvGraphicFramePr>
              <a:graphicFrameLocks noChangeAspect="1"/>
            </p:cNvGraphicFramePr>
            <p:nvPr/>
          </p:nvGraphicFramePr>
          <p:xfrm>
            <a:off x="4104" y="2015"/>
            <a:ext cx="216" cy="295"/>
          </p:xfrm>
          <a:graphic>
            <a:graphicData uri="http://schemas.openxmlformats.org/presentationml/2006/ole">
              <p:oleObj spid="_x0000_s12317" name="公式" r:id="rId10" imgW="165028" imgH="228501" progId="Equation.3">
                <p:embed/>
              </p:oleObj>
            </a:graphicData>
          </a:graphic>
        </p:graphicFrame>
        <p:sp>
          <p:nvSpPr>
            <p:cNvPr id="12319" name="Line 24"/>
            <p:cNvSpPr>
              <a:spLocks noChangeShapeType="1"/>
            </p:cNvSpPr>
            <p:nvPr/>
          </p:nvSpPr>
          <p:spPr bwMode="auto">
            <a:xfrm flipH="1">
              <a:off x="1606" y="1985"/>
              <a:ext cx="9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 flipH="1">
              <a:off x="2230" y="2580"/>
              <a:ext cx="37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1" name="Rectangle 26"/>
            <p:cNvSpPr>
              <a:spLocks noChangeArrowheads="1"/>
            </p:cNvSpPr>
            <p:nvPr/>
          </p:nvSpPr>
          <p:spPr bwMode="auto">
            <a:xfrm>
              <a:off x="2168" y="3064"/>
              <a:ext cx="125" cy="298"/>
            </a:xfrm>
            <a:prstGeom prst="rect">
              <a:avLst/>
            </a:prstGeom>
            <a:grp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2" name="AutoShape 27"/>
            <p:cNvSpPr>
              <a:spLocks noChangeArrowheads="1"/>
            </p:cNvSpPr>
            <p:nvPr/>
          </p:nvSpPr>
          <p:spPr bwMode="auto">
            <a:xfrm>
              <a:off x="2199" y="1965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3" name="Line 28"/>
            <p:cNvSpPr>
              <a:spLocks noChangeShapeType="1"/>
            </p:cNvSpPr>
            <p:nvPr/>
          </p:nvSpPr>
          <p:spPr bwMode="auto">
            <a:xfrm>
              <a:off x="2230" y="2937"/>
              <a:ext cx="6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4" name="Rectangle 29"/>
            <p:cNvSpPr>
              <a:spLocks noChangeArrowheads="1"/>
            </p:cNvSpPr>
            <p:nvPr/>
          </p:nvSpPr>
          <p:spPr bwMode="auto">
            <a:xfrm rot="5400000">
              <a:off x="2951" y="2789"/>
              <a:ext cx="119" cy="312"/>
            </a:xfrm>
            <a:prstGeom prst="rect">
              <a:avLst/>
            </a:prstGeom>
            <a:grp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Line 30"/>
            <p:cNvSpPr>
              <a:spLocks noChangeShapeType="1"/>
            </p:cNvSpPr>
            <p:nvPr/>
          </p:nvSpPr>
          <p:spPr bwMode="auto">
            <a:xfrm>
              <a:off x="3167" y="2937"/>
              <a:ext cx="7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6" name="Line 31"/>
            <p:cNvSpPr>
              <a:spLocks noChangeShapeType="1"/>
            </p:cNvSpPr>
            <p:nvPr/>
          </p:nvSpPr>
          <p:spPr bwMode="auto">
            <a:xfrm>
              <a:off x="3667" y="2281"/>
              <a:ext cx="4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7" name="Line 32"/>
            <p:cNvSpPr>
              <a:spLocks noChangeShapeType="1"/>
            </p:cNvSpPr>
            <p:nvPr/>
          </p:nvSpPr>
          <p:spPr bwMode="auto">
            <a:xfrm flipV="1">
              <a:off x="3909" y="2289"/>
              <a:ext cx="0" cy="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8" name="AutoShape 33"/>
            <p:cNvSpPr>
              <a:spLocks noChangeArrowheads="1"/>
            </p:cNvSpPr>
            <p:nvPr/>
          </p:nvSpPr>
          <p:spPr bwMode="auto">
            <a:xfrm>
              <a:off x="3889" y="2270"/>
              <a:ext cx="59" cy="55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9" name="AutoShape 34"/>
            <p:cNvSpPr>
              <a:spLocks noChangeArrowheads="1"/>
            </p:cNvSpPr>
            <p:nvPr/>
          </p:nvSpPr>
          <p:spPr bwMode="auto">
            <a:xfrm>
              <a:off x="2203" y="2919"/>
              <a:ext cx="59" cy="55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0" name="Line 35"/>
            <p:cNvSpPr>
              <a:spLocks noChangeShapeType="1"/>
            </p:cNvSpPr>
            <p:nvPr/>
          </p:nvSpPr>
          <p:spPr bwMode="auto">
            <a:xfrm>
              <a:off x="1606" y="3475"/>
              <a:ext cx="62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1" name="Line 36"/>
            <p:cNvSpPr>
              <a:spLocks noChangeShapeType="1"/>
            </p:cNvSpPr>
            <p:nvPr/>
          </p:nvSpPr>
          <p:spPr bwMode="auto">
            <a:xfrm>
              <a:off x="2223" y="3362"/>
              <a:ext cx="0" cy="11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2" name="AutoShape 37"/>
            <p:cNvSpPr>
              <a:spLocks noChangeArrowheads="1"/>
            </p:cNvSpPr>
            <p:nvPr/>
          </p:nvSpPr>
          <p:spPr bwMode="auto">
            <a:xfrm>
              <a:off x="2203" y="3455"/>
              <a:ext cx="59" cy="56"/>
            </a:xfrm>
            <a:prstGeom prst="flowChartConnector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3" name="Line 38"/>
            <p:cNvSpPr>
              <a:spLocks noChangeShapeType="1"/>
            </p:cNvSpPr>
            <p:nvPr/>
          </p:nvSpPr>
          <p:spPr bwMode="auto">
            <a:xfrm>
              <a:off x="2223" y="3481"/>
              <a:ext cx="0" cy="11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4" name="Line 39"/>
            <p:cNvSpPr>
              <a:spLocks noChangeShapeType="1"/>
            </p:cNvSpPr>
            <p:nvPr/>
          </p:nvSpPr>
          <p:spPr bwMode="auto">
            <a:xfrm>
              <a:off x="2137" y="3586"/>
              <a:ext cx="18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5" name="Line 40"/>
            <p:cNvSpPr>
              <a:spLocks noChangeShapeType="1"/>
            </p:cNvSpPr>
            <p:nvPr/>
          </p:nvSpPr>
          <p:spPr bwMode="auto">
            <a:xfrm>
              <a:off x="1589" y="1992"/>
              <a:ext cx="0" cy="14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6" name="Line 41"/>
            <p:cNvSpPr>
              <a:spLocks noChangeShapeType="1"/>
            </p:cNvSpPr>
            <p:nvPr/>
          </p:nvSpPr>
          <p:spPr bwMode="auto">
            <a:xfrm>
              <a:off x="2223" y="2587"/>
              <a:ext cx="0" cy="47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297" name="Object 42"/>
            <p:cNvGraphicFramePr>
              <a:graphicFrameLocks noChangeAspect="1"/>
            </p:cNvGraphicFramePr>
            <p:nvPr/>
          </p:nvGraphicFramePr>
          <p:xfrm>
            <a:off x="1467" y="2363"/>
            <a:ext cx="108" cy="105"/>
          </p:xfrm>
          <a:graphic>
            <a:graphicData uri="http://schemas.openxmlformats.org/presentationml/2006/ole">
              <p:oleObj spid="_x0000_s12318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2298" name="Object 43"/>
            <p:cNvGraphicFramePr>
              <a:graphicFrameLocks noChangeAspect="1"/>
            </p:cNvGraphicFramePr>
            <p:nvPr/>
          </p:nvGraphicFramePr>
          <p:xfrm>
            <a:off x="1450" y="2847"/>
            <a:ext cx="183" cy="98"/>
          </p:xfrm>
          <a:graphic>
            <a:graphicData uri="http://schemas.openxmlformats.org/presentationml/2006/ole">
              <p:oleObj spid="_x0000_s12319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2299" name="Object 44"/>
            <p:cNvGraphicFramePr>
              <a:graphicFrameLocks noChangeAspect="1"/>
            </p:cNvGraphicFramePr>
            <p:nvPr/>
          </p:nvGraphicFramePr>
          <p:xfrm>
            <a:off x="1887" y="3071"/>
            <a:ext cx="248" cy="280"/>
          </p:xfrm>
          <a:graphic>
            <a:graphicData uri="http://schemas.openxmlformats.org/presentationml/2006/ole">
              <p:oleObj spid="_x0000_s12320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2300" name="Object 45"/>
            <p:cNvGraphicFramePr>
              <a:graphicFrameLocks noChangeAspect="1"/>
            </p:cNvGraphicFramePr>
            <p:nvPr/>
          </p:nvGraphicFramePr>
          <p:xfrm>
            <a:off x="2880" y="2606"/>
            <a:ext cx="265" cy="279"/>
          </p:xfrm>
          <a:graphic>
            <a:graphicData uri="http://schemas.openxmlformats.org/presentationml/2006/ole">
              <p:oleObj spid="_x0000_s12321" name="公式" r:id="rId14" imgW="203024" imgH="215713" progId="Equation.3">
                <p:embed/>
              </p:oleObj>
            </a:graphicData>
          </a:graphic>
        </p:graphicFrame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440" y="2528"/>
              <a:ext cx="312" cy="298"/>
              <a:chOff x="144" y="3216"/>
              <a:chExt cx="240" cy="240"/>
            </a:xfrm>
            <a:grpFill/>
          </p:grpSpPr>
          <p:sp>
            <p:nvSpPr>
              <p:cNvPr id="12338" name="Oval 47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grp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39" name="Line 48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grp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1" name="Oval 49"/>
          <p:cNvSpPr>
            <a:spLocks noChangeArrowheads="1"/>
          </p:cNvSpPr>
          <p:nvPr/>
        </p:nvSpPr>
        <p:spPr bwMode="auto">
          <a:xfrm>
            <a:off x="3033713" y="404812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0"/>
          <p:cNvSpPr>
            <a:spLocks noChangeShapeType="1"/>
          </p:cNvSpPr>
          <p:nvPr/>
        </p:nvSpPr>
        <p:spPr bwMode="auto">
          <a:xfrm>
            <a:off x="3490913" y="4352925"/>
            <a:ext cx="1524000" cy="304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5014913" y="4565650"/>
            <a:ext cx="38100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由输出电压经过</a:t>
            </a:r>
            <a:r>
              <a:rPr lang="zh-CN" altLang="en-US" sz="2000" b="1">
                <a:solidFill>
                  <a:srgbClr val="FF0000"/>
                </a:solidFill>
              </a:rPr>
              <a:t>反馈元件</a:t>
            </a:r>
            <a:r>
              <a:rPr lang="en-US" altLang="zh-CN" sz="2000" b="1"/>
              <a:t>R</a:t>
            </a:r>
            <a:r>
              <a:rPr lang="en-US" altLang="zh-CN" sz="2000" b="1" baseline="-25000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R</a:t>
            </a:r>
            <a:r>
              <a:rPr lang="en-US" altLang="zh-CN" sz="2000" b="1" baseline="-25000"/>
              <a:t>2</a:t>
            </a:r>
            <a:r>
              <a:rPr lang="zh-CN" altLang="en-US" sz="2000" b="1"/>
              <a:t>送回到反相输入端，又称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n</a:t>
            </a:r>
            <a:r>
              <a:rPr lang="zh-CN" altLang="en-US" sz="2000" b="1"/>
              <a:t>为</a:t>
            </a:r>
            <a:r>
              <a:rPr lang="zh-CN" altLang="en-US" sz="2000" b="1">
                <a:solidFill>
                  <a:srgbClr val="FF0000"/>
                </a:solidFill>
              </a:rPr>
              <a:t>反馈电压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f</a:t>
            </a:r>
          </a:p>
        </p:txBody>
      </p:sp>
      <p:sp>
        <p:nvSpPr>
          <p:cNvPr id="64" name="Line 52"/>
          <p:cNvSpPr>
            <a:spLocks noChangeShapeType="1"/>
          </p:cNvSpPr>
          <p:nvPr/>
        </p:nvSpPr>
        <p:spPr bwMode="auto">
          <a:xfrm flipV="1">
            <a:off x="3490913" y="2447925"/>
            <a:ext cx="2209800" cy="16764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" name="Object 53"/>
          <p:cNvGraphicFramePr>
            <a:graphicFrameLocks noChangeAspect="1"/>
          </p:cNvGraphicFramePr>
          <p:nvPr/>
        </p:nvGraphicFramePr>
        <p:xfrm>
          <a:off x="5799138" y="1738313"/>
          <a:ext cx="2244725" cy="785812"/>
        </p:xfrm>
        <a:graphic>
          <a:graphicData uri="http://schemas.openxmlformats.org/presentationml/2006/ole">
            <p:oleObj spid="_x0000_s12322" name="公式" r:id="rId15" imgW="1256755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61" grpId="0" animBg="1"/>
      <p:bldP spid="62" grpId="0" animBg="1"/>
      <p:bldP spid="63" grpId="0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A50AA6-FBD4-47B1-8FFF-5BA23AF2C360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102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102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52F58-D832-4927-9E48-485593E1A2E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152400" y="136525"/>
            <a:ext cx="4800600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2.</a:t>
            </a:r>
            <a:r>
              <a:rPr lang="zh-CN" altLang="en-US" sz="3000" b="1"/>
              <a:t>几项技术指标的近似计算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228600"/>
            <a:ext cx="4267200" cy="2743200"/>
            <a:chOff x="2880" y="144"/>
            <a:chExt cx="2688" cy="1728"/>
          </a:xfrm>
        </p:grpSpPr>
        <p:sp>
          <p:nvSpPr>
            <p:cNvPr id="13354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3325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3366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13326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3367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3327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3368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3328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3369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3329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3370" name="公式" r:id="rId10" imgW="165028" imgH="228501" progId="Equation.3">
                <p:embed/>
              </p:oleObj>
            </a:graphicData>
          </a:graphic>
        </p:graphicFrame>
        <p:sp>
          <p:nvSpPr>
            <p:cNvPr id="13356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0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6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7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0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0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3371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3331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3372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3332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3373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3333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3374" name="公式" r:id="rId14" imgW="203024" imgH="215713" progId="Equation.3">
                <p:embed/>
              </p:oleObj>
            </a:graphicData>
          </a:graphic>
        </p:graphicFrame>
        <p:grpSp>
          <p:nvGrpSpPr>
            <p:cNvPr id="13374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3386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7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5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1" cy="266"/>
              <a:chOff x="2880" y="907"/>
              <a:chExt cx="171" cy="266"/>
            </a:xfrm>
          </p:grpSpPr>
          <p:sp>
            <p:nvSpPr>
              <p:cNvPr id="13383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4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385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3334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3375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13335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3376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13336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3377" name="公式" r:id="rId17" imgW="203112" imgH="228501" progId="Equation.3">
                <p:embed/>
              </p:oleObj>
            </a:graphicData>
          </a:graphic>
        </p:graphicFrame>
        <p:grpSp>
          <p:nvGrpSpPr>
            <p:cNvPr id="13376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3381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2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7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7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3378" name="公式" r:id="rId18" imgW="139700" imgH="139700" progId="Equation.3">
                <p:embed/>
              </p:oleObj>
            </a:graphicData>
          </a:graphic>
        </p:graphicFrame>
        <p:graphicFrame>
          <p:nvGraphicFramePr>
            <p:cNvPr id="13338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3379" name="公式" r:id="rId19" imgW="139518" imgH="76101" progId="Equation.3">
                <p:embed/>
              </p:oleObj>
            </a:graphicData>
          </a:graphic>
        </p:graphicFrame>
        <p:graphicFrame>
          <p:nvGraphicFramePr>
            <p:cNvPr id="13339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3380" name="公式" r:id="rId20" imgW="812447" imgH="228501" progId="Equation.3">
                <p:embed/>
              </p:oleObj>
            </a:graphicData>
          </a:graphic>
        </p:graphicFrame>
        <p:sp>
          <p:nvSpPr>
            <p:cNvPr id="13379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152400" y="762000"/>
            <a:ext cx="2743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）电压增益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v</a:t>
            </a:r>
          </a:p>
        </p:txBody>
      </p:sp>
      <p:graphicFrame>
        <p:nvGraphicFramePr>
          <p:cNvPr id="177206" name="Object 54"/>
          <p:cNvGraphicFramePr>
            <a:graphicFrameLocks noChangeAspect="1"/>
          </p:cNvGraphicFramePr>
          <p:nvPr/>
        </p:nvGraphicFramePr>
        <p:xfrm>
          <a:off x="585788" y="1303338"/>
          <a:ext cx="1000125" cy="539750"/>
        </p:xfrm>
        <a:graphic>
          <a:graphicData uri="http://schemas.openxmlformats.org/presentationml/2006/ole">
            <p:oleObj spid="_x0000_s13381" name="公式" r:id="rId21" imgW="444307" imgH="241195" progId="Equation.3">
              <p:embed/>
            </p:oleObj>
          </a:graphicData>
        </a:graphic>
      </p:graphicFrame>
      <p:sp>
        <p:nvSpPr>
          <p:cNvPr id="177207" name="Text Box 55"/>
          <p:cNvSpPr txBox="1">
            <a:spLocks noChangeArrowheads="1"/>
          </p:cNvSpPr>
          <p:nvPr/>
        </p:nvSpPr>
        <p:spPr bwMode="auto">
          <a:xfrm>
            <a:off x="152400" y="19050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由虚短：</a:t>
            </a:r>
            <a:endParaRPr lang="zh-CN" altLang="en-US" sz="2400" b="1" baseline="-25000"/>
          </a:p>
        </p:txBody>
      </p:sp>
      <p:graphicFrame>
        <p:nvGraphicFramePr>
          <p:cNvPr id="177208" name="Object 56"/>
          <p:cNvGraphicFramePr>
            <a:graphicFrameLocks noChangeAspect="1"/>
          </p:cNvGraphicFramePr>
          <p:nvPr/>
        </p:nvGraphicFramePr>
        <p:xfrm>
          <a:off x="1900238" y="1752600"/>
          <a:ext cx="1057275" cy="539750"/>
        </p:xfrm>
        <a:graphic>
          <a:graphicData uri="http://schemas.openxmlformats.org/presentationml/2006/ole">
            <p:oleObj spid="_x0000_s13382" name="公式" r:id="rId22" imgW="469696" imgH="241195" progId="Equation.3">
              <p:embed/>
            </p:oleObj>
          </a:graphicData>
        </a:graphic>
      </p:graphicFrame>
      <p:sp>
        <p:nvSpPr>
          <p:cNvPr id="177209" name="Text Box 57"/>
          <p:cNvSpPr txBox="1">
            <a:spLocks noChangeArrowheads="1"/>
          </p:cNvSpPr>
          <p:nvPr/>
        </p:nvSpPr>
        <p:spPr bwMode="auto">
          <a:xfrm>
            <a:off x="152400" y="24384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由虚断：</a:t>
            </a:r>
            <a:endParaRPr lang="zh-CN" altLang="en-US" sz="2400" b="1" baseline="-25000"/>
          </a:p>
        </p:txBody>
      </p:sp>
      <p:sp>
        <p:nvSpPr>
          <p:cNvPr id="177210" name="Line 58"/>
          <p:cNvSpPr>
            <a:spLocks noChangeShapeType="1"/>
          </p:cNvSpPr>
          <p:nvPr/>
        </p:nvSpPr>
        <p:spPr bwMode="auto">
          <a:xfrm>
            <a:off x="6096000" y="160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1" name="Object 59"/>
          <p:cNvGraphicFramePr>
            <a:graphicFrameLocks noChangeAspect="1"/>
          </p:cNvGraphicFramePr>
          <p:nvPr/>
        </p:nvGraphicFramePr>
        <p:xfrm>
          <a:off x="6181725" y="1612900"/>
          <a:ext cx="282575" cy="431800"/>
        </p:xfrm>
        <a:graphic>
          <a:graphicData uri="http://schemas.openxmlformats.org/presentationml/2006/ole">
            <p:oleObj spid="_x0000_s13383" name="公式" r:id="rId23" imgW="139579" imgH="215713" progId="Equation.3">
              <p:embed/>
            </p:oleObj>
          </a:graphicData>
        </a:graphic>
      </p:graphicFrame>
      <p:graphicFrame>
        <p:nvGraphicFramePr>
          <p:cNvPr id="177212" name="Object 60"/>
          <p:cNvGraphicFramePr>
            <a:graphicFrameLocks noChangeAspect="1"/>
          </p:cNvGraphicFramePr>
          <p:nvPr/>
        </p:nvGraphicFramePr>
        <p:xfrm>
          <a:off x="1905000" y="2390775"/>
          <a:ext cx="885825" cy="482600"/>
        </p:xfrm>
        <a:graphic>
          <a:graphicData uri="http://schemas.openxmlformats.org/presentationml/2006/ole">
            <p:oleObj spid="_x0000_s13384" name="公式" r:id="rId24" imgW="393359" imgH="215713" progId="Equation.3">
              <p:embed/>
            </p:oleObj>
          </a:graphicData>
        </a:graphic>
      </p:graphicFrame>
      <p:sp>
        <p:nvSpPr>
          <p:cNvPr id="177213" name="Line 61"/>
          <p:cNvSpPr>
            <a:spLocks noChangeShapeType="1"/>
          </p:cNvSpPr>
          <p:nvPr/>
        </p:nvSpPr>
        <p:spPr bwMode="auto">
          <a:xfrm>
            <a:off x="61722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4" name="Object 62"/>
          <p:cNvGraphicFramePr>
            <a:graphicFrameLocks noChangeAspect="1"/>
          </p:cNvGraphicFramePr>
          <p:nvPr/>
        </p:nvGraphicFramePr>
        <p:xfrm>
          <a:off x="6248400" y="2276475"/>
          <a:ext cx="371475" cy="466725"/>
        </p:xfrm>
        <a:graphic>
          <a:graphicData uri="http://schemas.openxmlformats.org/presentationml/2006/ole">
            <p:oleObj spid="_x0000_s13385" name="公式" r:id="rId25" imgW="190417" imgH="241195" progId="Equation.3">
              <p:embed/>
            </p:oleObj>
          </a:graphicData>
        </a:graphic>
      </p:graphicFrame>
      <p:sp>
        <p:nvSpPr>
          <p:cNvPr id="177215" name="Line 63"/>
          <p:cNvSpPr>
            <a:spLocks noChangeShapeType="1"/>
          </p:cNvSpPr>
          <p:nvPr/>
        </p:nvSpPr>
        <p:spPr bwMode="auto">
          <a:xfrm rot="5400000">
            <a:off x="70866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16" name="Object 64"/>
          <p:cNvGraphicFramePr>
            <a:graphicFrameLocks noChangeAspect="1"/>
          </p:cNvGraphicFramePr>
          <p:nvPr/>
        </p:nvGraphicFramePr>
        <p:xfrm>
          <a:off x="7080250" y="2133600"/>
          <a:ext cx="387350" cy="457200"/>
        </p:xfrm>
        <a:graphic>
          <a:graphicData uri="http://schemas.openxmlformats.org/presentationml/2006/ole">
            <p:oleObj spid="_x0000_s13386" name="公式" r:id="rId26" imgW="203112" imgH="241195" progId="Equation.3">
              <p:embed/>
            </p:oleObj>
          </a:graphicData>
        </a:graphic>
      </p:graphicFrame>
      <p:graphicFrame>
        <p:nvGraphicFramePr>
          <p:cNvPr id="177217" name="Object 65"/>
          <p:cNvGraphicFramePr>
            <a:graphicFrameLocks noChangeAspect="1"/>
          </p:cNvGraphicFramePr>
          <p:nvPr/>
        </p:nvGraphicFramePr>
        <p:xfrm>
          <a:off x="2971800" y="2347913"/>
          <a:ext cx="1171575" cy="539750"/>
        </p:xfrm>
        <a:graphic>
          <a:graphicData uri="http://schemas.openxmlformats.org/presentationml/2006/ole">
            <p:oleObj spid="_x0000_s13387" name="公式" r:id="rId27" imgW="520474" imgH="241195" progId="Equation.3">
              <p:embed/>
            </p:oleObj>
          </a:graphicData>
        </a:graphic>
      </p:graphicFrame>
      <p:graphicFrame>
        <p:nvGraphicFramePr>
          <p:cNvPr id="177218" name="Object 66"/>
          <p:cNvGraphicFramePr>
            <a:graphicFrameLocks noChangeAspect="1"/>
          </p:cNvGraphicFramePr>
          <p:nvPr/>
        </p:nvGraphicFramePr>
        <p:xfrm>
          <a:off x="76200" y="3044825"/>
          <a:ext cx="2200275" cy="993775"/>
        </p:xfrm>
        <a:graphic>
          <a:graphicData uri="http://schemas.openxmlformats.org/presentationml/2006/ole">
            <p:oleObj spid="_x0000_s13388" name="公式" r:id="rId28" imgW="977476" imgH="444307" progId="Equation.3">
              <p:embed/>
            </p:oleObj>
          </a:graphicData>
        </a:graphic>
      </p:graphicFrame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2286000" y="35814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20" name="Object 68"/>
          <p:cNvGraphicFramePr>
            <a:graphicFrameLocks noChangeAspect="1"/>
          </p:cNvGraphicFramePr>
          <p:nvPr/>
        </p:nvGraphicFramePr>
        <p:xfrm>
          <a:off x="2667000" y="3048000"/>
          <a:ext cx="2143125" cy="993775"/>
        </p:xfrm>
        <a:graphic>
          <a:graphicData uri="http://schemas.openxmlformats.org/presentationml/2006/ole">
            <p:oleObj spid="_x0000_s13389" name="公式" r:id="rId29" imgW="952087" imgH="444307" progId="Equation.3">
              <p:embed/>
            </p:oleObj>
          </a:graphicData>
        </a:graphic>
      </p:graphicFrame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4800600" y="35814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222" name="Object 70"/>
          <p:cNvGraphicFramePr>
            <a:graphicFrameLocks noChangeAspect="1"/>
          </p:cNvGraphicFramePr>
          <p:nvPr/>
        </p:nvGraphicFramePr>
        <p:xfrm>
          <a:off x="5167313" y="3048000"/>
          <a:ext cx="3914775" cy="993775"/>
        </p:xfrm>
        <a:graphic>
          <a:graphicData uri="http://schemas.openxmlformats.org/presentationml/2006/ole">
            <p:oleObj spid="_x0000_s13390" name="公式" r:id="rId30" imgW="1739900" imgH="444500" progId="Equation.3">
              <p:embed/>
            </p:oleObj>
          </a:graphicData>
        </a:graphic>
      </p:graphicFrame>
      <p:sp>
        <p:nvSpPr>
          <p:cNvPr id="177223" name="Text Box 71"/>
          <p:cNvSpPr txBox="1">
            <a:spLocks noChangeArrowheads="1"/>
          </p:cNvSpPr>
          <p:nvPr/>
        </p:nvSpPr>
        <p:spPr bwMode="auto">
          <a:xfrm>
            <a:off x="152400" y="4267200"/>
            <a:ext cx="586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25000"/>
              <a:t>v</a:t>
            </a:r>
            <a:r>
              <a:rPr lang="zh-CN" altLang="en-US" sz="2400" b="1"/>
              <a:t>接入反馈后的电压增益：闭环电压增益</a:t>
            </a:r>
          </a:p>
        </p:txBody>
      </p:sp>
      <p:graphicFrame>
        <p:nvGraphicFramePr>
          <p:cNvPr id="177224" name="Object 72"/>
          <p:cNvGraphicFramePr>
            <a:graphicFrameLocks noChangeAspect="1"/>
          </p:cNvGraphicFramePr>
          <p:nvPr/>
        </p:nvGraphicFramePr>
        <p:xfrm>
          <a:off x="123825" y="5029200"/>
          <a:ext cx="8686800" cy="1050925"/>
        </p:xfrm>
        <a:graphic>
          <a:graphicData uri="http://schemas.openxmlformats.org/presentationml/2006/ole">
            <p:oleObj spid="_x0000_s13391" name="公式" r:id="rId31" imgW="38608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7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7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7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7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7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7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7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7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7" grpId="0" animBg="1"/>
      <p:bldP spid="177209" grpId="0" animBg="1"/>
      <p:bldP spid="177210" grpId="0" animBg="1"/>
      <p:bldP spid="177213" grpId="0" animBg="1"/>
      <p:bldP spid="177215" grpId="0" animBg="1"/>
      <p:bldP spid="177219" grpId="0" animBg="1"/>
      <p:bldP spid="177221" grpId="0" animBg="1"/>
      <p:bldP spid="1772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970B6-D206-4C9F-867F-2184DB649781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1130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113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8C5BF-285E-4128-AECB-7E1133F6AF2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2590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）输入电阻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0" y="228600"/>
            <a:ext cx="4267200" cy="2743200"/>
            <a:chOff x="2880" y="144"/>
            <a:chExt cx="2688" cy="1728"/>
          </a:xfrm>
        </p:grpSpPr>
        <p:sp>
          <p:nvSpPr>
            <p:cNvPr id="14417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4357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4406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14358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4407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14359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4408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14360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4409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14361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4410" name="公式" r:id="rId10" imgW="165028" imgH="228501" progId="Equation.3">
                <p:embed/>
              </p:oleObj>
            </a:graphicData>
          </a:graphic>
        </p:graphicFrame>
        <p:sp>
          <p:nvSpPr>
            <p:cNvPr id="14419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23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29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30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433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2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4411" name="公式" r:id="rId11" imgW="139700" imgH="139700" progId="Equation.3">
                <p:embed/>
              </p:oleObj>
            </a:graphicData>
          </a:graphic>
        </p:graphicFrame>
        <p:graphicFrame>
          <p:nvGraphicFramePr>
            <p:cNvPr id="14363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4412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14364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4413" name="公式" r:id="rId13" imgW="190335" imgH="215713" progId="Equation.3">
                <p:embed/>
              </p:oleObj>
            </a:graphicData>
          </a:graphic>
        </p:graphicFrame>
        <p:graphicFrame>
          <p:nvGraphicFramePr>
            <p:cNvPr id="14365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4414" name="公式" r:id="rId14" imgW="203024" imgH="215713" progId="Equation.3">
                <p:embed/>
              </p:oleObj>
            </a:graphicData>
          </a:graphic>
        </p:graphicFrame>
        <p:grpSp>
          <p:nvGrpSpPr>
            <p:cNvPr id="14437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4449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0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38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1" cy="266"/>
              <a:chOff x="2880" y="907"/>
              <a:chExt cx="171" cy="266"/>
            </a:xfrm>
          </p:grpSpPr>
          <p:sp>
            <p:nvSpPr>
              <p:cNvPr id="14446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7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4448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4366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4415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14367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4416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14368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4417" name="公式" r:id="rId17" imgW="203112" imgH="228501" progId="Equation.3">
                <p:embed/>
              </p:oleObj>
            </a:graphicData>
          </a:graphic>
        </p:graphicFrame>
        <p:grpSp>
          <p:nvGrpSpPr>
            <p:cNvPr id="14439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4444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0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9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4418" name="公式" r:id="rId18" imgW="139700" imgH="139700" progId="Equation.3">
                <p:embed/>
              </p:oleObj>
            </a:graphicData>
          </a:graphic>
        </p:graphicFrame>
        <p:graphicFrame>
          <p:nvGraphicFramePr>
            <p:cNvPr id="14370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4419" name="公式" r:id="rId19" imgW="139518" imgH="76101" progId="Equation.3">
                <p:embed/>
              </p:oleObj>
            </a:graphicData>
          </a:graphic>
        </p:graphicFrame>
        <p:graphicFrame>
          <p:nvGraphicFramePr>
            <p:cNvPr id="14371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4420" name="公式" r:id="rId20" imgW="812447" imgH="228501" progId="Equation.3">
                <p:embed/>
              </p:oleObj>
            </a:graphicData>
          </a:graphic>
        </p:graphicFrame>
        <p:sp>
          <p:nvSpPr>
            <p:cNvPr id="14442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229" name="Text Box 53"/>
          <p:cNvSpPr txBox="1">
            <a:spLocks noChangeArrowheads="1"/>
          </p:cNvSpPr>
          <p:nvPr/>
        </p:nvSpPr>
        <p:spPr bwMode="auto">
          <a:xfrm>
            <a:off x="152400" y="762000"/>
            <a:ext cx="3124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由输入电阻的定义：</a:t>
            </a:r>
            <a:endParaRPr lang="zh-CN" altLang="en-US" sz="2400" b="1" baseline="-25000"/>
          </a:p>
        </p:txBody>
      </p:sp>
      <p:graphicFrame>
        <p:nvGraphicFramePr>
          <p:cNvPr id="178230" name="Object 54"/>
          <p:cNvGraphicFramePr>
            <a:graphicFrameLocks noChangeAspect="1"/>
          </p:cNvGraphicFramePr>
          <p:nvPr/>
        </p:nvGraphicFramePr>
        <p:xfrm>
          <a:off x="1157288" y="1371600"/>
          <a:ext cx="1114425" cy="993775"/>
        </p:xfrm>
        <a:graphic>
          <a:graphicData uri="http://schemas.openxmlformats.org/presentationml/2006/ole">
            <p:oleObj spid="_x0000_s14421" name="公式" r:id="rId21" imgW="495085" imgH="444307" progId="Equation.3">
              <p:embed/>
            </p:oleObj>
          </a:graphicData>
        </a:graphic>
      </p:graphicFrame>
      <p:sp>
        <p:nvSpPr>
          <p:cNvPr id="178231" name="Text Box 55"/>
          <p:cNvSpPr txBox="1">
            <a:spLocks noChangeArrowheads="1"/>
          </p:cNvSpPr>
          <p:nvPr/>
        </p:nvSpPr>
        <p:spPr bwMode="auto">
          <a:xfrm>
            <a:off x="152400" y="24384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由虚断：</a:t>
            </a:r>
            <a:endParaRPr lang="zh-CN" altLang="en-US" sz="2400" b="1" baseline="-25000"/>
          </a:p>
        </p:txBody>
      </p:sp>
      <p:graphicFrame>
        <p:nvGraphicFramePr>
          <p:cNvPr id="178232" name="Object 56"/>
          <p:cNvGraphicFramePr>
            <a:graphicFrameLocks noChangeAspect="1"/>
          </p:cNvGraphicFramePr>
          <p:nvPr/>
        </p:nvGraphicFramePr>
        <p:xfrm>
          <a:off x="1933575" y="2390775"/>
          <a:ext cx="828675" cy="482600"/>
        </p:xfrm>
        <a:graphic>
          <a:graphicData uri="http://schemas.openxmlformats.org/presentationml/2006/ole">
            <p:oleObj spid="_x0000_s14422" name="公式" r:id="rId22" imgW="368140" imgH="215806" progId="Equation.3">
              <p:embed/>
            </p:oleObj>
          </a:graphicData>
        </a:graphic>
      </p:graphicFrame>
      <p:graphicFrame>
        <p:nvGraphicFramePr>
          <p:cNvPr id="178233" name="Object 57"/>
          <p:cNvGraphicFramePr>
            <a:graphicFrameLocks noChangeAspect="1"/>
          </p:cNvGraphicFramePr>
          <p:nvPr/>
        </p:nvGraphicFramePr>
        <p:xfrm>
          <a:off x="1804988" y="2965450"/>
          <a:ext cx="1000125" cy="539750"/>
        </p:xfrm>
        <a:graphic>
          <a:graphicData uri="http://schemas.openxmlformats.org/presentationml/2006/ole">
            <p:oleObj spid="_x0000_s14423" name="公式" r:id="rId23" imgW="444307" imgH="241195" progId="Equation.3">
              <p:embed/>
            </p:oleObj>
          </a:graphicData>
        </a:graphic>
      </p:graphicFrame>
      <p:sp>
        <p:nvSpPr>
          <p:cNvPr id="178234" name="AutoShape 58"/>
          <p:cNvSpPr>
            <a:spLocks/>
          </p:cNvSpPr>
          <p:nvPr/>
        </p:nvSpPr>
        <p:spPr bwMode="auto">
          <a:xfrm>
            <a:off x="3048000" y="25146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8235" name="Object 59"/>
          <p:cNvGraphicFramePr>
            <a:graphicFrameLocks noChangeAspect="1"/>
          </p:cNvGraphicFramePr>
          <p:nvPr/>
        </p:nvGraphicFramePr>
        <p:xfrm>
          <a:off x="3429000" y="2757488"/>
          <a:ext cx="1200150" cy="482600"/>
        </p:xfrm>
        <a:graphic>
          <a:graphicData uri="http://schemas.openxmlformats.org/presentationml/2006/ole">
            <p:oleObj spid="_x0000_s14424" name="公式" r:id="rId24" imgW="532937" imgH="215713" progId="Equation.3">
              <p:embed/>
            </p:oleObj>
          </a:graphicData>
        </a:graphic>
      </p:graphicFrame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152400" y="3657600"/>
            <a:ext cx="2590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）输出电阻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</a:p>
        </p:txBody>
      </p:sp>
      <p:sp>
        <p:nvSpPr>
          <p:cNvPr id="178238" name="Text Box 62"/>
          <p:cNvSpPr txBox="1">
            <a:spLocks noChangeArrowheads="1"/>
          </p:cNvSpPr>
          <p:nvPr/>
        </p:nvSpPr>
        <p:spPr bwMode="auto">
          <a:xfrm>
            <a:off x="152400" y="4191000"/>
            <a:ext cx="32766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由求输出电阻的方法：</a:t>
            </a:r>
            <a:endParaRPr lang="zh-CN" altLang="en-US" sz="2400" b="1" baseline="-25000"/>
          </a:p>
        </p:txBody>
      </p:sp>
      <p:graphicFrame>
        <p:nvGraphicFramePr>
          <p:cNvPr id="178239" name="Object 63"/>
          <p:cNvGraphicFramePr>
            <a:graphicFrameLocks noChangeAspect="1"/>
          </p:cNvGraphicFramePr>
          <p:nvPr/>
        </p:nvGraphicFramePr>
        <p:xfrm>
          <a:off x="190500" y="4876800"/>
          <a:ext cx="3314700" cy="511175"/>
        </p:xfrm>
        <a:graphic>
          <a:graphicData uri="http://schemas.openxmlformats.org/presentationml/2006/ole">
            <p:oleObj spid="_x0000_s14425" name="公式" r:id="rId25" imgW="1473200" imgH="228600" progId="Equation.3">
              <p:embed/>
            </p:oleObj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973638" y="3276600"/>
            <a:ext cx="3875087" cy="2743200"/>
            <a:chOff x="3133" y="2448"/>
            <a:chExt cx="2441" cy="1728"/>
          </a:xfrm>
        </p:grpSpPr>
        <p:sp>
          <p:nvSpPr>
            <p:cNvPr id="14383" name="AutoShape 65"/>
            <p:cNvSpPr>
              <a:spLocks noChangeArrowheads="1"/>
            </p:cNvSpPr>
            <p:nvPr/>
          </p:nvSpPr>
          <p:spPr bwMode="auto">
            <a:xfrm rot="5400000">
              <a:off x="4023" y="2539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AutoShape 66"/>
            <p:cNvSpPr>
              <a:spLocks noChangeArrowheads="1"/>
            </p:cNvSpPr>
            <p:nvPr/>
          </p:nvSpPr>
          <p:spPr bwMode="auto">
            <a:xfrm>
              <a:off x="5339" y="2982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4344" name="Object 67"/>
            <p:cNvGraphicFramePr>
              <a:graphicFrameLocks noChangeAspect="1"/>
            </p:cNvGraphicFramePr>
            <p:nvPr/>
          </p:nvGraphicFramePr>
          <p:xfrm>
            <a:off x="3595" y="2448"/>
            <a:ext cx="187" cy="277"/>
          </p:xfrm>
          <a:graphic>
            <a:graphicData uri="http://schemas.openxmlformats.org/presentationml/2006/ole">
              <p:oleObj spid="_x0000_s14426" name="公式" r:id="rId26" imgW="164957" imgH="241091" progId="Equation.3">
                <p:embed/>
              </p:oleObj>
            </a:graphicData>
          </a:graphic>
        </p:graphicFrame>
        <p:graphicFrame>
          <p:nvGraphicFramePr>
            <p:cNvPr id="14345" name="Object 68"/>
            <p:cNvGraphicFramePr>
              <a:graphicFrameLocks noChangeAspect="1"/>
            </p:cNvGraphicFramePr>
            <p:nvPr/>
          </p:nvGraphicFramePr>
          <p:xfrm>
            <a:off x="3397" y="3436"/>
            <a:ext cx="187" cy="250"/>
          </p:xfrm>
          <a:graphic>
            <a:graphicData uri="http://schemas.openxmlformats.org/presentationml/2006/ole">
              <p:oleObj spid="_x0000_s14427" name="公式" r:id="rId27" imgW="164885" imgH="215619" progId="Equation.3">
                <p:embed/>
              </p:oleObj>
            </a:graphicData>
          </a:graphic>
        </p:graphicFrame>
        <p:graphicFrame>
          <p:nvGraphicFramePr>
            <p:cNvPr id="14346" name="Object 69"/>
            <p:cNvGraphicFramePr>
              <a:graphicFrameLocks noChangeAspect="1"/>
            </p:cNvGraphicFramePr>
            <p:nvPr/>
          </p:nvGraphicFramePr>
          <p:xfrm>
            <a:off x="5286" y="2750"/>
            <a:ext cx="186" cy="265"/>
          </p:xfrm>
          <a:graphic>
            <a:graphicData uri="http://schemas.openxmlformats.org/presentationml/2006/ole">
              <p:oleObj spid="_x0000_s14428" name="公式" r:id="rId28" imgW="165028" imgH="228501" progId="Equation.3">
                <p:embed/>
              </p:oleObj>
            </a:graphicData>
          </a:graphic>
        </p:graphicFrame>
        <p:sp>
          <p:nvSpPr>
            <p:cNvPr id="14385" name="Line 70"/>
            <p:cNvSpPr>
              <a:spLocks noChangeShapeType="1"/>
            </p:cNvSpPr>
            <p:nvPr/>
          </p:nvSpPr>
          <p:spPr bwMode="auto">
            <a:xfrm flipH="1">
              <a:off x="3133" y="2729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71"/>
            <p:cNvSpPr>
              <a:spLocks noChangeShapeType="1"/>
            </p:cNvSpPr>
            <p:nvPr/>
          </p:nvSpPr>
          <p:spPr bwMode="auto">
            <a:xfrm flipH="1">
              <a:off x="3671" y="3264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Rectangle 72"/>
            <p:cNvSpPr>
              <a:spLocks noChangeArrowheads="1"/>
            </p:cNvSpPr>
            <p:nvPr/>
          </p:nvSpPr>
          <p:spPr bwMode="auto">
            <a:xfrm>
              <a:off x="3618" y="3694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AutoShape 73"/>
            <p:cNvSpPr>
              <a:spLocks noChangeArrowheads="1"/>
            </p:cNvSpPr>
            <p:nvPr/>
          </p:nvSpPr>
          <p:spPr bwMode="auto">
            <a:xfrm>
              <a:off x="3644" y="2705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89" name="Line 74"/>
            <p:cNvSpPr>
              <a:spLocks noChangeShapeType="1"/>
            </p:cNvSpPr>
            <p:nvPr/>
          </p:nvSpPr>
          <p:spPr bwMode="auto">
            <a:xfrm>
              <a:off x="3671" y="3587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Rectangle 75"/>
            <p:cNvSpPr>
              <a:spLocks noChangeArrowheads="1"/>
            </p:cNvSpPr>
            <p:nvPr/>
          </p:nvSpPr>
          <p:spPr bwMode="auto">
            <a:xfrm rot="5400000">
              <a:off x="4290" y="3453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76"/>
            <p:cNvSpPr>
              <a:spLocks noChangeShapeType="1"/>
            </p:cNvSpPr>
            <p:nvPr/>
          </p:nvSpPr>
          <p:spPr bwMode="auto">
            <a:xfrm>
              <a:off x="4478" y="3587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77"/>
            <p:cNvSpPr>
              <a:spLocks noChangeShapeType="1"/>
            </p:cNvSpPr>
            <p:nvPr/>
          </p:nvSpPr>
          <p:spPr bwMode="auto">
            <a:xfrm>
              <a:off x="4909" y="299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78"/>
            <p:cNvSpPr>
              <a:spLocks noChangeShapeType="1"/>
            </p:cNvSpPr>
            <p:nvPr/>
          </p:nvSpPr>
          <p:spPr bwMode="auto">
            <a:xfrm flipV="1">
              <a:off x="5125" y="299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AutoShape 79"/>
            <p:cNvSpPr>
              <a:spLocks noChangeArrowheads="1"/>
            </p:cNvSpPr>
            <p:nvPr/>
          </p:nvSpPr>
          <p:spPr bwMode="auto">
            <a:xfrm>
              <a:off x="5101" y="2979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5" name="AutoShape 80"/>
            <p:cNvSpPr>
              <a:spLocks noChangeArrowheads="1"/>
            </p:cNvSpPr>
            <p:nvPr/>
          </p:nvSpPr>
          <p:spPr bwMode="auto">
            <a:xfrm>
              <a:off x="3648" y="3563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6" name="Line 81"/>
            <p:cNvSpPr>
              <a:spLocks noChangeShapeType="1"/>
            </p:cNvSpPr>
            <p:nvPr/>
          </p:nvSpPr>
          <p:spPr bwMode="auto">
            <a:xfrm>
              <a:off x="3133" y="4069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82"/>
            <p:cNvSpPr>
              <a:spLocks noChangeShapeType="1"/>
            </p:cNvSpPr>
            <p:nvPr/>
          </p:nvSpPr>
          <p:spPr bwMode="auto">
            <a:xfrm>
              <a:off x="3671" y="3962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AutoShape 83"/>
            <p:cNvSpPr>
              <a:spLocks noChangeArrowheads="1"/>
            </p:cNvSpPr>
            <p:nvPr/>
          </p:nvSpPr>
          <p:spPr bwMode="auto">
            <a:xfrm>
              <a:off x="3648" y="4046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399" name="Line 84"/>
            <p:cNvSpPr>
              <a:spLocks noChangeShapeType="1"/>
            </p:cNvSpPr>
            <p:nvPr/>
          </p:nvSpPr>
          <p:spPr bwMode="auto">
            <a:xfrm>
              <a:off x="3671" y="4069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85"/>
            <p:cNvSpPr>
              <a:spLocks noChangeShapeType="1"/>
            </p:cNvSpPr>
            <p:nvPr/>
          </p:nvSpPr>
          <p:spPr bwMode="auto">
            <a:xfrm>
              <a:off x="3591" y="4176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86"/>
            <p:cNvSpPr>
              <a:spLocks noChangeShapeType="1"/>
            </p:cNvSpPr>
            <p:nvPr/>
          </p:nvSpPr>
          <p:spPr bwMode="auto">
            <a:xfrm>
              <a:off x="3142" y="2729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87"/>
            <p:cNvSpPr>
              <a:spLocks noChangeShapeType="1"/>
            </p:cNvSpPr>
            <p:nvPr/>
          </p:nvSpPr>
          <p:spPr bwMode="auto">
            <a:xfrm>
              <a:off x="3671" y="3264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7" name="Object 88"/>
            <p:cNvGraphicFramePr>
              <a:graphicFrameLocks noChangeAspect="1"/>
            </p:cNvGraphicFramePr>
            <p:nvPr/>
          </p:nvGraphicFramePr>
          <p:xfrm>
            <a:off x="3376" y="3700"/>
            <a:ext cx="213" cy="252"/>
          </p:xfrm>
          <a:graphic>
            <a:graphicData uri="http://schemas.openxmlformats.org/presentationml/2006/ole">
              <p:oleObj spid="_x0000_s14429" name="公式" r:id="rId29" imgW="190335" imgH="215713" progId="Equation.3">
                <p:embed/>
              </p:oleObj>
            </a:graphicData>
          </a:graphic>
        </p:graphicFrame>
        <p:graphicFrame>
          <p:nvGraphicFramePr>
            <p:cNvPr id="14348" name="Object 89"/>
            <p:cNvGraphicFramePr>
              <a:graphicFrameLocks noChangeAspect="1"/>
            </p:cNvGraphicFramePr>
            <p:nvPr/>
          </p:nvGraphicFramePr>
          <p:xfrm>
            <a:off x="4231" y="3281"/>
            <a:ext cx="229" cy="252"/>
          </p:xfrm>
          <a:graphic>
            <a:graphicData uri="http://schemas.openxmlformats.org/presentationml/2006/ole">
              <p:oleObj spid="_x0000_s14430" name="公式" r:id="rId30" imgW="203024" imgH="215713" progId="Equation.3">
                <p:embed/>
              </p:oleObj>
            </a:graphicData>
          </a:graphic>
        </p:graphicFrame>
        <p:graphicFrame>
          <p:nvGraphicFramePr>
            <p:cNvPr id="14349" name="Object 90"/>
            <p:cNvGraphicFramePr>
              <a:graphicFrameLocks noChangeAspect="1"/>
            </p:cNvGraphicFramePr>
            <p:nvPr/>
          </p:nvGraphicFramePr>
          <p:xfrm>
            <a:off x="3786" y="2736"/>
            <a:ext cx="102" cy="101"/>
          </p:xfrm>
          <a:graphic>
            <a:graphicData uri="http://schemas.openxmlformats.org/presentationml/2006/ole">
              <p:oleObj spid="_x0000_s14431" name="公式" r:id="rId31" imgW="139700" imgH="139700" progId="Equation.3">
                <p:embed/>
              </p:oleObj>
            </a:graphicData>
          </a:graphic>
        </p:graphicFrame>
        <p:graphicFrame>
          <p:nvGraphicFramePr>
            <p:cNvPr id="14350" name="Object 91"/>
            <p:cNvGraphicFramePr>
              <a:graphicFrameLocks noChangeAspect="1"/>
            </p:cNvGraphicFramePr>
            <p:nvPr/>
          </p:nvGraphicFramePr>
          <p:xfrm>
            <a:off x="3763" y="3173"/>
            <a:ext cx="173" cy="93"/>
          </p:xfrm>
          <a:graphic>
            <a:graphicData uri="http://schemas.openxmlformats.org/presentationml/2006/ole">
              <p:oleObj spid="_x0000_s14432" name="公式" r:id="rId32" imgW="139518" imgH="76101" progId="Equation.3">
                <p:embed/>
              </p:oleObj>
            </a:graphicData>
          </a:graphic>
        </p:graphicFrame>
        <p:graphicFrame>
          <p:nvGraphicFramePr>
            <p:cNvPr id="14351" name="Object 92"/>
            <p:cNvGraphicFramePr>
              <a:graphicFrameLocks noChangeAspect="1"/>
            </p:cNvGraphicFramePr>
            <p:nvPr/>
          </p:nvGraphicFramePr>
          <p:xfrm>
            <a:off x="3708" y="2885"/>
            <a:ext cx="228" cy="254"/>
          </p:xfrm>
          <a:graphic>
            <a:graphicData uri="http://schemas.openxmlformats.org/presentationml/2006/ole">
              <p:oleObj spid="_x0000_s14433" name="公式" r:id="rId33" imgW="203112" imgH="228501" progId="Equation.3">
                <p:embed/>
              </p:oleObj>
            </a:graphicData>
          </a:graphic>
        </p:graphicFrame>
        <p:grpSp>
          <p:nvGrpSpPr>
            <p:cNvPr id="14403" name="Group 93"/>
            <p:cNvGrpSpPr>
              <a:grpSpLocks/>
            </p:cNvGrpSpPr>
            <p:nvPr/>
          </p:nvGrpSpPr>
          <p:grpSpPr bwMode="auto">
            <a:xfrm rot="5400000">
              <a:off x="4389" y="2853"/>
              <a:ext cx="155" cy="283"/>
              <a:chOff x="4280" y="3328"/>
              <a:chExt cx="155" cy="283"/>
            </a:xfrm>
          </p:grpSpPr>
          <p:sp>
            <p:nvSpPr>
              <p:cNvPr id="14415" name="AutoShape 9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6" name="Line 9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04" name="Line 96"/>
            <p:cNvSpPr>
              <a:spLocks noChangeShapeType="1"/>
            </p:cNvSpPr>
            <p:nvPr/>
          </p:nvSpPr>
          <p:spPr bwMode="auto">
            <a:xfrm>
              <a:off x="4338" y="2999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97"/>
            <p:cNvSpPr>
              <a:spLocks noChangeShapeType="1"/>
            </p:cNvSpPr>
            <p:nvPr/>
          </p:nvSpPr>
          <p:spPr bwMode="auto">
            <a:xfrm>
              <a:off x="4261" y="3120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2" name="Object 98"/>
            <p:cNvGraphicFramePr>
              <a:graphicFrameLocks noChangeAspect="1"/>
            </p:cNvGraphicFramePr>
            <p:nvPr/>
          </p:nvGraphicFramePr>
          <p:xfrm>
            <a:off x="4272" y="2880"/>
            <a:ext cx="83" cy="85"/>
          </p:xfrm>
          <a:graphic>
            <a:graphicData uri="http://schemas.openxmlformats.org/presentationml/2006/ole">
              <p:oleObj spid="_x0000_s14434" name="公式" r:id="rId34" imgW="139700" imgH="139700" progId="Equation.3">
                <p:embed/>
              </p:oleObj>
            </a:graphicData>
          </a:graphic>
        </p:graphicFrame>
        <p:graphicFrame>
          <p:nvGraphicFramePr>
            <p:cNvPr id="14353" name="Object 99"/>
            <p:cNvGraphicFramePr>
              <a:graphicFrameLocks noChangeAspect="1"/>
            </p:cNvGraphicFramePr>
            <p:nvPr/>
          </p:nvGraphicFramePr>
          <p:xfrm>
            <a:off x="4560" y="2898"/>
            <a:ext cx="139" cy="78"/>
          </p:xfrm>
          <a:graphic>
            <a:graphicData uri="http://schemas.openxmlformats.org/presentationml/2006/ole">
              <p:oleObj spid="_x0000_s14435" name="公式" r:id="rId35" imgW="139518" imgH="76101" progId="Equation.3">
                <p:embed/>
              </p:oleObj>
            </a:graphicData>
          </a:graphic>
        </p:graphicFrame>
        <p:graphicFrame>
          <p:nvGraphicFramePr>
            <p:cNvPr id="14354" name="Object 100"/>
            <p:cNvGraphicFramePr>
              <a:graphicFrameLocks noChangeAspect="1"/>
            </p:cNvGraphicFramePr>
            <p:nvPr/>
          </p:nvGraphicFramePr>
          <p:xfrm>
            <a:off x="4588" y="2496"/>
            <a:ext cx="986" cy="224"/>
          </p:xfrm>
          <a:graphic>
            <a:graphicData uri="http://schemas.openxmlformats.org/presentationml/2006/ole">
              <p:oleObj spid="_x0000_s14436" name="公式" r:id="rId36" imgW="1040948" imgH="228501" progId="Equation.3">
                <p:embed/>
              </p:oleObj>
            </a:graphicData>
          </a:graphic>
        </p:graphicFrame>
        <p:sp>
          <p:nvSpPr>
            <p:cNvPr id="14406" name="Line 101"/>
            <p:cNvSpPr>
              <a:spLocks noChangeShapeType="1"/>
            </p:cNvSpPr>
            <p:nvPr/>
          </p:nvSpPr>
          <p:spPr bwMode="auto">
            <a:xfrm>
              <a:off x="4608" y="300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 flipV="1">
              <a:off x="4512" y="2688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Rectangle 103"/>
            <p:cNvSpPr>
              <a:spLocks noChangeArrowheads="1"/>
            </p:cNvSpPr>
            <p:nvPr/>
          </p:nvSpPr>
          <p:spPr bwMode="auto">
            <a:xfrm>
              <a:off x="4069" y="2832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Line 104"/>
            <p:cNvSpPr>
              <a:spLocks noChangeShapeType="1"/>
            </p:cNvSpPr>
            <p:nvPr/>
          </p:nvSpPr>
          <p:spPr bwMode="auto">
            <a:xfrm>
              <a:off x="3984" y="272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105"/>
            <p:cNvSpPr>
              <a:spLocks noChangeShapeType="1"/>
            </p:cNvSpPr>
            <p:nvPr/>
          </p:nvSpPr>
          <p:spPr bwMode="auto">
            <a:xfrm>
              <a:off x="4128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106"/>
            <p:cNvSpPr>
              <a:spLocks noChangeShapeType="1"/>
            </p:cNvSpPr>
            <p:nvPr/>
          </p:nvSpPr>
          <p:spPr bwMode="auto">
            <a:xfrm>
              <a:off x="4128" y="3102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107"/>
            <p:cNvSpPr>
              <a:spLocks noChangeShapeType="1"/>
            </p:cNvSpPr>
            <p:nvPr/>
          </p:nvSpPr>
          <p:spPr bwMode="auto">
            <a:xfrm>
              <a:off x="3984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108"/>
            <p:cNvSpPr>
              <a:spLocks noChangeShapeType="1"/>
            </p:cNvSpPr>
            <p:nvPr/>
          </p:nvSpPr>
          <p:spPr bwMode="auto">
            <a:xfrm flipH="1">
              <a:off x="3600" y="2928"/>
              <a:ext cx="48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109"/>
            <p:cNvGraphicFramePr>
              <a:graphicFrameLocks noChangeAspect="1"/>
            </p:cNvGraphicFramePr>
            <p:nvPr/>
          </p:nvGraphicFramePr>
          <p:xfrm>
            <a:off x="3454" y="2791"/>
            <a:ext cx="146" cy="257"/>
          </p:xfrm>
          <a:graphic>
            <a:graphicData uri="http://schemas.openxmlformats.org/presentationml/2006/ole">
              <p:oleObj spid="_x0000_s14437" name="公式" r:id="rId37" imgW="126780" imgH="215526" progId="Equation.3">
                <p:embed/>
              </p:oleObj>
            </a:graphicData>
          </a:graphic>
        </p:graphicFrame>
        <p:sp>
          <p:nvSpPr>
            <p:cNvPr id="14414" name="Line 110"/>
            <p:cNvSpPr>
              <a:spLocks noChangeShapeType="1"/>
            </p:cNvSpPr>
            <p:nvPr/>
          </p:nvSpPr>
          <p:spPr bwMode="auto">
            <a:xfrm>
              <a:off x="4704" y="3024"/>
              <a:ext cx="192" cy="72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6" name="Object 111"/>
            <p:cNvGraphicFramePr>
              <a:graphicFrameLocks noChangeAspect="1"/>
            </p:cNvGraphicFramePr>
            <p:nvPr/>
          </p:nvGraphicFramePr>
          <p:xfrm>
            <a:off x="4656" y="3696"/>
            <a:ext cx="525" cy="272"/>
          </p:xfrm>
          <a:graphic>
            <a:graphicData uri="http://schemas.openxmlformats.org/presentationml/2006/ole">
              <p:oleObj spid="_x0000_s14438" name="公式" r:id="rId38" imgW="457200" imgH="228600" progId="Equation.3">
                <p:embed/>
              </p:oleObj>
            </a:graphicData>
          </a:graphic>
        </p:graphicFrame>
      </p:grpSp>
      <p:graphicFrame>
        <p:nvGraphicFramePr>
          <p:cNvPr id="178288" name="Object 112"/>
          <p:cNvGraphicFramePr>
            <a:graphicFrameLocks noChangeAspect="1"/>
          </p:cNvGraphicFramePr>
          <p:nvPr/>
        </p:nvGraphicFramePr>
        <p:xfrm>
          <a:off x="228600" y="5584825"/>
          <a:ext cx="1143000" cy="511175"/>
        </p:xfrm>
        <a:graphic>
          <a:graphicData uri="http://schemas.openxmlformats.org/presentationml/2006/ole">
            <p:oleObj spid="_x0000_s14439" name="公式" r:id="rId39" imgW="508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8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8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8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8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8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229" grpId="0" animBg="1"/>
      <p:bldP spid="178231" grpId="0" animBg="1"/>
      <p:bldP spid="178234" grpId="0" animBg="1"/>
      <p:bldP spid="178237" grpId="0" animBg="1"/>
      <p:bldP spid="1782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88" y="642938"/>
            <a:ext cx="8135937" cy="863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运算放大器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30300" y="2185988"/>
            <a:ext cx="6584950" cy="37433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2.1  </a:t>
            </a:r>
            <a:r>
              <a:rPr lang="zh-CN" altLang="en-US" dirty="0"/>
              <a:t>集成电路</a:t>
            </a:r>
            <a:r>
              <a:rPr lang="zh-CN" altLang="en-US" dirty="0" smtClean="0"/>
              <a:t>运算放大器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2.2  </a:t>
            </a:r>
            <a:r>
              <a:rPr lang="zh-CN" altLang="en-US" dirty="0" smtClean="0"/>
              <a:t>理想</a:t>
            </a:r>
            <a:r>
              <a:rPr lang="zh-CN" altLang="en-US" dirty="0"/>
              <a:t>运算放大器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2.3  </a:t>
            </a:r>
            <a:r>
              <a:rPr lang="zh-CN" altLang="en-US" dirty="0" smtClean="0"/>
              <a:t>基本</a:t>
            </a:r>
            <a:r>
              <a:rPr lang="zh-CN" altLang="en-US" dirty="0"/>
              <a:t>线性运放电路</a:t>
            </a:r>
          </a:p>
          <a:p>
            <a:pPr marL="1152000" indent="-1152000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2.4  </a:t>
            </a:r>
            <a:r>
              <a:rPr lang="zh-CN" altLang="en-US" dirty="0" smtClean="0"/>
              <a:t>同相</a:t>
            </a:r>
            <a:r>
              <a:rPr lang="zh-CN" altLang="en-US" dirty="0"/>
              <a:t>输入和反相输入放大电路的其他应用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2.3.1   </a:t>
            </a:r>
            <a:r>
              <a:rPr lang="zh-CN" altLang="en-US" smtClean="0"/>
              <a:t>同相放大电路</a:t>
            </a:r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4643438" y="3714750"/>
          <a:ext cx="4264025" cy="1752600"/>
        </p:xfrm>
        <a:graphic>
          <a:graphicData uri="http://schemas.openxmlformats.org/presentationml/2006/ole">
            <p:oleObj spid="_x0000_s15398" name="图片" r:id="rId5" imgW="2132372" imgH="877136" progId="Word.Picture.8">
              <p:embed/>
            </p:oleObj>
          </a:graphicData>
        </a:graphic>
      </p:graphicFrame>
      <p:sp>
        <p:nvSpPr>
          <p:cNvPr id="15381" name="Rectangle 2"/>
          <p:cNvSpPr>
            <a:spLocks noChangeArrowheads="1"/>
          </p:cNvSpPr>
          <p:nvPr/>
        </p:nvSpPr>
        <p:spPr bwMode="auto">
          <a:xfrm>
            <a:off x="515938" y="800100"/>
            <a:ext cx="403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电压跟随器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5750" y="1857375"/>
            <a:ext cx="4343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根据虚短和虚断有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42988" y="2713038"/>
            <a:ext cx="2667000" cy="603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≈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i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19188" y="3316288"/>
          <a:ext cx="1539875" cy="889000"/>
        </p:xfrm>
        <a:graphic>
          <a:graphicData uri="http://schemas.openxmlformats.org/presentationml/2006/ole">
            <p:oleObj spid="_x0000_s15399" name="Equation" r:id="rId6" imgW="660113" imgH="380835" progId="Equation.3">
              <p:embed/>
            </p:oleObj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57188" y="4357688"/>
            <a:ext cx="4479925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FF0000"/>
                </a:solidFill>
              </a:rPr>
              <a:t>（可作为公式直接使用）</a:t>
            </a:r>
            <a:endParaRPr lang="zh-CN" altLang="en-US" sz="2400" kern="0" smtClean="0">
              <a:solidFill>
                <a:srgbClr val="FF0000"/>
              </a:solidFill>
              <a:ea typeface="华康简宋" charset="-122"/>
            </a:endParaRPr>
          </a:p>
        </p:txBody>
      </p:sp>
      <p:grpSp>
        <p:nvGrpSpPr>
          <p:cNvPr id="2" name="Group 225"/>
          <p:cNvGrpSpPr>
            <a:grpSpLocks/>
          </p:cNvGrpSpPr>
          <p:nvPr/>
        </p:nvGrpSpPr>
        <p:grpSpPr bwMode="auto">
          <a:xfrm>
            <a:off x="357188" y="1357313"/>
            <a:ext cx="3370262" cy="490537"/>
            <a:chOff x="2903" y="210"/>
            <a:chExt cx="2123" cy="309"/>
          </a:xfrm>
        </p:grpSpPr>
        <p:sp>
          <p:nvSpPr>
            <p:cNvPr id="15422" name="Text Box 221"/>
            <p:cNvSpPr txBox="1">
              <a:spLocks noChangeArrowheads="1"/>
            </p:cNvSpPr>
            <p:nvPr/>
          </p:nvSpPr>
          <p:spPr bwMode="auto">
            <a:xfrm>
              <a:off x="2903" y="210"/>
              <a:ext cx="18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同时取：</a:t>
              </a:r>
            </a:p>
          </p:txBody>
        </p:sp>
        <p:graphicFrame>
          <p:nvGraphicFramePr>
            <p:cNvPr id="15379" name="Object 224"/>
            <p:cNvGraphicFramePr>
              <a:graphicFrameLocks noChangeAspect="1"/>
            </p:cNvGraphicFramePr>
            <p:nvPr/>
          </p:nvGraphicFramePr>
          <p:xfrm>
            <a:off x="3690" y="248"/>
            <a:ext cx="1336" cy="271"/>
          </p:xfrm>
          <a:graphic>
            <a:graphicData uri="http://schemas.openxmlformats.org/presentationml/2006/ole">
              <p:oleObj spid="_x0000_s15400" name="Equation" r:id="rId7" imgW="2120900" imgH="431800" progId="Equation.DSMT4">
                <p:embed/>
              </p:oleObj>
            </a:graphicData>
          </a:graphic>
        </p:graphicFrame>
      </p:grp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500063" y="5715000"/>
            <a:ext cx="6419850" cy="463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在电路中常作为阻抗变换器或缓冲器</a:t>
            </a:r>
          </a:p>
        </p:txBody>
      </p:sp>
      <p:grpSp>
        <p:nvGrpSpPr>
          <p:cNvPr id="15387" name="Group 3"/>
          <p:cNvGrpSpPr>
            <a:grpSpLocks/>
          </p:cNvGrpSpPr>
          <p:nvPr/>
        </p:nvGrpSpPr>
        <p:grpSpPr bwMode="auto">
          <a:xfrm>
            <a:off x="4643438" y="714375"/>
            <a:ext cx="4267200" cy="2743200"/>
            <a:chOff x="2880" y="144"/>
            <a:chExt cx="2688" cy="1728"/>
          </a:xfrm>
        </p:grpSpPr>
        <p:sp>
          <p:nvSpPr>
            <p:cNvPr id="15388" name="AutoShape 4"/>
            <p:cNvSpPr>
              <a:spLocks noChangeArrowheads="1"/>
            </p:cNvSpPr>
            <p:nvPr/>
          </p:nvSpPr>
          <p:spPr bwMode="auto">
            <a:xfrm rot="5400000">
              <a:off x="4119" y="235"/>
              <a:ext cx="857" cy="915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AutoShape 5"/>
            <p:cNvSpPr>
              <a:spLocks noChangeArrowheads="1"/>
            </p:cNvSpPr>
            <p:nvPr/>
          </p:nvSpPr>
          <p:spPr bwMode="auto">
            <a:xfrm>
              <a:off x="5435" y="678"/>
              <a:ext cx="51" cy="5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5364" name="Object 6"/>
            <p:cNvGraphicFramePr>
              <a:graphicFrameLocks noChangeAspect="1"/>
            </p:cNvGraphicFramePr>
            <p:nvPr/>
          </p:nvGraphicFramePr>
          <p:xfrm>
            <a:off x="3691" y="144"/>
            <a:ext cx="187" cy="277"/>
          </p:xfrm>
          <a:graphic>
            <a:graphicData uri="http://schemas.openxmlformats.org/presentationml/2006/ole">
              <p:oleObj spid="_x0000_s15401" name="公式" r:id="rId8" imgW="164957" imgH="241091" progId="Equation.3">
                <p:embed/>
              </p:oleObj>
            </a:graphicData>
          </a:graphic>
        </p:graphicFrame>
        <p:graphicFrame>
          <p:nvGraphicFramePr>
            <p:cNvPr id="15365" name="Object 7"/>
            <p:cNvGraphicFramePr>
              <a:graphicFrameLocks noChangeAspect="1"/>
            </p:cNvGraphicFramePr>
            <p:nvPr/>
          </p:nvGraphicFramePr>
          <p:xfrm>
            <a:off x="3493" y="1132"/>
            <a:ext cx="187" cy="250"/>
          </p:xfrm>
          <a:graphic>
            <a:graphicData uri="http://schemas.openxmlformats.org/presentationml/2006/ole">
              <p:oleObj spid="_x0000_s15402" name="公式" r:id="rId9" imgW="164885" imgH="215619" progId="Equation.3">
                <p:embed/>
              </p:oleObj>
            </a:graphicData>
          </a:graphic>
        </p:graphicFrame>
        <p:graphicFrame>
          <p:nvGraphicFramePr>
            <p:cNvPr id="15366" name="Object 8"/>
            <p:cNvGraphicFramePr>
              <a:graphicFrameLocks noChangeAspect="1"/>
            </p:cNvGraphicFramePr>
            <p:nvPr/>
          </p:nvGraphicFramePr>
          <p:xfrm>
            <a:off x="4132" y="383"/>
            <a:ext cx="93" cy="95"/>
          </p:xfrm>
          <a:graphic>
            <a:graphicData uri="http://schemas.openxmlformats.org/presentationml/2006/ole">
              <p:oleObj spid="_x0000_s15403" name="公式" r:id="rId10" imgW="139700" imgH="139700" progId="Equation.3">
                <p:embed/>
              </p:oleObj>
            </a:graphicData>
          </a:graphic>
        </p:graphicFrame>
        <p:graphicFrame>
          <p:nvGraphicFramePr>
            <p:cNvPr id="15367" name="Object 9"/>
            <p:cNvGraphicFramePr>
              <a:graphicFrameLocks noChangeAspect="1"/>
            </p:cNvGraphicFramePr>
            <p:nvPr/>
          </p:nvGraphicFramePr>
          <p:xfrm>
            <a:off x="4128" y="926"/>
            <a:ext cx="159" cy="88"/>
          </p:xfrm>
          <a:graphic>
            <a:graphicData uri="http://schemas.openxmlformats.org/presentationml/2006/ole">
              <p:oleObj spid="_x0000_s15404" name="公式" r:id="rId11" imgW="139518" imgH="76101" progId="Equation.3">
                <p:embed/>
              </p:oleObj>
            </a:graphicData>
          </a:graphic>
        </p:graphicFrame>
        <p:graphicFrame>
          <p:nvGraphicFramePr>
            <p:cNvPr id="15368" name="Object 10"/>
            <p:cNvGraphicFramePr>
              <a:graphicFrameLocks noChangeAspect="1"/>
            </p:cNvGraphicFramePr>
            <p:nvPr/>
          </p:nvGraphicFramePr>
          <p:xfrm>
            <a:off x="5382" y="446"/>
            <a:ext cx="186" cy="265"/>
          </p:xfrm>
          <a:graphic>
            <a:graphicData uri="http://schemas.openxmlformats.org/presentationml/2006/ole">
              <p:oleObj spid="_x0000_s15405" name="公式" r:id="rId12" imgW="165028" imgH="228501" progId="Equation.3">
                <p:embed/>
              </p:oleObj>
            </a:graphicData>
          </a:graphic>
        </p:graphicFrame>
        <p:sp>
          <p:nvSpPr>
            <p:cNvPr id="15390" name="Line 11"/>
            <p:cNvSpPr>
              <a:spLocks noChangeShapeType="1"/>
            </p:cNvSpPr>
            <p:nvPr/>
          </p:nvSpPr>
          <p:spPr bwMode="auto">
            <a:xfrm flipH="1">
              <a:off x="3229" y="425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2"/>
            <p:cNvSpPr>
              <a:spLocks noChangeShapeType="1"/>
            </p:cNvSpPr>
            <p:nvPr/>
          </p:nvSpPr>
          <p:spPr bwMode="auto">
            <a:xfrm flipH="1">
              <a:off x="3767" y="960"/>
              <a:ext cx="3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Rectangle 13"/>
            <p:cNvSpPr>
              <a:spLocks noChangeArrowheads="1"/>
            </p:cNvSpPr>
            <p:nvPr/>
          </p:nvSpPr>
          <p:spPr bwMode="auto">
            <a:xfrm>
              <a:off x="3714" y="1390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AutoShape 14"/>
            <p:cNvSpPr>
              <a:spLocks noChangeArrowheads="1"/>
            </p:cNvSpPr>
            <p:nvPr/>
          </p:nvSpPr>
          <p:spPr bwMode="auto">
            <a:xfrm>
              <a:off x="3740" y="401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94" name="Line 15"/>
            <p:cNvSpPr>
              <a:spLocks noChangeShapeType="1"/>
            </p:cNvSpPr>
            <p:nvPr/>
          </p:nvSpPr>
          <p:spPr bwMode="auto">
            <a:xfrm>
              <a:off x="3767" y="1283"/>
              <a:ext cx="5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Rectangle 16"/>
            <p:cNvSpPr>
              <a:spLocks noChangeArrowheads="1"/>
            </p:cNvSpPr>
            <p:nvPr/>
          </p:nvSpPr>
          <p:spPr bwMode="auto">
            <a:xfrm rot="5400000">
              <a:off x="4386" y="1149"/>
              <a:ext cx="107" cy="26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4574" y="1283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8"/>
            <p:cNvSpPr>
              <a:spLocks noChangeShapeType="1"/>
            </p:cNvSpPr>
            <p:nvPr/>
          </p:nvSpPr>
          <p:spPr bwMode="auto">
            <a:xfrm>
              <a:off x="5005" y="692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9"/>
            <p:cNvSpPr>
              <a:spLocks noChangeShapeType="1"/>
            </p:cNvSpPr>
            <p:nvPr/>
          </p:nvSpPr>
          <p:spPr bwMode="auto">
            <a:xfrm flipV="1">
              <a:off x="5221" y="692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AutoShape 20"/>
            <p:cNvSpPr>
              <a:spLocks noChangeArrowheads="1"/>
            </p:cNvSpPr>
            <p:nvPr/>
          </p:nvSpPr>
          <p:spPr bwMode="auto">
            <a:xfrm>
              <a:off x="5197" y="675"/>
              <a:ext cx="50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0" name="AutoShape 21"/>
            <p:cNvSpPr>
              <a:spLocks noChangeArrowheads="1"/>
            </p:cNvSpPr>
            <p:nvPr/>
          </p:nvSpPr>
          <p:spPr bwMode="auto">
            <a:xfrm>
              <a:off x="3744" y="1259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1" name="Line 22"/>
            <p:cNvSpPr>
              <a:spLocks noChangeShapeType="1"/>
            </p:cNvSpPr>
            <p:nvPr/>
          </p:nvSpPr>
          <p:spPr bwMode="auto">
            <a:xfrm>
              <a:off x="3229" y="1765"/>
              <a:ext cx="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23"/>
            <p:cNvSpPr>
              <a:spLocks noChangeShapeType="1"/>
            </p:cNvSpPr>
            <p:nvPr/>
          </p:nvSpPr>
          <p:spPr bwMode="auto">
            <a:xfrm>
              <a:off x="3767" y="1658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AutoShape 24"/>
            <p:cNvSpPr>
              <a:spLocks noChangeArrowheads="1"/>
            </p:cNvSpPr>
            <p:nvPr/>
          </p:nvSpPr>
          <p:spPr bwMode="auto">
            <a:xfrm>
              <a:off x="3744" y="1742"/>
              <a:ext cx="51" cy="50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4" name="Line 25"/>
            <p:cNvSpPr>
              <a:spLocks noChangeShapeType="1"/>
            </p:cNvSpPr>
            <p:nvPr/>
          </p:nvSpPr>
          <p:spPr bwMode="auto">
            <a:xfrm>
              <a:off x="3767" y="1765"/>
              <a:ext cx="0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26"/>
            <p:cNvSpPr>
              <a:spLocks noChangeShapeType="1"/>
            </p:cNvSpPr>
            <p:nvPr/>
          </p:nvSpPr>
          <p:spPr bwMode="auto">
            <a:xfrm>
              <a:off x="3687" y="1872"/>
              <a:ext cx="1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27"/>
            <p:cNvSpPr>
              <a:spLocks noChangeShapeType="1"/>
            </p:cNvSpPr>
            <p:nvPr/>
          </p:nvSpPr>
          <p:spPr bwMode="auto">
            <a:xfrm>
              <a:off x="3238" y="425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67" y="960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9" name="Object 29"/>
            <p:cNvGraphicFramePr>
              <a:graphicFrameLocks noChangeAspect="1"/>
            </p:cNvGraphicFramePr>
            <p:nvPr/>
          </p:nvGraphicFramePr>
          <p:xfrm>
            <a:off x="3110" y="759"/>
            <a:ext cx="93" cy="94"/>
          </p:xfrm>
          <a:graphic>
            <a:graphicData uri="http://schemas.openxmlformats.org/presentationml/2006/ole">
              <p:oleObj spid="_x0000_s15406" name="公式" r:id="rId13" imgW="139700" imgH="139700" progId="Equation.3">
                <p:embed/>
              </p:oleObj>
            </a:graphicData>
          </a:graphic>
        </p:graphicFrame>
        <p:graphicFrame>
          <p:nvGraphicFramePr>
            <p:cNvPr id="15370" name="Object 30"/>
            <p:cNvGraphicFramePr>
              <a:graphicFrameLocks noChangeAspect="1"/>
            </p:cNvGraphicFramePr>
            <p:nvPr/>
          </p:nvGraphicFramePr>
          <p:xfrm>
            <a:off x="3095" y="1194"/>
            <a:ext cx="158" cy="89"/>
          </p:xfrm>
          <a:graphic>
            <a:graphicData uri="http://schemas.openxmlformats.org/presentationml/2006/ole">
              <p:oleObj spid="_x0000_s15407" name="公式" r:id="rId14" imgW="139518" imgH="76101" progId="Equation.3">
                <p:embed/>
              </p:oleObj>
            </a:graphicData>
          </a:graphic>
        </p:graphicFrame>
        <p:graphicFrame>
          <p:nvGraphicFramePr>
            <p:cNvPr id="15371" name="Object 31"/>
            <p:cNvGraphicFramePr>
              <a:graphicFrameLocks noChangeAspect="1"/>
            </p:cNvGraphicFramePr>
            <p:nvPr/>
          </p:nvGraphicFramePr>
          <p:xfrm>
            <a:off x="3472" y="1396"/>
            <a:ext cx="213" cy="252"/>
          </p:xfrm>
          <a:graphic>
            <a:graphicData uri="http://schemas.openxmlformats.org/presentationml/2006/ole">
              <p:oleObj spid="_x0000_s15408" name="公式" r:id="rId15" imgW="190335" imgH="215713" progId="Equation.3">
                <p:embed/>
              </p:oleObj>
            </a:graphicData>
          </a:graphic>
        </p:graphicFrame>
        <p:graphicFrame>
          <p:nvGraphicFramePr>
            <p:cNvPr id="15372" name="Object 32"/>
            <p:cNvGraphicFramePr>
              <a:graphicFrameLocks noChangeAspect="1"/>
            </p:cNvGraphicFramePr>
            <p:nvPr/>
          </p:nvGraphicFramePr>
          <p:xfrm>
            <a:off x="4327" y="977"/>
            <a:ext cx="229" cy="252"/>
          </p:xfrm>
          <a:graphic>
            <a:graphicData uri="http://schemas.openxmlformats.org/presentationml/2006/ole">
              <p:oleObj spid="_x0000_s15409" name="公式" r:id="rId16" imgW="203024" imgH="215713" progId="Equation.3">
                <p:embed/>
              </p:oleObj>
            </a:graphicData>
          </a:graphic>
        </p:graphicFrame>
        <p:grpSp>
          <p:nvGrpSpPr>
            <p:cNvPr id="15408" name="Group 33"/>
            <p:cNvGrpSpPr>
              <a:grpSpLocks/>
            </p:cNvGrpSpPr>
            <p:nvPr/>
          </p:nvGrpSpPr>
          <p:grpSpPr bwMode="auto">
            <a:xfrm>
              <a:off x="3102" y="907"/>
              <a:ext cx="269" cy="268"/>
              <a:chOff x="144" y="3216"/>
              <a:chExt cx="240" cy="240"/>
            </a:xfrm>
          </p:grpSpPr>
          <p:sp>
            <p:nvSpPr>
              <p:cNvPr id="15420" name="Oval 3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40" cy="240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1" name="Line 35"/>
              <p:cNvSpPr>
                <a:spLocks noChangeShapeType="1"/>
              </p:cNvSpPr>
              <p:nvPr/>
            </p:nvSpPr>
            <p:spPr bwMode="auto">
              <a:xfrm>
                <a:off x="264" y="32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9" name="Group 36"/>
            <p:cNvGrpSpPr>
              <a:grpSpLocks noChangeAspect="1"/>
            </p:cNvGrpSpPr>
            <p:nvPr/>
          </p:nvGrpSpPr>
          <p:grpSpPr bwMode="auto">
            <a:xfrm>
              <a:off x="2880" y="907"/>
              <a:ext cx="175" cy="268"/>
              <a:chOff x="2880" y="907"/>
              <a:chExt cx="175" cy="268"/>
            </a:xfrm>
          </p:grpSpPr>
          <p:sp>
            <p:nvSpPr>
              <p:cNvPr id="15417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907"/>
                <a:ext cx="17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8" name="Rectangle 38"/>
              <p:cNvSpPr>
                <a:spLocks noChangeArrowheads="1"/>
              </p:cNvSpPr>
              <p:nvPr/>
            </p:nvSpPr>
            <p:spPr bwMode="auto">
              <a:xfrm>
                <a:off x="2986" y="1036"/>
                <a:ext cx="6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5419" name="Rectangle 39"/>
              <p:cNvSpPr>
                <a:spLocks noChangeArrowheads="1"/>
              </p:cNvSpPr>
              <p:nvPr/>
            </p:nvSpPr>
            <p:spPr bwMode="auto">
              <a:xfrm>
                <a:off x="2903" y="926"/>
                <a:ext cx="152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</p:grpSp>
        <p:graphicFrame>
          <p:nvGraphicFramePr>
            <p:cNvPr id="15373" name="Object 40"/>
            <p:cNvGraphicFramePr>
              <a:graphicFrameLocks noChangeAspect="1"/>
            </p:cNvGraphicFramePr>
            <p:nvPr/>
          </p:nvGraphicFramePr>
          <p:xfrm>
            <a:off x="3882" y="432"/>
            <a:ext cx="102" cy="101"/>
          </p:xfrm>
          <a:graphic>
            <a:graphicData uri="http://schemas.openxmlformats.org/presentationml/2006/ole">
              <p:oleObj spid="_x0000_s15410" name="公式" r:id="rId17" imgW="139700" imgH="139700" progId="Equation.3">
                <p:embed/>
              </p:oleObj>
            </a:graphicData>
          </a:graphic>
        </p:graphicFrame>
        <p:graphicFrame>
          <p:nvGraphicFramePr>
            <p:cNvPr id="15374" name="Object 41"/>
            <p:cNvGraphicFramePr>
              <a:graphicFrameLocks noChangeAspect="1"/>
            </p:cNvGraphicFramePr>
            <p:nvPr/>
          </p:nvGraphicFramePr>
          <p:xfrm>
            <a:off x="3859" y="869"/>
            <a:ext cx="173" cy="93"/>
          </p:xfrm>
          <a:graphic>
            <a:graphicData uri="http://schemas.openxmlformats.org/presentationml/2006/ole">
              <p:oleObj spid="_x0000_s15411" name="公式" r:id="rId18" imgW="139518" imgH="76101" progId="Equation.3">
                <p:embed/>
              </p:oleObj>
            </a:graphicData>
          </a:graphic>
        </p:graphicFrame>
        <p:graphicFrame>
          <p:nvGraphicFramePr>
            <p:cNvPr id="15375" name="Object 42"/>
            <p:cNvGraphicFramePr>
              <a:graphicFrameLocks noChangeAspect="1"/>
            </p:cNvGraphicFramePr>
            <p:nvPr/>
          </p:nvGraphicFramePr>
          <p:xfrm>
            <a:off x="3804" y="581"/>
            <a:ext cx="228" cy="254"/>
          </p:xfrm>
          <a:graphic>
            <a:graphicData uri="http://schemas.openxmlformats.org/presentationml/2006/ole">
              <p:oleObj spid="_x0000_s15412" name="公式" r:id="rId19" imgW="203112" imgH="228501" progId="Equation.3">
                <p:embed/>
              </p:oleObj>
            </a:graphicData>
          </a:graphic>
        </p:graphicFrame>
        <p:grpSp>
          <p:nvGrpSpPr>
            <p:cNvPr id="15410" name="Group 43"/>
            <p:cNvGrpSpPr>
              <a:grpSpLocks/>
            </p:cNvGrpSpPr>
            <p:nvPr/>
          </p:nvGrpSpPr>
          <p:grpSpPr bwMode="auto">
            <a:xfrm rot="5400000">
              <a:off x="4485" y="549"/>
              <a:ext cx="155" cy="283"/>
              <a:chOff x="4280" y="3328"/>
              <a:chExt cx="155" cy="283"/>
            </a:xfrm>
          </p:grpSpPr>
          <p:sp>
            <p:nvSpPr>
              <p:cNvPr id="15415" name="AutoShape 44"/>
              <p:cNvSpPr>
                <a:spLocks noChangeArrowheads="1"/>
              </p:cNvSpPr>
              <p:nvPr/>
            </p:nvSpPr>
            <p:spPr bwMode="auto">
              <a:xfrm>
                <a:off x="4280" y="3328"/>
                <a:ext cx="155" cy="283"/>
              </a:xfrm>
              <a:prstGeom prst="diamond">
                <a:avLst/>
              </a:prstGeom>
              <a:noFill/>
              <a:ln w="25400" algn="ctr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45"/>
              <p:cNvSpPr>
                <a:spLocks noChangeShapeType="1"/>
              </p:cNvSpPr>
              <p:nvPr/>
            </p:nvSpPr>
            <p:spPr bwMode="auto">
              <a:xfrm>
                <a:off x="4357" y="3328"/>
                <a:ext cx="0" cy="283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1" name="Line 46"/>
            <p:cNvSpPr>
              <a:spLocks noChangeShapeType="1"/>
            </p:cNvSpPr>
            <p:nvPr/>
          </p:nvSpPr>
          <p:spPr bwMode="auto">
            <a:xfrm>
              <a:off x="4434" y="69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47"/>
            <p:cNvSpPr>
              <a:spLocks noChangeShapeType="1"/>
            </p:cNvSpPr>
            <p:nvPr/>
          </p:nvSpPr>
          <p:spPr bwMode="auto">
            <a:xfrm>
              <a:off x="4357" y="816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6" name="Object 48"/>
            <p:cNvGraphicFramePr>
              <a:graphicFrameLocks noChangeAspect="1"/>
            </p:cNvGraphicFramePr>
            <p:nvPr/>
          </p:nvGraphicFramePr>
          <p:xfrm>
            <a:off x="4368" y="576"/>
            <a:ext cx="83" cy="85"/>
          </p:xfrm>
          <a:graphic>
            <a:graphicData uri="http://schemas.openxmlformats.org/presentationml/2006/ole">
              <p:oleObj spid="_x0000_s15413" name="公式" r:id="rId20" imgW="139700" imgH="139700" progId="Equation.3">
                <p:embed/>
              </p:oleObj>
            </a:graphicData>
          </a:graphic>
        </p:graphicFrame>
        <p:graphicFrame>
          <p:nvGraphicFramePr>
            <p:cNvPr id="15377" name="Object 49"/>
            <p:cNvGraphicFramePr>
              <a:graphicFrameLocks noChangeAspect="1"/>
            </p:cNvGraphicFramePr>
            <p:nvPr/>
          </p:nvGraphicFramePr>
          <p:xfrm>
            <a:off x="4656" y="594"/>
            <a:ext cx="139" cy="78"/>
          </p:xfrm>
          <a:graphic>
            <a:graphicData uri="http://schemas.openxmlformats.org/presentationml/2006/ole">
              <p:oleObj spid="_x0000_s15414" name="公式" r:id="rId21" imgW="139518" imgH="76101" progId="Equation.3">
                <p:embed/>
              </p:oleObj>
            </a:graphicData>
          </a:graphic>
        </p:graphicFrame>
        <p:graphicFrame>
          <p:nvGraphicFramePr>
            <p:cNvPr id="15378" name="Object 50"/>
            <p:cNvGraphicFramePr>
              <a:graphicFrameLocks noChangeAspect="1"/>
            </p:cNvGraphicFramePr>
            <p:nvPr/>
          </p:nvGraphicFramePr>
          <p:xfrm>
            <a:off x="4792" y="192"/>
            <a:ext cx="770" cy="224"/>
          </p:xfrm>
          <a:graphic>
            <a:graphicData uri="http://schemas.openxmlformats.org/presentationml/2006/ole">
              <p:oleObj spid="_x0000_s15415" name="公式" r:id="rId22" imgW="812447" imgH="228501" progId="Equation.3">
                <p:embed/>
              </p:oleObj>
            </a:graphicData>
          </a:graphic>
        </p:graphicFrame>
        <p:sp>
          <p:nvSpPr>
            <p:cNvPr id="15413" name="Line 51"/>
            <p:cNvSpPr>
              <a:spLocks noChangeShapeType="1"/>
            </p:cNvSpPr>
            <p:nvPr/>
          </p:nvSpPr>
          <p:spPr bwMode="auto">
            <a:xfrm>
              <a:off x="4704" y="69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52"/>
            <p:cNvSpPr>
              <a:spLocks noChangeShapeType="1"/>
            </p:cNvSpPr>
            <p:nvPr/>
          </p:nvSpPr>
          <p:spPr bwMode="auto">
            <a:xfrm flipV="1">
              <a:off x="4608" y="384"/>
              <a:ext cx="240" cy="24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4" grpId="0" autoUpdateAnimBg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4356100" y="1122363"/>
          <a:ext cx="3843338" cy="2127250"/>
        </p:xfrm>
        <a:graphic>
          <a:graphicData uri="http://schemas.openxmlformats.org/presentationml/2006/ole">
            <p:oleObj spid="_x0000_s16392" name="图片" r:id="rId4" imgW="2132372" imgH="1182493" progId="Word.Picture.8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042988" y="738188"/>
          <a:ext cx="2673350" cy="2690812"/>
        </p:xfrm>
        <a:graphic>
          <a:graphicData uri="http://schemas.openxmlformats.org/presentationml/2006/ole">
            <p:oleObj spid="_x0000_s16393" name="图片" r:id="rId5" imgW="1485032" imgH="1497223" progId="Word.Picture.8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49300" y="115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电压跟随器的作用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1013" y="3433763"/>
            <a:ext cx="3803650" cy="968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无电压跟随器时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        负载上得到的电压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503363" y="4389438"/>
          <a:ext cx="2457450" cy="1524000"/>
        </p:xfrm>
        <a:graphic>
          <a:graphicData uri="http://schemas.openxmlformats.org/presentationml/2006/ole">
            <p:oleObj spid="_x0000_s16394" name="公式" r:id="rId6" imgW="1371600" imgH="850900" progId="Equation.3">
              <p:embed/>
            </p:oleObj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00600" y="3505200"/>
            <a:ext cx="3335338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有电压跟随器时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580063" y="4462463"/>
            <a:ext cx="2438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en-US" altLang="zh-CN" sz="2400" kern="0" smtClean="0">
                <a:solidFill>
                  <a:srgbClr val="000000"/>
                </a:solidFill>
                <a:latin typeface="宋体" pitchFamily="2" charset="-122"/>
              </a:rPr>
              <a:t>≈0</a:t>
            </a:r>
            <a:r>
              <a:rPr lang="zh-CN" altLang="en-US" sz="2400" kern="0" smtClean="0">
                <a:solidFill>
                  <a:srgbClr val="000000"/>
                </a:solidFill>
                <a:ea typeface="华康简宋" charset="-122"/>
              </a:rPr>
              <a:t>，</a:t>
            </a:r>
            <a:r>
              <a:rPr lang="en-US" altLang="zh-CN" sz="24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400" kern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400" i="1" kern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smtClean="0">
                <a:solidFill>
                  <a:srgbClr val="000000"/>
                </a:solidFill>
                <a:ea typeface="华康简宋" charset="-122"/>
              </a:rPr>
              <a:t>s</a:t>
            </a:r>
            <a:endParaRPr lang="en-US" altLang="zh-CN" sz="2400" kern="0" smtClean="0">
              <a:solidFill>
                <a:srgbClr val="000000"/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259388" y="3959225"/>
            <a:ext cx="32004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根据虚短和虚断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486400" y="4913313"/>
            <a:ext cx="2667000" cy="603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≈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＝ 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latin typeface="Arial Narrow" pitchFamily="34" charset="0"/>
                <a:ea typeface="华康简宋"/>
                <a:cs typeface="华康简宋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Object 2"/>
          <p:cNvGraphicFramePr>
            <a:graphicFrameLocks noChangeAspect="1"/>
          </p:cNvGraphicFramePr>
          <p:nvPr/>
        </p:nvGraphicFramePr>
        <p:xfrm>
          <a:off x="614363" y="1520825"/>
          <a:ext cx="2124075" cy="955675"/>
        </p:xfrm>
        <a:graphic>
          <a:graphicData uri="http://schemas.openxmlformats.org/presentationml/2006/ole">
            <p:oleObj spid="_x0000_s17426" name="Equation" r:id="rId4" imgW="2120900" imgH="952500" progId="Equation.DSMT4">
              <p:embed/>
            </p:oleObj>
          </a:graphicData>
        </a:graphic>
      </p:graphicFrame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457200" y="3068638"/>
          <a:ext cx="2149475" cy="1379537"/>
        </p:xfrm>
        <a:graphic>
          <a:graphicData uri="http://schemas.openxmlformats.org/presentationml/2006/ole">
            <p:oleObj spid="_x0000_s17427" name="Equation" r:id="rId5" imgW="2146300" imgH="1384300" progId="Equation.DSMT4">
              <p:embed/>
            </p:oleObj>
          </a:graphicData>
        </a:graphic>
      </p:graphicFrame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4211638" y="296863"/>
            <a:ext cx="4267200" cy="3640137"/>
            <a:chOff x="3072" y="1903"/>
            <a:chExt cx="2688" cy="2293"/>
          </a:xfrm>
        </p:grpSpPr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3936" y="365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4087" y="3630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graphicFrame>
          <p:nvGraphicFramePr>
            <p:cNvPr id="17417" name="Object 7"/>
            <p:cNvGraphicFramePr>
              <a:graphicFrameLocks noChangeAspect="1"/>
            </p:cNvGraphicFramePr>
            <p:nvPr/>
          </p:nvGraphicFramePr>
          <p:xfrm>
            <a:off x="3216" y="2228"/>
            <a:ext cx="2544" cy="1968"/>
          </p:xfrm>
          <a:graphic>
            <a:graphicData uri="http://schemas.openxmlformats.org/presentationml/2006/ole">
              <p:oleObj spid="_x0000_s17428" name="位图图像" r:id="rId6" imgW="5334745" imgH="4172532" progId="PBrush">
                <p:embed/>
              </p:oleObj>
            </a:graphicData>
          </a:graphic>
        </p:graphicFrame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3072" y="2473"/>
              <a:ext cx="502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变形</a:t>
              </a:r>
            </a:p>
          </p:txBody>
        </p:sp>
        <p:sp>
          <p:nvSpPr>
            <p:cNvPr id="17422" name="Text Box 9"/>
            <p:cNvSpPr txBox="1">
              <a:spLocks noChangeArrowheads="1"/>
            </p:cNvSpPr>
            <p:nvPr/>
          </p:nvSpPr>
          <p:spPr bwMode="auto">
            <a:xfrm>
              <a:off x="4573" y="1903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3626" y="2523"/>
              <a:ext cx="43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3719" y="3519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3152" y="3224"/>
              <a:ext cx="67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4309" y="3725"/>
              <a:ext cx="43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17412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5832475" y="1997075"/>
          <a:ext cx="304800" cy="414338"/>
        </p:xfrm>
        <a:graphic>
          <a:graphicData uri="http://schemas.openxmlformats.org/presentationml/2006/ole">
            <p:oleObj spid="_x0000_s17429" name="Equation" r:id="rId7" imgW="317225" imgH="431425" progId="Equation.DSMT4">
              <p:embed/>
            </p:oleObj>
          </a:graphicData>
        </a:graphic>
      </p:graphicFrame>
      <p:graphicFrame>
        <p:nvGraphicFramePr>
          <p:cNvPr id="36148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690563" y="4365625"/>
          <a:ext cx="2908300" cy="952500"/>
        </p:xfrm>
        <a:graphic>
          <a:graphicData uri="http://schemas.openxmlformats.org/presentationml/2006/ole">
            <p:oleObj spid="_x0000_s17430" name="Equation" r:id="rId8" imgW="2908300" imgH="952500" progId="Equation.DSMT4">
              <p:embed/>
            </p:oleObj>
          </a:graphicData>
        </a:graphic>
      </p:graphicFrame>
      <p:graphicFrame>
        <p:nvGraphicFramePr>
          <p:cNvPr id="17414" name="Object 16"/>
          <p:cNvGraphicFramePr>
            <a:graphicFrameLocks noChangeAspect="1"/>
          </p:cNvGraphicFramePr>
          <p:nvPr/>
        </p:nvGraphicFramePr>
        <p:xfrm>
          <a:off x="6000750" y="2333625"/>
          <a:ext cx="304800" cy="461963"/>
        </p:xfrm>
        <a:graphic>
          <a:graphicData uri="http://schemas.openxmlformats.org/presentationml/2006/ole">
            <p:oleObj spid="_x0000_s17431" name="Equation" r:id="rId9" imgW="317225" imgH="482181" progId="Equation.DSMT4">
              <p:embed/>
            </p:oleObj>
          </a:graphicData>
        </a:graphic>
      </p:graphicFrame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4518025" y="2381250"/>
          <a:ext cx="268288" cy="412750"/>
        </p:xfrm>
        <a:graphic>
          <a:graphicData uri="http://schemas.openxmlformats.org/presentationml/2006/ole">
            <p:oleObj spid="_x0000_s17432" name="Equation" r:id="rId10" imgW="279279" imgH="431613" progId="Equation.DSMT4">
              <p:embed/>
            </p:oleObj>
          </a:graphicData>
        </a:graphic>
      </p:graphicFrame>
      <p:graphicFrame>
        <p:nvGraphicFramePr>
          <p:cNvPr id="17416" name="Object 16"/>
          <p:cNvGraphicFramePr>
            <a:graphicFrameLocks noChangeAspect="1"/>
          </p:cNvGraphicFramePr>
          <p:nvPr/>
        </p:nvGraphicFramePr>
        <p:xfrm>
          <a:off x="8005763" y="1809750"/>
          <a:ext cx="293687" cy="412750"/>
        </p:xfrm>
        <a:graphic>
          <a:graphicData uri="http://schemas.openxmlformats.org/presentationml/2006/ole">
            <p:oleObj spid="_x0000_s17433" name="Equation" r:id="rId11" imgW="304668" imgH="431613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4581525"/>
            <a:ext cx="2160587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smtClean="0">
                <a:solidFill>
                  <a:srgbClr val="000000"/>
                </a:solidFill>
              </a:rPr>
              <a:t>a</a:t>
            </a:r>
            <a:r>
              <a:rPr lang="zh-CN" altLang="en-US" sz="2000" kern="0" smtClean="0">
                <a:solidFill>
                  <a:srgbClr val="000000"/>
                </a:solidFill>
              </a:rPr>
              <a:t>）电路图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875" y="785813"/>
            <a:ext cx="2590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基本电路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968875" y="4587875"/>
            <a:ext cx="34432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b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）由虚短引出虚地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≈0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60363" y="1628775"/>
          <a:ext cx="8172450" cy="2852738"/>
        </p:xfrm>
        <a:graphic>
          <a:graphicData uri="http://schemas.openxmlformats.org/presentationml/2006/ole">
            <p:oleObj spid="_x0000_s18437" name="图片" r:id="rId4" imgW="4417314" imgH="15448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graphicFrame>
        <p:nvGraphicFramePr>
          <p:cNvPr id="19458" name="Object 16"/>
          <p:cNvGraphicFramePr>
            <a:graphicFrameLocks noChangeAspect="1"/>
          </p:cNvGraphicFramePr>
          <p:nvPr/>
        </p:nvGraphicFramePr>
        <p:xfrm>
          <a:off x="4572000" y="1000108"/>
          <a:ext cx="4416425" cy="2760662"/>
        </p:xfrm>
        <a:graphic>
          <a:graphicData uri="http://schemas.openxmlformats.org/presentationml/2006/ole">
            <p:oleObj spid="_x0000_s19468" name="图片" r:id="rId4" imgW="2208297" imgH="1382579" progId="Word.Picture.8">
              <p:embed/>
            </p:oleObj>
          </a:graphicData>
        </a:graphic>
      </p:graphicFrame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468313" y="8001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几项技术指标的近似计算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7550" y="1943100"/>
            <a:ext cx="3962400" cy="1114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根据虚短和虚断的概念有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400" kern="0" dirty="0" smtClean="0">
                <a:solidFill>
                  <a:srgbClr val="000000"/>
                </a:solidFill>
                <a:latin typeface="宋体" pitchFamily="2" charset="-122"/>
              </a:rPr>
              <a:t>≈</a:t>
            </a:r>
            <a:r>
              <a:rPr lang="en-US" altLang="zh-CN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400" kern="0" dirty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zh-CN" altLang="en-US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ea typeface="华康简宋" charset="-122"/>
              </a:rPr>
              <a:t>0</a:t>
            </a:r>
            <a:r>
              <a:rPr lang="en-US" altLang="zh-CN" sz="2400" kern="0" baseline="-3000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ea typeface="华康简宋" charset="-122"/>
              </a:rPr>
              <a:t>，  </a:t>
            </a:r>
            <a:r>
              <a:rPr lang="en-US" altLang="zh-CN" sz="2400" i="1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＝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0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17550" y="3067050"/>
            <a:ext cx="22098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所以     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1</a:t>
            </a:r>
            <a:r>
              <a:rPr lang="zh-CN" altLang="en-US" sz="2400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＝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i</a:t>
            </a:r>
            <a:r>
              <a:rPr lang="en-US" altLang="zh-CN" sz="2400" kern="0" baseline="-30000" smtClean="0">
                <a:solidFill>
                  <a:srgbClr val="000000"/>
                </a:solidFill>
                <a:latin typeface="Times New Roman" pitchFamily="18" charset="0"/>
                <a:ea typeface="华康简宋" charset="-122"/>
              </a:rPr>
              <a:t>2</a:t>
            </a: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347788" y="4567238"/>
          <a:ext cx="2000250" cy="889000"/>
        </p:xfrm>
        <a:graphic>
          <a:graphicData uri="http://schemas.openxmlformats.org/presentationml/2006/ole">
            <p:oleObj spid="_x0000_s19469" name="公式" r:id="rId5" imgW="1002865" imgH="444307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7550" y="3632200"/>
            <a:ext cx="2797175" cy="889000"/>
            <a:chOff x="334" y="2522"/>
            <a:chExt cx="1762" cy="560"/>
          </a:xfrm>
        </p:grpSpPr>
        <p:graphicFrame>
          <p:nvGraphicFramePr>
            <p:cNvPr id="19462" name="Object 7"/>
            <p:cNvGraphicFramePr>
              <a:graphicFrameLocks noChangeAspect="1"/>
            </p:cNvGraphicFramePr>
            <p:nvPr/>
          </p:nvGraphicFramePr>
          <p:xfrm>
            <a:off x="713" y="2522"/>
            <a:ext cx="1383" cy="560"/>
          </p:xfrm>
          <a:graphic>
            <a:graphicData uri="http://schemas.openxmlformats.org/presentationml/2006/ole">
              <p:oleObj spid="_x0000_s19470" name="公式" r:id="rId6" imgW="1104900" imgH="444500" progId="Equation.3">
                <p:embed/>
              </p:oleObj>
            </a:graphicData>
          </a:graphic>
        </p:graphicFrame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34" y="2618"/>
              <a:ext cx="864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即</a:t>
              </a:r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30225" y="1412875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电压增益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lang="en-US" altLang="zh-CN" sz="2400" b="1" i="1" baseline="-30000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714348" y="5715000"/>
            <a:ext cx="112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反相器</a:t>
            </a:r>
            <a:endParaRPr lang="zh-CN" altLang="en-US" sz="2400" b="1" baseline="-2500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2443135" y="5678488"/>
            <a:ext cx="1590675" cy="500062"/>
            <a:chOff x="1406" y="3725"/>
            <a:chExt cx="1002" cy="315"/>
          </a:xfrm>
        </p:grpSpPr>
        <p:graphicFrame>
          <p:nvGraphicFramePr>
            <p:cNvPr id="19461" name="Object 85"/>
            <p:cNvGraphicFramePr>
              <a:graphicFrameLocks noChangeAspect="1"/>
            </p:cNvGraphicFramePr>
            <p:nvPr/>
          </p:nvGraphicFramePr>
          <p:xfrm>
            <a:off x="1703" y="3770"/>
            <a:ext cx="705" cy="270"/>
          </p:xfrm>
          <a:graphic>
            <a:graphicData uri="http://schemas.openxmlformats.org/presentationml/2006/ole">
              <p:oleObj spid="_x0000_s19471" name="Equation" r:id="rId7" imgW="1117600" imgH="431800" progId="Equation.DSMT4">
                <p:embed/>
              </p:oleObj>
            </a:graphicData>
          </a:graphic>
        </p:graphicFrame>
        <p:sp>
          <p:nvSpPr>
            <p:cNvPr id="19473" name="Text Box 89"/>
            <p:cNvSpPr txBox="1">
              <a:spLocks noChangeArrowheads="1"/>
            </p:cNvSpPr>
            <p:nvPr/>
          </p:nvSpPr>
          <p:spPr bwMode="auto">
            <a:xfrm>
              <a:off x="1406" y="3725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  <a:endParaRPr lang="zh-CN" altLang="en-US" sz="2400" b="1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854548" y="5641975"/>
            <a:ext cx="1722437" cy="500063"/>
            <a:chOff x="2925" y="3725"/>
            <a:chExt cx="1085" cy="315"/>
          </a:xfrm>
        </p:grpSpPr>
        <p:graphicFrame>
          <p:nvGraphicFramePr>
            <p:cNvPr id="19460" name="Object 87"/>
            <p:cNvGraphicFramePr>
              <a:graphicFrameLocks noChangeAspect="1"/>
            </p:cNvGraphicFramePr>
            <p:nvPr/>
          </p:nvGraphicFramePr>
          <p:xfrm>
            <a:off x="3256" y="3770"/>
            <a:ext cx="754" cy="270"/>
          </p:xfrm>
          <a:graphic>
            <a:graphicData uri="http://schemas.openxmlformats.org/presentationml/2006/ole">
              <p:oleObj spid="_x0000_s19472" name="Equation" r:id="rId8" imgW="1193800" imgH="431800" progId="Equation.DSMT4">
                <p:embed/>
              </p:oleObj>
            </a:graphicData>
          </a:graphic>
        </p:graphicFrame>
        <p:sp>
          <p:nvSpPr>
            <p:cNvPr id="19472" name="Text Box 90"/>
            <p:cNvSpPr txBox="1">
              <a:spLocks noChangeArrowheads="1"/>
            </p:cNvSpPr>
            <p:nvPr/>
          </p:nvSpPr>
          <p:spPr bwMode="auto">
            <a:xfrm>
              <a:off x="2925" y="3725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  <a:endParaRPr lang="zh-CN" altLang="en-US" sz="2400" b="1" baseline="-250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22" grpId="0" autoUpdateAnimBg="0"/>
      <p:bldP spid="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2.3.2   </a:t>
            </a:r>
            <a:r>
              <a:rPr lang="zh-CN" altLang="en-US" smtClean="0"/>
              <a:t>反相放大电路</a:t>
            </a:r>
          </a:p>
        </p:txBody>
      </p:sp>
      <p:sp>
        <p:nvSpPr>
          <p:cNvPr id="20491" name="Rectangle 2"/>
          <p:cNvSpPr>
            <a:spLocks noChangeArrowheads="1"/>
          </p:cNvSpPr>
          <p:nvPr/>
        </p:nvSpPr>
        <p:spPr bwMode="auto">
          <a:xfrm>
            <a:off x="357188" y="1357313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）输入电阻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R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8" y="4572000"/>
            <a:ext cx="43434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）输出电阻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0493" name="Rectangle 10"/>
          <p:cNvSpPr>
            <a:spLocks noChangeArrowheads="1"/>
          </p:cNvSpPr>
          <p:nvPr/>
        </p:nvSpPr>
        <p:spPr bwMode="auto">
          <a:xfrm>
            <a:off x="468313" y="8001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几项技术指标的近似计算</a:t>
            </a:r>
          </a:p>
        </p:txBody>
      </p:sp>
      <p:graphicFrame>
        <p:nvGraphicFramePr>
          <p:cNvPr id="20482" name="Object 12"/>
          <p:cNvGraphicFramePr>
            <a:graphicFrameLocks noChangeAspect="1"/>
          </p:cNvGraphicFramePr>
          <p:nvPr/>
        </p:nvGraphicFramePr>
        <p:xfrm>
          <a:off x="4500562" y="857232"/>
          <a:ext cx="4416425" cy="2760662"/>
        </p:xfrm>
        <a:graphic>
          <a:graphicData uri="http://schemas.openxmlformats.org/presentationml/2006/ole">
            <p:oleObj spid="_x0000_s20498" name="图片" r:id="rId5" imgW="2208297" imgH="1382579" progId="Word.Picture.8">
              <p:embed/>
            </p:oleObj>
          </a:graphicData>
        </a:graphic>
      </p:graphicFrame>
      <p:graphicFrame>
        <p:nvGraphicFramePr>
          <p:cNvPr id="15" name="Object 40"/>
          <p:cNvGraphicFramePr>
            <a:graphicFrameLocks noChangeAspect="1"/>
          </p:cNvGraphicFramePr>
          <p:nvPr/>
        </p:nvGraphicFramePr>
        <p:xfrm>
          <a:off x="1571625" y="2000250"/>
          <a:ext cx="1028700" cy="965200"/>
        </p:xfrm>
        <a:graphic>
          <a:graphicData uri="http://schemas.openxmlformats.org/presentationml/2006/ole">
            <p:oleObj spid="_x0000_s20499" name="Equation" r:id="rId6" imgW="457200" imgH="431800" progId="Equation.DSMT4">
              <p:embed/>
            </p:oleObj>
          </a:graphicData>
        </a:graphic>
      </p:graphicFrame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423863" y="3176588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由虚地：</a:t>
            </a:r>
            <a:endParaRPr lang="zh-CN" altLang="en-US" sz="2400" b="1" baseline="-25000"/>
          </a:p>
        </p:txBody>
      </p:sp>
      <p:graphicFrame>
        <p:nvGraphicFramePr>
          <p:cNvPr id="17" name="Object 42"/>
          <p:cNvGraphicFramePr>
            <a:graphicFrameLocks noChangeAspect="1"/>
          </p:cNvGraphicFramePr>
          <p:nvPr/>
        </p:nvGraphicFramePr>
        <p:xfrm>
          <a:off x="2100263" y="3128963"/>
          <a:ext cx="942975" cy="482600"/>
        </p:xfrm>
        <a:graphic>
          <a:graphicData uri="http://schemas.openxmlformats.org/presentationml/2006/ole">
            <p:oleObj spid="_x0000_s20500" name="公式" r:id="rId7" imgW="418918" imgH="215806" progId="Equation.3">
              <p:embed/>
            </p:oleObj>
          </a:graphicData>
        </a:graphic>
      </p:graphicFrame>
      <p:graphicFrame>
        <p:nvGraphicFramePr>
          <p:cNvPr id="18" name="Object 43"/>
          <p:cNvGraphicFramePr>
            <a:graphicFrameLocks noChangeAspect="1"/>
          </p:cNvGraphicFramePr>
          <p:nvPr/>
        </p:nvGraphicFramePr>
        <p:xfrm>
          <a:off x="3929063" y="3000375"/>
          <a:ext cx="1371600" cy="965200"/>
        </p:xfrm>
        <a:graphic>
          <a:graphicData uri="http://schemas.openxmlformats.org/presentationml/2006/ole">
            <p:oleObj spid="_x0000_s20501" name="Equation" r:id="rId8" imgW="609336" imgH="431613" progId="Equation.DSMT4">
              <p:embed/>
            </p:oleObj>
          </a:graphicData>
        </a:graphic>
      </p:graphicFrame>
      <p:sp>
        <p:nvSpPr>
          <p:cNvPr id="19" name="Line 44"/>
          <p:cNvSpPr>
            <a:spLocks noChangeShapeType="1"/>
          </p:cNvSpPr>
          <p:nvPr/>
        </p:nvSpPr>
        <p:spPr bwMode="auto">
          <a:xfrm flipV="1">
            <a:off x="3090863" y="3405188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590550" y="5434013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由虚地：</a:t>
            </a:r>
            <a:endParaRPr lang="zh-CN" altLang="en-US" sz="2400" b="1" baseline="-25000"/>
          </a:p>
        </p:txBody>
      </p:sp>
      <p:graphicFrame>
        <p:nvGraphicFramePr>
          <p:cNvPr id="21" name="Object 48"/>
          <p:cNvGraphicFramePr>
            <a:graphicFrameLocks noChangeAspect="1"/>
          </p:cNvGraphicFramePr>
          <p:nvPr/>
        </p:nvGraphicFramePr>
        <p:xfrm>
          <a:off x="2357438" y="5357813"/>
          <a:ext cx="1685925" cy="511175"/>
        </p:xfrm>
        <a:graphic>
          <a:graphicData uri="http://schemas.openxmlformats.org/presentationml/2006/ole">
            <p:oleObj spid="_x0000_s20502" name="公式" r:id="rId9" imgW="749300" imgH="228600" progId="Equation.3">
              <p:embed/>
            </p:oleObj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/>
        </p:nvGraphicFramePr>
        <p:xfrm>
          <a:off x="2686050" y="6065838"/>
          <a:ext cx="1028700" cy="511175"/>
        </p:xfrm>
        <a:graphic>
          <a:graphicData uri="http://schemas.openxmlformats.org/presentationml/2006/ole">
            <p:oleObj spid="_x0000_s20503" name="公式" r:id="rId10" imgW="457200" imgH="228600" progId="Equation.3">
              <p:embed/>
            </p:oleObj>
          </a:graphicData>
        </a:graphic>
      </p:graphicFrame>
      <p:sp>
        <p:nvSpPr>
          <p:cNvPr id="23" name="AutoShape 50"/>
          <p:cNvSpPr>
            <a:spLocks/>
          </p:cNvSpPr>
          <p:nvPr/>
        </p:nvSpPr>
        <p:spPr bwMode="auto">
          <a:xfrm>
            <a:off x="4324350" y="5434013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51"/>
          <p:cNvGraphicFramePr>
            <a:graphicFrameLocks noChangeAspect="1"/>
          </p:cNvGraphicFramePr>
          <p:nvPr/>
        </p:nvGraphicFramePr>
        <p:xfrm>
          <a:off x="4610100" y="5761038"/>
          <a:ext cx="1143000" cy="511175"/>
        </p:xfrm>
        <a:graphic>
          <a:graphicData uri="http://schemas.openxmlformats.org/presentationml/2006/ole">
            <p:oleObj spid="_x0000_s20504" name="公式" r:id="rId11" imgW="508000" imgH="228600" progId="Equation.3">
              <p:embed/>
            </p:oleObj>
          </a:graphicData>
        </a:graphic>
      </p:graphicFrame>
      <p:graphicFrame>
        <p:nvGraphicFramePr>
          <p:cNvPr id="184365" name="Object 45"/>
          <p:cNvGraphicFramePr>
            <a:graphicFrameLocks noChangeAspect="1"/>
          </p:cNvGraphicFramePr>
          <p:nvPr/>
        </p:nvGraphicFramePr>
        <p:xfrm>
          <a:off x="1357313" y="3929063"/>
          <a:ext cx="1114425" cy="482600"/>
        </p:xfrm>
        <a:graphic>
          <a:graphicData uri="http://schemas.openxmlformats.org/presentationml/2006/ole">
            <p:oleObj spid="_x0000_s20505" name="公式" r:id="rId12" imgW="494870" imgH="215713" progId="Equation.3">
              <p:embed/>
            </p:oleObj>
          </a:graphicData>
        </a:graphic>
      </p:graphicFrame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29256" y="3643314"/>
            <a:ext cx="34861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" grpId="0" animBg="1"/>
      <p:bldP spid="19" grpId="0" animBg="1"/>
      <p:bldP spid="20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4356100" y="836613"/>
          <a:ext cx="4751388" cy="2717800"/>
        </p:xfrm>
        <a:graphic>
          <a:graphicData uri="http://schemas.openxmlformats.org/presentationml/2006/ole">
            <p:oleObj spid="_x0000_s21512" name="Image" r:id="rId3" imgW="21841270" imgH="12495238" progId="">
              <p:embed/>
            </p:oleObj>
          </a:graphicData>
        </a:graphic>
      </p:graphicFrame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250825" y="728663"/>
            <a:ext cx="4114800" cy="892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&gt;&gt;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pPr>
              <a:lnSpc>
                <a:spcPct val="13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）试证明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288" y="3014663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）根据虚短和虚断有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ea typeface="华康简宋"/>
              <a:cs typeface="华康简宋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474788" y="3429000"/>
            <a:ext cx="23050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=0     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=0</a:t>
            </a:r>
          </a:p>
        </p:txBody>
      </p:sp>
      <p:sp>
        <p:nvSpPr>
          <p:cNvPr id="2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300" y="152400"/>
            <a:ext cx="4038600" cy="5032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2700" kern="0" dirty="0" smtClean="0">
                <a:solidFill>
                  <a:srgbClr val="000066"/>
                </a:solidFill>
              </a:rPr>
              <a:t>例</a:t>
            </a:r>
            <a:r>
              <a:rPr lang="en-US" altLang="zh-CN" sz="2700" kern="0" dirty="0" smtClean="0">
                <a:solidFill>
                  <a:srgbClr val="000066"/>
                </a:solidFill>
              </a:rPr>
              <a:t>2.3.3</a:t>
            </a:r>
            <a:r>
              <a:rPr lang="zh-CN" altLang="en-US" sz="2700" kern="0" dirty="0" smtClean="0">
                <a:solidFill>
                  <a:srgbClr val="000066"/>
                </a:solidFill>
              </a:rPr>
              <a:t>直流毫伏表电路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250825" y="1565275"/>
            <a:ext cx="4141788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150k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1k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，输入信号电压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100mV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时，通过毫伏表的电流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M(max)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＝？ 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82638" y="4003675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 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/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779838" y="3968750"/>
            <a:ext cx="5221287" cy="47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相当于并联，所以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=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3888" y="4494213"/>
            <a:ext cx="3065462" cy="865187"/>
            <a:chOff x="288" y="2944"/>
            <a:chExt cx="1931" cy="545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88" y="298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>
                  <a:srgbClr val="FF0000"/>
                </a:buClr>
                <a:buSzPct val="85000"/>
                <a:buFont typeface="Wingdings" pitchFamily="2" charset="2"/>
                <a:buNone/>
                <a:defRPr/>
              </a:pPr>
              <a:r>
                <a:rPr lang="zh-CN" altLang="en-US" sz="2000" kern="0" smtClean="0">
                  <a:solidFill>
                    <a:srgbClr val="000000"/>
                  </a:solidFill>
                </a:rPr>
                <a:t>得</a:t>
              </a:r>
              <a:endParaRPr lang="zh-CN" altLang="en-US" sz="2000" kern="0" smtClean="0">
                <a:solidFill>
                  <a:srgbClr val="000000"/>
                </a:solidFill>
                <a:ea typeface="华康简宋" charset="-122"/>
              </a:endParaRPr>
            </a:p>
          </p:txBody>
        </p:sp>
        <p:graphicFrame>
          <p:nvGraphicFramePr>
            <p:cNvPr id="21508" name="Object 12"/>
            <p:cNvGraphicFramePr>
              <a:graphicFrameLocks noChangeAspect="1"/>
            </p:cNvGraphicFramePr>
            <p:nvPr/>
          </p:nvGraphicFramePr>
          <p:xfrm>
            <a:off x="816" y="2944"/>
            <a:ext cx="1403" cy="545"/>
          </p:xfrm>
          <a:graphic>
            <a:graphicData uri="http://schemas.openxmlformats.org/presentationml/2006/ole">
              <p:oleObj spid="_x0000_s21513" name="Equation" r:id="rId5" imgW="1104900" imgH="431800" progId="Equation.DSMT4">
                <p:embed/>
              </p:oleObj>
            </a:graphicData>
          </a:graphic>
        </p:graphicFrame>
      </p:grp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281488" y="4687888"/>
            <a:ext cx="4114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&gt;&gt;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0088" y="5446713"/>
            <a:ext cx="4191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0" dirty="0" smtClean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000" kern="0" dirty="0" smtClean="0">
                <a:solidFill>
                  <a:srgbClr val="000000"/>
                </a:solidFill>
                <a:sym typeface="Wingdings" pitchFamily="2" charset="2"/>
              </a:rPr>
              <a:t>）代入数据计算即可</a:t>
            </a:r>
            <a:endParaRPr lang="zh-CN" altLang="en-US" sz="2000" kern="0" dirty="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643313" y="5429250"/>
          <a:ext cx="4992687" cy="839788"/>
        </p:xfrm>
        <a:graphic>
          <a:graphicData uri="http://schemas.openxmlformats.org/presentationml/2006/ole">
            <p:oleObj spid="_x0000_s21514" name="Equation" r:id="rId6" imgW="24765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3" grpId="0" autoUpdateAnimBg="0"/>
      <p:bldP spid="24" grpId="0" autoUpdateAnimBg="0"/>
      <p:bldP spid="28" grpId="0" autoUpdateAnimBg="0"/>
      <p:bldP spid="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26125" y="995363"/>
            <a:ext cx="1408113" cy="5116512"/>
            <a:chOff x="4097" y="1036"/>
            <a:chExt cx="887" cy="3223"/>
          </a:xfrm>
        </p:grpSpPr>
        <p:sp>
          <p:nvSpPr>
            <p:cNvPr id="60517" name="Text Box 3"/>
            <p:cNvSpPr txBox="1">
              <a:spLocks noChangeArrowheads="1"/>
            </p:cNvSpPr>
            <p:nvPr/>
          </p:nvSpPr>
          <p:spPr bwMode="auto">
            <a:xfrm>
              <a:off x="4097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输出级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8" name="Line 4"/>
            <p:cNvSpPr>
              <a:spLocks noChangeShapeType="1"/>
            </p:cNvSpPr>
            <p:nvPr/>
          </p:nvSpPr>
          <p:spPr bwMode="auto">
            <a:xfrm flipV="1">
              <a:off x="4927" y="1036"/>
              <a:ext cx="0" cy="32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01750" y="908050"/>
            <a:ext cx="3175000" cy="5203825"/>
            <a:chOff x="1247" y="981"/>
            <a:chExt cx="2000" cy="3278"/>
          </a:xfrm>
        </p:grpSpPr>
        <p:sp>
          <p:nvSpPr>
            <p:cNvPr id="60514" name="Line 6"/>
            <p:cNvSpPr>
              <a:spLocks noChangeShapeType="1"/>
            </p:cNvSpPr>
            <p:nvPr/>
          </p:nvSpPr>
          <p:spPr bwMode="auto">
            <a:xfrm flipV="1">
              <a:off x="1247" y="981"/>
              <a:ext cx="0" cy="327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15" name="Text Box 7"/>
            <p:cNvSpPr txBox="1">
              <a:spLocks noChangeArrowheads="1"/>
            </p:cNvSpPr>
            <p:nvPr/>
          </p:nvSpPr>
          <p:spPr bwMode="auto">
            <a:xfrm>
              <a:off x="1859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输入级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6" name="Line 8"/>
            <p:cNvSpPr>
              <a:spLocks noChangeShapeType="1"/>
            </p:cNvSpPr>
            <p:nvPr/>
          </p:nvSpPr>
          <p:spPr bwMode="auto">
            <a:xfrm flipV="1">
              <a:off x="3247" y="1038"/>
              <a:ext cx="0" cy="32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13263" y="984250"/>
            <a:ext cx="1408112" cy="5127625"/>
            <a:chOff x="3270" y="1029"/>
            <a:chExt cx="887" cy="3230"/>
          </a:xfrm>
        </p:grpSpPr>
        <p:sp>
          <p:nvSpPr>
            <p:cNvPr id="60512" name="Text Box 10"/>
            <p:cNvSpPr txBox="1">
              <a:spLocks noChangeArrowheads="1"/>
            </p:cNvSpPr>
            <p:nvPr/>
          </p:nvSpPr>
          <p:spPr bwMode="auto">
            <a:xfrm>
              <a:off x="3270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中间级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3" name="Line 11"/>
            <p:cNvSpPr>
              <a:spLocks noChangeShapeType="1"/>
            </p:cNvSpPr>
            <p:nvPr/>
          </p:nvSpPr>
          <p:spPr bwMode="auto">
            <a:xfrm flipV="1">
              <a:off x="4127" y="1029"/>
              <a:ext cx="0" cy="32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750" y="1035050"/>
            <a:ext cx="7827963" cy="5273675"/>
            <a:chOff x="767" y="1061"/>
            <a:chExt cx="4931" cy="3322"/>
          </a:xfrm>
        </p:grpSpPr>
        <p:sp>
          <p:nvSpPr>
            <p:cNvPr id="60423" name="Text Box 21"/>
            <p:cNvSpPr txBox="1">
              <a:spLocks noChangeArrowheads="1"/>
            </p:cNvSpPr>
            <p:nvPr/>
          </p:nvSpPr>
          <p:spPr bwMode="auto">
            <a:xfrm>
              <a:off x="5028" y="3531"/>
              <a:ext cx="665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EE</a:t>
              </a:r>
            </a:p>
          </p:txBody>
        </p:sp>
        <p:sp>
          <p:nvSpPr>
            <p:cNvPr id="60424" name="Text Box 22"/>
            <p:cNvSpPr txBox="1">
              <a:spLocks noChangeArrowheads="1"/>
            </p:cNvSpPr>
            <p:nvPr/>
          </p:nvSpPr>
          <p:spPr bwMode="auto">
            <a:xfrm>
              <a:off x="4961" y="1106"/>
              <a:ext cx="73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60425" name="Line 23"/>
            <p:cNvSpPr>
              <a:spLocks noChangeShapeType="1"/>
            </p:cNvSpPr>
            <p:nvPr/>
          </p:nvSpPr>
          <p:spPr bwMode="auto">
            <a:xfrm flipV="1">
              <a:off x="3537" y="1142"/>
              <a:ext cx="0" cy="324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6" name="Rectangle 24"/>
            <p:cNvSpPr>
              <a:spLocks noChangeArrowheads="1"/>
            </p:cNvSpPr>
            <p:nvPr/>
          </p:nvSpPr>
          <p:spPr bwMode="auto">
            <a:xfrm>
              <a:off x="3710" y="2028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7" name="Rectangle 25"/>
            <p:cNvSpPr>
              <a:spLocks noChangeArrowheads="1"/>
            </p:cNvSpPr>
            <p:nvPr/>
          </p:nvSpPr>
          <p:spPr bwMode="auto">
            <a:xfrm>
              <a:off x="4568" y="1352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8" name="Rectangle 26"/>
            <p:cNvSpPr>
              <a:spLocks noChangeArrowheads="1"/>
            </p:cNvSpPr>
            <p:nvPr/>
          </p:nvSpPr>
          <p:spPr bwMode="auto">
            <a:xfrm>
              <a:off x="4568" y="2127"/>
              <a:ext cx="382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9" name="Rectangle 27"/>
            <p:cNvSpPr>
              <a:spLocks noChangeArrowheads="1"/>
            </p:cNvSpPr>
            <p:nvPr/>
          </p:nvSpPr>
          <p:spPr bwMode="auto">
            <a:xfrm>
              <a:off x="1296" y="2311"/>
              <a:ext cx="266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solidFill>
                  <a:srgbClr val="0B0492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30" name="Rectangle 28"/>
            <p:cNvSpPr>
              <a:spLocks noChangeArrowheads="1"/>
            </p:cNvSpPr>
            <p:nvPr/>
          </p:nvSpPr>
          <p:spPr bwMode="auto">
            <a:xfrm>
              <a:off x="1463" y="2263"/>
              <a:ext cx="42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199" y="2257"/>
              <a:ext cx="348" cy="447"/>
              <a:chOff x="1493" y="1302"/>
              <a:chExt cx="501" cy="685"/>
            </a:xfrm>
          </p:grpSpPr>
          <p:sp>
            <p:nvSpPr>
              <p:cNvPr id="60507" name="Line 30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9" name="Line 32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0" name="Line 33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1" name="Line 34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2" name="Line 35"/>
            <p:cNvSpPr>
              <a:spLocks noChangeShapeType="1"/>
            </p:cNvSpPr>
            <p:nvPr/>
          </p:nvSpPr>
          <p:spPr bwMode="auto">
            <a:xfrm>
              <a:off x="1501" y="1109"/>
              <a:ext cx="37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3" name="Line 36"/>
            <p:cNvSpPr>
              <a:spLocks noChangeShapeType="1"/>
            </p:cNvSpPr>
            <p:nvPr/>
          </p:nvSpPr>
          <p:spPr bwMode="auto">
            <a:xfrm>
              <a:off x="2830" y="2502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447" y="1100"/>
              <a:ext cx="156" cy="1211"/>
              <a:chOff x="1397" y="479"/>
              <a:chExt cx="167" cy="1417"/>
            </a:xfrm>
          </p:grpSpPr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505" name="Rectangle 39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506" name="Line 40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504" name="Line 41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5" name="Line 42"/>
            <p:cNvSpPr>
              <a:spLocks noChangeShapeType="1"/>
            </p:cNvSpPr>
            <p:nvPr/>
          </p:nvSpPr>
          <p:spPr bwMode="auto">
            <a:xfrm>
              <a:off x="1529" y="2696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43"/>
            <p:cNvSpPr>
              <a:spLocks noChangeArrowheads="1"/>
            </p:cNvSpPr>
            <p:nvPr/>
          </p:nvSpPr>
          <p:spPr bwMode="auto">
            <a:xfrm flipH="1">
              <a:off x="2203" y="2263"/>
              <a:ext cx="393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 flipH="1">
              <a:off x="2499" y="2283"/>
              <a:ext cx="348" cy="448"/>
              <a:chOff x="1493" y="1302"/>
              <a:chExt cx="501" cy="685"/>
            </a:xfrm>
          </p:grpSpPr>
          <p:sp>
            <p:nvSpPr>
              <p:cNvPr id="60498" name="Line 45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0" name="Line 47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1" name="Line 48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2" name="Line 49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8" name="Line 50"/>
            <p:cNvSpPr>
              <a:spLocks noChangeShapeType="1"/>
            </p:cNvSpPr>
            <p:nvPr/>
          </p:nvSpPr>
          <p:spPr bwMode="auto">
            <a:xfrm flipH="1">
              <a:off x="2516" y="2178"/>
              <a:ext cx="9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9" name="Line 51"/>
            <p:cNvSpPr>
              <a:spLocks noChangeShapeType="1"/>
            </p:cNvSpPr>
            <p:nvPr/>
          </p:nvSpPr>
          <p:spPr bwMode="auto">
            <a:xfrm>
              <a:off x="1521" y="2929"/>
              <a:ext cx="1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52"/>
            <p:cNvSpPr>
              <a:spLocks noChangeShapeType="1"/>
            </p:cNvSpPr>
            <p:nvPr/>
          </p:nvSpPr>
          <p:spPr bwMode="auto">
            <a:xfrm>
              <a:off x="2027" y="2930"/>
              <a:ext cx="0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53"/>
            <p:cNvSpPr>
              <a:spLocks noChangeShapeType="1"/>
            </p:cNvSpPr>
            <p:nvPr/>
          </p:nvSpPr>
          <p:spPr bwMode="auto">
            <a:xfrm>
              <a:off x="2038" y="3821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54"/>
            <p:cNvSpPr txBox="1">
              <a:spLocks noChangeArrowheads="1"/>
            </p:cNvSpPr>
            <p:nvPr/>
          </p:nvSpPr>
          <p:spPr bwMode="auto">
            <a:xfrm>
              <a:off x="1367" y="3397"/>
              <a:ext cx="42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endParaRPr kumimoji="1" lang="en-US" altLang="zh-CN" sz="3200" b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43" name="Line 55"/>
            <p:cNvSpPr>
              <a:spLocks noChangeShapeType="1"/>
            </p:cNvSpPr>
            <p:nvPr/>
          </p:nvSpPr>
          <p:spPr bwMode="auto">
            <a:xfrm>
              <a:off x="1680" y="3350"/>
              <a:ext cx="0" cy="51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Oval 56"/>
            <p:cNvSpPr>
              <a:spLocks noChangeArrowheads="1"/>
            </p:cNvSpPr>
            <p:nvPr/>
          </p:nvSpPr>
          <p:spPr bwMode="auto">
            <a:xfrm>
              <a:off x="1785" y="3307"/>
              <a:ext cx="506" cy="52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45" name="Line 57"/>
            <p:cNvSpPr>
              <a:spLocks noChangeShapeType="1"/>
            </p:cNvSpPr>
            <p:nvPr/>
          </p:nvSpPr>
          <p:spPr bwMode="auto">
            <a:xfrm>
              <a:off x="1774" y="3569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58"/>
            <p:cNvSpPr>
              <a:spLocks noChangeShapeType="1"/>
            </p:cNvSpPr>
            <p:nvPr/>
          </p:nvSpPr>
          <p:spPr bwMode="auto">
            <a:xfrm>
              <a:off x="3094" y="2505"/>
              <a:ext cx="0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7" name="Line 59"/>
            <p:cNvSpPr>
              <a:spLocks noChangeShapeType="1"/>
            </p:cNvSpPr>
            <p:nvPr/>
          </p:nvSpPr>
          <p:spPr bwMode="auto">
            <a:xfrm>
              <a:off x="813" y="2474"/>
              <a:ext cx="4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767" y="3056"/>
              <a:ext cx="2351" cy="157"/>
              <a:chOff x="673" y="2803"/>
              <a:chExt cx="2517" cy="184"/>
            </a:xfrm>
          </p:grpSpPr>
          <p:sp>
            <p:nvSpPr>
              <p:cNvPr id="60495" name="Line 61"/>
              <p:cNvSpPr>
                <a:spLocks noChangeShapeType="1"/>
              </p:cNvSpPr>
              <p:nvPr/>
            </p:nvSpPr>
            <p:spPr bwMode="auto">
              <a:xfrm>
                <a:off x="673" y="2819"/>
                <a:ext cx="12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6" name="Line 62"/>
              <p:cNvSpPr>
                <a:spLocks noChangeShapeType="1"/>
              </p:cNvSpPr>
              <p:nvPr/>
            </p:nvSpPr>
            <p:spPr bwMode="auto">
              <a:xfrm>
                <a:off x="2163" y="2829"/>
                <a:ext cx="10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7" name="Arc 63"/>
              <p:cNvSpPr>
                <a:spLocks/>
              </p:cNvSpPr>
              <p:nvPr/>
            </p:nvSpPr>
            <p:spPr bwMode="auto">
              <a:xfrm rot="5400000" flipV="1">
                <a:off x="1943" y="2754"/>
                <a:ext cx="184" cy="281"/>
              </a:xfrm>
              <a:custGeom>
                <a:avLst/>
                <a:gdLst>
                  <a:gd name="T0" fmla="*/ 0 w 22456"/>
                  <a:gd name="T1" fmla="*/ 0 h 43200"/>
                  <a:gd name="T2" fmla="*/ 0 w 22456"/>
                  <a:gd name="T3" fmla="*/ 0 h 43200"/>
                  <a:gd name="T4" fmla="*/ 0 w 22456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456"/>
                  <a:gd name="T10" fmla="*/ 0 h 43200"/>
                  <a:gd name="T11" fmla="*/ 22456 w 2245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56" h="43200" fill="none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</a:path>
                  <a:path w="22456" h="43200" stroke="0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  <a:lnTo>
                      <a:pt x="856" y="21600"/>
                    </a:lnTo>
                    <a:lnTo>
                      <a:pt x="-1" y="1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49" name="Line 64"/>
            <p:cNvSpPr>
              <a:spLocks noChangeShapeType="1"/>
            </p:cNvSpPr>
            <p:nvPr/>
          </p:nvSpPr>
          <p:spPr bwMode="auto">
            <a:xfrm>
              <a:off x="2534" y="2709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65"/>
            <p:cNvGrpSpPr>
              <a:grpSpLocks/>
            </p:cNvGrpSpPr>
            <p:nvPr/>
          </p:nvGrpSpPr>
          <p:grpSpPr bwMode="auto">
            <a:xfrm>
              <a:off x="2436" y="1105"/>
              <a:ext cx="156" cy="1211"/>
              <a:chOff x="1397" y="479"/>
              <a:chExt cx="167" cy="1417"/>
            </a:xfrm>
          </p:grpSpPr>
          <p:grpSp>
            <p:nvGrpSpPr>
              <p:cNvPr id="14" name="Group 66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493" name="Rectangle 67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494" name="Line 68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492" name="Line 69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70"/>
            <p:cNvGrpSpPr>
              <a:grpSpLocks/>
            </p:cNvGrpSpPr>
            <p:nvPr/>
          </p:nvGrpSpPr>
          <p:grpSpPr bwMode="auto">
            <a:xfrm>
              <a:off x="3410" y="1957"/>
              <a:ext cx="349" cy="447"/>
              <a:chOff x="1493" y="1302"/>
              <a:chExt cx="501" cy="685"/>
            </a:xfrm>
          </p:grpSpPr>
          <p:sp>
            <p:nvSpPr>
              <p:cNvPr id="60486" name="Line 71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488" name="Line 73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89" name="Line 74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90" name="Line 75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2" name="Line 76"/>
            <p:cNvSpPr>
              <a:spLocks noChangeShapeType="1"/>
            </p:cNvSpPr>
            <p:nvPr/>
          </p:nvSpPr>
          <p:spPr bwMode="auto">
            <a:xfrm>
              <a:off x="3720" y="2377"/>
              <a:ext cx="0" cy="9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 rot="-5400000">
              <a:off x="3280" y="1483"/>
              <a:ext cx="898" cy="155"/>
              <a:chOff x="1440" y="2928"/>
              <a:chExt cx="1248" cy="192"/>
            </a:xfrm>
          </p:grpSpPr>
          <p:sp>
            <p:nvSpPr>
              <p:cNvPr id="60483" name="Rectangle 7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60484" name="Line 79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5" name="Line 80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54" name="Line 81"/>
            <p:cNvSpPr>
              <a:spLocks noChangeShapeType="1"/>
            </p:cNvSpPr>
            <p:nvPr/>
          </p:nvSpPr>
          <p:spPr bwMode="auto">
            <a:xfrm rot="-5400000">
              <a:off x="3721" y="3213"/>
              <a:ext cx="0" cy="17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82"/>
            <p:cNvSpPr>
              <a:spLocks noChangeShapeType="1"/>
            </p:cNvSpPr>
            <p:nvPr/>
          </p:nvSpPr>
          <p:spPr bwMode="auto">
            <a:xfrm>
              <a:off x="3720" y="1935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4251" y="1330"/>
              <a:ext cx="368" cy="1193"/>
              <a:chOff x="4412" y="748"/>
              <a:chExt cx="394" cy="1396"/>
            </a:xfrm>
          </p:grpSpPr>
          <p:grpSp>
            <p:nvGrpSpPr>
              <p:cNvPr id="19" name="Group 84"/>
              <p:cNvGrpSpPr>
                <a:grpSpLocks/>
              </p:cNvGrpSpPr>
              <p:nvPr/>
            </p:nvGrpSpPr>
            <p:grpSpPr bwMode="auto">
              <a:xfrm>
                <a:off x="4412" y="748"/>
                <a:ext cx="373" cy="523"/>
                <a:chOff x="1493" y="1302"/>
                <a:chExt cx="501" cy="685"/>
              </a:xfrm>
            </p:grpSpPr>
            <p:sp>
              <p:nvSpPr>
                <p:cNvPr id="60478" name="Line 85"/>
                <p:cNvSpPr>
                  <a:spLocks noChangeShapeType="1"/>
                </p:cNvSpPr>
                <p:nvPr/>
              </p:nvSpPr>
              <p:spPr bwMode="auto">
                <a:xfrm>
                  <a:off x="1493" y="1636"/>
                  <a:ext cx="209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86"/>
                <p:cNvGrpSpPr>
                  <a:grpSpLocks/>
                </p:cNvGrpSpPr>
                <p:nvPr/>
              </p:nvGrpSpPr>
              <p:grpSpPr bwMode="auto">
                <a:xfrm>
                  <a:off x="1693" y="1302"/>
                  <a:ext cx="301" cy="685"/>
                  <a:chOff x="1402" y="1939"/>
                  <a:chExt cx="301" cy="521"/>
                </a:xfrm>
              </p:grpSpPr>
              <p:sp>
                <p:nvSpPr>
                  <p:cNvPr id="6048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1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2" name="Line 89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1" name="Group 90"/>
              <p:cNvGrpSpPr>
                <a:grpSpLocks/>
              </p:cNvGrpSpPr>
              <p:nvPr/>
            </p:nvGrpSpPr>
            <p:grpSpPr bwMode="auto">
              <a:xfrm flipV="1">
                <a:off x="4433" y="1621"/>
                <a:ext cx="373" cy="523"/>
                <a:chOff x="4393" y="1712"/>
                <a:chExt cx="373" cy="523"/>
              </a:xfrm>
            </p:grpSpPr>
            <p:sp>
              <p:nvSpPr>
                <p:cNvPr id="60473" name="Line 91"/>
                <p:cNvSpPr>
                  <a:spLocks noChangeShapeType="1"/>
                </p:cNvSpPr>
                <p:nvPr/>
              </p:nvSpPr>
              <p:spPr bwMode="auto">
                <a:xfrm>
                  <a:off x="4393" y="1967"/>
                  <a:ext cx="15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92"/>
                <p:cNvGrpSpPr>
                  <a:grpSpLocks/>
                </p:cNvGrpSpPr>
                <p:nvPr/>
              </p:nvGrpSpPr>
              <p:grpSpPr bwMode="auto">
                <a:xfrm>
                  <a:off x="4542" y="1712"/>
                  <a:ext cx="224" cy="523"/>
                  <a:chOff x="1402" y="1939"/>
                  <a:chExt cx="301" cy="521"/>
                </a:xfrm>
              </p:grpSpPr>
              <p:sp>
                <p:nvSpPr>
                  <p:cNvPr id="6047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7" name="Line 95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72" name="Line 96"/>
              <p:cNvSpPr>
                <a:spLocks noChangeShapeType="1"/>
              </p:cNvSpPr>
              <p:nvPr/>
            </p:nvSpPr>
            <p:spPr bwMode="auto">
              <a:xfrm>
                <a:off x="4430" y="996"/>
                <a:ext cx="0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57" name="Line 97"/>
            <p:cNvSpPr>
              <a:spLocks noChangeShapeType="1"/>
            </p:cNvSpPr>
            <p:nvPr/>
          </p:nvSpPr>
          <p:spPr bwMode="auto">
            <a:xfrm>
              <a:off x="4578" y="1105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8" name="Line 98"/>
            <p:cNvSpPr>
              <a:spLocks noChangeShapeType="1"/>
            </p:cNvSpPr>
            <p:nvPr/>
          </p:nvSpPr>
          <p:spPr bwMode="auto">
            <a:xfrm>
              <a:off x="4578" y="1738"/>
              <a:ext cx="0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9" name="Line 99"/>
            <p:cNvSpPr>
              <a:spLocks noChangeShapeType="1"/>
            </p:cNvSpPr>
            <p:nvPr/>
          </p:nvSpPr>
          <p:spPr bwMode="auto">
            <a:xfrm>
              <a:off x="4589" y="2492"/>
              <a:ext cx="0" cy="1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0" name="Line 100"/>
            <p:cNvSpPr>
              <a:spLocks noChangeShapeType="1"/>
            </p:cNvSpPr>
            <p:nvPr/>
          </p:nvSpPr>
          <p:spPr bwMode="auto">
            <a:xfrm>
              <a:off x="2026" y="3938"/>
              <a:ext cx="3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1" name="Line 101"/>
            <p:cNvSpPr>
              <a:spLocks noChangeShapeType="1"/>
            </p:cNvSpPr>
            <p:nvPr/>
          </p:nvSpPr>
          <p:spPr bwMode="auto">
            <a:xfrm>
              <a:off x="4582" y="1935"/>
              <a:ext cx="77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2" name="Oval 102"/>
            <p:cNvSpPr>
              <a:spLocks noChangeArrowheads="1"/>
            </p:cNvSpPr>
            <p:nvPr/>
          </p:nvSpPr>
          <p:spPr bwMode="auto">
            <a:xfrm>
              <a:off x="2449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3" name="Oval 103"/>
            <p:cNvSpPr>
              <a:spLocks noChangeArrowheads="1"/>
            </p:cNvSpPr>
            <p:nvPr/>
          </p:nvSpPr>
          <p:spPr bwMode="auto">
            <a:xfrm>
              <a:off x="3674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4" name="Oval 104"/>
            <p:cNvSpPr>
              <a:spLocks noChangeArrowheads="1"/>
            </p:cNvSpPr>
            <p:nvPr/>
          </p:nvSpPr>
          <p:spPr bwMode="auto">
            <a:xfrm>
              <a:off x="4535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5" name="Oval 105"/>
            <p:cNvSpPr>
              <a:spLocks noChangeArrowheads="1"/>
            </p:cNvSpPr>
            <p:nvPr/>
          </p:nvSpPr>
          <p:spPr bwMode="auto">
            <a:xfrm>
              <a:off x="2471" y="212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6" name="Oval 106"/>
            <p:cNvSpPr>
              <a:spLocks noChangeArrowheads="1"/>
            </p:cNvSpPr>
            <p:nvPr/>
          </p:nvSpPr>
          <p:spPr bwMode="auto">
            <a:xfrm>
              <a:off x="4535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7" name="Oval 107"/>
            <p:cNvSpPr>
              <a:spLocks noChangeArrowheads="1"/>
            </p:cNvSpPr>
            <p:nvPr/>
          </p:nvSpPr>
          <p:spPr bwMode="auto">
            <a:xfrm>
              <a:off x="1973" y="287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8" name="Oval 108"/>
            <p:cNvSpPr>
              <a:spLocks noChangeArrowheads="1"/>
            </p:cNvSpPr>
            <p:nvPr/>
          </p:nvSpPr>
          <p:spPr bwMode="auto">
            <a:xfrm>
              <a:off x="3696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9" name="Oval 109"/>
            <p:cNvSpPr>
              <a:spLocks noChangeArrowheads="1"/>
            </p:cNvSpPr>
            <p:nvPr/>
          </p:nvSpPr>
          <p:spPr bwMode="auto">
            <a:xfrm>
              <a:off x="4536" y="389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</p:grpSp>
      <p:pic>
        <p:nvPicPr>
          <p:cNvPr id="104" name="Picture 2" descr="未标题-3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785794"/>
            <a:ext cx="5118095" cy="282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42888" y="822325"/>
            <a:ext cx="3267075" cy="1347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通常：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 开环电压增益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i="1" kern="0" baseline="-3000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10</a:t>
            </a:r>
            <a:r>
              <a:rPr lang="en-US" altLang="zh-CN" sz="2400" kern="0" baseline="30000" dirty="0" smtClean="0">
                <a:solidFill>
                  <a:srgbClr val="000000"/>
                </a:solidFill>
              </a:rPr>
              <a:t>5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（很高）</a:t>
            </a: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242888" y="2327275"/>
            <a:ext cx="3203575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输入电阻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dirty="0" err="1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kern="0" baseline="-300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 10</a:t>
            </a:r>
            <a:r>
              <a:rPr lang="en-US" altLang="zh-CN" sz="2400" kern="0" baseline="30000" dirty="0" smtClean="0">
                <a:solidFill>
                  <a:srgbClr val="000000"/>
                </a:solidFill>
              </a:rPr>
              <a:t>6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Ω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（很大）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242888" y="3470275"/>
            <a:ext cx="3284537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输出电阻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i="1" kern="0" dirty="0" err="1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en-US" altLang="zh-CN" sz="2400" kern="0" baseline="-300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 100Ω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（很小）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08" name="Picture 9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500438"/>
            <a:ext cx="2719874" cy="30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428596" y="4714884"/>
            <a:ext cx="4143404" cy="10402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 kern="0" dirty="0" err="1" smtClean="0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kern="0" baseline="-3000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          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8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（  </a:t>
            </a:r>
            <a:r>
              <a:rPr lang="en-US" altLang="zh-CN" sz="28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dirty="0" smtClean="0">
                <a:solidFill>
                  <a:srgbClr val="000000"/>
                </a:solidFill>
              </a:rPr>
              <a:t>－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dirty="0" smtClean="0">
                <a:solidFill>
                  <a:srgbClr val="000000"/>
                </a:solidFill>
              </a:rPr>
              <a:t>＋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 ）</a:t>
            </a:r>
            <a:r>
              <a:rPr lang="zh-CN" altLang="en-US" sz="2800" i="1" kern="0" dirty="0" smtClean="0">
                <a:solidFill>
                  <a:srgbClr val="000000"/>
                </a:solidFill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33314" y="714356"/>
            <a:ext cx="34290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理想：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≈∞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r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≈0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   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kumimoji="1" lang="en-US" altLang="zh-CN" sz="2400" b="1" i="1" baseline="-30000" dirty="0" err="1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v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o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→∞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b="1" i="1" dirty="0">
                <a:solidFill>
                  <a:srgbClr val="000000"/>
                </a:solidFill>
                <a:latin typeface="Book Antiqua" pitchFamily="18" charset="0"/>
                <a:ea typeface="华康简宋"/>
                <a:cs typeface="华康简宋"/>
              </a:rPr>
              <a:t>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6119792" y="785794"/>
          <a:ext cx="2700229" cy="2286016"/>
        </p:xfrm>
        <a:graphic>
          <a:graphicData uri="http://schemas.openxmlformats.org/presentationml/2006/ole">
            <p:oleObj spid="_x0000_s120834" name="图片" r:id="rId4" imgW="2484649" imgH="2107577" progId="Word.Picture.8">
              <p:embed/>
            </p:oleObj>
          </a:graphicData>
        </a:graphic>
      </p:graphicFrame>
      <p:pic>
        <p:nvPicPr>
          <p:cNvPr id="8199" name="Picture 16" descr="未标题-1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5016" y="714356"/>
            <a:ext cx="316657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" name="Rectangle 5"/>
          <p:cNvSpPr>
            <a:spLocks noChangeArrowheads="1"/>
          </p:cNvSpPr>
          <p:nvPr/>
        </p:nvSpPr>
        <p:spPr bwMode="auto">
          <a:xfrm>
            <a:off x="761973" y="3922728"/>
            <a:ext cx="1282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zh-CN" altLang="en-US" sz="2400" b="1" dirty="0" smtClean="0">
                <a:ea typeface="楷体_GB2312" pitchFamily="49" charset="-122"/>
              </a:rPr>
              <a:t>虚</a:t>
            </a:r>
            <a:r>
              <a:rPr lang="zh-CN" altLang="en-US" sz="2400" b="1" dirty="0">
                <a:ea typeface="楷体_GB2312" pitchFamily="49" charset="-122"/>
              </a:rPr>
              <a:t>断</a:t>
            </a:r>
          </a:p>
        </p:txBody>
      </p:sp>
      <p:sp>
        <p:nvSpPr>
          <p:cNvPr id="211" name="Rectangle 6"/>
          <p:cNvSpPr>
            <a:spLocks noChangeArrowheads="1"/>
          </p:cNvSpPr>
          <p:nvPr/>
        </p:nvSpPr>
        <p:spPr bwMode="auto">
          <a:xfrm>
            <a:off x="5262536" y="5349891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212" name="Text Box 7"/>
          <p:cNvSpPr txBox="1">
            <a:spLocks noChangeArrowheads="1"/>
          </p:cNvSpPr>
          <p:nvPr/>
        </p:nvSpPr>
        <p:spPr bwMode="auto">
          <a:xfrm>
            <a:off x="761973" y="5002228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ea typeface="楷体_GB2312" pitchFamily="49" charset="-122"/>
              </a:rPr>
              <a:t>虚</a:t>
            </a:r>
            <a:r>
              <a:rPr lang="zh-CN" altLang="en-US" sz="2400" b="1" dirty="0">
                <a:ea typeface="楷体_GB2312" pitchFamily="49" charset="-122"/>
              </a:rPr>
              <a:t>短</a:t>
            </a:r>
          </a:p>
        </p:txBody>
      </p:sp>
      <p:graphicFrame>
        <p:nvGraphicFramePr>
          <p:cNvPr id="213" name="Object 10"/>
          <p:cNvGraphicFramePr>
            <a:graphicFrameLocks noChangeAspect="1"/>
          </p:cNvGraphicFramePr>
          <p:nvPr/>
        </p:nvGraphicFramePr>
        <p:xfrm>
          <a:off x="1903364" y="3851290"/>
          <a:ext cx="2833687" cy="596900"/>
        </p:xfrm>
        <a:graphic>
          <a:graphicData uri="http://schemas.openxmlformats.org/presentationml/2006/ole">
            <p:oleObj spid="_x0000_s120835" name="Equation" r:id="rId6" imgW="2832100" imgH="596900" progId="Equation.DSMT4">
              <p:embed/>
            </p:oleObj>
          </a:graphicData>
        </a:graphic>
      </p:graphicFrame>
      <p:graphicFrame>
        <p:nvGraphicFramePr>
          <p:cNvPr id="215" name="Object 13"/>
          <p:cNvGraphicFramePr>
            <a:graphicFrameLocks noChangeAspect="1"/>
          </p:cNvGraphicFramePr>
          <p:nvPr/>
        </p:nvGraphicFramePr>
        <p:xfrm>
          <a:off x="2281211" y="4976828"/>
          <a:ext cx="990600" cy="482600"/>
        </p:xfrm>
        <a:graphic>
          <a:graphicData uri="http://schemas.openxmlformats.org/presentationml/2006/ole">
            <p:oleObj spid="_x0000_s120836" name="Equation" r:id="rId7" imgW="990170" imgH="48239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10" grpId="0"/>
      <p:bldP spid="2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4313" y="142875"/>
            <a:ext cx="5214937" cy="8572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1.</a:t>
            </a:r>
            <a:r>
              <a:rPr lang="zh-CN" altLang="en-US" sz="2000" b="1" kern="0" dirty="0">
                <a:latin typeface="+mn-lt"/>
                <a:ea typeface="楷体_GB2312"/>
              </a:rPr>
              <a:t>同相放大电路</a:t>
            </a:r>
            <a:endParaRPr lang="en-US" altLang="zh-CN" sz="20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endParaRPr lang="zh-CN" altLang="en-US" sz="2000" b="1" kern="0" dirty="0">
              <a:latin typeface="+mn-lt"/>
              <a:ea typeface="楷体_GB2312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428625" y="714375"/>
          <a:ext cx="1643063" cy="842963"/>
        </p:xfrm>
        <a:graphic>
          <a:graphicData uri="http://schemas.openxmlformats.org/presentationml/2006/ole">
            <p:oleObj spid="_x0000_s149506" name="Equation" r:id="rId4" imgW="939392" imgH="482391" progId="Equation.DSMT4">
              <p:embed/>
            </p:oleObj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214282" y="1617654"/>
          <a:ext cx="1000125" cy="596900"/>
        </p:xfrm>
        <a:graphic>
          <a:graphicData uri="http://schemas.openxmlformats.org/presentationml/2006/ole">
            <p:oleObj spid="_x0000_s149507" name="Equation" r:id="rId5" imgW="723586" imgH="431613" progId="Equation.DSMT4">
              <p:embed/>
            </p:oleObj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571595" y="1689091"/>
          <a:ext cx="785812" cy="376238"/>
        </p:xfrm>
        <a:graphic>
          <a:graphicData uri="http://schemas.openxmlformats.org/presentationml/2006/ole">
            <p:oleObj spid="_x0000_s149508" name="Equation" r:id="rId6" imgW="508000" imgH="228600" progId="Equation.DSMT4">
              <p:embed/>
            </p:oleObj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2714595" y="1689091"/>
          <a:ext cx="804862" cy="371475"/>
        </p:xfrm>
        <a:graphic>
          <a:graphicData uri="http://schemas.openxmlformats.org/presentationml/2006/ole">
            <p:oleObj spid="_x0000_s149509" name="Equation" r:id="rId7" imgW="495085" imgH="228501" progId="Equation.DSMT4">
              <p:embed/>
            </p:oleObj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2844" y="2214554"/>
            <a:ext cx="4038600" cy="55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2. </a:t>
            </a:r>
            <a:r>
              <a:rPr lang="zh-CN" altLang="en-US" sz="2000" b="1" kern="0" dirty="0">
                <a:latin typeface="+mn-lt"/>
                <a:ea typeface="楷体_GB2312"/>
              </a:rPr>
              <a:t>电压跟随器</a:t>
            </a:r>
          </a:p>
        </p:txBody>
      </p: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428596" y="3000372"/>
            <a:ext cx="3000375" cy="357188"/>
            <a:chOff x="2903" y="210"/>
            <a:chExt cx="2123" cy="309"/>
          </a:xfrm>
        </p:grpSpPr>
        <p:sp>
          <p:nvSpPr>
            <p:cNvPr id="35872" name="Text Box 221"/>
            <p:cNvSpPr txBox="1">
              <a:spLocks noChangeArrowheads="1"/>
            </p:cNvSpPr>
            <p:nvPr/>
          </p:nvSpPr>
          <p:spPr bwMode="auto">
            <a:xfrm>
              <a:off x="2903" y="210"/>
              <a:ext cx="18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同时取：</a:t>
              </a:r>
            </a:p>
          </p:txBody>
        </p:sp>
        <p:graphicFrame>
          <p:nvGraphicFramePr>
            <p:cNvPr id="35862" name="Object 224"/>
            <p:cNvGraphicFramePr>
              <a:graphicFrameLocks noChangeAspect="1"/>
            </p:cNvGraphicFramePr>
            <p:nvPr/>
          </p:nvGraphicFramePr>
          <p:xfrm>
            <a:off x="3690" y="248"/>
            <a:ext cx="1336" cy="271"/>
          </p:xfrm>
          <a:graphic>
            <a:graphicData uri="http://schemas.openxmlformats.org/presentationml/2006/ole">
              <p:oleObj spid="_x0000_s149510" name="Equation" r:id="rId8" imgW="2120900" imgH="431800" progId="Equation.DSMT4">
                <p:embed/>
              </p:oleObj>
            </a:graphicData>
          </a:graphic>
        </p:graphicFrame>
      </p:grp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1000100" y="3500438"/>
          <a:ext cx="857250" cy="428625"/>
        </p:xfrm>
        <a:graphic>
          <a:graphicData uri="http://schemas.openxmlformats.org/presentationml/2006/ole">
            <p:oleObj spid="_x0000_s149511" name="Equation" r:id="rId9" imgW="444307" imgH="228501" progId="Equation.DSMT4">
              <p:embed/>
            </p:oleObj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2844" y="3929066"/>
            <a:ext cx="4038600" cy="55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000" b="1" kern="0" dirty="0">
                <a:latin typeface="+mn-lt"/>
                <a:ea typeface="楷体_GB2312"/>
              </a:rPr>
              <a:t>3. </a:t>
            </a:r>
            <a:r>
              <a:rPr lang="zh-CN" altLang="en-US" sz="2000" b="1" kern="0" dirty="0">
                <a:latin typeface="+mn-lt"/>
                <a:ea typeface="楷体_GB2312"/>
              </a:rPr>
              <a:t>反相放大电路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00034" y="5214950"/>
          <a:ext cx="1266825" cy="863600"/>
        </p:xfrm>
        <a:graphic>
          <a:graphicData uri="http://schemas.openxmlformats.org/presentationml/2006/ole">
            <p:oleObj spid="_x0000_s149512" name="Equation" r:id="rId10" imgW="634725" imgH="431613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00063" y="4430726"/>
          <a:ext cx="1604962" cy="927100"/>
        </p:xfrm>
        <a:graphic>
          <a:graphicData uri="http://schemas.openxmlformats.org/presentationml/2006/ole">
            <p:oleObj spid="_x0000_s149513" name="Equation" r:id="rId11" imgW="748975" imgH="431613" progId="Equation.DSMT4">
              <p:embed/>
            </p:oleObj>
          </a:graphicData>
        </a:graphic>
      </p:graphicFrame>
      <p:sp>
        <p:nvSpPr>
          <p:cNvPr id="22" name="Text Box 52"/>
          <p:cNvSpPr txBox="1">
            <a:spLocks noChangeArrowheads="1"/>
          </p:cNvSpPr>
          <p:nvPr/>
        </p:nvSpPr>
        <p:spPr bwMode="auto">
          <a:xfrm>
            <a:off x="3235323" y="6215082"/>
            <a:ext cx="1122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反相器</a:t>
            </a:r>
            <a:endParaRPr lang="zh-CN" altLang="en-US" sz="2000" b="1" baseline="-25000">
              <a:ea typeface="楷体_GB2312" pitchFamily="49" charset="-122"/>
            </a:endParaRPr>
          </a:p>
        </p:txBody>
      </p:sp>
      <p:graphicFrame>
        <p:nvGraphicFramePr>
          <p:cNvPr id="24" name="Object 87"/>
          <p:cNvGraphicFramePr>
            <a:graphicFrameLocks noChangeAspect="1"/>
          </p:cNvGraphicFramePr>
          <p:nvPr/>
        </p:nvGraphicFramePr>
        <p:xfrm>
          <a:off x="1878011" y="6215082"/>
          <a:ext cx="1196975" cy="428625"/>
        </p:xfrm>
        <a:graphic>
          <a:graphicData uri="http://schemas.openxmlformats.org/presentationml/2006/ole">
            <p:oleObj spid="_x0000_s149514" name="Equation" r:id="rId12" imgW="1193800" imgH="431800" progId="Equation.DSMT4">
              <p:embed/>
            </p:oleObj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428860" y="5429264"/>
          <a:ext cx="871538" cy="434975"/>
        </p:xfrm>
        <a:graphic>
          <a:graphicData uri="http://schemas.openxmlformats.org/presentationml/2006/ole">
            <p:oleObj spid="_x0000_s149516" name="Equation" r:id="rId13" imgW="457200" imgH="228600" progId="Equation.DSMT4">
              <p:embed/>
            </p:oleObj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3571860" y="5429264"/>
          <a:ext cx="857250" cy="395288"/>
        </p:xfrm>
        <a:graphic>
          <a:graphicData uri="http://schemas.openxmlformats.org/presentationml/2006/ole">
            <p:oleObj spid="_x0000_s149517" name="Equation" r:id="rId14" imgW="495085" imgH="228501" progId="Equation.DSMT4">
              <p:embed/>
            </p:oleObj>
          </a:graphicData>
        </a:graphic>
      </p:graphicFrame>
      <p:graphicFrame>
        <p:nvGraphicFramePr>
          <p:cNvPr id="149527" name="Object 23"/>
          <p:cNvGraphicFramePr>
            <a:graphicFrameLocks noChangeAspect="1"/>
          </p:cNvGraphicFramePr>
          <p:nvPr/>
        </p:nvGraphicFramePr>
        <p:xfrm>
          <a:off x="4714876" y="4143380"/>
          <a:ext cx="4130673" cy="2582042"/>
        </p:xfrm>
        <a:graphic>
          <a:graphicData uri="http://schemas.openxmlformats.org/presentationml/2006/ole">
            <p:oleObj spid="_x0000_s149527" name="图片" r:id="rId15" imgW="2208297" imgH="1382579" progId="Word.Picture.8">
              <p:embed/>
            </p:oleObj>
          </a:graphicData>
        </a:graphic>
      </p:graphicFrame>
      <p:graphicFrame>
        <p:nvGraphicFramePr>
          <p:cNvPr id="149528" name="Object 24"/>
          <p:cNvGraphicFramePr>
            <a:graphicFrameLocks noChangeAspect="1"/>
          </p:cNvGraphicFramePr>
          <p:nvPr/>
        </p:nvGraphicFramePr>
        <p:xfrm>
          <a:off x="4786314" y="2285992"/>
          <a:ext cx="4254500" cy="1752600"/>
        </p:xfrm>
        <a:graphic>
          <a:graphicData uri="http://schemas.openxmlformats.org/presentationml/2006/ole">
            <p:oleObj spid="_x0000_s149528" name="图片" r:id="rId16" imgW="2132372" imgH="877136" progId="Word.Picture.8">
              <p:embed/>
            </p:oleObj>
          </a:graphicData>
        </a:graphic>
      </p:graphicFrame>
      <p:graphicFrame>
        <p:nvGraphicFramePr>
          <p:cNvPr id="149529" name="Object 25"/>
          <p:cNvGraphicFramePr>
            <a:graphicFrameLocks noChangeAspect="1"/>
          </p:cNvGraphicFramePr>
          <p:nvPr/>
        </p:nvGraphicFramePr>
        <p:xfrm>
          <a:off x="547688" y="6215063"/>
          <a:ext cx="920750" cy="434975"/>
        </p:xfrm>
        <a:graphic>
          <a:graphicData uri="http://schemas.openxmlformats.org/presentationml/2006/ole">
            <p:oleObj spid="_x0000_s149529" name="Equation" r:id="rId17" imgW="482400" imgH="228600" progId="Equation.DSMT4">
              <p:embed/>
            </p:oleObj>
          </a:graphicData>
        </a:graphic>
      </p:graphicFrame>
      <p:graphicFrame>
        <p:nvGraphicFramePr>
          <p:cNvPr id="149530" name="Object 11"/>
          <p:cNvGraphicFramePr>
            <a:graphicFrameLocks noChangeAspect="1"/>
          </p:cNvGraphicFramePr>
          <p:nvPr/>
        </p:nvGraphicFramePr>
        <p:xfrm>
          <a:off x="3571868" y="142852"/>
          <a:ext cx="3357586" cy="2406494"/>
        </p:xfrm>
        <a:graphic>
          <a:graphicData uri="http://schemas.openxmlformats.org/presentationml/2006/ole">
            <p:oleObj spid="_x0000_s149530" name="图片" r:id="rId18" imgW="2417720" imgH="1735525" progId="Word.Picture.8">
              <p:embed/>
            </p:oleObj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928794" y="4643446"/>
            <a:ext cx="2911469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</a:rPr>
              <a:t>虚</a:t>
            </a:r>
            <a:r>
              <a:rPr lang="zh-CN" altLang="en-US" sz="2000" kern="0" dirty="0" smtClean="0">
                <a:solidFill>
                  <a:srgbClr val="000000"/>
                </a:solidFill>
              </a:rPr>
              <a:t>地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000" kern="0" baseline="-30000" dirty="0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000" kern="0" dirty="0" smtClean="0">
                <a:solidFill>
                  <a:srgbClr val="000000"/>
                </a:solidFill>
                <a:ea typeface="华康简宋" charset="-122"/>
              </a:rPr>
              <a:t>≈0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9" grpId="0"/>
      <p:bldP spid="22" grpId="0" autoUpdateAnimBg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06588" y="617538"/>
            <a:ext cx="4468812" cy="677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学习</a:t>
            </a: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重点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3" y="1160463"/>
            <a:ext cx="8064500" cy="495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defRPr/>
            </a:pPr>
            <a:endParaRPr lang="en-US" altLang="zh-CN" sz="32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latin typeface="+mn-lt"/>
                <a:ea typeface="楷体_GB2312"/>
              </a:rPr>
              <a:t>理想运放在线性区的特性，即虚短和虚断的概念和应用</a:t>
            </a:r>
            <a:endParaRPr lang="en-US" altLang="zh-CN" sz="3200" b="1" kern="0" dirty="0">
              <a:latin typeface="+mn-lt"/>
              <a:ea typeface="楷体_GB231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latin typeface="+mn-lt"/>
                <a:ea typeface="楷体_GB2312"/>
              </a:rPr>
              <a:t>由集成运放组成的基本运算电路的分析方法、电路结构特点及其输入、输出关系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2414E7-0403-45A6-BD54-61213F90201C}" type="datetime1">
              <a:rPr lang="zh-CN" altLang="en-US"/>
              <a:pPr>
                <a:defRPr/>
              </a:pPr>
              <a:t>2019-9-11</a:t>
            </a:fld>
            <a:endParaRPr lang="en-US" altLang="zh-CN" dirty="0"/>
          </a:p>
        </p:txBody>
      </p:sp>
      <p:sp>
        <p:nvSpPr>
          <p:cNvPr id="7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8B363-12DF-418C-8477-F4F916C423DE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22561" name="Rectangle 2"/>
          <p:cNvSpPr>
            <a:spLocks noChangeArrowheads="1"/>
          </p:cNvSpPr>
          <p:nvPr/>
        </p:nvSpPr>
        <p:spPr bwMode="auto">
          <a:xfrm>
            <a:off x="155575" y="147638"/>
            <a:ext cx="14208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例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52400" y="793750"/>
            <a:ext cx="517048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形网络</a:t>
            </a:r>
            <a:r>
              <a:rPr lang="zh-CN" altLang="en-US" sz="2400" b="1">
                <a:latin typeface="Times New Roman" pitchFamily="18" charset="0"/>
              </a:rPr>
              <a:t>代替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构成前置放大电路</a:t>
            </a:r>
          </a:p>
        </p:txBody>
      </p:sp>
      <p:graphicFrame>
        <p:nvGraphicFramePr>
          <p:cNvPr id="102404" name="Object 2"/>
          <p:cNvGraphicFramePr>
            <a:graphicFrameLocks noChangeAspect="1"/>
          </p:cNvGraphicFramePr>
          <p:nvPr/>
        </p:nvGraphicFramePr>
        <p:xfrm>
          <a:off x="211138" y="1511300"/>
          <a:ext cx="2755900" cy="863600"/>
        </p:xfrm>
        <a:graphic>
          <a:graphicData uri="http://schemas.openxmlformats.org/presentationml/2006/ole">
            <p:oleObj spid="_x0000_s22586" name="公式" r:id="rId4" imgW="1447800" imgH="457200" progId="Equation.3">
              <p:embed/>
            </p:oleObj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71450" y="2565400"/>
            <a:ext cx="43434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由虚地、虚断列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点方程：</a:t>
            </a:r>
            <a:endParaRPr lang="zh-CN" altLang="en-US" sz="2400" b="1" baseline="-250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89388" y="-12700"/>
            <a:ext cx="4849812" cy="3898900"/>
            <a:chOff x="2513" y="-8"/>
            <a:chExt cx="3055" cy="2456"/>
          </a:xfrm>
        </p:grpSpPr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4535" y="585"/>
            <a:ext cx="265" cy="279"/>
          </p:xfrm>
          <a:graphic>
            <a:graphicData uri="http://schemas.openxmlformats.org/presentationml/2006/ole">
              <p:oleObj spid="_x0000_s22587" name="公式" r:id="rId5" imgW="203024" imgH="215713" progId="Equation.3">
                <p:embed/>
              </p:oleObj>
            </a:graphicData>
          </a:graphic>
        </p:graphicFrame>
        <p:sp>
          <p:nvSpPr>
            <p:cNvPr id="22574" name="AutoShape 9"/>
            <p:cNvSpPr>
              <a:spLocks noChangeArrowheads="1"/>
            </p:cNvSpPr>
            <p:nvPr/>
          </p:nvSpPr>
          <p:spPr bwMode="auto">
            <a:xfrm rot="5400000">
              <a:off x="3907" y="991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AutoShape 10"/>
            <p:cNvSpPr>
              <a:spLocks noChangeArrowheads="1"/>
            </p:cNvSpPr>
            <p:nvPr/>
          </p:nvSpPr>
          <p:spPr bwMode="auto">
            <a:xfrm>
              <a:off x="5414" y="1496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3225" y="1660"/>
            <a:ext cx="216" cy="308"/>
          </p:xfrm>
          <a:graphic>
            <a:graphicData uri="http://schemas.openxmlformats.org/presentationml/2006/ole">
              <p:oleObj spid="_x0000_s22588" name="公式" r:id="rId6" imgW="164957" imgH="241091" progId="Equation.3">
                <p:embed/>
              </p:oleObj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3375" y="1202"/>
            <a:ext cx="216" cy="277"/>
          </p:xfrm>
          <a:graphic>
            <a:graphicData uri="http://schemas.openxmlformats.org/presentationml/2006/ole">
              <p:oleObj spid="_x0000_s22589" name="公式" r:id="rId7" imgW="164885" imgH="215619" progId="Equation.3">
                <p:embed/>
              </p:oleObj>
            </a:graphicData>
          </a:graphic>
        </p:graphicFrame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3901" y="1776"/>
            <a:ext cx="108" cy="105"/>
          </p:xfrm>
          <a:graphic>
            <a:graphicData uri="http://schemas.openxmlformats.org/presentationml/2006/ole">
              <p:oleObj spid="_x0000_s22590" name="公式" r:id="rId8" imgW="139700" imgH="139700" progId="Equation.3">
                <p:embed/>
              </p:oleObj>
            </a:graphicData>
          </a:graphic>
        </p:graphicFrame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3870" y="1170"/>
            <a:ext cx="184" cy="98"/>
          </p:xfrm>
          <a:graphic>
            <a:graphicData uri="http://schemas.openxmlformats.org/presentationml/2006/ole">
              <p:oleObj spid="_x0000_s22591" name="公式" r:id="rId9" imgW="139518" imgH="76101" progId="Equation.3">
                <p:embed/>
              </p:oleObj>
            </a:graphicData>
          </a:graphic>
        </p:graphicFrame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5352" y="1238"/>
            <a:ext cx="216" cy="295"/>
          </p:xfrm>
          <a:graphic>
            <a:graphicData uri="http://schemas.openxmlformats.org/presentationml/2006/ole">
              <p:oleObj spid="_x0000_s22592" name="公式" r:id="rId10" imgW="165028" imgH="228501" progId="Equation.3">
                <p:embed/>
              </p:oleObj>
            </a:graphicData>
          </a:graphic>
        </p:graphicFrame>
        <p:sp>
          <p:nvSpPr>
            <p:cNvPr id="22576" name="Line 16"/>
            <p:cNvSpPr>
              <a:spLocks noChangeShapeType="1"/>
            </p:cNvSpPr>
            <p:nvPr/>
          </p:nvSpPr>
          <p:spPr bwMode="auto">
            <a:xfrm flipH="1">
              <a:off x="3478" y="1819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Rectangle 17"/>
            <p:cNvSpPr>
              <a:spLocks noChangeArrowheads="1"/>
            </p:cNvSpPr>
            <p:nvPr/>
          </p:nvSpPr>
          <p:spPr bwMode="auto">
            <a:xfrm rot="5400000">
              <a:off x="3004" y="1066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Rectangle 18"/>
            <p:cNvSpPr>
              <a:spLocks noChangeArrowheads="1"/>
            </p:cNvSpPr>
            <p:nvPr/>
          </p:nvSpPr>
          <p:spPr bwMode="auto">
            <a:xfrm>
              <a:off x="4393" y="576"/>
              <a:ext cx="119" cy="312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19"/>
            <p:cNvSpPr>
              <a:spLocks noChangeShapeType="1"/>
            </p:cNvSpPr>
            <p:nvPr/>
          </p:nvSpPr>
          <p:spPr bwMode="auto">
            <a:xfrm>
              <a:off x="4915" y="1521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AutoShape 20"/>
            <p:cNvSpPr>
              <a:spLocks noChangeArrowheads="1"/>
            </p:cNvSpPr>
            <p:nvPr/>
          </p:nvSpPr>
          <p:spPr bwMode="auto">
            <a:xfrm>
              <a:off x="5119" y="14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81" name="AutoShape 21"/>
            <p:cNvSpPr>
              <a:spLocks noChangeArrowheads="1"/>
            </p:cNvSpPr>
            <p:nvPr/>
          </p:nvSpPr>
          <p:spPr bwMode="auto">
            <a:xfrm>
              <a:off x="3451" y="11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82" name="Line 22"/>
            <p:cNvSpPr>
              <a:spLocks noChangeShapeType="1"/>
            </p:cNvSpPr>
            <p:nvPr/>
          </p:nvSpPr>
          <p:spPr bwMode="auto">
            <a:xfrm>
              <a:off x="3478" y="2210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23"/>
            <p:cNvSpPr>
              <a:spLocks noChangeShapeType="1"/>
            </p:cNvSpPr>
            <p:nvPr/>
          </p:nvSpPr>
          <p:spPr bwMode="auto">
            <a:xfrm>
              <a:off x="3478" y="2329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24"/>
            <p:cNvSpPr>
              <a:spLocks noChangeShapeType="1"/>
            </p:cNvSpPr>
            <p:nvPr/>
          </p:nvSpPr>
          <p:spPr bwMode="auto">
            <a:xfrm>
              <a:off x="3385" y="2448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2920" y="864"/>
            <a:ext cx="248" cy="280"/>
          </p:xfrm>
          <a:graphic>
            <a:graphicData uri="http://schemas.openxmlformats.org/presentationml/2006/ole">
              <p:oleObj spid="_x0000_s22593" name="公式" r:id="rId11" imgW="190335" imgH="215713" progId="Equation.3">
                <p:embed/>
              </p:oleObj>
            </a:graphicData>
          </a:graphic>
        </p:graphicFrame>
        <p:sp>
          <p:nvSpPr>
            <p:cNvPr id="22585" name="Line 26"/>
            <p:cNvSpPr>
              <a:spLocks noChangeShapeType="1"/>
            </p:cNvSpPr>
            <p:nvPr/>
          </p:nvSpPr>
          <p:spPr bwMode="auto">
            <a:xfrm>
              <a:off x="3216" y="121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27"/>
            <p:cNvSpPr>
              <a:spLocks noChangeShapeType="1"/>
            </p:cNvSpPr>
            <p:nvPr/>
          </p:nvSpPr>
          <p:spPr bwMode="auto">
            <a:xfrm>
              <a:off x="3474" y="18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28"/>
            <p:cNvSpPr>
              <a:spLocks noChangeShapeType="1"/>
            </p:cNvSpPr>
            <p:nvPr/>
          </p:nvSpPr>
          <p:spPr bwMode="auto">
            <a:xfrm>
              <a:off x="2622" y="122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AutoShape 29"/>
            <p:cNvSpPr>
              <a:spLocks noChangeArrowheads="1"/>
            </p:cNvSpPr>
            <p:nvPr/>
          </p:nvSpPr>
          <p:spPr bwMode="auto">
            <a:xfrm>
              <a:off x="2581" y="1192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2513" y="872"/>
            <a:ext cx="200" cy="276"/>
          </p:xfrm>
          <a:graphic>
            <a:graphicData uri="http://schemas.openxmlformats.org/presentationml/2006/ole">
              <p:oleObj spid="_x0000_s22594" name="公式" r:id="rId12" imgW="152268" imgH="215713" progId="Equation.3">
                <p:embed/>
              </p:oleObj>
            </a:graphicData>
          </a:graphic>
        </p:graphicFrame>
        <p:sp>
          <p:nvSpPr>
            <p:cNvPr id="22589" name="Line 31"/>
            <p:cNvSpPr>
              <a:spLocks noChangeShapeType="1"/>
            </p:cNvSpPr>
            <p:nvPr/>
          </p:nvSpPr>
          <p:spPr bwMode="auto">
            <a:xfrm>
              <a:off x="4457" y="896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32"/>
            <p:cNvSpPr>
              <a:spLocks noChangeShapeType="1"/>
            </p:cNvSpPr>
            <p:nvPr/>
          </p:nvSpPr>
          <p:spPr bwMode="auto">
            <a:xfrm>
              <a:off x="4457" y="1015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33"/>
            <p:cNvSpPr>
              <a:spLocks noChangeShapeType="1"/>
            </p:cNvSpPr>
            <p:nvPr/>
          </p:nvSpPr>
          <p:spPr bwMode="auto">
            <a:xfrm>
              <a:off x="4364" y="113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Rectangle 34"/>
            <p:cNvSpPr>
              <a:spLocks noChangeArrowheads="1"/>
            </p:cNvSpPr>
            <p:nvPr/>
          </p:nvSpPr>
          <p:spPr bwMode="auto">
            <a:xfrm rot="5400000">
              <a:off x="4012" y="202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3920" y="0"/>
            <a:ext cx="264" cy="280"/>
          </p:xfrm>
          <a:graphic>
            <a:graphicData uri="http://schemas.openxmlformats.org/presentationml/2006/ole">
              <p:oleObj spid="_x0000_s22595" name="公式" r:id="rId13" imgW="203024" imgH="215713" progId="Equation.3">
                <p:embed/>
              </p:oleObj>
            </a:graphicData>
          </a:graphic>
        </p:graphicFrame>
        <p:sp>
          <p:nvSpPr>
            <p:cNvPr id="22593" name="Rectangle 36"/>
            <p:cNvSpPr>
              <a:spLocks noChangeArrowheads="1"/>
            </p:cNvSpPr>
            <p:nvPr/>
          </p:nvSpPr>
          <p:spPr bwMode="auto">
            <a:xfrm rot="5400000">
              <a:off x="4742" y="202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4650" y="-8"/>
            <a:ext cx="264" cy="296"/>
          </p:xfrm>
          <a:graphic>
            <a:graphicData uri="http://schemas.openxmlformats.org/presentationml/2006/ole">
              <p:oleObj spid="_x0000_s22596" name="公式" r:id="rId14" imgW="203112" imgH="228501" progId="Equation.3">
                <p:embed/>
              </p:oleObj>
            </a:graphicData>
          </a:graphic>
        </p:graphicFrame>
        <p:sp>
          <p:nvSpPr>
            <p:cNvPr id="22594" name="Line 38"/>
            <p:cNvSpPr>
              <a:spLocks noChangeShapeType="1"/>
            </p:cNvSpPr>
            <p:nvPr/>
          </p:nvSpPr>
          <p:spPr bwMode="auto">
            <a:xfrm flipV="1">
              <a:off x="3483" y="33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39"/>
            <p:cNvSpPr>
              <a:spLocks noChangeShapeType="1"/>
            </p:cNvSpPr>
            <p:nvPr/>
          </p:nvSpPr>
          <p:spPr bwMode="auto">
            <a:xfrm>
              <a:off x="3477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40"/>
            <p:cNvSpPr>
              <a:spLocks noChangeShapeType="1"/>
            </p:cNvSpPr>
            <p:nvPr/>
          </p:nvSpPr>
          <p:spPr bwMode="auto">
            <a:xfrm>
              <a:off x="4224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41"/>
            <p:cNvSpPr>
              <a:spLocks noChangeShapeType="1"/>
            </p:cNvSpPr>
            <p:nvPr/>
          </p:nvSpPr>
          <p:spPr bwMode="auto">
            <a:xfrm>
              <a:off x="4455" y="3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42"/>
            <p:cNvSpPr>
              <a:spLocks noChangeShapeType="1"/>
            </p:cNvSpPr>
            <p:nvPr/>
          </p:nvSpPr>
          <p:spPr bwMode="auto">
            <a:xfrm>
              <a:off x="4953" y="3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Line 43"/>
            <p:cNvSpPr>
              <a:spLocks noChangeShapeType="1"/>
            </p:cNvSpPr>
            <p:nvPr/>
          </p:nvSpPr>
          <p:spPr bwMode="auto">
            <a:xfrm>
              <a:off x="5151" y="3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AutoShape 44"/>
            <p:cNvSpPr>
              <a:spLocks noChangeArrowheads="1"/>
            </p:cNvSpPr>
            <p:nvPr/>
          </p:nvSpPr>
          <p:spPr bwMode="auto">
            <a:xfrm>
              <a:off x="4425" y="308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3642" y="1294"/>
            <a:ext cx="102" cy="101"/>
          </p:xfrm>
          <a:graphic>
            <a:graphicData uri="http://schemas.openxmlformats.org/presentationml/2006/ole">
              <p:oleObj spid="_x0000_s22597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22556" name="Object 28"/>
            <p:cNvGraphicFramePr>
              <a:graphicFrameLocks noChangeAspect="1"/>
            </p:cNvGraphicFramePr>
            <p:nvPr/>
          </p:nvGraphicFramePr>
          <p:xfrm>
            <a:off x="3619" y="1731"/>
            <a:ext cx="173" cy="93"/>
          </p:xfrm>
          <a:graphic>
            <a:graphicData uri="http://schemas.openxmlformats.org/presentationml/2006/ole">
              <p:oleObj spid="_x0000_s22598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22557" name="Object 29"/>
            <p:cNvGraphicFramePr>
              <a:graphicFrameLocks noChangeAspect="1"/>
            </p:cNvGraphicFramePr>
            <p:nvPr/>
          </p:nvGraphicFramePr>
          <p:xfrm>
            <a:off x="3564" y="1443"/>
            <a:ext cx="228" cy="254"/>
          </p:xfrm>
          <a:graphic>
            <a:graphicData uri="http://schemas.openxmlformats.org/presentationml/2006/ole">
              <p:oleObj spid="_x0000_s22599" name="公式" r:id="rId17" imgW="203112" imgH="228501" progId="Equation.3">
                <p:embed/>
              </p:oleObj>
            </a:graphicData>
          </a:graphic>
        </p:graphicFrame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267200" y="76200"/>
            <a:ext cx="3657600" cy="3352800"/>
            <a:chOff x="2688" y="48"/>
            <a:chExt cx="2304" cy="2112"/>
          </a:xfrm>
        </p:grpSpPr>
        <p:grpSp>
          <p:nvGrpSpPr>
            <p:cNvPr id="22567" name="Group 49"/>
            <p:cNvGrpSpPr>
              <a:grpSpLocks/>
            </p:cNvGrpSpPr>
            <p:nvPr/>
          </p:nvGrpSpPr>
          <p:grpSpPr bwMode="auto">
            <a:xfrm>
              <a:off x="2688" y="434"/>
              <a:ext cx="2304" cy="1726"/>
              <a:chOff x="2688" y="434"/>
              <a:chExt cx="2304" cy="1726"/>
            </a:xfrm>
          </p:grpSpPr>
          <p:sp>
            <p:nvSpPr>
              <p:cNvPr id="22568" name="Line 50"/>
              <p:cNvSpPr>
                <a:spLocks noChangeShapeType="1"/>
              </p:cNvSpPr>
              <p:nvPr/>
            </p:nvSpPr>
            <p:spPr bwMode="auto">
              <a:xfrm rot="-5400000">
                <a:off x="2928" y="1104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39" name="Object 11"/>
              <p:cNvGraphicFramePr>
                <a:graphicFrameLocks noChangeAspect="1"/>
              </p:cNvGraphicFramePr>
              <p:nvPr/>
            </p:nvGraphicFramePr>
            <p:xfrm>
              <a:off x="2913" y="1346"/>
              <a:ext cx="166" cy="278"/>
            </p:xfrm>
            <a:graphic>
              <a:graphicData uri="http://schemas.openxmlformats.org/presentationml/2006/ole">
                <p:oleObj spid="_x0000_s22600" name="公式" r:id="rId18" imgW="126780" imgH="215526" progId="Equation.3">
                  <p:embed/>
                </p:oleObj>
              </a:graphicData>
            </a:graphic>
          </p:graphicFrame>
          <p:sp>
            <p:nvSpPr>
              <p:cNvPr id="22569" name="Line 52"/>
              <p:cNvSpPr>
                <a:spLocks noChangeShapeType="1"/>
              </p:cNvSpPr>
              <p:nvPr/>
            </p:nvSpPr>
            <p:spPr bwMode="auto">
              <a:xfrm rot="-5400000">
                <a:off x="4056" y="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0" name="Object 12"/>
              <p:cNvGraphicFramePr>
                <a:graphicFrameLocks noChangeAspect="1"/>
              </p:cNvGraphicFramePr>
              <p:nvPr/>
            </p:nvGraphicFramePr>
            <p:xfrm>
              <a:off x="3993" y="442"/>
              <a:ext cx="183" cy="278"/>
            </p:xfrm>
            <a:graphic>
              <a:graphicData uri="http://schemas.openxmlformats.org/presentationml/2006/ole">
                <p:oleObj spid="_x0000_s22601" name="公式" r:id="rId19" imgW="139579" imgH="215713" progId="Equation.3">
                  <p:embed/>
                </p:oleObj>
              </a:graphicData>
            </a:graphic>
          </p:graphicFrame>
          <p:sp>
            <p:nvSpPr>
              <p:cNvPr id="22570" name="Line 54"/>
              <p:cNvSpPr>
                <a:spLocks noChangeShapeType="1"/>
              </p:cNvSpPr>
              <p:nvPr/>
            </p:nvSpPr>
            <p:spPr bwMode="auto">
              <a:xfrm rot="-5400000">
                <a:off x="3672" y="103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1" name="Object 13"/>
              <p:cNvGraphicFramePr>
                <a:graphicFrameLocks noChangeAspect="1"/>
              </p:cNvGraphicFramePr>
              <p:nvPr/>
            </p:nvGraphicFramePr>
            <p:xfrm>
              <a:off x="3600" y="817"/>
              <a:ext cx="184" cy="279"/>
            </p:xfrm>
            <a:graphic>
              <a:graphicData uri="http://schemas.openxmlformats.org/presentationml/2006/ole">
                <p:oleObj spid="_x0000_s22602" name="公式" r:id="rId20" imgW="139579" imgH="215713" progId="Equation.3">
                  <p:embed/>
                </p:oleObj>
              </a:graphicData>
            </a:graphic>
          </p:graphicFrame>
          <p:sp>
            <p:nvSpPr>
              <p:cNvPr id="22571" name="Line 56"/>
              <p:cNvSpPr>
                <a:spLocks noChangeShapeType="1"/>
              </p:cNvSpPr>
              <p:nvPr/>
            </p:nvSpPr>
            <p:spPr bwMode="auto">
              <a:xfrm rot="5400000">
                <a:off x="3672" y="1752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2" name="Object 14"/>
              <p:cNvGraphicFramePr>
                <a:graphicFrameLocks noChangeAspect="1"/>
              </p:cNvGraphicFramePr>
              <p:nvPr/>
            </p:nvGraphicFramePr>
            <p:xfrm>
              <a:off x="3608" y="1849"/>
              <a:ext cx="184" cy="311"/>
            </p:xfrm>
            <a:graphic>
              <a:graphicData uri="http://schemas.openxmlformats.org/presentationml/2006/ole">
                <p:oleObj spid="_x0000_s22603" name="公式" r:id="rId21" imgW="139639" imgH="241195" progId="Equation.3">
                  <p:embed/>
                </p:oleObj>
              </a:graphicData>
            </a:graphic>
          </p:graphicFrame>
          <p:sp>
            <p:nvSpPr>
              <p:cNvPr id="22572" name="Line 58"/>
              <p:cNvSpPr>
                <a:spLocks noChangeShapeType="1"/>
              </p:cNvSpPr>
              <p:nvPr/>
            </p:nvSpPr>
            <p:spPr bwMode="auto">
              <a:xfrm rot="-5400000">
                <a:off x="4824" y="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3" name="Object 15"/>
              <p:cNvGraphicFramePr>
                <a:graphicFrameLocks noChangeAspect="1"/>
              </p:cNvGraphicFramePr>
              <p:nvPr/>
            </p:nvGraphicFramePr>
            <p:xfrm>
              <a:off x="4761" y="434"/>
              <a:ext cx="183" cy="294"/>
            </p:xfrm>
            <a:graphic>
              <a:graphicData uri="http://schemas.openxmlformats.org/presentationml/2006/ole">
                <p:oleObj spid="_x0000_s22604" name="公式" r:id="rId22" imgW="139700" imgH="228600" progId="Equation.3">
                  <p:embed/>
                </p:oleObj>
              </a:graphicData>
            </a:graphic>
          </p:graphicFrame>
          <p:sp>
            <p:nvSpPr>
              <p:cNvPr id="22573" name="Line 60"/>
              <p:cNvSpPr>
                <a:spLocks noChangeShapeType="1"/>
              </p:cNvSpPr>
              <p:nvPr/>
            </p:nvSpPr>
            <p:spPr bwMode="auto">
              <a:xfrm rot="10800000">
                <a:off x="4320" y="624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4" name="Object 16"/>
              <p:cNvGraphicFramePr>
                <a:graphicFrameLocks noChangeAspect="1"/>
              </p:cNvGraphicFramePr>
              <p:nvPr/>
            </p:nvGraphicFramePr>
            <p:xfrm>
              <a:off x="4137" y="682"/>
              <a:ext cx="183" cy="278"/>
            </p:xfrm>
            <a:graphic>
              <a:graphicData uri="http://schemas.openxmlformats.org/presentationml/2006/ole">
                <p:oleObj spid="_x0000_s22605" name="公式" r:id="rId23" imgW="139579" imgH="215713" progId="Equation.3">
                  <p:embed/>
                </p:oleObj>
              </a:graphicData>
            </a:graphic>
          </p:graphicFrame>
        </p:grpSp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4481" y="375"/>
            <a:ext cx="169" cy="153"/>
          </p:xfrm>
          <a:graphic>
            <a:graphicData uri="http://schemas.openxmlformats.org/presentationml/2006/ole">
              <p:oleObj spid="_x0000_s22606" name="公式" r:id="rId24" imgW="190335" imgH="164957" progId="Equation.3">
                <p:embed/>
              </p:oleObj>
            </a:graphicData>
          </a:graphic>
        </p:graphicFrame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4374" y="48"/>
            <a:ext cx="186" cy="252"/>
          </p:xfrm>
          <a:graphic>
            <a:graphicData uri="http://schemas.openxmlformats.org/presentationml/2006/ole">
              <p:oleObj spid="_x0000_s22607" name="公式" r:id="rId25" imgW="164885" imgH="215619" progId="Equation.3">
                <p:embed/>
              </p:oleObj>
            </a:graphicData>
          </a:graphic>
        </p:graphicFrame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3301" y="1078"/>
            <a:ext cx="155" cy="162"/>
          </p:xfrm>
          <a:graphic>
            <a:graphicData uri="http://schemas.openxmlformats.org/presentationml/2006/ole">
              <p:oleObj spid="_x0000_s22608" name="公式" r:id="rId26" imgW="126725" imgH="126725" progId="Equation.3">
                <p:embed/>
              </p:oleObj>
            </a:graphicData>
          </a:graphic>
        </p:graphicFrame>
      </p:grpSp>
      <p:graphicFrame>
        <p:nvGraphicFramePr>
          <p:cNvPr id="102466" name="Object 3"/>
          <p:cNvGraphicFramePr>
            <a:graphicFrameLocks noChangeAspect="1"/>
          </p:cNvGraphicFramePr>
          <p:nvPr/>
        </p:nvGraphicFramePr>
        <p:xfrm>
          <a:off x="314325" y="3135313"/>
          <a:ext cx="2057400" cy="965200"/>
        </p:xfrm>
        <a:graphic>
          <a:graphicData uri="http://schemas.openxmlformats.org/presentationml/2006/ole">
            <p:oleObj spid="_x0000_s22609" name="公式" r:id="rId27" imgW="914400" imgH="431800" progId="Equation.3">
              <p:embed/>
            </p:oleObj>
          </a:graphicData>
        </a:graphic>
      </p:graphicFrame>
      <p:graphicFrame>
        <p:nvGraphicFramePr>
          <p:cNvPr id="102470" name="Object 4"/>
          <p:cNvGraphicFramePr>
            <a:graphicFrameLocks noChangeAspect="1"/>
          </p:cNvGraphicFramePr>
          <p:nvPr/>
        </p:nvGraphicFramePr>
        <p:xfrm>
          <a:off x="323850" y="4252913"/>
          <a:ext cx="3373438" cy="965200"/>
        </p:xfrm>
        <a:graphic>
          <a:graphicData uri="http://schemas.openxmlformats.org/presentationml/2006/ole">
            <p:oleObj spid="_x0000_s22610" name="公式" r:id="rId28" imgW="1497950" imgH="431613" progId="Equation.3">
              <p:embed/>
            </p:oleObj>
          </a:graphicData>
        </a:graphic>
      </p:graphicFrame>
      <p:graphicFrame>
        <p:nvGraphicFramePr>
          <p:cNvPr id="102472" name="Object 5"/>
          <p:cNvGraphicFramePr>
            <a:graphicFrameLocks noChangeAspect="1"/>
          </p:cNvGraphicFramePr>
          <p:nvPr/>
        </p:nvGraphicFramePr>
        <p:xfrm>
          <a:off x="4278313" y="4194175"/>
          <a:ext cx="4627562" cy="965200"/>
        </p:xfrm>
        <a:graphic>
          <a:graphicData uri="http://schemas.openxmlformats.org/presentationml/2006/ole">
            <p:oleObj spid="_x0000_s22611" name="公式" r:id="rId29" imgW="2057400" imgH="431800" progId="Equation.3">
              <p:embed/>
            </p:oleObj>
          </a:graphicData>
        </a:graphic>
      </p:graphicFrame>
      <p:graphicFrame>
        <p:nvGraphicFramePr>
          <p:cNvPr id="102474" name="Object 6"/>
          <p:cNvGraphicFramePr>
            <a:graphicFrameLocks noChangeAspect="1"/>
          </p:cNvGraphicFramePr>
          <p:nvPr/>
        </p:nvGraphicFramePr>
        <p:xfrm>
          <a:off x="238125" y="5345113"/>
          <a:ext cx="7396163" cy="431800"/>
        </p:xfrm>
        <a:graphic>
          <a:graphicData uri="http://schemas.openxmlformats.org/presentationml/2006/ole">
            <p:oleObj spid="_x0000_s22612" name="公式" r:id="rId30" imgW="3886200" imgH="228600" progId="Equation.3">
              <p:embed/>
            </p:oleObj>
          </a:graphicData>
        </a:graphic>
      </p:graphicFrame>
      <p:graphicFrame>
        <p:nvGraphicFramePr>
          <p:cNvPr id="102475" name="Object 7"/>
          <p:cNvGraphicFramePr>
            <a:graphicFrameLocks noChangeAspect="1"/>
          </p:cNvGraphicFramePr>
          <p:nvPr/>
        </p:nvGraphicFramePr>
        <p:xfrm>
          <a:off x="536575" y="5930900"/>
          <a:ext cx="1885950" cy="482600"/>
        </p:xfrm>
        <a:graphic>
          <a:graphicData uri="http://schemas.openxmlformats.org/presentationml/2006/ole">
            <p:oleObj spid="_x0000_s22613" name="公式" r:id="rId31" imgW="837836" imgH="215806" progId="Equation.3">
              <p:embed/>
            </p:oleObj>
          </a:graphicData>
        </a:graphic>
      </p:graphicFrame>
      <p:sp>
        <p:nvSpPr>
          <p:cNvPr id="102476" name="Text Box 76"/>
          <p:cNvSpPr txBox="1">
            <a:spLocks noChangeArrowheads="1"/>
          </p:cNvSpPr>
          <p:nvPr/>
        </p:nvSpPr>
        <p:spPr bwMode="auto">
          <a:xfrm>
            <a:off x="2411413" y="5732463"/>
            <a:ext cx="6732587" cy="833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可用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50k</a:t>
            </a:r>
            <a:r>
              <a:rPr lang="el-GR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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电位器代替，设置阻值为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35.2k</a:t>
            </a:r>
            <a:r>
              <a:rPr lang="el-GR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  <a:sym typeface="Symbol" pitchFamily="18" charset="2"/>
              </a:rPr>
              <a:t>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，使得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A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v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=-100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，调节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4</a:t>
            </a:r>
            <a:r>
              <a:rPr lang="zh-CN" altLang="en-US" sz="2000" b="1" dirty="0">
                <a:latin typeface="Times New Roman" pitchFamily="18" charset="0"/>
                <a:cs typeface="Arial" pitchFamily="34" charset="0"/>
              </a:rPr>
              <a:t>的取值可改变电压增益的大小</a:t>
            </a:r>
            <a:endParaRPr lang="zh-CN" altLang="el-GR" sz="2000" b="1" dirty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5" grpId="0"/>
      <p:bldP spid="1024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610D18-E1D3-403C-9C67-6DFAC9C30731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CB1CD-017E-4F04-9D1A-7535F9A49F7D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14282" y="428604"/>
          <a:ext cx="8556625" cy="431800"/>
        </p:xfrm>
        <a:graphic>
          <a:graphicData uri="http://schemas.openxmlformats.org/presentationml/2006/ole">
            <p:oleObj spid="_x0000_s23560" name="公式" r:id="rId4" imgW="4495800" imgH="228600" progId="Equation.3">
              <p:embed/>
            </p:oleObj>
          </a:graphicData>
        </a:graphic>
      </p:graphicFrame>
      <p:graphicFrame>
        <p:nvGraphicFramePr>
          <p:cNvPr id="104489" name="Object 3"/>
          <p:cNvGraphicFramePr>
            <a:graphicFrameLocks noChangeAspect="1"/>
          </p:cNvGraphicFramePr>
          <p:nvPr/>
        </p:nvGraphicFramePr>
        <p:xfrm>
          <a:off x="949325" y="2171700"/>
          <a:ext cx="2200275" cy="965200"/>
        </p:xfrm>
        <a:graphic>
          <a:graphicData uri="http://schemas.openxmlformats.org/presentationml/2006/ole">
            <p:oleObj spid="_x0000_s23561" name="公式" r:id="rId5" imgW="977900" imgH="431800" progId="Equation.3">
              <p:embed/>
            </p:oleObj>
          </a:graphicData>
        </a:graphic>
      </p:graphicFrame>
      <p:graphicFrame>
        <p:nvGraphicFramePr>
          <p:cNvPr id="104490" name="Object 4"/>
          <p:cNvGraphicFramePr>
            <a:graphicFrameLocks noChangeAspect="1"/>
          </p:cNvGraphicFramePr>
          <p:nvPr/>
        </p:nvGraphicFramePr>
        <p:xfrm>
          <a:off x="285720" y="3500438"/>
          <a:ext cx="5114925" cy="511175"/>
        </p:xfrm>
        <a:graphic>
          <a:graphicData uri="http://schemas.openxmlformats.org/presentationml/2006/ole">
            <p:oleObj spid="_x0000_s23562" name="公式" r:id="rId6" imgW="2273300" imgH="228600" progId="Equation.3">
              <p:embed/>
            </p:oleObj>
          </a:graphicData>
        </a:graphic>
      </p:graphicFrame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320675" y="4265613"/>
            <a:ext cx="6548438" cy="1017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用</a:t>
            </a:r>
            <a:r>
              <a:rPr lang="en-US" altLang="zh-CN" sz="2400" b="1">
                <a:latin typeface="Times New Roman" pitchFamily="18" charset="0"/>
                <a:cs typeface="Arial" pitchFamily="34" charset="0"/>
              </a:rPr>
              <a:t>T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形网络代替反馈电阻作用：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可用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低阻值电阻网络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得到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高增益</a:t>
            </a:r>
            <a:r>
              <a:rPr lang="zh-CN" altLang="en-US" sz="2400" b="1">
                <a:latin typeface="Times New Roman" pitchFamily="18" charset="0"/>
                <a:cs typeface="Arial" pitchFamily="34" charset="0"/>
              </a:rPr>
              <a:t>的放大电路</a:t>
            </a:r>
            <a:endParaRPr lang="zh-CN" altLang="el-GR" sz="2400" b="1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929058" y="512742"/>
            <a:ext cx="4849812" cy="3886200"/>
            <a:chOff x="2513" y="0"/>
            <a:chExt cx="3055" cy="2448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>
              <a:off x="3907" y="991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414" y="1496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3225" y="1660"/>
            <a:ext cx="216" cy="308"/>
          </p:xfrm>
          <a:graphic>
            <a:graphicData uri="http://schemas.openxmlformats.org/presentationml/2006/ole">
              <p:oleObj spid="_x0000_s23564" name="公式" r:id="rId7" imgW="164957" imgH="241091" progId="Equation.3">
                <p:embed/>
              </p:oleObj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3375" y="1202"/>
            <a:ext cx="216" cy="277"/>
          </p:xfrm>
          <a:graphic>
            <a:graphicData uri="http://schemas.openxmlformats.org/presentationml/2006/ole">
              <p:oleObj spid="_x0000_s23565" name="公式" r:id="rId8" imgW="164885" imgH="215619" progId="Equation.3">
                <p:embed/>
              </p:oleObj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3901" y="1776"/>
            <a:ext cx="108" cy="105"/>
          </p:xfrm>
          <a:graphic>
            <a:graphicData uri="http://schemas.openxmlformats.org/presentationml/2006/ole">
              <p:oleObj spid="_x0000_s23566" name="公式" r:id="rId9" imgW="139700" imgH="139700" progId="Equation.3">
                <p:embed/>
              </p:oleObj>
            </a:graphicData>
          </a:graphic>
        </p:graphicFrame>
        <p:graphicFrame>
          <p:nvGraphicFramePr>
            <p:cNvPr id="16" name="Object 21"/>
            <p:cNvGraphicFramePr>
              <a:graphicFrameLocks noChangeAspect="1"/>
            </p:cNvGraphicFramePr>
            <p:nvPr/>
          </p:nvGraphicFramePr>
          <p:xfrm>
            <a:off x="3870" y="1170"/>
            <a:ext cx="184" cy="98"/>
          </p:xfrm>
          <a:graphic>
            <a:graphicData uri="http://schemas.openxmlformats.org/presentationml/2006/ole">
              <p:oleObj spid="_x0000_s23567" name="公式" r:id="rId10" imgW="139518" imgH="76101" progId="Equation.3">
                <p:embed/>
              </p:oleObj>
            </a:graphicData>
          </a:graphic>
        </p:graphicFrame>
        <p:graphicFrame>
          <p:nvGraphicFramePr>
            <p:cNvPr id="17" name="Object 22"/>
            <p:cNvGraphicFramePr>
              <a:graphicFrameLocks noChangeAspect="1"/>
            </p:cNvGraphicFramePr>
            <p:nvPr/>
          </p:nvGraphicFramePr>
          <p:xfrm>
            <a:off x="5352" y="1238"/>
            <a:ext cx="216" cy="295"/>
          </p:xfrm>
          <a:graphic>
            <a:graphicData uri="http://schemas.openxmlformats.org/presentationml/2006/ole">
              <p:oleObj spid="_x0000_s23568" name="公式" r:id="rId11" imgW="165028" imgH="228501" progId="Equation.3">
                <p:embed/>
              </p:oleObj>
            </a:graphicData>
          </a:graphic>
        </p:graphicFrame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478" y="1819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 rot="5400000">
              <a:off x="3004" y="1066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915" y="1521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4988" y="14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3669" y="119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478" y="2210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478" y="2329"/>
              <a:ext cx="0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385" y="2448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23"/>
            <p:cNvGraphicFramePr>
              <a:graphicFrameLocks noChangeAspect="1"/>
            </p:cNvGraphicFramePr>
            <p:nvPr/>
          </p:nvGraphicFramePr>
          <p:xfrm>
            <a:off x="2920" y="864"/>
            <a:ext cx="248" cy="280"/>
          </p:xfrm>
          <a:graphic>
            <a:graphicData uri="http://schemas.openxmlformats.org/presentationml/2006/ole">
              <p:oleObj spid="_x0000_s23569" name="公式" r:id="rId12" imgW="190335" imgH="215713" progId="Equation.3">
                <p:embed/>
              </p:oleObj>
            </a:graphicData>
          </a:graphic>
        </p:graphicFrame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216" y="121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474" y="18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622" y="122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2581" y="1192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2513" y="872"/>
            <a:ext cx="200" cy="276"/>
          </p:xfrm>
          <a:graphic>
            <a:graphicData uri="http://schemas.openxmlformats.org/presentationml/2006/ole">
              <p:oleObj spid="_x0000_s23570" name="公式" r:id="rId13" imgW="152268" imgH="215713" progId="Equation.3">
                <p:embed/>
              </p:oleObj>
            </a:graphicData>
          </a:graphic>
        </p:graphicFrame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 rot="5400000">
              <a:off x="4254" y="202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25"/>
            <p:cNvGraphicFramePr>
              <a:graphicFrameLocks noChangeAspect="1"/>
            </p:cNvGraphicFramePr>
            <p:nvPr/>
          </p:nvGraphicFramePr>
          <p:xfrm>
            <a:off x="3920" y="0"/>
            <a:ext cx="264" cy="280"/>
          </p:xfrm>
          <a:graphic>
            <a:graphicData uri="http://schemas.openxmlformats.org/presentationml/2006/ole">
              <p:oleObj spid="_x0000_s23571" name="公式" r:id="rId14" imgW="203024" imgH="215713" progId="Equation.3">
                <p:embed/>
              </p:oleObj>
            </a:graphicData>
          </a:graphic>
        </p:graphicFrame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3725" y="33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3719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511" y="3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988" y="3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27"/>
            <p:cNvGraphicFramePr>
              <a:graphicFrameLocks noChangeAspect="1"/>
            </p:cNvGraphicFramePr>
            <p:nvPr/>
          </p:nvGraphicFramePr>
          <p:xfrm>
            <a:off x="3642" y="1294"/>
            <a:ext cx="102" cy="101"/>
          </p:xfrm>
          <a:graphic>
            <a:graphicData uri="http://schemas.openxmlformats.org/presentationml/2006/ole">
              <p:oleObj spid="_x0000_s23573" name="公式" r:id="rId15" imgW="139700" imgH="139700" progId="Equation.3">
                <p:embed/>
              </p:oleObj>
            </a:graphicData>
          </a:graphic>
        </p:graphicFrame>
        <p:graphicFrame>
          <p:nvGraphicFramePr>
            <p:cNvPr id="48" name="Object 28"/>
            <p:cNvGraphicFramePr>
              <a:graphicFrameLocks noChangeAspect="1"/>
            </p:cNvGraphicFramePr>
            <p:nvPr/>
          </p:nvGraphicFramePr>
          <p:xfrm>
            <a:off x="3619" y="1731"/>
            <a:ext cx="173" cy="93"/>
          </p:xfrm>
          <a:graphic>
            <a:graphicData uri="http://schemas.openxmlformats.org/presentationml/2006/ole">
              <p:oleObj spid="_x0000_s23574" name="公式" r:id="rId16" imgW="139518" imgH="76101" progId="Equation.3">
                <p:embed/>
              </p:oleObj>
            </a:graphicData>
          </a:graphic>
        </p:graphicFrame>
        <p:graphicFrame>
          <p:nvGraphicFramePr>
            <p:cNvPr id="49" name="Object 29"/>
            <p:cNvGraphicFramePr>
              <a:graphicFrameLocks noChangeAspect="1"/>
            </p:cNvGraphicFramePr>
            <p:nvPr/>
          </p:nvGraphicFramePr>
          <p:xfrm>
            <a:off x="3564" y="1443"/>
            <a:ext cx="228" cy="254"/>
          </p:xfrm>
          <a:graphic>
            <a:graphicData uri="http://schemas.openxmlformats.org/presentationml/2006/ole">
              <p:oleObj spid="_x0000_s23575" name="公式" r:id="rId17" imgW="203112" imgH="228501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31913" y="333375"/>
            <a:ext cx="6480175" cy="13668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  2.4  </a:t>
            </a:r>
            <a:r>
              <a:rPr lang="zh-CN" altLang="en-US" dirty="0"/>
              <a:t>同相输入和反相输入放大电路的其他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63491" name="副标题 3"/>
          <p:cNvSpPr>
            <a:spLocks noGrp="1"/>
          </p:cNvSpPr>
          <p:nvPr>
            <p:ph type="subTitle" idx="1"/>
          </p:nvPr>
        </p:nvSpPr>
        <p:spPr>
          <a:xfrm>
            <a:off x="1371600" y="1989138"/>
            <a:ext cx="6400800" cy="364966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2.4.2  </a:t>
            </a:r>
            <a:r>
              <a:rPr lang="zh-CN" altLang="en-US" smtClean="0"/>
              <a:t>仪用放大器</a:t>
            </a:r>
          </a:p>
          <a:p>
            <a:pPr eaLnBrk="1" hangingPunct="1"/>
            <a:r>
              <a:rPr lang="en-US" altLang="zh-CN" smtClean="0"/>
              <a:t>2.4.3  </a:t>
            </a:r>
            <a:r>
              <a:rPr lang="zh-CN" altLang="en-US" smtClean="0"/>
              <a:t>求和电路</a:t>
            </a:r>
          </a:p>
          <a:p>
            <a:pPr eaLnBrk="1" hangingPunct="1"/>
            <a:r>
              <a:rPr lang="en-US" altLang="zh-CN" smtClean="0"/>
              <a:t>2.4.4  </a:t>
            </a:r>
            <a:r>
              <a:rPr lang="zh-CN" altLang="en-US" smtClean="0"/>
              <a:t>积分电路和微分电路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标题 3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/>
        </p:nvGraphicFramePr>
        <p:xfrm>
          <a:off x="4643438" y="765175"/>
          <a:ext cx="4152900" cy="2647950"/>
        </p:xfrm>
        <a:graphic>
          <a:graphicData uri="http://schemas.openxmlformats.org/presentationml/2006/ole">
            <p:oleObj spid="_x0000_s24592" name="图片" r:id="rId5" imgW="2075159" imgH="1325618" progId="Word.Picture.8">
              <p:embed/>
            </p:oleObj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77813" y="800100"/>
            <a:ext cx="4114800" cy="140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从结构上看，它是反相输入和同相输入相结合的放大电路。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801688" y="3640138"/>
          <a:ext cx="2141537" cy="806450"/>
        </p:xfrm>
        <a:graphic>
          <a:graphicData uri="http://schemas.openxmlformats.org/presentationml/2006/ole">
            <p:oleObj spid="_x0000_s24593" name="Equation" r:id="rId6" imgW="1079032" imgH="406224" progId="Equation.3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769938" y="4413250"/>
          <a:ext cx="2009775" cy="854075"/>
        </p:xfrm>
        <a:graphic>
          <a:graphicData uri="http://schemas.openxmlformats.org/presentationml/2006/ole">
            <p:oleObj spid="_x0000_s24594" name="Equation" r:id="rId7" imgW="1016000" imgH="431800" progId="Equation.3">
              <p:embed/>
            </p:oleObj>
          </a:graphicData>
        </a:graphic>
      </p:graphicFrame>
      <p:sp>
        <p:nvSpPr>
          <p:cNvPr id="30" name="AutoShape 6"/>
          <p:cNvSpPr>
            <a:spLocks/>
          </p:cNvSpPr>
          <p:nvPr/>
        </p:nvSpPr>
        <p:spPr bwMode="auto">
          <a:xfrm flipH="1">
            <a:off x="457200" y="3363913"/>
            <a:ext cx="285750" cy="1733550"/>
          </a:xfrm>
          <a:prstGeom prst="rightBrace">
            <a:avLst>
              <a:gd name="adj1" fmla="val 5055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562350" y="3868738"/>
            <a:ext cx="609600" cy="323850"/>
          </a:xfrm>
          <a:prstGeom prst="rightArrow">
            <a:avLst>
              <a:gd name="adj1" fmla="val 50000"/>
              <a:gd name="adj2" fmla="val 47059"/>
            </a:avLst>
          </a:prstGeom>
          <a:solidFill>
            <a:srgbClr val="A3B2C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4311650" y="3575050"/>
          <a:ext cx="4225925" cy="808038"/>
        </p:xfrm>
        <a:graphic>
          <a:graphicData uri="http://schemas.openxmlformats.org/presentationml/2006/ole">
            <p:oleObj spid="_x0000_s24595" name="Equation" r:id="rId8" imgW="2120900" imgH="406400" progId="Equation.3">
              <p:embed/>
            </p:oleObj>
          </a:graphicData>
        </a:graphic>
      </p:graphicFrame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3886200" y="4511675"/>
            <a:ext cx="1693863" cy="804863"/>
            <a:chOff x="2448" y="2931"/>
            <a:chExt cx="1185" cy="563"/>
          </a:xfrm>
        </p:grpSpPr>
        <p:sp>
          <p:nvSpPr>
            <p:cNvPr id="34" name="Rectangle 10"/>
            <p:cNvSpPr>
              <a:spLocks noChangeAspect="1" noChangeArrowheads="1"/>
            </p:cNvSpPr>
            <p:nvPr/>
          </p:nvSpPr>
          <p:spPr bwMode="auto">
            <a:xfrm>
              <a:off x="2448" y="2984"/>
              <a:ext cx="337" cy="37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当</a:t>
              </a:r>
            </a:p>
          </p:txBody>
        </p:sp>
        <p:graphicFrame>
          <p:nvGraphicFramePr>
            <p:cNvPr id="24584" name="Object 11"/>
            <p:cNvGraphicFramePr>
              <a:graphicFrameLocks noChangeAspect="1"/>
            </p:cNvGraphicFramePr>
            <p:nvPr/>
          </p:nvGraphicFramePr>
          <p:xfrm>
            <a:off x="2771" y="2931"/>
            <a:ext cx="862" cy="563"/>
          </p:xfrm>
          <a:graphic>
            <a:graphicData uri="http://schemas.openxmlformats.org/presentationml/2006/ole">
              <p:oleObj spid="_x0000_s24596" name="Equation" r:id="rId9" imgW="622030" imgH="406224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5867400" y="4511675"/>
            <a:ext cx="2555875" cy="804863"/>
            <a:chOff x="3696" y="2931"/>
            <a:chExt cx="1789" cy="563"/>
          </a:xfrm>
        </p:grpSpPr>
        <p:sp>
          <p:nvSpPr>
            <p:cNvPr id="37" name="Rectangle 13"/>
            <p:cNvSpPr>
              <a:spLocks noChangeAspect="1" noChangeArrowheads="1"/>
            </p:cNvSpPr>
            <p:nvPr/>
          </p:nvSpPr>
          <p:spPr bwMode="auto">
            <a:xfrm>
              <a:off x="3696" y="3020"/>
              <a:ext cx="468" cy="37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</a:t>
              </a:r>
            </a:p>
          </p:txBody>
        </p:sp>
        <p:graphicFrame>
          <p:nvGraphicFramePr>
            <p:cNvPr id="24583" name="Object 14"/>
            <p:cNvGraphicFramePr>
              <a:graphicFrameLocks noChangeAspect="1"/>
            </p:cNvGraphicFramePr>
            <p:nvPr/>
          </p:nvGraphicFramePr>
          <p:xfrm>
            <a:off x="3990" y="2931"/>
            <a:ext cx="1495" cy="563"/>
          </p:xfrm>
          <a:graphic>
            <a:graphicData uri="http://schemas.openxmlformats.org/presentationml/2006/ole">
              <p:oleObj spid="_x0000_s24597" name="Equation" r:id="rId10" imgW="1079032" imgH="406224" progId="Equation.3">
                <p:embed/>
              </p:oleObj>
            </a:graphicData>
          </a:graphic>
        </p:graphicFrame>
      </p:grp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3063" y="2136775"/>
            <a:ext cx="394335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点的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</a:p>
        </p:txBody>
      </p:sp>
      <p:graphicFrame>
        <p:nvGraphicFramePr>
          <p:cNvPr id="46" name="Object 22"/>
          <p:cNvGraphicFramePr>
            <a:graphicFrameLocks noChangeAspect="1"/>
          </p:cNvGraphicFramePr>
          <p:nvPr/>
        </p:nvGraphicFramePr>
        <p:xfrm>
          <a:off x="788988" y="3176588"/>
          <a:ext cx="898525" cy="452437"/>
        </p:xfrm>
        <a:graphic>
          <a:graphicData uri="http://schemas.openxmlformats.org/presentationml/2006/ole">
            <p:oleObj spid="_x0000_s24598" name="Equation" r:id="rId11" imgW="457200" imgH="228600" progId="Equation.3">
              <p:embed/>
            </p:oleObj>
          </a:graphicData>
        </a:graphic>
      </p:graphicFrame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2714625" y="5500688"/>
            <a:ext cx="3352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输出与输入之差成比例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0" grpId="0" animBg="1"/>
      <p:bldP spid="31" grpId="0" animBg="1"/>
      <p:bldP spid="45" grpId="0" autoUpdateAnimBg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5463" y="2847975"/>
            <a:ext cx="28575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从放大器角度看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46250" y="3408363"/>
          <a:ext cx="2178050" cy="806450"/>
        </p:xfrm>
        <a:graphic>
          <a:graphicData uri="http://schemas.openxmlformats.org/presentationml/2006/ole">
            <p:oleObj spid="_x0000_s25614" name="Equation" r:id="rId4" imgW="1218671" imgH="406224" progId="Equation.3">
              <p:embed/>
            </p:oleObj>
          </a:graphicData>
        </a:graphic>
      </p:graphicFrame>
      <p:sp>
        <p:nvSpPr>
          <p:cNvPr id="14" name="Rectangle 4"/>
          <p:cNvSpPr>
            <a:spLocks noChangeAspect="1" noChangeArrowheads="1"/>
          </p:cNvSpPr>
          <p:nvPr/>
        </p:nvSpPr>
        <p:spPr bwMode="auto">
          <a:xfrm>
            <a:off x="2195513" y="944563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238250" y="873125"/>
          <a:ext cx="1020763" cy="806450"/>
        </p:xfrm>
        <a:graphic>
          <a:graphicData uri="http://schemas.openxmlformats.org/presentationml/2006/ole">
            <p:oleObj spid="_x0000_s25615" name="Equation" r:id="rId5" imgW="571252" imgH="406224" progId="Equation.3">
              <p:embed/>
            </p:oleObj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1403350" y="1824038"/>
          <a:ext cx="1927225" cy="806450"/>
        </p:xfrm>
        <a:graphic>
          <a:graphicData uri="http://schemas.openxmlformats.org/presentationml/2006/ole">
            <p:oleObj spid="_x0000_s25616" name="Equation" r:id="rId6" imgW="1079032" imgH="406224" progId="Equation.3">
              <p:embed/>
            </p:oleObj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23875" y="3468688"/>
            <a:ext cx="16002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增益为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71563" y="5429250"/>
            <a:ext cx="6265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（该电路也称为差分电路或减法电路）</a:t>
            </a:r>
          </a:p>
        </p:txBody>
      </p:sp>
      <p:sp>
        <p:nvSpPr>
          <p:cNvPr id="19" name="Rectangle 11"/>
          <p:cNvSpPr>
            <a:spLocks noChangeAspect="1" noChangeArrowheads="1"/>
          </p:cNvSpPr>
          <p:nvPr/>
        </p:nvSpPr>
        <p:spPr bwMode="auto">
          <a:xfrm>
            <a:off x="684213" y="933450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当</a:t>
            </a: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4643438" y="765175"/>
          <a:ext cx="4152900" cy="2647950"/>
        </p:xfrm>
        <a:graphic>
          <a:graphicData uri="http://schemas.openxmlformats.org/presentationml/2006/ole">
            <p:oleObj spid="_x0000_s25617" name="图片" r:id="rId7" imgW="2075159" imgH="1325618" progId="Word.Picture.8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57250" y="4643438"/>
            <a:ext cx="2689225" cy="538162"/>
            <a:chOff x="612" y="3386"/>
            <a:chExt cx="1694" cy="339"/>
          </a:xfrm>
        </p:grpSpPr>
        <p:sp>
          <p:nvSpPr>
            <p:cNvPr id="16" name="Rectangle 16"/>
            <p:cNvSpPr>
              <a:spLocks noChangeAspect="1" noChangeArrowheads="1"/>
            </p:cNvSpPr>
            <p:nvPr/>
          </p:nvSpPr>
          <p:spPr bwMode="auto">
            <a:xfrm>
              <a:off x="612" y="3386"/>
              <a:ext cx="983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dirty="0" smtClean="0">
                  <a:solidFill>
                    <a:srgbClr val="000000"/>
                  </a:solidFill>
                </a:rPr>
                <a:t>若继续有</a:t>
              </a:r>
            </a:p>
          </p:txBody>
        </p:sp>
        <p:graphicFrame>
          <p:nvGraphicFramePr>
            <p:cNvPr id="25607" name="Object 17"/>
            <p:cNvGraphicFramePr>
              <a:graphicFrameLocks noChangeAspect="1"/>
            </p:cNvGraphicFramePr>
            <p:nvPr/>
          </p:nvGraphicFramePr>
          <p:xfrm>
            <a:off x="1569" y="3472"/>
            <a:ext cx="737" cy="253"/>
          </p:xfrm>
          <a:graphic>
            <a:graphicData uri="http://schemas.openxmlformats.org/presentationml/2006/ole">
              <p:oleObj spid="_x0000_s25618" name="Equation" r:id="rId8" imgW="533169" imgH="203112" progId="Equation.3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4079875" y="4643438"/>
            <a:ext cx="2054225" cy="530225"/>
            <a:chOff x="2642" y="3504"/>
            <a:chExt cx="1438" cy="372"/>
          </a:xfrm>
        </p:grpSpPr>
        <p:sp>
          <p:nvSpPr>
            <p:cNvPr id="22" name="Rectangle 19"/>
            <p:cNvSpPr>
              <a:spLocks noChangeAspect="1" noChangeArrowheads="1"/>
            </p:cNvSpPr>
            <p:nvPr/>
          </p:nvSpPr>
          <p:spPr bwMode="auto">
            <a:xfrm>
              <a:off x="2642" y="3504"/>
              <a:ext cx="408" cy="3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</a:t>
              </a:r>
            </a:p>
          </p:txBody>
        </p:sp>
        <p:graphicFrame>
          <p:nvGraphicFramePr>
            <p:cNvPr id="25606" name="Object 20"/>
            <p:cNvGraphicFramePr>
              <a:graphicFrameLocks noChangeAspect="1"/>
            </p:cNvGraphicFramePr>
            <p:nvPr/>
          </p:nvGraphicFramePr>
          <p:xfrm>
            <a:off x="3024" y="3569"/>
            <a:ext cx="1056" cy="281"/>
          </p:xfrm>
          <a:graphic>
            <a:graphicData uri="http://schemas.openxmlformats.org/presentationml/2006/ole">
              <p:oleObj spid="_x0000_s25619" name="Equation" r:id="rId9" imgW="761669" imgH="203112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7" grpId="0" autoUpdateAnimBg="0"/>
      <p:bldP spid="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1800" y="1089025"/>
            <a:ext cx="4440238" cy="4648200"/>
            <a:chOff x="96" y="768"/>
            <a:chExt cx="2797" cy="2928"/>
          </a:xfrm>
        </p:grpSpPr>
        <p:sp>
          <p:nvSpPr>
            <p:cNvPr id="26707" name="Rectangle 4"/>
            <p:cNvSpPr>
              <a:spLocks noChangeArrowheads="1"/>
            </p:cNvSpPr>
            <p:nvPr/>
          </p:nvSpPr>
          <p:spPr bwMode="auto">
            <a:xfrm>
              <a:off x="1438" y="1635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8" name="Line 5"/>
            <p:cNvSpPr>
              <a:spLocks noChangeShapeType="1"/>
            </p:cNvSpPr>
            <p:nvPr/>
          </p:nvSpPr>
          <p:spPr bwMode="auto">
            <a:xfrm>
              <a:off x="2180" y="220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9" name="Line 6"/>
            <p:cNvSpPr>
              <a:spLocks noChangeShapeType="1"/>
            </p:cNvSpPr>
            <p:nvPr/>
          </p:nvSpPr>
          <p:spPr bwMode="auto">
            <a:xfrm>
              <a:off x="549" y="2537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0" name="Line 7"/>
            <p:cNvSpPr>
              <a:spLocks noChangeShapeType="1"/>
            </p:cNvSpPr>
            <p:nvPr/>
          </p:nvSpPr>
          <p:spPr bwMode="auto">
            <a:xfrm>
              <a:off x="1076" y="1998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1" name="Text Box 8"/>
            <p:cNvSpPr txBox="1">
              <a:spLocks noChangeArrowheads="1"/>
            </p:cNvSpPr>
            <p:nvPr/>
          </p:nvSpPr>
          <p:spPr bwMode="auto">
            <a:xfrm>
              <a:off x="1469" y="1658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712" name="Text Box 9"/>
            <p:cNvSpPr txBox="1">
              <a:spLocks noChangeArrowheads="1"/>
            </p:cNvSpPr>
            <p:nvPr/>
          </p:nvSpPr>
          <p:spPr bwMode="auto">
            <a:xfrm>
              <a:off x="1451" y="2302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713" name="Text Box 10"/>
            <p:cNvSpPr txBox="1">
              <a:spLocks noChangeArrowheads="1"/>
            </p:cNvSpPr>
            <p:nvPr/>
          </p:nvSpPr>
          <p:spPr bwMode="auto">
            <a:xfrm rot="5400000">
              <a:off x="1507" y="1688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14" name="Text Box 11"/>
            <p:cNvSpPr txBox="1">
              <a:spLocks noChangeArrowheads="1"/>
            </p:cNvSpPr>
            <p:nvPr/>
          </p:nvSpPr>
          <p:spPr bwMode="auto">
            <a:xfrm>
              <a:off x="1913" y="2009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715" name="Oval 12"/>
            <p:cNvSpPr>
              <a:spLocks noChangeArrowheads="1"/>
            </p:cNvSpPr>
            <p:nvPr/>
          </p:nvSpPr>
          <p:spPr bwMode="auto">
            <a:xfrm>
              <a:off x="2552" y="2162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6" name="Text Box 13"/>
            <p:cNvSpPr txBox="1">
              <a:spLocks noChangeArrowheads="1"/>
            </p:cNvSpPr>
            <p:nvPr/>
          </p:nvSpPr>
          <p:spPr bwMode="auto">
            <a:xfrm>
              <a:off x="1809" y="1623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17" name="Line 14"/>
            <p:cNvSpPr>
              <a:spLocks noChangeShapeType="1"/>
            </p:cNvSpPr>
            <p:nvPr/>
          </p:nvSpPr>
          <p:spPr bwMode="auto">
            <a:xfrm>
              <a:off x="1200" y="1283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8" name="Line 15"/>
            <p:cNvSpPr>
              <a:spLocks noChangeShapeType="1"/>
            </p:cNvSpPr>
            <p:nvPr/>
          </p:nvSpPr>
          <p:spPr bwMode="auto">
            <a:xfrm flipH="1">
              <a:off x="2387" y="1283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9" name="Rectangle 16"/>
            <p:cNvSpPr>
              <a:spLocks noChangeArrowheads="1"/>
            </p:cNvSpPr>
            <p:nvPr/>
          </p:nvSpPr>
          <p:spPr bwMode="auto">
            <a:xfrm>
              <a:off x="1613" y="1190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0" name="Line 17"/>
            <p:cNvSpPr>
              <a:spLocks noChangeShapeType="1"/>
            </p:cNvSpPr>
            <p:nvPr/>
          </p:nvSpPr>
          <p:spPr bwMode="auto">
            <a:xfrm>
              <a:off x="1211" y="1283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1" name="Line 18"/>
            <p:cNvSpPr>
              <a:spLocks noChangeShapeType="1"/>
            </p:cNvSpPr>
            <p:nvPr/>
          </p:nvSpPr>
          <p:spPr bwMode="auto">
            <a:xfrm>
              <a:off x="545" y="1998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2" name="Rectangle 19"/>
            <p:cNvSpPr>
              <a:spLocks noChangeArrowheads="1"/>
            </p:cNvSpPr>
            <p:nvPr/>
          </p:nvSpPr>
          <p:spPr bwMode="auto">
            <a:xfrm>
              <a:off x="659" y="1916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3" name="Oval 20"/>
            <p:cNvSpPr>
              <a:spLocks noChangeArrowheads="1"/>
            </p:cNvSpPr>
            <p:nvPr/>
          </p:nvSpPr>
          <p:spPr bwMode="auto">
            <a:xfrm>
              <a:off x="1180" y="1951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4" name="Oval 21"/>
            <p:cNvSpPr>
              <a:spLocks noChangeArrowheads="1"/>
            </p:cNvSpPr>
            <p:nvPr/>
          </p:nvSpPr>
          <p:spPr bwMode="auto">
            <a:xfrm>
              <a:off x="2356" y="2162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5" name="Text Box 22"/>
            <p:cNvSpPr txBox="1">
              <a:spLocks noChangeArrowheads="1"/>
            </p:cNvSpPr>
            <p:nvPr/>
          </p:nvSpPr>
          <p:spPr bwMode="auto">
            <a:xfrm>
              <a:off x="1633" y="768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6" name="Text Box 23"/>
            <p:cNvSpPr txBox="1">
              <a:spLocks noChangeArrowheads="1"/>
            </p:cNvSpPr>
            <p:nvPr/>
          </p:nvSpPr>
          <p:spPr bwMode="auto">
            <a:xfrm>
              <a:off x="602" y="2047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7" name="Rectangle 24"/>
            <p:cNvSpPr>
              <a:spLocks noChangeArrowheads="1"/>
            </p:cNvSpPr>
            <p:nvPr/>
          </p:nvSpPr>
          <p:spPr bwMode="auto">
            <a:xfrm>
              <a:off x="664" y="2466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8" name="Text Box 25"/>
            <p:cNvSpPr txBox="1">
              <a:spLocks noChangeArrowheads="1"/>
            </p:cNvSpPr>
            <p:nvPr/>
          </p:nvSpPr>
          <p:spPr bwMode="auto">
            <a:xfrm>
              <a:off x="602" y="261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29" name="Text Box 26"/>
            <p:cNvSpPr txBox="1">
              <a:spLocks noChangeArrowheads="1"/>
            </p:cNvSpPr>
            <p:nvPr/>
          </p:nvSpPr>
          <p:spPr bwMode="auto">
            <a:xfrm>
              <a:off x="106" y="2291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0" name="Text Box 27"/>
            <p:cNvSpPr txBox="1">
              <a:spLocks noChangeArrowheads="1"/>
            </p:cNvSpPr>
            <p:nvPr/>
          </p:nvSpPr>
          <p:spPr bwMode="auto">
            <a:xfrm>
              <a:off x="2449" y="1820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1" name="Oval 28"/>
            <p:cNvSpPr>
              <a:spLocks noChangeArrowheads="1"/>
            </p:cNvSpPr>
            <p:nvPr/>
          </p:nvSpPr>
          <p:spPr bwMode="auto">
            <a:xfrm>
              <a:off x="478" y="2501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2" name="Oval 29"/>
            <p:cNvSpPr>
              <a:spLocks noChangeArrowheads="1"/>
            </p:cNvSpPr>
            <p:nvPr/>
          </p:nvSpPr>
          <p:spPr bwMode="auto">
            <a:xfrm>
              <a:off x="468" y="1963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3" name="Line 30"/>
            <p:cNvSpPr>
              <a:spLocks noChangeShapeType="1"/>
            </p:cNvSpPr>
            <p:nvPr/>
          </p:nvSpPr>
          <p:spPr bwMode="auto">
            <a:xfrm>
              <a:off x="1221" y="2537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4" name="Oval 31"/>
            <p:cNvSpPr>
              <a:spLocks noChangeArrowheads="1"/>
            </p:cNvSpPr>
            <p:nvPr/>
          </p:nvSpPr>
          <p:spPr bwMode="auto">
            <a:xfrm>
              <a:off x="1190" y="2501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5" name="Rectangle 32"/>
            <p:cNvSpPr>
              <a:spLocks noChangeArrowheads="1"/>
            </p:cNvSpPr>
            <p:nvPr/>
          </p:nvSpPr>
          <p:spPr bwMode="auto">
            <a:xfrm rot="5400000">
              <a:off x="986" y="3027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6" name="Line 33"/>
            <p:cNvSpPr>
              <a:spLocks noChangeShapeType="1"/>
            </p:cNvSpPr>
            <p:nvPr/>
          </p:nvSpPr>
          <p:spPr bwMode="auto">
            <a:xfrm>
              <a:off x="1107" y="368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7" name="Text Box 34"/>
            <p:cNvSpPr txBox="1">
              <a:spLocks noChangeArrowheads="1"/>
            </p:cNvSpPr>
            <p:nvPr/>
          </p:nvSpPr>
          <p:spPr bwMode="auto">
            <a:xfrm>
              <a:off x="1314" y="2911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8" name="Text Box 35"/>
            <p:cNvSpPr txBox="1">
              <a:spLocks noChangeArrowheads="1"/>
            </p:cNvSpPr>
            <p:nvPr/>
          </p:nvSpPr>
          <p:spPr bwMode="auto">
            <a:xfrm>
              <a:off x="96" y="1747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39" name="Freeform 36"/>
            <p:cNvSpPr>
              <a:spLocks/>
            </p:cNvSpPr>
            <p:nvPr/>
          </p:nvSpPr>
          <p:spPr bwMode="auto">
            <a:xfrm>
              <a:off x="922" y="1764"/>
              <a:ext cx="409" cy="415"/>
            </a:xfrm>
            <a:custGeom>
              <a:avLst/>
              <a:gdLst>
                <a:gd name="T0" fmla="*/ 0 w 476"/>
                <a:gd name="T1" fmla="*/ 290 h 426"/>
                <a:gd name="T2" fmla="*/ 27 w 476"/>
                <a:gd name="T3" fmla="*/ 290 h 426"/>
                <a:gd name="T4" fmla="*/ 58 w 476"/>
                <a:gd name="T5" fmla="*/ 282 h 426"/>
                <a:gd name="T6" fmla="*/ 65 w 476"/>
                <a:gd name="T7" fmla="*/ 162 h 426"/>
                <a:gd name="T8" fmla="*/ 65 w 476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426"/>
                <a:gd name="T17" fmla="*/ 476 w 476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426">
                  <a:moveTo>
                    <a:pt x="0" y="408"/>
                  </a:moveTo>
                  <a:cubicBezTo>
                    <a:pt x="32" y="408"/>
                    <a:pt x="122" y="410"/>
                    <a:pt x="192" y="408"/>
                  </a:cubicBezTo>
                  <a:cubicBezTo>
                    <a:pt x="262" y="406"/>
                    <a:pt x="374" y="426"/>
                    <a:pt x="420" y="396"/>
                  </a:cubicBezTo>
                  <a:cubicBezTo>
                    <a:pt x="466" y="366"/>
                    <a:pt x="460" y="294"/>
                    <a:pt x="468" y="228"/>
                  </a:cubicBezTo>
                  <a:cubicBezTo>
                    <a:pt x="476" y="162"/>
                    <a:pt x="468" y="38"/>
                    <a:pt x="468" y="0"/>
                  </a:cubicBez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0" name="Freeform 37"/>
            <p:cNvSpPr>
              <a:spLocks/>
            </p:cNvSpPr>
            <p:nvPr/>
          </p:nvSpPr>
          <p:spPr bwMode="auto">
            <a:xfrm>
              <a:off x="932" y="2322"/>
              <a:ext cx="425" cy="414"/>
            </a:xfrm>
            <a:custGeom>
              <a:avLst/>
              <a:gdLst>
                <a:gd name="T0" fmla="*/ 0 w 494"/>
                <a:gd name="T1" fmla="*/ 16 h 424"/>
                <a:gd name="T2" fmla="*/ 33 w 494"/>
                <a:gd name="T3" fmla="*/ 16 h 424"/>
                <a:gd name="T4" fmla="*/ 58 w 494"/>
                <a:gd name="T5" fmla="*/ 16 h 424"/>
                <a:gd name="T6" fmla="*/ 68 w 494"/>
                <a:gd name="T7" fmla="*/ 84 h 424"/>
                <a:gd name="T8" fmla="*/ 69 w 494"/>
                <a:gd name="T9" fmla="*/ 311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424"/>
                <a:gd name="T17" fmla="*/ 494 w 494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424">
                  <a:moveTo>
                    <a:pt x="0" y="16"/>
                  </a:moveTo>
                  <a:cubicBezTo>
                    <a:pt x="38" y="16"/>
                    <a:pt x="160" y="16"/>
                    <a:pt x="228" y="16"/>
                  </a:cubicBezTo>
                  <a:cubicBezTo>
                    <a:pt x="296" y="16"/>
                    <a:pt x="366" y="0"/>
                    <a:pt x="408" y="16"/>
                  </a:cubicBezTo>
                  <a:cubicBezTo>
                    <a:pt x="450" y="32"/>
                    <a:pt x="466" y="44"/>
                    <a:pt x="480" y="112"/>
                  </a:cubicBezTo>
                  <a:cubicBezTo>
                    <a:pt x="494" y="180"/>
                    <a:pt x="490" y="359"/>
                    <a:pt x="492" y="424"/>
                  </a:cubicBez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5003800" y="549275"/>
            <a:ext cx="2106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叠加原理</a:t>
            </a:r>
          </a:p>
        </p:txBody>
      </p:sp>
      <p:sp>
        <p:nvSpPr>
          <p:cNvPr id="26630" name="Text Box 53"/>
          <p:cNvSpPr txBox="1">
            <a:spLocks noChangeArrowheads="1"/>
          </p:cNvSpPr>
          <p:nvPr/>
        </p:nvSpPr>
        <p:spPr bwMode="auto">
          <a:xfrm>
            <a:off x="468313" y="441325"/>
            <a:ext cx="269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减法运算</a:t>
            </a:r>
          </a:p>
        </p:txBody>
      </p:sp>
      <p:sp>
        <p:nvSpPr>
          <p:cNvPr id="26631" name="Rectangle 5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99" name="Object 55"/>
          <p:cNvGraphicFramePr>
            <a:graphicFrameLocks noChangeAspect="1"/>
          </p:cNvGraphicFramePr>
          <p:nvPr/>
        </p:nvGraphicFramePr>
        <p:xfrm>
          <a:off x="5106988" y="2097088"/>
          <a:ext cx="1701800" cy="838200"/>
        </p:xfrm>
        <a:graphic>
          <a:graphicData uri="http://schemas.openxmlformats.org/presentationml/2006/ole">
            <p:oleObj spid="_x0000_s26630" name="Equation" r:id="rId4" imgW="2400300" imgH="1181100" progId="Equation.DSMT4">
              <p:embed/>
            </p:oleObj>
          </a:graphicData>
        </a:graphic>
      </p:graphicFrame>
      <p:sp>
        <p:nvSpPr>
          <p:cNvPr id="26632" name="Rectangle 58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601" name="Object 57"/>
          <p:cNvGraphicFramePr>
            <a:graphicFrameLocks noChangeAspect="1"/>
          </p:cNvGraphicFramePr>
          <p:nvPr/>
        </p:nvGraphicFramePr>
        <p:xfrm>
          <a:off x="4710113" y="4143375"/>
          <a:ext cx="3235325" cy="847725"/>
        </p:xfrm>
        <a:graphic>
          <a:graphicData uri="http://schemas.openxmlformats.org/presentationml/2006/ole">
            <p:oleObj spid="_x0000_s26631" name="Equation" r:id="rId5" imgW="4559300" imgH="1193800" progId="Equation.DSMT4">
              <p:embed/>
            </p:oleObj>
          </a:graphicData>
        </a:graphic>
      </p:graphicFrame>
      <p:sp>
        <p:nvSpPr>
          <p:cNvPr id="26633" name="Rectangle 6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Rectangle 68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0" y="1357313"/>
            <a:ext cx="4872038" cy="4648200"/>
            <a:chOff x="0" y="414"/>
            <a:chExt cx="3069" cy="2928"/>
          </a:xfrm>
        </p:grpSpPr>
        <p:sp>
          <p:nvSpPr>
            <p:cNvPr id="26673" name="Rectangle 77"/>
            <p:cNvSpPr>
              <a:spLocks noChangeArrowheads="1"/>
            </p:cNvSpPr>
            <p:nvPr/>
          </p:nvSpPr>
          <p:spPr bwMode="auto">
            <a:xfrm>
              <a:off x="1614" y="1281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78"/>
            <p:cNvSpPr>
              <a:spLocks noChangeShapeType="1"/>
            </p:cNvSpPr>
            <p:nvPr/>
          </p:nvSpPr>
          <p:spPr bwMode="auto">
            <a:xfrm>
              <a:off x="2356" y="1855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79"/>
            <p:cNvSpPr>
              <a:spLocks noChangeShapeType="1"/>
            </p:cNvSpPr>
            <p:nvPr/>
          </p:nvSpPr>
          <p:spPr bwMode="auto">
            <a:xfrm>
              <a:off x="725" y="2183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80"/>
            <p:cNvSpPr>
              <a:spLocks noChangeShapeType="1"/>
            </p:cNvSpPr>
            <p:nvPr/>
          </p:nvSpPr>
          <p:spPr bwMode="auto">
            <a:xfrm>
              <a:off x="1252" y="1644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Text Box 81"/>
            <p:cNvSpPr txBox="1">
              <a:spLocks noChangeArrowheads="1"/>
            </p:cNvSpPr>
            <p:nvPr/>
          </p:nvSpPr>
          <p:spPr bwMode="auto">
            <a:xfrm>
              <a:off x="1645" y="1304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678" name="Text Box 82"/>
            <p:cNvSpPr txBox="1">
              <a:spLocks noChangeArrowheads="1"/>
            </p:cNvSpPr>
            <p:nvPr/>
          </p:nvSpPr>
          <p:spPr bwMode="auto">
            <a:xfrm>
              <a:off x="1627" y="1948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79" name="Text Box 83"/>
            <p:cNvSpPr txBox="1">
              <a:spLocks noChangeArrowheads="1"/>
            </p:cNvSpPr>
            <p:nvPr/>
          </p:nvSpPr>
          <p:spPr bwMode="auto">
            <a:xfrm rot="5400000">
              <a:off x="1683" y="1334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80" name="Text Box 84"/>
            <p:cNvSpPr txBox="1">
              <a:spLocks noChangeArrowheads="1"/>
            </p:cNvSpPr>
            <p:nvPr/>
          </p:nvSpPr>
          <p:spPr bwMode="auto">
            <a:xfrm>
              <a:off x="2089" y="1655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81" name="Oval 85"/>
            <p:cNvSpPr>
              <a:spLocks noChangeArrowheads="1"/>
            </p:cNvSpPr>
            <p:nvPr/>
          </p:nvSpPr>
          <p:spPr bwMode="auto">
            <a:xfrm>
              <a:off x="2728" y="1808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Text Box 86"/>
            <p:cNvSpPr txBox="1">
              <a:spLocks noChangeArrowheads="1"/>
            </p:cNvSpPr>
            <p:nvPr/>
          </p:nvSpPr>
          <p:spPr bwMode="auto">
            <a:xfrm>
              <a:off x="1985" y="1269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83" name="Line 87"/>
            <p:cNvSpPr>
              <a:spLocks noChangeShapeType="1"/>
            </p:cNvSpPr>
            <p:nvPr/>
          </p:nvSpPr>
          <p:spPr bwMode="auto">
            <a:xfrm>
              <a:off x="1376" y="929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88"/>
            <p:cNvSpPr>
              <a:spLocks noChangeShapeType="1"/>
            </p:cNvSpPr>
            <p:nvPr/>
          </p:nvSpPr>
          <p:spPr bwMode="auto">
            <a:xfrm flipH="1">
              <a:off x="2563" y="929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Rectangle 89"/>
            <p:cNvSpPr>
              <a:spLocks noChangeArrowheads="1"/>
            </p:cNvSpPr>
            <p:nvPr/>
          </p:nvSpPr>
          <p:spPr bwMode="auto">
            <a:xfrm>
              <a:off x="1789" y="836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90"/>
            <p:cNvSpPr>
              <a:spLocks noChangeShapeType="1"/>
            </p:cNvSpPr>
            <p:nvPr/>
          </p:nvSpPr>
          <p:spPr bwMode="auto">
            <a:xfrm>
              <a:off x="1387" y="929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91"/>
            <p:cNvSpPr>
              <a:spLocks noChangeShapeType="1"/>
            </p:cNvSpPr>
            <p:nvPr/>
          </p:nvSpPr>
          <p:spPr bwMode="auto">
            <a:xfrm>
              <a:off x="721" y="1644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Rectangle 92"/>
            <p:cNvSpPr>
              <a:spLocks noChangeArrowheads="1"/>
            </p:cNvSpPr>
            <p:nvPr/>
          </p:nvSpPr>
          <p:spPr bwMode="auto">
            <a:xfrm>
              <a:off x="835" y="1562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Oval 93"/>
            <p:cNvSpPr>
              <a:spLocks noChangeArrowheads="1"/>
            </p:cNvSpPr>
            <p:nvPr/>
          </p:nvSpPr>
          <p:spPr bwMode="auto">
            <a:xfrm>
              <a:off x="1356" y="1597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Oval 94"/>
            <p:cNvSpPr>
              <a:spLocks noChangeArrowheads="1"/>
            </p:cNvSpPr>
            <p:nvPr/>
          </p:nvSpPr>
          <p:spPr bwMode="auto">
            <a:xfrm>
              <a:off x="2532" y="1808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Text Box 95"/>
            <p:cNvSpPr txBox="1">
              <a:spLocks noChangeArrowheads="1"/>
            </p:cNvSpPr>
            <p:nvPr/>
          </p:nvSpPr>
          <p:spPr bwMode="auto">
            <a:xfrm>
              <a:off x="1809" y="41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2" name="Text Box 96"/>
            <p:cNvSpPr txBox="1">
              <a:spLocks noChangeArrowheads="1"/>
            </p:cNvSpPr>
            <p:nvPr/>
          </p:nvSpPr>
          <p:spPr bwMode="auto">
            <a:xfrm>
              <a:off x="778" y="1693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3" name="Rectangle 97"/>
            <p:cNvSpPr>
              <a:spLocks noChangeArrowheads="1"/>
            </p:cNvSpPr>
            <p:nvPr/>
          </p:nvSpPr>
          <p:spPr bwMode="auto">
            <a:xfrm>
              <a:off x="840" y="2112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Text Box 98"/>
            <p:cNvSpPr txBox="1">
              <a:spLocks noChangeArrowheads="1"/>
            </p:cNvSpPr>
            <p:nvPr/>
          </p:nvSpPr>
          <p:spPr bwMode="auto">
            <a:xfrm>
              <a:off x="778" y="2260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5" name="Text Box 99"/>
            <p:cNvSpPr txBox="1">
              <a:spLocks noChangeArrowheads="1"/>
            </p:cNvSpPr>
            <p:nvPr/>
          </p:nvSpPr>
          <p:spPr bwMode="auto">
            <a:xfrm>
              <a:off x="2625" y="1466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96" name="Oval 100"/>
            <p:cNvSpPr>
              <a:spLocks noChangeArrowheads="1"/>
            </p:cNvSpPr>
            <p:nvPr/>
          </p:nvSpPr>
          <p:spPr bwMode="auto">
            <a:xfrm>
              <a:off x="654" y="2147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7" name="Oval 101"/>
            <p:cNvSpPr>
              <a:spLocks noChangeArrowheads="1"/>
            </p:cNvSpPr>
            <p:nvPr/>
          </p:nvSpPr>
          <p:spPr bwMode="auto">
            <a:xfrm>
              <a:off x="644" y="1609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Line 102"/>
            <p:cNvSpPr>
              <a:spLocks noChangeShapeType="1"/>
            </p:cNvSpPr>
            <p:nvPr/>
          </p:nvSpPr>
          <p:spPr bwMode="auto">
            <a:xfrm>
              <a:off x="1406" y="2183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9" name="Oval 103"/>
            <p:cNvSpPr>
              <a:spLocks noChangeArrowheads="1"/>
            </p:cNvSpPr>
            <p:nvPr/>
          </p:nvSpPr>
          <p:spPr bwMode="auto">
            <a:xfrm>
              <a:off x="1366" y="2147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Rectangle 104"/>
            <p:cNvSpPr>
              <a:spLocks noChangeArrowheads="1"/>
            </p:cNvSpPr>
            <p:nvPr/>
          </p:nvSpPr>
          <p:spPr bwMode="auto">
            <a:xfrm rot="5400000">
              <a:off x="1162" y="2673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Line 105"/>
            <p:cNvSpPr>
              <a:spLocks noChangeShapeType="1"/>
            </p:cNvSpPr>
            <p:nvPr/>
          </p:nvSpPr>
          <p:spPr bwMode="auto">
            <a:xfrm>
              <a:off x="1283" y="3330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2" name="Text Box 106"/>
            <p:cNvSpPr txBox="1">
              <a:spLocks noChangeArrowheads="1"/>
            </p:cNvSpPr>
            <p:nvPr/>
          </p:nvSpPr>
          <p:spPr bwMode="auto">
            <a:xfrm>
              <a:off x="1490" y="2557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03" name="Text Box 107"/>
            <p:cNvSpPr txBox="1">
              <a:spLocks noChangeArrowheads="1"/>
            </p:cNvSpPr>
            <p:nvPr/>
          </p:nvSpPr>
          <p:spPr bwMode="auto">
            <a:xfrm>
              <a:off x="272" y="1393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704" name="Line 108"/>
            <p:cNvSpPr>
              <a:spLocks noChangeShapeType="1"/>
            </p:cNvSpPr>
            <p:nvPr/>
          </p:nvSpPr>
          <p:spPr bwMode="auto">
            <a:xfrm>
              <a:off x="589" y="3339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5" name="Line 109"/>
            <p:cNvSpPr>
              <a:spLocks noChangeShapeType="1"/>
            </p:cNvSpPr>
            <p:nvPr/>
          </p:nvSpPr>
          <p:spPr bwMode="auto">
            <a:xfrm>
              <a:off x="680" y="2160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6" name="Text Box 110"/>
            <p:cNvSpPr txBox="1">
              <a:spLocks noChangeArrowheads="1"/>
            </p:cNvSpPr>
            <p:nvPr/>
          </p:nvSpPr>
          <p:spPr bwMode="auto">
            <a:xfrm>
              <a:off x="0" y="2047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r>
                <a:rPr lang="en-US" altLang="zh-CN" sz="3200" b="1">
                  <a:ea typeface="楷体_GB2312" pitchFamily="49" charset="-122"/>
                </a:rPr>
                <a:t>=0</a:t>
              </a: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0" y="1071563"/>
            <a:ext cx="4872038" cy="4648200"/>
            <a:chOff x="0" y="300"/>
            <a:chExt cx="3069" cy="2928"/>
          </a:xfrm>
        </p:grpSpPr>
        <p:sp>
          <p:nvSpPr>
            <p:cNvPr id="26639" name="Rectangle 113"/>
            <p:cNvSpPr>
              <a:spLocks noChangeArrowheads="1"/>
            </p:cNvSpPr>
            <p:nvPr/>
          </p:nvSpPr>
          <p:spPr bwMode="auto">
            <a:xfrm>
              <a:off x="1614" y="1167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Line 114"/>
            <p:cNvSpPr>
              <a:spLocks noChangeShapeType="1"/>
            </p:cNvSpPr>
            <p:nvPr/>
          </p:nvSpPr>
          <p:spPr bwMode="auto">
            <a:xfrm>
              <a:off x="2356" y="1741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115"/>
            <p:cNvSpPr>
              <a:spLocks noChangeShapeType="1"/>
            </p:cNvSpPr>
            <p:nvPr/>
          </p:nvSpPr>
          <p:spPr bwMode="auto">
            <a:xfrm>
              <a:off x="725" y="2069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Line 116"/>
            <p:cNvSpPr>
              <a:spLocks noChangeShapeType="1"/>
            </p:cNvSpPr>
            <p:nvPr/>
          </p:nvSpPr>
          <p:spPr bwMode="auto">
            <a:xfrm>
              <a:off x="1252" y="1530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Text Box 117"/>
            <p:cNvSpPr txBox="1">
              <a:spLocks noChangeArrowheads="1"/>
            </p:cNvSpPr>
            <p:nvPr/>
          </p:nvSpPr>
          <p:spPr bwMode="auto">
            <a:xfrm>
              <a:off x="1645" y="1190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6644" name="Text Box 118"/>
            <p:cNvSpPr txBox="1">
              <a:spLocks noChangeArrowheads="1"/>
            </p:cNvSpPr>
            <p:nvPr/>
          </p:nvSpPr>
          <p:spPr bwMode="auto">
            <a:xfrm>
              <a:off x="1627" y="1834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45" name="Text Box 119"/>
            <p:cNvSpPr txBox="1">
              <a:spLocks noChangeArrowheads="1"/>
            </p:cNvSpPr>
            <p:nvPr/>
          </p:nvSpPr>
          <p:spPr bwMode="auto">
            <a:xfrm rot="5400000">
              <a:off x="1683" y="1220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46" name="Text Box 120"/>
            <p:cNvSpPr txBox="1">
              <a:spLocks noChangeArrowheads="1"/>
            </p:cNvSpPr>
            <p:nvPr/>
          </p:nvSpPr>
          <p:spPr bwMode="auto">
            <a:xfrm>
              <a:off x="2089" y="1541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6647" name="Oval 121"/>
            <p:cNvSpPr>
              <a:spLocks noChangeArrowheads="1"/>
            </p:cNvSpPr>
            <p:nvPr/>
          </p:nvSpPr>
          <p:spPr bwMode="auto">
            <a:xfrm>
              <a:off x="2728" y="1694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Text Box 122"/>
            <p:cNvSpPr txBox="1">
              <a:spLocks noChangeArrowheads="1"/>
            </p:cNvSpPr>
            <p:nvPr/>
          </p:nvSpPr>
          <p:spPr bwMode="auto">
            <a:xfrm>
              <a:off x="1985" y="1155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49" name="Line 123"/>
            <p:cNvSpPr>
              <a:spLocks noChangeShapeType="1"/>
            </p:cNvSpPr>
            <p:nvPr/>
          </p:nvSpPr>
          <p:spPr bwMode="auto">
            <a:xfrm>
              <a:off x="1376" y="815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0" name="Line 124"/>
            <p:cNvSpPr>
              <a:spLocks noChangeShapeType="1"/>
            </p:cNvSpPr>
            <p:nvPr/>
          </p:nvSpPr>
          <p:spPr bwMode="auto">
            <a:xfrm flipH="1">
              <a:off x="2563" y="815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Rectangle 125"/>
            <p:cNvSpPr>
              <a:spLocks noChangeArrowheads="1"/>
            </p:cNvSpPr>
            <p:nvPr/>
          </p:nvSpPr>
          <p:spPr bwMode="auto">
            <a:xfrm>
              <a:off x="1789" y="722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Line 126"/>
            <p:cNvSpPr>
              <a:spLocks noChangeShapeType="1"/>
            </p:cNvSpPr>
            <p:nvPr/>
          </p:nvSpPr>
          <p:spPr bwMode="auto">
            <a:xfrm>
              <a:off x="1387" y="815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Line 127"/>
            <p:cNvSpPr>
              <a:spLocks noChangeShapeType="1"/>
            </p:cNvSpPr>
            <p:nvPr/>
          </p:nvSpPr>
          <p:spPr bwMode="auto">
            <a:xfrm>
              <a:off x="721" y="1530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4" name="Rectangle 128"/>
            <p:cNvSpPr>
              <a:spLocks noChangeArrowheads="1"/>
            </p:cNvSpPr>
            <p:nvPr/>
          </p:nvSpPr>
          <p:spPr bwMode="auto">
            <a:xfrm>
              <a:off x="835" y="1448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5" name="Oval 129"/>
            <p:cNvSpPr>
              <a:spLocks noChangeArrowheads="1"/>
            </p:cNvSpPr>
            <p:nvPr/>
          </p:nvSpPr>
          <p:spPr bwMode="auto">
            <a:xfrm>
              <a:off x="1356" y="1483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Oval 130"/>
            <p:cNvSpPr>
              <a:spLocks noChangeArrowheads="1"/>
            </p:cNvSpPr>
            <p:nvPr/>
          </p:nvSpPr>
          <p:spPr bwMode="auto">
            <a:xfrm>
              <a:off x="2532" y="1694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Text Box 131"/>
            <p:cNvSpPr txBox="1">
              <a:spLocks noChangeArrowheads="1"/>
            </p:cNvSpPr>
            <p:nvPr/>
          </p:nvSpPr>
          <p:spPr bwMode="auto">
            <a:xfrm>
              <a:off x="1809" y="300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58" name="Text Box 132"/>
            <p:cNvSpPr txBox="1">
              <a:spLocks noChangeArrowheads="1"/>
            </p:cNvSpPr>
            <p:nvPr/>
          </p:nvSpPr>
          <p:spPr bwMode="auto">
            <a:xfrm>
              <a:off x="778" y="1579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59" name="Rectangle 133"/>
            <p:cNvSpPr>
              <a:spLocks noChangeArrowheads="1"/>
            </p:cNvSpPr>
            <p:nvPr/>
          </p:nvSpPr>
          <p:spPr bwMode="auto">
            <a:xfrm>
              <a:off x="840" y="1998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Text Box 134"/>
            <p:cNvSpPr txBox="1">
              <a:spLocks noChangeArrowheads="1"/>
            </p:cNvSpPr>
            <p:nvPr/>
          </p:nvSpPr>
          <p:spPr bwMode="auto">
            <a:xfrm>
              <a:off x="778" y="2146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1" name="Text Box 135"/>
            <p:cNvSpPr txBox="1">
              <a:spLocks noChangeArrowheads="1"/>
            </p:cNvSpPr>
            <p:nvPr/>
          </p:nvSpPr>
          <p:spPr bwMode="auto">
            <a:xfrm>
              <a:off x="2625" y="1352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2" name="Oval 136"/>
            <p:cNvSpPr>
              <a:spLocks noChangeArrowheads="1"/>
            </p:cNvSpPr>
            <p:nvPr/>
          </p:nvSpPr>
          <p:spPr bwMode="auto">
            <a:xfrm>
              <a:off x="654" y="2033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3" name="Oval 137"/>
            <p:cNvSpPr>
              <a:spLocks noChangeArrowheads="1"/>
            </p:cNvSpPr>
            <p:nvPr/>
          </p:nvSpPr>
          <p:spPr bwMode="auto">
            <a:xfrm>
              <a:off x="644" y="1495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Line 138"/>
            <p:cNvSpPr>
              <a:spLocks noChangeShapeType="1"/>
            </p:cNvSpPr>
            <p:nvPr/>
          </p:nvSpPr>
          <p:spPr bwMode="auto">
            <a:xfrm>
              <a:off x="1406" y="2069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Oval 139"/>
            <p:cNvSpPr>
              <a:spLocks noChangeArrowheads="1"/>
            </p:cNvSpPr>
            <p:nvPr/>
          </p:nvSpPr>
          <p:spPr bwMode="auto">
            <a:xfrm>
              <a:off x="1366" y="2033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Rectangle 140"/>
            <p:cNvSpPr>
              <a:spLocks noChangeArrowheads="1"/>
            </p:cNvSpPr>
            <p:nvPr/>
          </p:nvSpPr>
          <p:spPr bwMode="auto">
            <a:xfrm rot="5400000">
              <a:off x="1162" y="2559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Line 141"/>
            <p:cNvSpPr>
              <a:spLocks noChangeShapeType="1"/>
            </p:cNvSpPr>
            <p:nvPr/>
          </p:nvSpPr>
          <p:spPr bwMode="auto">
            <a:xfrm>
              <a:off x="1283" y="3216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Text Box 142"/>
            <p:cNvSpPr txBox="1">
              <a:spLocks noChangeArrowheads="1"/>
            </p:cNvSpPr>
            <p:nvPr/>
          </p:nvSpPr>
          <p:spPr bwMode="auto">
            <a:xfrm>
              <a:off x="1490" y="2443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69" name="Text Box 143"/>
            <p:cNvSpPr txBox="1">
              <a:spLocks noChangeArrowheads="1"/>
            </p:cNvSpPr>
            <p:nvPr/>
          </p:nvSpPr>
          <p:spPr bwMode="auto">
            <a:xfrm>
              <a:off x="0" y="1298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i1=0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6670" name="Line 144"/>
            <p:cNvSpPr>
              <a:spLocks noChangeShapeType="1"/>
            </p:cNvSpPr>
            <p:nvPr/>
          </p:nvSpPr>
          <p:spPr bwMode="auto">
            <a:xfrm>
              <a:off x="567" y="177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145"/>
            <p:cNvSpPr>
              <a:spLocks noChangeShapeType="1"/>
            </p:cNvSpPr>
            <p:nvPr/>
          </p:nvSpPr>
          <p:spPr bwMode="auto">
            <a:xfrm flipH="1">
              <a:off x="680" y="154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Text Box 146"/>
            <p:cNvSpPr txBox="1">
              <a:spLocks noChangeArrowheads="1"/>
            </p:cNvSpPr>
            <p:nvPr/>
          </p:nvSpPr>
          <p:spPr bwMode="auto">
            <a:xfrm>
              <a:off x="226" y="1911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108691" name="Text Box 147"/>
          <p:cNvSpPr txBox="1">
            <a:spLocks noChangeArrowheads="1"/>
          </p:cNvSpPr>
          <p:nvPr/>
        </p:nvSpPr>
        <p:spPr bwMode="auto">
          <a:xfrm>
            <a:off x="4967288" y="1304925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i1</a:t>
            </a:r>
            <a:r>
              <a:rPr lang="zh-CN" altLang="en-US" b="1"/>
              <a:t>单独作用</a:t>
            </a:r>
          </a:p>
        </p:txBody>
      </p:sp>
      <p:sp>
        <p:nvSpPr>
          <p:cNvPr id="108692" name="Text Box 148"/>
          <p:cNvSpPr txBox="1">
            <a:spLocks noChangeArrowheads="1"/>
          </p:cNvSpPr>
          <p:nvPr/>
        </p:nvSpPr>
        <p:spPr bwMode="auto">
          <a:xfrm>
            <a:off x="5003800" y="3249613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i2</a:t>
            </a:r>
            <a:r>
              <a:rPr lang="zh-CN" altLang="en-US" b="1"/>
              <a:t>单独作用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1" grpId="0"/>
      <p:bldP spid="108691" grpId="0"/>
      <p:bldP spid="1086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7" name="Group 71"/>
          <p:cNvGrpSpPr>
            <a:grpSpLocks/>
          </p:cNvGrpSpPr>
          <p:nvPr/>
        </p:nvGrpSpPr>
        <p:grpSpPr bwMode="auto">
          <a:xfrm>
            <a:off x="215900" y="214290"/>
            <a:ext cx="4513263" cy="4648200"/>
            <a:chOff x="136" y="255"/>
            <a:chExt cx="2843" cy="2928"/>
          </a:xfrm>
        </p:grpSpPr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1524" y="1122"/>
              <a:ext cx="743" cy="11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6"/>
            <p:cNvSpPr>
              <a:spLocks noChangeShapeType="1"/>
            </p:cNvSpPr>
            <p:nvPr/>
          </p:nvSpPr>
          <p:spPr bwMode="auto">
            <a:xfrm>
              <a:off x="2266" y="1696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7"/>
            <p:cNvSpPr>
              <a:spLocks noChangeShapeType="1"/>
            </p:cNvSpPr>
            <p:nvPr/>
          </p:nvSpPr>
          <p:spPr bwMode="auto">
            <a:xfrm>
              <a:off x="635" y="2024"/>
              <a:ext cx="8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Line 8"/>
            <p:cNvSpPr>
              <a:spLocks noChangeShapeType="1"/>
            </p:cNvSpPr>
            <p:nvPr/>
          </p:nvSpPr>
          <p:spPr bwMode="auto">
            <a:xfrm>
              <a:off x="1162" y="1485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Text Box 9"/>
            <p:cNvSpPr txBox="1">
              <a:spLocks noChangeArrowheads="1"/>
            </p:cNvSpPr>
            <p:nvPr/>
          </p:nvSpPr>
          <p:spPr bwMode="auto">
            <a:xfrm>
              <a:off x="1555" y="1145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27671" name="Text Box 10"/>
            <p:cNvSpPr txBox="1">
              <a:spLocks noChangeArrowheads="1"/>
            </p:cNvSpPr>
            <p:nvPr/>
          </p:nvSpPr>
          <p:spPr bwMode="auto">
            <a:xfrm>
              <a:off x="1537" y="1789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7672" name="Text Box 11"/>
            <p:cNvSpPr txBox="1">
              <a:spLocks noChangeArrowheads="1"/>
            </p:cNvSpPr>
            <p:nvPr/>
          </p:nvSpPr>
          <p:spPr bwMode="auto">
            <a:xfrm rot="5400000">
              <a:off x="1593" y="1175"/>
              <a:ext cx="3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73" name="Text Box 12"/>
            <p:cNvSpPr txBox="1">
              <a:spLocks noChangeArrowheads="1"/>
            </p:cNvSpPr>
            <p:nvPr/>
          </p:nvSpPr>
          <p:spPr bwMode="auto">
            <a:xfrm>
              <a:off x="1999" y="1496"/>
              <a:ext cx="216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7674" name="Oval 13"/>
            <p:cNvSpPr>
              <a:spLocks noChangeArrowheads="1"/>
            </p:cNvSpPr>
            <p:nvPr/>
          </p:nvSpPr>
          <p:spPr bwMode="auto">
            <a:xfrm>
              <a:off x="2638" y="1649"/>
              <a:ext cx="62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5" name="Text Box 14"/>
            <p:cNvSpPr txBox="1">
              <a:spLocks noChangeArrowheads="1"/>
            </p:cNvSpPr>
            <p:nvPr/>
          </p:nvSpPr>
          <p:spPr bwMode="auto">
            <a:xfrm>
              <a:off x="1895" y="1110"/>
              <a:ext cx="60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1286" y="770"/>
              <a:ext cx="1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 flipH="1">
              <a:off x="2473" y="770"/>
              <a:ext cx="0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Rectangle 17"/>
            <p:cNvSpPr>
              <a:spLocks noChangeArrowheads="1"/>
            </p:cNvSpPr>
            <p:nvPr/>
          </p:nvSpPr>
          <p:spPr bwMode="auto">
            <a:xfrm>
              <a:off x="1699" y="677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Line 18"/>
            <p:cNvSpPr>
              <a:spLocks noChangeShapeType="1"/>
            </p:cNvSpPr>
            <p:nvPr/>
          </p:nvSpPr>
          <p:spPr bwMode="auto">
            <a:xfrm>
              <a:off x="1297" y="770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Line 19"/>
            <p:cNvSpPr>
              <a:spLocks noChangeShapeType="1"/>
            </p:cNvSpPr>
            <p:nvPr/>
          </p:nvSpPr>
          <p:spPr bwMode="auto">
            <a:xfrm>
              <a:off x="631" y="1485"/>
              <a:ext cx="6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Rectangle 20"/>
            <p:cNvSpPr>
              <a:spLocks noChangeArrowheads="1"/>
            </p:cNvSpPr>
            <p:nvPr/>
          </p:nvSpPr>
          <p:spPr bwMode="auto">
            <a:xfrm>
              <a:off x="745" y="1403"/>
              <a:ext cx="412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2" name="Oval 21"/>
            <p:cNvSpPr>
              <a:spLocks noChangeArrowheads="1"/>
            </p:cNvSpPr>
            <p:nvPr/>
          </p:nvSpPr>
          <p:spPr bwMode="auto">
            <a:xfrm>
              <a:off x="1266" y="1438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Oval 22"/>
            <p:cNvSpPr>
              <a:spLocks noChangeArrowheads="1"/>
            </p:cNvSpPr>
            <p:nvPr/>
          </p:nvSpPr>
          <p:spPr bwMode="auto">
            <a:xfrm>
              <a:off x="2442" y="1649"/>
              <a:ext cx="62" cy="7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4" name="Text Box 23"/>
            <p:cNvSpPr txBox="1">
              <a:spLocks noChangeArrowheads="1"/>
            </p:cNvSpPr>
            <p:nvPr/>
          </p:nvSpPr>
          <p:spPr bwMode="auto">
            <a:xfrm>
              <a:off x="1719" y="255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4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5" name="Text Box 24"/>
            <p:cNvSpPr txBox="1">
              <a:spLocks noChangeArrowheads="1"/>
            </p:cNvSpPr>
            <p:nvPr/>
          </p:nvSpPr>
          <p:spPr bwMode="auto">
            <a:xfrm>
              <a:off x="688" y="1534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6" name="Rectangle 25"/>
            <p:cNvSpPr>
              <a:spLocks noChangeArrowheads="1"/>
            </p:cNvSpPr>
            <p:nvPr/>
          </p:nvSpPr>
          <p:spPr bwMode="auto">
            <a:xfrm>
              <a:off x="750" y="1953"/>
              <a:ext cx="413" cy="1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Text Box 26"/>
            <p:cNvSpPr txBox="1">
              <a:spLocks noChangeArrowheads="1"/>
            </p:cNvSpPr>
            <p:nvPr/>
          </p:nvSpPr>
          <p:spPr bwMode="auto">
            <a:xfrm>
              <a:off x="688" y="2101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8" name="Text Box 28"/>
            <p:cNvSpPr txBox="1">
              <a:spLocks noChangeArrowheads="1"/>
            </p:cNvSpPr>
            <p:nvPr/>
          </p:nvSpPr>
          <p:spPr bwMode="auto">
            <a:xfrm>
              <a:off x="2535" y="1307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89" name="Oval 29"/>
            <p:cNvSpPr>
              <a:spLocks noChangeArrowheads="1"/>
            </p:cNvSpPr>
            <p:nvPr/>
          </p:nvSpPr>
          <p:spPr bwMode="auto">
            <a:xfrm>
              <a:off x="564" y="1988"/>
              <a:ext cx="6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0" name="Oval 30"/>
            <p:cNvSpPr>
              <a:spLocks noChangeArrowheads="1"/>
            </p:cNvSpPr>
            <p:nvPr/>
          </p:nvSpPr>
          <p:spPr bwMode="auto">
            <a:xfrm>
              <a:off x="554" y="1450"/>
              <a:ext cx="61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31"/>
            <p:cNvSpPr>
              <a:spLocks noChangeShapeType="1"/>
            </p:cNvSpPr>
            <p:nvPr/>
          </p:nvSpPr>
          <p:spPr bwMode="auto">
            <a:xfrm>
              <a:off x="1316" y="2024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2" name="Oval 32"/>
            <p:cNvSpPr>
              <a:spLocks noChangeArrowheads="1"/>
            </p:cNvSpPr>
            <p:nvPr/>
          </p:nvSpPr>
          <p:spPr bwMode="auto">
            <a:xfrm>
              <a:off x="1276" y="1988"/>
              <a:ext cx="62" cy="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Rectangle 33"/>
            <p:cNvSpPr>
              <a:spLocks noChangeArrowheads="1"/>
            </p:cNvSpPr>
            <p:nvPr/>
          </p:nvSpPr>
          <p:spPr bwMode="auto">
            <a:xfrm rot="5400000">
              <a:off x="1072" y="2514"/>
              <a:ext cx="469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4" name="Line 34"/>
            <p:cNvSpPr>
              <a:spLocks noChangeShapeType="1"/>
            </p:cNvSpPr>
            <p:nvPr/>
          </p:nvSpPr>
          <p:spPr bwMode="auto">
            <a:xfrm>
              <a:off x="1193" y="3171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Text Box 35"/>
            <p:cNvSpPr txBox="1">
              <a:spLocks noChangeArrowheads="1"/>
            </p:cNvSpPr>
            <p:nvPr/>
          </p:nvSpPr>
          <p:spPr bwMode="auto">
            <a:xfrm>
              <a:off x="1400" y="2398"/>
              <a:ext cx="45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3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96" name="Text Box 36"/>
            <p:cNvSpPr txBox="1">
              <a:spLocks noChangeArrowheads="1"/>
            </p:cNvSpPr>
            <p:nvPr/>
          </p:nvSpPr>
          <p:spPr bwMode="auto">
            <a:xfrm>
              <a:off x="136" y="1276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27697" name="Text Box 41"/>
            <p:cNvSpPr txBox="1">
              <a:spLocks noChangeArrowheads="1"/>
            </p:cNvSpPr>
            <p:nvPr/>
          </p:nvSpPr>
          <p:spPr bwMode="auto">
            <a:xfrm>
              <a:off x="136" y="1866"/>
              <a:ext cx="7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316462" name="Object 46"/>
          <p:cNvGraphicFramePr>
            <a:graphicFrameLocks noChangeAspect="1"/>
          </p:cNvGraphicFramePr>
          <p:nvPr/>
        </p:nvGraphicFramePr>
        <p:xfrm>
          <a:off x="4949825" y="342877"/>
          <a:ext cx="1700213" cy="838200"/>
        </p:xfrm>
        <a:graphic>
          <a:graphicData uri="http://schemas.openxmlformats.org/presentationml/2006/ole">
            <p:oleObj spid="_x0000_s27664" name="Equation" r:id="rId3" imgW="2400300" imgH="1181100" progId="Equation.DSMT4">
              <p:embed/>
            </p:oleObj>
          </a:graphicData>
        </a:graphic>
      </p:graphicFrame>
      <p:graphicFrame>
        <p:nvGraphicFramePr>
          <p:cNvPr id="316463" name="Object 47"/>
          <p:cNvGraphicFramePr>
            <a:graphicFrameLocks noChangeAspect="1"/>
          </p:cNvGraphicFramePr>
          <p:nvPr/>
        </p:nvGraphicFramePr>
        <p:xfrm>
          <a:off x="4949825" y="1401740"/>
          <a:ext cx="3233738" cy="847725"/>
        </p:xfrm>
        <a:graphic>
          <a:graphicData uri="http://schemas.openxmlformats.org/presentationml/2006/ole">
            <p:oleObj spid="_x0000_s27665" name="Equation" r:id="rId4" imgW="4559300" imgH="1193800" progId="Equation.DSMT4">
              <p:embed/>
            </p:oleObj>
          </a:graphicData>
        </a:graphic>
      </p:graphicFrame>
      <p:graphicFrame>
        <p:nvGraphicFramePr>
          <p:cNvPr id="316464" name="Object 48"/>
          <p:cNvGraphicFramePr>
            <a:graphicFrameLocks noChangeAspect="1"/>
          </p:cNvGraphicFramePr>
          <p:nvPr/>
        </p:nvGraphicFramePr>
        <p:xfrm>
          <a:off x="4525963" y="2698727"/>
          <a:ext cx="4221162" cy="847725"/>
        </p:xfrm>
        <a:graphic>
          <a:graphicData uri="http://schemas.openxmlformats.org/presentationml/2006/ole">
            <p:oleObj spid="_x0000_s27666" name="Equation" r:id="rId5" imgW="5956300" imgH="1193800" progId="Equation.DSMT4">
              <p:embed/>
            </p:oleObj>
          </a:graphicData>
        </a:graphic>
      </p:graphicFrame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932363" y="4041775"/>
            <a:ext cx="3206750" cy="519113"/>
            <a:chOff x="363" y="3602"/>
            <a:chExt cx="2020" cy="327"/>
          </a:xfrm>
        </p:grpSpPr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/>
          </p:nvGraphicFramePr>
          <p:xfrm>
            <a:off x="683" y="3657"/>
            <a:ext cx="1700" cy="270"/>
          </p:xfrm>
          <a:graphic>
            <a:graphicData uri="http://schemas.openxmlformats.org/presentationml/2006/ole">
              <p:oleObj spid="_x0000_s27671" name="Equation" r:id="rId6" imgW="2705100" imgH="431800" progId="Equation.DSMT4">
                <p:embed/>
              </p:oleObj>
            </a:graphicData>
          </a:graphic>
        </p:graphicFrame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363663" y="5591175"/>
            <a:ext cx="3155950" cy="519113"/>
            <a:chOff x="363" y="3602"/>
            <a:chExt cx="1988" cy="327"/>
          </a:xfrm>
        </p:grpSpPr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715" y="3657"/>
            <a:ext cx="1636" cy="270"/>
          </p:xfrm>
          <a:graphic>
            <a:graphicData uri="http://schemas.openxmlformats.org/presentationml/2006/ole">
              <p:oleObj spid="_x0000_s27672" name="Equation" r:id="rId7" imgW="2603500" imgH="431800" progId="Equation.DSMT4">
                <p:embed/>
              </p:oleObj>
            </a:graphicData>
          </a:graphic>
        </p:graphicFrame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5040313" y="5589588"/>
            <a:ext cx="2379662" cy="519112"/>
            <a:chOff x="3039" y="3686"/>
            <a:chExt cx="1499" cy="327"/>
          </a:xfrm>
        </p:grpSpPr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039" y="368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3416" y="3714"/>
            <a:ext cx="1122" cy="272"/>
          </p:xfrm>
          <a:graphic>
            <a:graphicData uri="http://schemas.openxmlformats.org/presentationml/2006/ole">
              <p:oleObj spid="_x0000_s27673" name="Equation" r:id="rId8" imgW="2514600" imgH="609600" progId="Equation.DSMT4">
                <p:embed/>
              </p:oleObj>
            </a:graphicData>
          </a:graphic>
        </p:graphicFrame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967288" y="4652963"/>
            <a:ext cx="2986087" cy="935037"/>
            <a:chOff x="3107" y="2673"/>
            <a:chExt cx="1881" cy="589"/>
          </a:xfrm>
        </p:grpSpPr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3107" y="2804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61" name="Object 60"/>
            <p:cNvGraphicFramePr>
              <a:graphicFrameLocks noChangeAspect="1"/>
            </p:cNvGraphicFramePr>
            <p:nvPr/>
          </p:nvGraphicFramePr>
          <p:xfrm>
            <a:off x="3391" y="2673"/>
            <a:ext cx="1597" cy="589"/>
          </p:xfrm>
          <a:graphic>
            <a:graphicData uri="http://schemas.openxmlformats.org/presentationml/2006/ole">
              <p:oleObj spid="_x0000_s27674" name="Equation" r:id="rId9" imgW="3581400" imgH="1320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214313" y="1428750"/>
            <a:ext cx="28575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差模输入电阻</a:t>
            </a:r>
          </a:p>
        </p:txBody>
      </p:sp>
      <p:sp>
        <p:nvSpPr>
          <p:cNvPr id="22" name="Rectangle 6"/>
          <p:cNvSpPr>
            <a:spLocks noChangeAspect="1" noChangeArrowheads="1"/>
          </p:cNvSpPr>
          <p:nvPr/>
        </p:nvSpPr>
        <p:spPr bwMode="auto">
          <a:xfrm>
            <a:off x="1957388" y="785813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28674" name="Object 7"/>
          <p:cNvGraphicFramePr>
            <a:graphicFrameLocks noChangeAspect="1"/>
          </p:cNvGraphicFramePr>
          <p:nvPr/>
        </p:nvGraphicFramePr>
        <p:xfrm>
          <a:off x="1000125" y="714375"/>
          <a:ext cx="1020763" cy="806450"/>
        </p:xfrm>
        <a:graphic>
          <a:graphicData uri="http://schemas.openxmlformats.org/presentationml/2006/ole">
            <p:oleObj spid="_x0000_s28694" name="Equation" r:id="rId5" imgW="571252" imgH="406224" progId="Equation.3">
              <p:embed/>
            </p:oleObj>
          </a:graphicData>
        </a:graphic>
      </p:graphicFrame>
      <p:sp>
        <p:nvSpPr>
          <p:cNvPr id="24" name="Rectangle 11"/>
          <p:cNvSpPr>
            <a:spLocks noChangeAspect="1" noChangeArrowheads="1"/>
          </p:cNvSpPr>
          <p:nvPr/>
        </p:nvSpPr>
        <p:spPr bwMode="auto">
          <a:xfrm>
            <a:off x="446088" y="774700"/>
            <a:ext cx="10588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当</a:t>
            </a: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1917700" y="1922463"/>
          <a:ext cx="1585913" cy="431800"/>
        </p:xfrm>
        <a:graphic>
          <a:graphicData uri="http://schemas.openxmlformats.org/presentationml/2006/ole">
            <p:oleObj spid="_x0000_s28695" name="公式" r:id="rId6" imgW="838200" imgH="228600" progId="Equation.3">
              <p:embed/>
            </p:oleObj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/>
        </p:nvGraphicFramePr>
        <p:xfrm>
          <a:off x="4875213" y="3429000"/>
          <a:ext cx="4268787" cy="2606675"/>
        </p:xfrm>
        <a:graphic>
          <a:graphicData uri="http://schemas.openxmlformats.org/presentationml/2006/ole">
            <p:oleObj spid="_x0000_s28696" name="图片" r:id="rId7" imgW="2246440" imgH="1373206" progId="Word.Picture.8">
              <p:embed/>
            </p:oleObj>
          </a:graphicData>
        </a:graphic>
      </p:graphicFrame>
      <p:graphicFrame>
        <p:nvGraphicFramePr>
          <p:cNvPr id="28677" name="Object 21"/>
          <p:cNvGraphicFramePr>
            <a:graphicFrameLocks noChangeAspect="1"/>
          </p:cNvGraphicFramePr>
          <p:nvPr/>
        </p:nvGraphicFramePr>
        <p:xfrm>
          <a:off x="4857750" y="785813"/>
          <a:ext cx="3944938" cy="2514600"/>
        </p:xfrm>
        <a:graphic>
          <a:graphicData uri="http://schemas.openxmlformats.org/presentationml/2006/ole">
            <p:oleObj spid="_x0000_s28697" name="图片" r:id="rId8" imgW="2075159" imgH="1325618" progId="Word.Picture.8">
              <p:embed/>
            </p:oleObj>
          </a:graphicData>
        </a:graphic>
      </p:graphicFrame>
      <p:sp>
        <p:nvSpPr>
          <p:cNvPr id="28" name="AutoShape 26"/>
          <p:cNvSpPr>
            <a:spLocks/>
          </p:cNvSpPr>
          <p:nvPr/>
        </p:nvSpPr>
        <p:spPr bwMode="auto">
          <a:xfrm flipH="1">
            <a:off x="503238" y="3117850"/>
            <a:ext cx="285750" cy="1576388"/>
          </a:xfrm>
          <a:prstGeom prst="rightBrace">
            <a:avLst>
              <a:gd name="adj1" fmla="val 45972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873125" y="2967038"/>
          <a:ext cx="3868738" cy="388937"/>
        </p:xfrm>
        <a:graphic>
          <a:graphicData uri="http://schemas.openxmlformats.org/presentationml/2006/ole">
            <p:oleObj spid="_x0000_s28698" name="公式" r:id="rId9" imgW="2286000" imgH="228600" progId="Equation.3">
              <p:embed/>
            </p:oleObj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915988" y="3454400"/>
          <a:ext cx="992187" cy="409575"/>
        </p:xfrm>
        <a:graphic>
          <a:graphicData uri="http://schemas.openxmlformats.org/presentationml/2006/ole">
            <p:oleObj spid="_x0000_s28699" name="Equation" r:id="rId10" imgW="583947" imgH="241195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873125" y="3938588"/>
          <a:ext cx="1554163" cy="388937"/>
        </p:xfrm>
        <a:graphic>
          <a:graphicData uri="http://schemas.openxmlformats.org/presentationml/2006/ole">
            <p:oleObj spid="_x0000_s28700" name="公式" r:id="rId11" imgW="914400" imgH="228600" progId="Equation.3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873125" y="4433888"/>
          <a:ext cx="841375" cy="409575"/>
        </p:xfrm>
        <a:graphic>
          <a:graphicData uri="http://schemas.openxmlformats.org/presentationml/2006/ole">
            <p:oleObj spid="_x0000_s28701" name="公式" r:id="rId12" imgW="495085" imgH="241195" progId="Equation.3">
              <p:embed/>
            </p:oleObj>
          </a:graphicData>
        </a:graphic>
      </p:graphicFrame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873125" y="5054600"/>
            <a:ext cx="609600" cy="180975"/>
          </a:xfrm>
          <a:prstGeom prst="rightArrow">
            <a:avLst>
              <a:gd name="adj1" fmla="val 50000"/>
              <a:gd name="adj2" fmla="val 84211"/>
            </a:avLst>
          </a:prstGeom>
          <a:solidFill>
            <a:srgbClr val="A3B2C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1809750" y="4767263"/>
          <a:ext cx="2071688" cy="755650"/>
        </p:xfrm>
        <a:graphic>
          <a:graphicData uri="http://schemas.openxmlformats.org/presentationml/2006/ole">
            <p:oleObj spid="_x0000_s28702" name="公式" r:id="rId13" imgW="1218671" imgH="444307" progId="Equation.3">
              <p:embed/>
            </p:oleObj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4838" y="2317750"/>
            <a:ext cx="3508375" cy="525463"/>
            <a:chOff x="352" y="1570"/>
            <a:chExt cx="2210" cy="331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352" y="1570"/>
              <a:ext cx="1008" cy="3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200" kern="0" smtClean="0">
                  <a:solidFill>
                    <a:srgbClr val="000000"/>
                  </a:solidFill>
                  <a:latin typeface="楷体_GB2312" pitchFamily="49" charset="-122"/>
                </a:rPr>
                <a:t>此时有</a:t>
              </a:r>
            </a:p>
          </p:txBody>
        </p:sp>
        <p:graphicFrame>
          <p:nvGraphicFramePr>
            <p:cNvPr id="28683" name="Object 34"/>
            <p:cNvGraphicFramePr>
              <a:graphicFrameLocks noChangeAspect="1"/>
            </p:cNvGraphicFramePr>
            <p:nvPr/>
          </p:nvGraphicFramePr>
          <p:xfrm>
            <a:off x="1059" y="1656"/>
            <a:ext cx="1503" cy="245"/>
          </p:xfrm>
          <a:graphic>
            <a:graphicData uri="http://schemas.openxmlformats.org/presentationml/2006/ole">
              <p:oleObj spid="_x0000_s28703" name="公式" r:id="rId14" imgW="1409700" imgH="228600" progId="Equation.3">
                <p:embed/>
              </p:oleObj>
            </a:graphicData>
          </a:graphic>
        </p:graphicFrame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143125" y="4286250"/>
            <a:ext cx="2519363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输入电阻较小</a:t>
            </a:r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500063" y="5715000"/>
            <a:ext cx="17526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输出电阻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o</a:t>
            </a:r>
          </a:p>
        </p:txBody>
      </p:sp>
      <p:sp>
        <p:nvSpPr>
          <p:cNvPr id="23" name="Text Box 72"/>
          <p:cNvSpPr txBox="1">
            <a:spLocks noChangeArrowheads="1"/>
          </p:cNvSpPr>
          <p:nvPr/>
        </p:nvSpPr>
        <p:spPr bwMode="auto">
          <a:xfrm>
            <a:off x="2405063" y="5715000"/>
            <a:ext cx="33528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同理想运放的输出电阻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/>
      <p:bldP spid="21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2.4.1  </a:t>
            </a:r>
            <a:r>
              <a:rPr lang="zh-CN" altLang="en-US" smtClean="0"/>
              <a:t>求差电路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27088" y="2003425"/>
            <a:ext cx="7705725" cy="3744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381000" y="728663"/>
            <a:ext cx="60960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一种高输入电阻的差分电路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750" y="1289050"/>
            <a:ext cx="5472113" cy="604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smtClean="0">
                <a:solidFill>
                  <a:srgbClr val="CC0066"/>
                </a:solidFill>
                <a:latin typeface="宋体" pitchFamily="2" charset="-122"/>
              </a:rPr>
              <a:t>如何提高输入电阻？</a:t>
            </a:r>
            <a:endParaRPr lang="zh-CN" altLang="en-US" sz="2800" kern="0" smtClean="0">
              <a:solidFill>
                <a:srgbClr val="CC0066"/>
              </a:solidFill>
            </a:endParaRPr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3779838" y="2435225"/>
          <a:ext cx="4572000" cy="2936875"/>
        </p:xfrm>
        <a:graphic>
          <a:graphicData uri="http://schemas.openxmlformats.org/presentationml/2006/ole">
            <p:oleObj spid="_x0000_s29704" name="图片" r:id="rId4" imgW="2085975" imgH="1333500" progId="Word.Picture.8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389063" y="4240213"/>
          <a:ext cx="2865437" cy="1250950"/>
        </p:xfrm>
        <a:graphic>
          <a:graphicData uri="http://schemas.openxmlformats.org/presentationml/2006/ole">
            <p:oleObj spid="_x0000_s29705" name="图片" r:id="rId5" imgW="1638300" imgH="695325" progId="Word.Picture.8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412875" y="2271713"/>
          <a:ext cx="2830513" cy="1268412"/>
        </p:xfrm>
        <a:graphic>
          <a:graphicData uri="http://schemas.openxmlformats.org/presentationml/2006/ole">
            <p:oleObj spid="_x0000_s29706" name="图片" r:id="rId6" imgW="1619250" imgH="704850" progId="Word.Picture.8">
              <p:embed/>
            </p:oleObj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254750" y="3654425"/>
            <a:ext cx="712788" cy="304800"/>
          </a:xfrm>
          <a:prstGeom prst="rect">
            <a:avLst/>
          </a:prstGeom>
          <a:noFill/>
          <a:ln w="1651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华康简宋"/>
                <a:cs typeface="华康简宋"/>
              </a:rPr>
              <a:t>3</a:t>
            </a:r>
            <a:endParaRPr lang="en-US" altLang="zh-CN" sz="3600" b="1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928688" y="1643063"/>
            <a:ext cx="7993062" cy="4781550"/>
            <a:chOff x="476" y="1098"/>
            <a:chExt cx="5035" cy="3012"/>
          </a:xfrm>
        </p:grpSpPr>
        <p:sp>
          <p:nvSpPr>
            <p:cNvPr id="30731" name="Text Box 5"/>
            <p:cNvSpPr txBox="1">
              <a:spLocks noChangeArrowheads="1"/>
            </p:cNvSpPr>
            <p:nvPr/>
          </p:nvSpPr>
          <p:spPr bwMode="auto">
            <a:xfrm>
              <a:off x="5035" y="2113"/>
              <a:ext cx="4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err="1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 dirty="0" err="1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o</a:t>
              </a:r>
              <a:endPara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32" name="Text Box 7"/>
            <p:cNvSpPr txBox="1">
              <a:spLocks noChangeArrowheads="1"/>
            </p:cNvSpPr>
            <p:nvPr/>
          </p:nvSpPr>
          <p:spPr bwMode="auto">
            <a:xfrm>
              <a:off x="3023" y="1684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grpSp>
          <p:nvGrpSpPr>
            <p:cNvPr id="30733" name="Group 8"/>
            <p:cNvGrpSpPr>
              <a:grpSpLocks/>
            </p:cNvGrpSpPr>
            <p:nvPr/>
          </p:nvGrpSpPr>
          <p:grpSpPr bwMode="auto">
            <a:xfrm>
              <a:off x="3972" y="2022"/>
              <a:ext cx="767" cy="1008"/>
              <a:chOff x="1008" y="2352"/>
              <a:chExt cx="720" cy="1008"/>
            </a:xfrm>
          </p:grpSpPr>
          <p:sp>
            <p:nvSpPr>
              <p:cNvPr id="30818" name="Line 9"/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9" name="Line 10"/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0" name="Line 1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1" name="Line 12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4037" y="253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4489" y="235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>
              <a:off x="3818" y="2718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4739" y="2550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3818" y="2334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 rot="5400000">
              <a:off x="4156" y="2065"/>
              <a:ext cx="144" cy="153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3" name="Object 19"/>
            <p:cNvGraphicFramePr>
              <a:graphicFrameLocks noChangeAspect="1"/>
            </p:cNvGraphicFramePr>
            <p:nvPr/>
          </p:nvGraphicFramePr>
          <p:xfrm>
            <a:off x="4381" y="2022"/>
            <a:ext cx="358" cy="280"/>
          </p:xfrm>
          <a:graphic>
            <a:graphicData uri="http://schemas.openxmlformats.org/presentationml/2006/ole">
              <p:oleObj spid="_x0000_s30730" name="公式" r:id="rId4" imgW="152202" imgH="126835" progId="Equation.3">
                <p:embed/>
              </p:oleObj>
            </a:graphicData>
          </a:graphic>
        </p:graphicFrame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4197" y="2406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2640" y="1626"/>
              <a:ext cx="22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2576" y="3634"/>
              <a:ext cx="19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831" y="2718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831" y="162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4881" y="1626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4817" y="2550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3011" y="3534"/>
              <a:ext cx="50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011" y="1542"/>
              <a:ext cx="50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087" y="3534"/>
              <a:ext cx="499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586" y="3618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4817" y="360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4650" y="3834"/>
              <a:ext cx="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100" y="1530"/>
              <a:ext cx="499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Oval 36"/>
            <p:cNvSpPr>
              <a:spLocks noChangeArrowheads="1"/>
            </p:cNvSpPr>
            <p:nvPr/>
          </p:nvSpPr>
          <p:spPr bwMode="auto">
            <a:xfrm>
              <a:off x="5162" y="2526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Text Box 37"/>
            <p:cNvSpPr txBox="1">
              <a:spLocks noChangeArrowheads="1"/>
            </p:cNvSpPr>
            <p:nvPr/>
          </p:nvSpPr>
          <p:spPr bwMode="auto">
            <a:xfrm>
              <a:off x="4047" y="2154"/>
              <a:ext cx="2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-</a:t>
              </a:r>
            </a:p>
          </p:txBody>
        </p:sp>
        <p:sp>
          <p:nvSpPr>
            <p:cNvPr id="30756" name="Oval 38"/>
            <p:cNvSpPr>
              <a:spLocks noChangeArrowheads="1"/>
            </p:cNvSpPr>
            <p:nvPr/>
          </p:nvSpPr>
          <p:spPr bwMode="auto">
            <a:xfrm>
              <a:off x="3795" y="1590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7" name="Oval 39"/>
            <p:cNvSpPr>
              <a:spLocks noChangeArrowheads="1"/>
            </p:cNvSpPr>
            <p:nvPr/>
          </p:nvSpPr>
          <p:spPr bwMode="auto">
            <a:xfrm>
              <a:off x="3794" y="3597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8" name="Oval 40"/>
            <p:cNvSpPr>
              <a:spLocks noChangeArrowheads="1"/>
            </p:cNvSpPr>
            <p:nvPr/>
          </p:nvSpPr>
          <p:spPr bwMode="auto">
            <a:xfrm>
              <a:off x="4853" y="2514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59" name="Group 41"/>
            <p:cNvGrpSpPr>
              <a:grpSpLocks/>
            </p:cNvGrpSpPr>
            <p:nvPr/>
          </p:nvGrpSpPr>
          <p:grpSpPr bwMode="auto">
            <a:xfrm>
              <a:off x="890" y="1098"/>
              <a:ext cx="1075" cy="1008"/>
              <a:chOff x="2112" y="2880"/>
              <a:chExt cx="1008" cy="1008"/>
            </a:xfrm>
          </p:grpSpPr>
          <p:grpSp>
            <p:nvGrpSpPr>
              <p:cNvPr id="30805" name="Group 42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0814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5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6" name="Line 4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17" name="Line 4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806" name="Line 4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7" name="Text Box 48"/>
              <p:cNvSpPr txBox="1">
                <a:spLocks noChangeArrowheads="1"/>
              </p:cNvSpPr>
              <p:nvPr/>
            </p:nvSpPr>
            <p:spPr bwMode="auto">
              <a:xfrm>
                <a:off x="2259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808" name="Text Box 49"/>
              <p:cNvSpPr txBox="1">
                <a:spLocks noChangeArrowheads="1"/>
              </p:cNvSpPr>
              <p:nvPr/>
            </p:nvSpPr>
            <p:spPr bwMode="auto">
              <a:xfrm>
                <a:off x="2740" y="3216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809" name="Line 50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0" name="Line 51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1" name="Line 52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2" name="AutoShape 53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5" name="Object 54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0731" name="公式" r:id="rId5" imgW="152202" imgH="126835" progId="Equation.3">
                  <p:embed/>
                </p:oleObj>
              </a:graphicData>
            </a:graphic>
          </p:graphicFrame>
          <p:sp>
            <p:nvSpPr>
              <p:cNvPr id="30813" name="Text Box 55"/>
              <p:cNvSpPr txBox="1">
                <a:spLocks noChangeArrowheads="1"/>
              </p:cNvSpPr>
              <p:nvPr/>
            </p:nvSpPr>
            <p:spPr bwMode="auto">
              <a:xfrm>
                <a:off x="2468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0760" name="Group 56"/>
            <p:cNvGrpSpPr>
              <a:grpSpLocks/>
            </p:cNvGrpSpPr>
            <p:nvPr/>
          </p:nvGrpSpPr>
          <p:grpSpPr bwMode="auto">
            <a:xfrm>
              <a:off x="903" y="3102"/>
              <a:ext cx="1075" cy="1008"/>
              <a:chOff x="864" y="2796"/>
              <a:chExt cx="1008" cy="1008"/>
            </a:xfrm>
          </p:grpSpPr>
          <p:grpSp>
            <p:nvGrpSpPr>
              <p:cNvPr id="30793" name="Group 57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0801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2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3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4" name="Line 6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94" name="Text Box 62"/>
              <p:cNvSpPr txBox="1">
                <a:spLocks noChangeArrowheads="1"/>
              </p:cNvSpPr>
              <p:nvPr/>
            </p:nvSpPr>
            <p:spPr bwMode="auto">
              <a:xfrm>
                <a:off x="1038" y="2940"/>
                <a:ext cx="18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30795" name="Text Box 63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0796" name="Line 64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7" name="Line 65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8" name="Line 66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9" name="AutoShape 67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4" name="Object 68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0732" name="公式" r:id="rId6" imgW="152202" imgH="126835" progId="Equation.3">
                  <p:embed/>
                </p:oleObj>
              </a:graphicData>
            </a:graphic>
          </p:graphicFrame>
          <p:sp>
            <p:nvSpPr>
              <p:cNvPr id="30800" name="Text Box 69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30761" name="Line 70"/>
            <p:cNvSpPr>
              <a:spLocks noChangeShapeType="1"/>
            </p:cNvSpPr>
            <p:nvPr/>
          </p:nvSpPr>
          <p:spPr bwMode="auto">
            <a:xfrm>
              <a:off x="1888" y="1626"/>
              <a:ext cx="9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71"/>
            <p:cNvSpPr>
              <a:spLocks noChangeShapeType="1"/>
            </p:cNvSpPr>
            <p:nvPr/>
          </p:nvSpPr>
          <p:spPr bwMode="auto">
            <a:xfrm flipV="1">
              <a:off x="2208" y="162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63" name="Group 72"/>
            <p:cNvGrpSpPr>
              <a:grpSpLocks/>
            </p:cNvGrpSpPr>
            <p:nvPr/>
          </p:nvGrpSpPr>
          <p:grpSpPr bwMode="auto">
            <a:xfrm>
              <a:off x="890" y="1794"/>
              <a:ext cx="1331" cy="504"/>
              <a:chOff x="936" y="1488"/>
              <a:chExt cx="1248" cy="504"/>
            </a:xfrm>
          </p:grpSpPr>
          <p:sp>
            <p:nvSpPr>
              <p:cNvPr id="30791" name="Line 73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2" name="Line 74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764" name="Group 75"/>
            <p:cNvGrpSpPr>
              <a:grpSpLocks/>
            </p:cNvGrpSpPr>
            <p:nvPr/>
          </p:nvGrpSpPr>
          <p:grpSpPr bwMode="auto">
            <a:xfrm flipV="1">
              <a:off x="890" y="2922"/>
              <a:ext cx="1331" cy="504"/>
              <a:chOff x="936" y="1488"/>
              <a:chExt cx="1248" cy="504"/>
            </a:xfrm>
          </p:grpSpPr>
          <p:sp>
            <p:nvSpPr>
              <p:cNvPr id="30789" name="Line 7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0" name="Line 7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65" name="Line 78"/>
            <p:cNvSpPr>
              <a:spLocks noChangeShapeType="1"/>
            </p:cNvSpPr>
            <p:nvPr/>
          </p:nvSpPr>
          <p:spPr bwMode="auto">
            <a:xfrm>
              <a:off x="1876" y="3630"/>
              <a:ext cx="9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6" name="Line 79"/>
            <p:cNvSpPr>
              <a:spLocks noChangeShapeType="1"/>
            </p:cNvSpPr>
            <p:nvPr/>
          </p:nvSpPr>
          <p:spPr bwMode="auto">
            <a:xfrm flipV="1">
              <a:off x="2208" y="252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7" name="Rectangle 80"/>
            <p:cNvSpPr>
              <a:spLocks noChangeArrowheads="1"/>
            </p:cNvSpPr>
            <p:nvPr/>
          </p:nvSpPr>
          <p:spPr bwMode="auto">
            <a:xfrm>
              <a:off x="2132" y="1734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8" name="Rectangle 81"/>
            <p:cNvSpPr>
              <a:spLocks noChangeArrowheads="1"/>
            </p:cNvSpPr>
            <p:nvPr/>
          </p:nvSpPr>
          <p:spPr bwMode="auto">
            <a:xfrm>
              <a:off x="2132" y="2406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9" name="Rectangle 82"/>
            <p:cNvSpPr>
              <a:spLocks noChangeArrowheads="1"/>
            </p:cNvSpPr>
            <p:nvPr/>
          </p:nvSpPr>
          <p:spPr bwMode="auto">
            <a:xfrm>
              <a:off x="2132" y="3078"/>
              <a:ext cx="140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0" name="Oval 83"/>
            <p:cNvSpPr>
              <a:spLocks noChangeArrowheads="1"/>
            </p:cNvSpPr>
            <p:nvPr/>
          </p:nvSpPr>
          <p:spPr bwMode="auto">
            <a:xfrm>
              <a:off x="2183" y="1602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1" name="Oval 84"/>
            <p:cNvSpPr>
              <a:spLocks noChangeArrowheads="1"/>
            </p:cNvSpPr>
            <p:nvPr/>
          </p:nvSpPr>
          <p:spPr bwMode="auto">
            <a:xfrm>
              <a:off x="2183" y="2886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2" name="Oval 85"/>
            <p:cNvSpPr>
              <a:spLocks noChangeArrowheads="1"/>
            </p:cNvSpPr>
            <p:nvPr/>
          </p:nvSpPr>
          <p:spPr bwMode="auto">
            <a:xfrm>
              <a:off x="2183" y="2274"/>
              <a:ext cx="51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Oval 86"/>
            <p:cNvSpPr>
              <a:spLocks noChangeArrowheads="1"/>
            </p:cNvSpPr>
            <p:nvPr/>
          </p:nvSpPr>
          <p:spPr bwMode="auto">
            <a:xfrm>
              <a:off x="851" y="3774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4" name="Oval 87"/>
            <p:cNvSpPr>
              <a:spLocks noChangeArrowheads="1"/>
            </p:cNvSpPr>
            <p:nvPr/>
          </p:nvSpPr>
          <p:spPr bwMode="auto">
            <a:xfrm>
              <a:off x="838" y="1386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5" name="Text Box 88"/>
            <p:cNvSpPr txBox="1">
              <a:spLocks noChangeArrowheads="1"/>
            </p:cNvSpPr>
            <p:nvPr/>
          </p:nvSpPr>
          <p:spPr bwMode="auto">
            <a:xfrm>
              <a:off x="2266" y="1770"/>
              <a:ext cx="42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776" name="Text Box 89"/>
            <p:cNvSpPr txBox="1">
              <a:spLocks noChangeArrowheads="1"/>
            </p:cNvSpPr>
            <p:nvPr/>
          </p:nvSpPr>
          <p:spPr bwMode="auto">
            <a:xfrm>
              <a:off x="2289" y="3126"/>
              <a:ext cx="42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777" name="Text Box 90"/>
            <p:cNvSpPr txBox="1">
              <a:spLocks noChangeArrowheads="1"/>
            </p:cNvSpPr>
            <p:nvPr/>
          </p:nvSpPr>
          <p:spPr bwMode="auto">
            <a:xfrm>
              <a:off x="2290" y="2466"/>
              <a:ext cx="421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78" name="Text Box 91"/>
            <p:cNvSpPr txBox="1">
              <a:spLocks noChangeArrowheads="1"/>
            </p:cNvSpPr>
            <p:nvPr/>
          </p:nvSpPr>
          <p:spPr bwMode="auto">
            <a:xfrm>
              <a:off x="476" y="1185"/>
              <a:ext cx="79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i1</a:t>
              </a:r>
              <a:endPara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79" name="Text Box 92"/>
            <p:cNvSpPr txBox="1">
              <a:spLocks noChangeArrowheads="1"/>
            </p:cNvSpPr>
            <p:nvPr/>
          </p:nvSpPr>
          <p:spPr bwMode="auto">
            <a:xfrm>
              <a:off x="477" y="3541"/>
              <a:ext cx="79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i2</a:t>
              </a:r>
              <a:endPara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80" name="Text Box 93"/>
            <p:cNvSpPr txBox="1">
              <a:spLocks noChangeArrowheads="1"/>
            </p:cNvSpPr>
            <p:nvPr/>
          </p:nvSpPr>
          <p:spPr bwMode="auto">
            <a:xfrm>
              <a:off x="2453" y="1194"/>
              <a:ext cx="79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err="1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u</a:t>
              </a:r>
              <a:r>
                <a:rPr lang="en-US" altLang="zh-CN" sz="3200" b="1" baseline="-25000" dirty="0" err="1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endPara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781" name="Text Box 94"/>
            <p:cNvSpPr txBox="1">
              <a:spLocks noChangeArrowheads="1"/>
            </p:cNvSpPr>
            <p:nvPr/>
          </p:nvSpPr>
          <p:spPr bwMode="auto">
            <a:xfrm>
              <a:off x="2495" y="3564"/>
              <a:ext cx="79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err="1" smtClean="0">
                  <a:ea typeface="楷体_GB2312" pitchFamily="49" charset="-122"/>
                </a:rPr>
                <a:t>u</a:t>
              </a:r>
              <a:r>
                <a:rPr lang="en-US" altLang="zh-CN" sz="3200" b="1" baseline="-25000" dirty="0" err="1" smtClean="0">
                  <a:ea typeface="楷体_GB2312" pitchFamily="49" charset="-122"/>
                </a:rPr>
                <a:t>B</a:t>
              </a:r>
              <a:endParaRPr lang="en-US" altLang="zh-CN" sz="3200" b="1" dirty="0">
                <a:ea typeface="楷体_GB2312" pitchFamily="49" charset="-122"/>
              </a:endParaRPr>
            </a:p>
          </p:txBody>
        </p:sp>
        <p:sp>
          <p:nvSpPr>
            <p:cNvPr id="30782" name="Text Box 95"/>
            <p:cNvSpPr txBox="1">
              <a:spLocks noChangeArrowheads="1"/>
            </p:cNvSpPr>
            <p:nvPr/>
          </p:nvSpPr>
          <p:spPr bwMode="auto">
            <a:xfrm>
              <a:off x="2247" y="2058"/>
              <a:ext cx="3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0783" name="Text Box 96"/>
            <p:cNvSpPr txBox="1">
              <a:spLocks noChangeArrowheads="1"/>
            </p:cNvSpPr>
            <p:nvPr/>
          </p:nvSpPr>
          <p:spPr bwMode="auto">
            <a:xfrm>
              <a:off x="2244" y="2706"/>
              <a:ext cx="34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0784" name="Text Box 97"/>
            <p:cNvSpPr txBox="1">
              <a:spLocks noChangeArrowheads="1"/>
            </p:cNvSpPr>
            <p:nvPr/>
          </p:nvSpPr>
          <p:spPr bwMode="auto">
            <a:xfrm>
              <a:off x="1084" y="3646"/>
              <a:ext cx="26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85" name="Oval 98"/>
            <p:cNvSpPr>
              <a:spLocks noChangeArrowheads="1"/>
            </p:cNvSpPr>
            <p:nvPr/>
          </p:nvSpPr>
          <p:spPr bwMode="auto">
            <a:xfrm>
              <a:off x="2186" y="3594"/>
              <a:ext cx="61" cy="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6" name="Oval 99"/>
            <p:cNvSpPr>
              <a:spLocks noChangeArrowheads="1"/>
            </p:cNvSpPr>
            <p:nvPr/>
          </p:nvSpPr>
          <p:spPr bwMode="auto">
            <a:xfrm>
              <a:off x="2767" y="157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7" name="Oval 100"/>
            <p:cNvSpPr>
              <a:spLocks noChangeArrowheads="1"/>
            </p:cNvSpPr>
            <p:nvPr/>
          </p:nvSpPr>
          <p:spPr bwMode="auto">
            <a:xfrm>
              <a:off x="2768" y="358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Oval 101"/>
            <p:cNvSpPr>
              <a:spLocks noChangeArrowheads="1"/>
            </p:cNvSpPr>
            <p:nvPr/>
          </p:nvSpPr>
          <p:spPr bwMode="auto">
            <a:xfrm>
              <a:off x="5120" y="2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1160" name="Object 104"/>
          <p:cNvGraphicFramePr>
            <a:graphicFrameLocks noChangeAspect="1"/>
          </p:cNvGraphicFramePr>
          <p:nvPr/>
        </p:nvGraphicFramePr>
        <p:xfrm>
          <a:off x="4775200" y="355600"/>
          <a:ext cx="3911600" cy="927100"/>
        </p:xfrm>
        <a:graphic>
          <a:graphicData uri="http://schemas.openxmlformats.org/presentationml/2006/ole">
            <p:oleObj spid="_x0000_s30733" name="Equation" r:id="rId7" imgW="5524500" imgH="1320800" progId="Equation.DSMT4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86563" y="2571750"/>
            <a:ext cx="6731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000625" y="4929188"/>
            <a:ext cx="673100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5000625"/>
            <a:ext cx="6731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01" name="Text Box 103"/>
          <p:cNvSpPr txBox="1">
            <a:spLocks noChangeArrowheads="1"/>
          </p:cNvSpPr>
          <p:nvPr/>
        </p:nvSpPr>
        <p:spPr bwMode="auto">
          <a:xfrm>
            <a:off x="285750" y="500063"/>
            <a:ext cx="4578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1  </a:t>
            </a:r>
            <a:r>
              <a:rPr lang="zh-CN" altLang="en-US" sz="3200" b="1">
                <a:ea typeface="楷体_GB2312" pitchFamily="49" charset="-122"/>
              </a:rPr>
              <a:t>图示电路，证明：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26125" y="995363"/>
            <a:ext cx="1408113" cy="5116512"/>
            <a:chOff x="4097" y="1036"/>
            <a:chExt cx="887" cy="3223"/>
          </a:xfrm>
        </p:grpSpPr>
        <p:sp>
          <p:nvSpPr>
            <p:cNvPr id="60517" name="Text Box 3"/>
            <p:cNvSpPr txBox="1">
              <a:spLocks noChangeArrowheads="1"/>
            </p:cNvSpPr>
            <p:nvPr/>
          </p:nvSpPr>
          <p:spPr bwMode="auto">
            <a:xfrm>
              <a:off x="4097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输出级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8" name="Line 4"/>
            <p:cNvSpPr>
              <a:spLocks noChangeShapeType="1"/>
            </p:cNvSpPr>
            <p:nvPr/>
          </p:nvSpPr>
          <p:spPr bwMode="auto">
            <a:xfrm flipV="1">
              <a:off x="4927" y="1036"/>
              <a:ext cx="0" cy="32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01750" y="908050"/>
            <a:ext cx="3175000" cy="5203825"/>
            <a:chOff x="1247" y="981"/>
            <a:chExt cx="2000" cy="3278"/>
          </a:xfrm>
        </p:grpSpPr>
        <p:sp>
          <p:nvSpPr>
            <p:cNvPr id="60514" name="Line 6"/>
            <p:cNvSpPr>
              <a:spLocks noChangeShapeType="1"/>
            </p:cNvSpPr>
            <p:nvPr/>
          </p:nvSpPr>
          <p:spPr bwMode="auto">
            <a:xfrm flipV="1">
              <a:off x="1247" y="981"/>
              <a:ext cx="0" cy="327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15" name="Text Box 7"/>
            <p:cNvSpPr txBox="1">
              <a:spLocks noChangeArrowheads="1"/>
            </p:cNvSpPr>
            <p:nvPr/>
          </p:nvSpPr>
          <p:spPr bwMode="auto">
            <a:xfrm>
              <a:off x="1859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输入级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6" name="Line 8"/>
            <p:cNvSpPr>
              <a:spLocks noChangeShapeType="1"/>
            </p:cNvSpPr>
            <p:nvPr/>
          </p:nvSpPr>
          <p:spPr bwMode="auto">
            <a:xfrm flipV="1">
              <a:off x="3247" y="1038"/>
              <a:ext cx="0" cy="32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13263" y="984250"/>
            <a:ext cx="1408112" cy="5127625"/>
            <a:chOff x="3270" y="1029"/>
            <a:chExt cx="887" cy="3230"/>
          </a:xfrm>
        </p:grpSpPr>
        <p:sp>
          <p:nvSpPr>
            <p:cNvPr id="60512" name="Text Box 10"/>
            <p:cNvSpPr txBox="1">
              <a:spLocks noChangeArrowheads="1"/>
            </p:cNvSpPr>
            <p:nvPr/>
          </p:nvSpPr>
          <p:spPr bwMode="auto">
            <a:xfrm>
              <a:off x="3270" y="3923"/>
              <a:ext cx="887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58491"/>
                  </a:solidFill>
                  <a:latin typeface="Times New Roman" pitchFamily="18" charset="0"/>
                  <a:ea typeface="楷体_GB2312" pitchFamily="49" charset="-122"/>
                </a:rPr>
                <a:t>中间级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513" name="Line 11"/>
            <p:cNvSpPr>
              <a:spLocks noChangeShapeType="1"/>
            </p:cNvSpPr>
            <p:nvPr/>
          </p:nvSpPr>
          <p:spPr bwMode="auto">
            <a:xfrm flipV="1">
              <a:off x="4127" y="1029"/>
              <a:ext cx="0" cy="323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9750" y="1035050"/>
            <a:ext cx="7827963" cy="5273675"/>
            <a:chOff x="767" y="1061"/>
            <a:chExt cx="4931" cy="3322"/>
          </a:xfrm>
        </p:grpSpPr>
        <p:sp>
          <p:nvSpPr>
            <p:cNvPr id="60423" name="Text Box 21"/>
            <p:cNvSpPr txBox="1">
              <a:spLocks noChangeArrowheads="1"/>
            </p:cNvSpPr>
            <p:nvPr/>
          </p:nvSpPr>
          <p:spPr bwMode="auto">
            <a:xfrm>
              <a:off x="5028" y="3531"/>
              <a:ext cx="665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EE</a:t>
              </a:r>
            </a:p>
          </p:txBody>
        </p:sp>
        <p:sp>
          <p:nvSpPr>
            <p:cNvPr id="60424" name="Text Box 22"/>
            <p:cNvSpPr txBox="1">
              <a:spLocks noChangeArrowheads="1"/>
            </p:cNvSpPr>
            <p:nvPr/>
          </p:nvSpPr>
          <p:spPr bwMode="auto">
            <a:xfrm>
              <a:off x="4961" y="1106"/>
              <a:ext cx="73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0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60425" name="Line 23"/>
            <p:cNvSpPr>
              <a:spLocks noChangeShapeType="1"/>
            </p:cNvSpPr>
            <p:nvPr/>
          </p:nvSpPr>
          <p:spPr bwMode="auto">
            <a:xfrm flipV="1">
              <a:off x="3537" y="1142"/>
              <a:ext cx="0" cy="324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6" name="Rectangle 24"/>
            <p:cNvSpPr>
              <a:spLocks noChangeArrowheads="1"/>
            </p:cNvSpPr>
            <p:nvPr/>
          </p:nvSpPr>
          <p:spPr bwMode="auto">
            <a:xfrm>
              <a:off x="3710" y="2028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7" name="Rectangle 25"/>
            <p:cNvSpPr>
              <a:spLocks noChangeArrowheads="1"/>
            </p:cNvSpPr>
            <p:nvPr/>
          </p:nvSpPr>
          <p:spPr bwMode="auto">
            <a:xfrm>
              <a:off x="4568" y="1352"/>
              <a:ext cx="383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8" name="Rectangle 26"/>
            <p:cNvSpPr>
              <a:spLocks noChangeArrowheads="1"/>
            </p:cNvSpPr>
            <p:nvPr/>
          </p:nvSpPr>
          <p:spPr bwMode="auto">
            <a:xfrm>
              <a:off x="4568" y="2127"/>
              <a:ext cx="382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  <a:endPara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29" name="Rectangle 27"/>
            <p:cNvSpPr>
              <a:spLocks noChangeArrowheads="1"/>
            </p:cNvSpPr>
            <p:nvPr/>
          </p:nvSpPr>
          <p:spPr bwMode="auto">
            <a:xfrm>
              <a:off x="1296" y="2311"/>
              <a:ext cx="266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solidFill>
                  <a:srgbClr val="0B0492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endParaRPr kumimoji="1" lang="en-US" altLang="zh-CN" sz="2400" b="1" baseline="-50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30" name="Rectangle 28"/>
            <p:cNvSpPr>
              <a:spLocks noChangeArrowheads="1"/>
            </p:cNvSpPr>
            <p:nvPr/>
          </p:nvSpPr>
          <p:spPr bwMode="auto">
            <a:xfrm>
              <a:off x="1463" y="2263"/>
              <a:ext cx="42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60431" name="Group 29"/>
            <p:cNvGrpSpPr>
              <a:grpSpLocks/>
            </p:cNvGrpSpPr>
            <p:nvPr/>
          </p:nvGrpSpPr>
          <p:grpSpPr bwMode="auto">
            <a:xfrm>
              <a:off x="1199" y="2257"/>
              <a:ext cx="348" cy="447"/>
              <a:chOff x="1493" y="1302"/>
              <a:chExt cx="501" cy="685"/>
            </a:xfrm>
          </p:grpSpPr>
          <p:sp>
            <p:nvSpPr>
              <p:cNvPr id="60507" name="Line 30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508" name="Group 31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9" name="Line 32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0" name="Line 33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11" name="Line 34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2" name="Line 35"/>
            <p:cNvSpPr>
              <a:spLocks noChangeShapeType="1"/>
            </p:cNvSpPr>
            <p:nvPr/>
          </p:nvSpPr>
          <p:spPr bwMode="auto">
            <a:xfrm>
              <a:off x="1501" y="1109"/>
              <a:ext cx="37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3" name="Line 36"/>
            <p:cNvSpPr>
              <a:spLocks noChangeShapeType="1"/>
            </p:cNvSpPr>
            <p:nvPr/>
          </p:nvSpPr>
          <p:spPr bwMode="auto">
            <a:xfrm>
              <a:off x="2830" y="2502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grpSp>
          <p:nvGrpSpPr>
            <p:cNvPr id="60434" name="Group 37"/>
            <p:cNvGrpSpPr>
              <a:grpSpLocks/>
            </p:cNvGrpSpPr>
            <p:nvPr/>
          </p:nvGrpSpPr>
          <p:grpSpPr bwMode="auto">
            <a:xfrm>
              <a:off x="1447" y="1100"/>
              <a:ext cx="156" cy="1211"/>
              <a:chOff x="1397" y="479"/>
              <a:chExt cx="167" cy="1417"/>
            </a:xfrm>
          </p:grpSpPr>
          <p:grpSp>
            <p:nvGrpSpPr>
              <p:cNvPr id="60503" name="Group 38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505" name="Rectangle 39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506" name="Line 40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504" name="Line 41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5" name="Line 42"/>
            <p:cNvSpPr>
              <a:spLocks noChangeShapeType="1"/>
            </p:cNvSpPr>
            <p:nvPr/>
          </p:nvSpPr>
          <p:spPr bwMode="auto">
            <a:xfrm>
              <a:off x="1529" y="2696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43"/>
            <p:cNvSpPr>
              <a:spLocks noChangeArrowheads="1"/>
            </p:cNvSpPr>
            <p:nvPr/>
          </p:nvSpPr>
          <p:spPr bwMode="auto">
            <a:xfrm flipH="1">
              <a:off x="2203" y="2263"/>
              <a:ext cx="393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6600CC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60437" name="Group 44"/>
            <p:cNvGrpSpPr>
              <a:grpSpLocks/>
            </p:cNvGrpSpPr>
            <p:nvPr/>
          </p:nvGrpSpPr>
          <p:grpSpPr bwMode="auto">
            <a:xfrm flipH="1">
              <a:off x="2499" y="2283"/>
              <a:ext cx="348" cy="448"/>
              <a:chOff x="1493" y="1302"/>
              <a:chExt cx="501" cy="685"/>
            </a:xfrm>
          </p:grpSpPr>
          <p:sp>
            <p:nvSpPr>
              <p:cNvPr id="60498" name="Line 45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499" name="Group 46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500" name="Line 47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1" name="Line 48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502" name="Line 49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8" name="Line 50"/>
            <p:cNvSpPr>
              <a:spLocks noChangeShapeType="1"/>
            </p:cNvSpPr>
            <p:nvPr/>
          </p:nvSpPr>
          <p:spPr bwMode="auto">
            <a:xfrm flipH="1">
              <a:off x="2516" y="2178"/>
              <a:ext cx="9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43200" anchor="ctr"/>
            <a:lstStyle/>
            <a:p>
              <a:endParaRPr lang="zh-CN" altLang="en-US"/>
            </a:p>
          </p:txBody>
        </p:sp>
        <p:sp>
          <p:nvSpPr>
            <p:cNvPr id="60439" name="Line 51"/>
            <p:cNvSpPr>
              <a:spLocks noChangeShapeType="1"/>
            </p:cNvSpPr>
            <p:nvPr/>
          </p:nvSpPr>
          <p:spPr bwMode="auto">
            <a:xfrm>
              <a:off x="1521" y="2929"/>
              <a:ext cx="1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Line 52"/>
            <p:cNvSpPr>
              <a:spLocks noChangeShapeType="1"/>
            </p:cNvSpPr>
            <p:nvPr/>
          </p:nvSpPr>
          <p:spPr bwMode="auto">
            <a:xfrm>
              <a:off x="2027" y="2930"/>
              <a:ext cx="0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53"/>
            <p:cNvSpPr>
              <a:spLocks noChangeShapeType="1"/>
            </p:cNvSpPr>
            <p:nvPr/>
          </p:nvSpPr>
          <p:spPr bwMode="auto">
            <a:xfrm>
              <a:off x="2038" y="3821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54"/>
            <p:cNvSpPr txBox="1">
              <a:spLocks noChangeArrowheads="1"/>
            </p:cNvSpPr>
            <p:nvPr/>
          </p:nvSpPr>
          <p:spPr bwMode="auto">
            <a:xfrm>
              <a:off x="1367" y="3397"/>
              <a:ext cx="42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CC0099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endParaRPr kumimoji="1" lang="en-US" altLang="zh-CN" sz="3200" b="1">
                <a:solidFill>
                  <a:srgbClr val="CC00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443" name="Line 55"/>
            <p:cNvSpPr>
              <a:spLocks noChangeShapeType="1"/>
            </p:cNvSpPr>
            <p:nvPr/>
          </p:nvSpPr>
          <p:spPr bwMode="auto">
            <a:xfrm>
              <a:off x="1680" y="3350"/>
              <a:ext cx="0" cy="51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Oval 56"/>
            <p:cNvSpPr>
              <a:spLocks noChangeArrowheads="1"/>
            </p:cNvSpPr>
            <p:nvPr/>
          </p:nvSpPr>
          <p:spPr bwMode="auto">
            <a:xfrm>
              <a:off x="1785" y="3307"/>
              <a:ext cx="506" cy="52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45" name="Line 57"/>
            <p:cNvSpPr>
              <a:spLocks noChangeShapeType="1"/>
            </p:cNvSpPr>
            <p:nvPr/>
          </p:nvSpPr>
          <p:spPr bwMode="auto">
            <a:xfrm>
              <a:off x="1774" y="3569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58"/>
            <p:cNvSpPr>
              <a:spLocks noChangeShapeType="1"/>
            </p:cNvSpPr>
            <p:nvPr/>
          </p:nvSpPr>
          <p:spPr bwMode="auto">
            <a:xfrm>
              <a:off x="3094" y="2505"/>
              <a:ext cx="0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7" name="Line 59"/>
            <p:cNvSpPr>
              <a:spLocks noChangeShapeType="1"/>
            </p:cNvSpPr>
            <p:nvPr/>
          </p:nvSpPr>
          <p:spPr bwMode="auto">
            <a:xfrm>
              <a:off x="813" y="2474"/>
              <a:ext cx="4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48" name="Group 60"/>
            <p:cNvGrpSpPr>
              <a:grpSpLocks/>
            </p:cNvGrpSpPr>
            <p:nvPr/>
          </p:nvGrpSpPr>
          <p:grpSpPr bwMode="auto">
            <a:xfrm>
              <a:off x="767" y="3056"/>
              <a:ext cx="2351" cy="157"/>
              <a:chOff x="673" y="2803"/>
              <a:chExt cx="2517" cy="184"/>
            </a:xfrm>
          </p:grpSpPr>
          <p:sp>
            <p:nvSpPr>
              <p:cNvPr id="60495" name="Line 61"/>
              <p:cNvSpPr>
                <a:spLocks noChangeShapeType="1"/>
              </p:cNvSpPr>
              <p:nvPr/>
            </p:nvSpPr>
            <p:spPr bwMode="auto">
              <a:xfrm>
                <a:off x="673" y="2819"/>
                <a:ext cx="12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6" name="Line 62"/>
              <p:cNvSpPr>
                <a:spLocks noChangeShapeType="1"/>
              </p:cNvSpPr>
              <p:nvPr/>
            </p:nvSpPr>
            <p:spPr bwMode="auto">
              <a:xfrm>
                <a:off x="2163" y="2829"/>
                <a:ext cx="10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97" name="Arc 63"/>
              <p:cNvSpPr>
                <a:spLocks/>
              </p:cNvSpPr>
              <p:nvPr/>
            </p:nvSpPr>
            <p:spPr bwMode="auto">
              <a:xfrm rot="5400000" flipV="1">
                <a:off x="1943" y="2754"/>
                <a:ext cx="184" cy="281"/>
              </a:xfrm>
              <a:custGeom>
                <a:avLst/>
                <a:gdLst>
                  <a:gd name="T0" fmla="*/ 0 w 22456"/>
                  <a:gd name="T1" fmla="*/ 0 h 43200"/>
                  <a:gd name="T2" fmla="*/ 0 w 22456"/>
                  <a:gd name="T3" fmla="*/ 0 h 43200"/>
                  <a:gd name="T4" fmla="*/ 0 w 22456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456"/>
                  <a:gd name="T10" fmla="*/ 0 h 43200"/>
                  <a:gd name="T11" fmla="*/ 22456 w 22456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56" h="43200" fill="none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</a:path>
                  <a:path w="22456" h="43200" stroke="0" extrusionOk="0">
                    <a:moveTo>
                      <a:pt x="-1" y="16"/>
                    </a:moveTo>
                    <a:cubicBezTo>
                      <a:pt x="285" y="5"/>
                      <a:pt x="570" y="-1"/>
                      <a:pt x="856" y="0"/>
                    </a:cubicBezTo>
                    <a:cubicBezTo>
                      <a:pt x="12785" y="0"/>
                      <a:pt x="22456" y="9670"/>
                      <a:pt x="22456" y="21600"/>
                    </a:cubicBezTo>
                    <a:cubicBezTo>
                      <a:pt x="22456" y="33529"/>
                      <a:pt x="12785" y="43200"/>
                      <a:pt x="856" y="43200"/>
                    </a:cubicBezTo>
                    <a:cubicBezTo>
                      <a:pt x="751" y="43200"/>
                      <a:pt x="646" y="43199"/>
                      <a:pt x="542" y="43197"/>
                    </a:cubicBezTo>
                    <a:lnTo>
                      <a:pt x="856" y="21600"/>
                    </a:lnTo>
                    <a:lnTo>
                      <a:pt x="-1" y="1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49" name="Line 64"/>
            <p:cNvSpPr>
              <a:spLocks noChangeShapeType="1"/>
            </p:cNvSpPr>
            <p:nvPr/>
          </p:nvSpPr>
          <p:spPr bwMode="auto">
            <a:xfrm>
              <a:off x="2534" y="2709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50" name="Group 65"/>
            <p:cNvGrpSpPr>
              <a:grpSpLocks/>
            </p:cNvGrpSpPr>
            <p:nvPr/>
          </p:nvGrpSpPr>
          <p:grpSpPr bwMode="auto">
            <a:xfrm>
              <a:off x="2436" y="1105"/>
              <a:ext cx="156" cy="1211"/>
              <a:chOff x="1397" y="479"/>
              <a:chExt cx="167" cy="1417"/>
            </a:xfrm>
          </p:grpSpPr>
          <p:grpSp>
            <p:nvGrpSpPr>
              <p:cNvPr id="60491" name="Group 66"/>
              <p:cNvGrpSpPr>
                <a:grpSpLocks/>
              </p:cNvGrpSpPr>
              <p:nvPr/>
            </p:nvGrpSpPr>
            <p:grpSpPr bwMode="auto">
              <a:xfrm>
                <a:off x="1397" y="479"/>
                <a:ext cx="167" cy="590"/>
                <a:chOff x="1458" y="728"/>
                <a:chExt cx="91" cy="454"/>
              </a:xfrm>
            </p:grpSpPr>
            <p:sp>
              <p:nvSpPr>
                <p:cNvPr id="60493" name="Rectangle 67"/>
                <p:cNvSpPr>
                  <a:spLocks noChangeArrowheads="1"/>
                </p:cNvSpPr>
                <p:nvPr/>
              </p:nvSpPr>
              <p:spPr bwMode="auto">
                <a:xfrm rot="-5400000">
                  <a:off x="1388" y="1021"/>
                  <a:ext cx="231" cy="9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0494" name="Line 68"/>
                <p:cNvSpPr>
                  <a:spLocks noChangeShapeType="1"/>
                </p:cNvSpPr>
                <p:nvPr/>
              </p:nvSpPr>
              <p:spPr bwMode="auto">
                <a:xfrm>
                  <a:off x="1497" y="72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492" name="Line 69"/>
              <p:cNvSpPr>
                <a:spLocks noChangeShapeType="1"/>
              </p:cNvSpPr>
              <p:nvPr/>
            </p:nvSpPr>
            <p:spPr bwMode="auto">
              <a:xfrm>
                <a:off x="1475" y="1062"/>
                <a:ext cx="0" cy="8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451" name="Group 70"/>
            <p:cNvGrpSpPr>
              <a:grpSpLocks/>
            </p:cNvGrpSpPr>
            <p:nvPr/>
          </p:nvGrpSpPr>
          <p:grpSpPr bwMode="auto">
            <a:xfrm>
              <a:off x="3410" y="1957"/>
              <a:ext cx="349" cy="447"/>
              <a:chOff x="1493" y="1302"/>
              <a:chExt cx="501" cy="685"/>
            </a:xfrm>
          </p:grpSpPr>
          <p:sp>
            <p:nvSpPr>
              <p:cNvPr id="60486" name="Line 71"/>
              <p:cNvSpPr>
                <a:spLocks noChangeShapeType="1"/>
              </p:cNvSpPr>
              <p:nvPr/>
            </p:nvSpPr>
            <p:spPr bwMode="auto">
              <a:xfrm>
                <a:off x="1493" y="1636"/>
                <a:ext cx="20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487" name="Group 72"/>
              <p:cNvGrpSpPr>
                <a:grpSpLocks/>
              </p:cNvGrpSpPr>
              <p:nvPr/>
            </p:nvGrpSpPr>
            <p:grpSpPr bwMode="auto"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60488" name="Line 73"/>
                <p:cNvSpPr>
                  <a:spLocks noChangeShapeType="1"/>
                </p:cNvSpPr>
                <p:nvPr/>
              </p:nvSpPr>
              <p:spPr bwMode="auto">
                <a:xfrm>
                  <a:off x="1402" y="1982"/>
                  <a:ext cx="0" cy="4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89" name="Line 74"/>
                <p:cNvSpPr>
                  <a:spLocks noChangeShapeType="1"/>
                </p:cNvSpPr>
                <p:nvPr/>
              </p:nvSpPr>
              <p:spPr bwMode="auto">
                <a:xfrm>
                  <a:off x="1411" y="2243"/>
                  <a:ext cx="292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90" name="Line 75"/>
                <p:cNvSpPr>
                  <a:spLocks noChangeShapeType="1"/>
                </p:cNvSpPr>
                <p:nvPr/>
              </p:nvSpPr>
              <p:spPr bwMode="auto"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2" name="Line 76"/>
            <p:cNvSpPr>
              <a:spLocks noChangeShapeType="1"/>
            </p:cNvSpPr>
            <p:nvPr/>
          </p:nvSpPr>
          <p:spPr bwMode="auto">
            <a:xfrm>
              <a:off x="3720" y="2377"/>
              <a:ext cx="0" cy="9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53" name="Group 77"/>
            <p:cNvGrpSpPr>
              <a:grpSpLocks/>
            </p:cNvGrpSpPr>
            <p:nvPr/>
          </p:nvGrpSpPr>
          <p:grpSpPr bwMode="auto">
            <a:xfrm rot="-5400000">
              <a:off x="3280" y="1483"/>
              <a:ext cx="898" cy="155"/>
              <a:chOff x="1440" y="2928"/>
              <a:chExt cx="1248" cy="192"/>
            </a:xfrm>
          </p:grpSpPr>
          <p:sp>
            <p:nvSpPr>
              <p:cNvPr id="60483" name="Rectangle 7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60484" name="Line 79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5" name="Line 80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54" name="Line 81"/>
            <p:cNvSpPr>
              <a:spLocks noChangeShapeType="1"/>
            </p:cNvSpPr>
            <p:nvPr/>
          </p:nvSpPr>
          <p:spPr bwMode="auto">
            <a:xfrm rot="-5400000">
              <a:off x="3721" y="3213"/>
              <a:ext cx="0" cy="17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82"/>
            <p:cNvSpPr>
              <a:spLocks noChangeShapeType="1"/>
            </p:cNvSpPr>
            <p:nvPr/>
          </p:nvSpPr>
          <p:spPr bwMode="auto">
            <a:xfrm>
              <a:off x="3720" y="1935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56" name="Group 83"/>
            <p:cNvGrpSpPr>
              <a:grpSpLocks/>
            </p:cNvGrpSpPr>
            <p:nvPr/>
          </p:nvGrpSpPr>
          <p:grpSpPr bwMode="auto">
            <a:xfrm>
              <a:off x="4251" y="1330"/>
              <a:ext cx="368" cy="1193"/>
              <a:chOff x="4412" y="748"/>
              <a:chExt cx="394" cy="1396"/>
            </a:xfrm>
          </p:grpSpPr>
          <p:grpSp>
            <p:nvGrpSpPr>
              <p:cNvPr id="60470" name="Group 84"/>
              <p:cNvGrpSpPr>
                <a:grpSpLocks/>
              </p:cNvGrpSpPr>
              <p:nvPr/>
            </p:nvGrpSpPr>
            <p:grpSpPr bwMode="auto">
              <a:xfrm>
                <a:off x="4412" y="748"/>
                <a:ext cx="373" cy="523"/>
                <a:chOff x="1493" y="1302"/>
                <a:chExt cx="501" cy="685"/>
              </a:xfrm>
            </p:grpSpPr>
            <p:sp>
              <p:nvSpPr>
                <p:cNvPr id="60478" name="Line 85"/>
                <p:cNvSpPr>
                  <a:spLocks noChangeShapeType="1"/>
                </p:cNvSpPr>
                <p:nvPr/>
              </p:nvSpPr>
              <p:spPr bwMode="auto">
                <a:xfrm>
                  <a:off x="1493" y="1636"/>
                  <a:ext cx="209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0479" name="Group 86"/>
                <p:cNvGrpSpPr>
                  <a:grpSpLocks/>
                </p:cNvGrpSpPr>
                <p:nvPr/>
              </p:nvGrpSpPr>
              <p:grpSpPr bwMode="auto">
                <a:xfrm>
                  <a:off x="1693" y="1302"/>
                  <a:ext cx="301" cy="685"/>
                  <a:chOff x="1402" y="1939"/>
                  <a:chExt cx="301" cy="521"/>
                </a:xfrm>
              </p:grpSpPr>
              <p:sp>
                <p:nvSpPr>
                  <p:cNvPr id="6048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1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2" name="Line 89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71" name="Group 90"/>
              <p:cNvGrpSpPr>
                <a:grpSpLocks/>
              </p:cNvGrpSpPr>
              <p:nvPr/>
            </p:nvGrpSpPr>
            <p:grpSpPr bwMode="auto">
              <a:xfrm flipV="1">
                <a:off x="4433" y="1621"/>
                <a:ext cx="373" cy="523"/>
                <a:chOff x="4393" y="1712"/>
                <a:chExt cx="373" cy="523"/>
              </a:xfrm>
            </p:grpSpPr>
            <p:sp>
              <p:nvSpPr>
                <p:cNvPr id="60473" name="Line 91"/>
                <p:cNvSpPr>
                  <a:spLocks noChangeShapeType="1"/>
                </p:cNvSpPr>
                <p:nvPr/>
              </p:nvSpPr>
              <p:spPr bwMode="auto">
                <a:xfrm>
                  <a:off x="4393" y="1967"/>
                  <a:ext cx="15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0474" name="Group 92"/>
                <p:cNvGrpSpPr>
                  <a:grpSpLocks/>
                </p:cNvGrpSpPr>
                <p:nvPr/>
              </p:nvGrpSpPr>
              <p:grpSpPr bwMode="auto">
                <a:xfrm>
                  <a:off x="4542" y="1712"/>
                  <a:ext cx="224" cy="523"/>
                  <a:chOff x="1402" y="1939"/>
                  <a:chExt cx="301" cy="521"/>
                </a:xfrm>
              </p:grpSpPr>
              <p:sp>
                <p:nvSpPr>
                  <p:cNvPr id="6047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1982"/>
                    <a:ext cx="0" cy="43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243"/>
                    <a:ext cx="292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7" name="Line 95"/>
                  <p:cNvSpPr>
                    <a:spLocks noChangeShapeType="1"/>
                  </p:cNvSpPr>
                  <p:nvPr/>
                </p:nvSpPr>
                <p:spPr bwMode="auto">
                  <a:xfrm rot="700650" flipV="1">
                    <a:off x="1414" y="1939"/>
                    <a:ext cx="247" cy="22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472" name="Line 96"/>
              <p:cNvSpPr>
                <a:spLocks noChangeShapeType="1"/>
              </p:cNvSpPr>
              <p:nvPr/>
            </p:nvSpPr>
            <p:spPr bwMode="auto">
              <a:xfrm>
                <a:off x="4430" y="996"/>
                <a:ext cx="0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3200" rIns="9000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57" name="Line 97"/>
            <p:cNvSpPr>
              <a:spLocks noChangeShapeType="1"/>
            </p:cNvSpPr>
            <p:nvPr/>
          </p:nvSpPr>
          <p:spPr bwMode="auto">
            <a:xfrm>
              <a:off x="4578" y="1105"/>
              <a:ext cx="0" cy="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8" name="Line 98"/>
            <p:cNvSpPr>
              <a:spLocks noChangeShapeType="1"/>
            </p:cNvSpPr>
            <p:nvPr/>
          </p:nvSpPr>
          <p:spPr bwMode="auto">
            <a:xfrm>
              <a:off x="4578" y="1738"/>
              <a:ext cx="0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9" name="Line 99"/>
            <p:cNvSpPr>
              <a:spLocks noChangeShapeType="1"/>
            </p:cNvSpPr>
            <p:nvPr/>
          </p:nvSpPr>
          <p:spPr bwMode="auto">
            <a:xfrm>
              <a:off x="4589" y="2492"/>
              <a:ext cx="0" cy="1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0" name="Line 100"/>
            <p:cNvSpPr>
              <a:spLocks noChangeShapeType="1"/>
            </p:cNvSpPr>
            <p:nvPr/>
          </p:nvSpPr>
          <p:spPr bwMode="auto">
            <a:xfrm>
              <a:off x="2026" y="3938"/>
              <a:ext cx="3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1" name="Line 101"/>
            <p:cNvSpPr>
              <a:spLocks noChangeShapeType="1"/>
            </p:cNvSpPr>
            <p:nvPr/>
          </p:nvSpPr>
          <p:spPr bwMode="auto">
            <a:xfrm>
              <a:off x="4582" y="1935"/>
              <a:ext cx="77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3200" rIns="9000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62" name="Oval 102"/>
            <p:cNvSpPr>
              <a:spLocks noChangeArrowheads="1"/>
            </p:cNvSpPr>
            <p:nvPr/>
          </p:nvSpPr>
          <p:spPr bwMode="auto">
            <a:xfrm>
              <a:off x="2449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3" name="Oval 103"/>
            <p:cNvSpPr>
              <a:spLocks noChangeArrowheads="1"/>
            </p:cNvSpPr>
            <p:nvPr/>
          </p:nvSpPr>
          <p:spPr bwMode="auto">
            <a:xfrm>
              <a:off x="3674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4" name="Oval 104"/>
            <p:cNvSpPr>
              <a:spLocks noChangeArrowheads="1"/>
            </p:cNvSpPr>
            <p:nvPr/>
          </p:nvSpPr>
          <p:spPr bwMode="auto">
            <a:xfrm>
              <a:off x="4535" y="1061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5" name="Oval 105"/>
            <p:cNvSpPr>
              <a:spLocks noChangeArrowheads="1"/>
            </p:cNvSpPr>
            <p:nvPr/>
          </p:nvSpPr>
          <p:spPr bwMode="auto">
            <a:xfrm>
              <a:off x="2471" y="212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6" name="Oval 106"/>
            <p:cNvSpPr>
              <a:spLocks noChangeArrowheads="1"/>
            </p:cNvSpPr>
            <p:nvPr/>
          </p:nvSpPr>
          <p:spPr bwMode="auto">
            <a:xfrm>
              <a:off x="4535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7" name="Oval 107"/>
            <p:cNvSpPr>
              <a:spLocks noChangeArrowheads="1"/>
            </p:cNvSpPr>
            <p:nvPr/>
          </p:nvSpPr>
          <p:spPr bwMode="auto">
            <a:xfrm>
              <a:off x="1973" y="287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8" name="Oval 108"/>
            <p:cNvSpPr>
              <a:spLocks noChangeArrowheads="1"/>
            </p:cNvSpPr>
            <p:nvPr/>
          </p:nvSpPr>
          <p:spPr bwMode="auto">
            <a:xfrm>
              <a:off x="3696" y="190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469" name="Oval 109"/>
            <p:cNvSpPr>
              <a:spLocks noChangeArrowheads="1"/>
            </p:cNvSpPr>
            <p:nvPr/>
          </p:nvSpPr>
          <p:spPr bwMode="auto">
            <a:xfrm>
              <a:off x="4536" y="389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0" y="1238250"/>
            <a:ext cx="3892550" cy="4781550"/>
            <a:chOff x="156" y="144"/>
            <a:chExt cx="2452" cy="3012"/>
          </a:xfrm>
        </p:grpSpPr>
        <p:grpSp>
          <p:nvGrpSpPr>
            <p:cNvPr id="31943" name="Group 5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1988" name="Group 6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997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98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99" name="Line 9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00" name="Line 10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89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0" name="Text Box 12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91" name="Text Box 13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92" name="Line 14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3" name="Line 15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4" name="Line 16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95" name="AutoShape 17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7" name="Object 18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0" name="公式" r:id="rId4" imgW="152202" imgH="126835" progId="Equation.3">
                  <p:embed/>
                </p:oleObj>
              </a:graphicData>
            </a:graphic>
          </p:graphicFrame>
          <p:sp>
            <p:nvSpPr>
              <p:cNvPr id="31996" name="Text Box 19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944" name="Group 20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1976" name="Group 21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984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5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6" name="Line 24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7" name="Line 25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77" name="Text Box 26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978" name="Text Box 27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79" name="Line 28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0" name="Line 29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1" name="Line 30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82" name="AutoShape 31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6" name="Object 32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1" name="公式" r:id="rId5" imgW="152202" imgH="126835" progId="Equation.3">
                  <p:embed/>
                </p:oleObj>
              </a:graphicData>
            </a:graphic>
          </p:graphicFrame>
          <p:sp>
            <p:nvSpPr>
              <p:cNvPr id="31983" name="Text Box 33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945" name="Line 34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46" name="Line 35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947" name="Group 36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1974" name="Line 37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75" name="Line 38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948" name="Group 39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1972" name="Line 40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73" name="Line 41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949" name="Line 42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0" name="Line 43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1" name="Rectangle 44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2" name="Rectangle 45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3" name="Rectangle 46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4" name="Oval 47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5" name="Oval 48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6" name="Oval 49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7" name="Oval 50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8" name="Oval 51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9" name="Oval 52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0" name="Oval 53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1" name="Text Box 54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62" name="Text Box 55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63" name="Text Box 56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964" name="Text Box 57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5" name="Text Box 58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6" name="Text Box 59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7" name="Text Box 60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68" name="Text Box 61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969" name="Text Box 62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970" name="Text Box 63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971" name="Oval 64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0" y="1143000"/>
            <a:ext cx="3892550" cy="4768850"/>
            <a:chOff x="2857" y="368"/>
            <a:chExt cx="2452" cy="3004"/>
          </a:xfrm>
        </p:grpSpPr>
        <p:grpSp>
          <p:nvGrpSpPr>
            <p:cNvPr id="31883" name="Group 66"/>
            <p:cNvGrpSpPr>
              <a:grpSpLocks/>
            </p:cNvGrpSpPr>
            <p:nvPr/>
          </p:nvGrpSpPr>
          <p:grpSpPr bwMode="auto">
            <a:xfrm>
              <a:off x="3272" y="368"/>
              <a:ext cx="1079" cy="1008"/>
              <a:chOff x="2112" y="2880"/>
              <a:chExt cx="1008" cy="1008"/>
            </a:xfrm>
          </p:grpSpPr>
          <p:grpSp>
            <p:nvGrpSpPr>
              <p:cNvPr id="31930" name="Group 67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939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0" name="Line 6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1" name="Line 7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2" name="Line 7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31" name="Line 72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2" name="Text Box 73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33" name="Text Box 74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34" name="Line 75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5" name="Line 7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6" name="Line 77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37" name="AutoShape 78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5" name="Object 79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2" name="公式" r:id="rId6" imgW="152202" imgH="126835" progId="Equation.3">
                  <p:embed/>
                </p:oleObj>
              </a:graphicData>
            </a:graphic>
          </p:graphicFrame>
          <p:sp>
            <p:nvSpPr>
              <p:cNvPr id="31938" name="Text Box 80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884" name="Group 81"/>
            <p:cNvGrpSpPr>
              <a:grpSpLocks/>
            </p:cNvGrpSpPr>
            <p:nvPr/>
          </p:nvGrpSpPr>
          <p:grpSpPr bwMode="auto">
            <a:xfrm>
              <a:off x="3288" y="2364"/>
              <a:ext cx="1079" cy="1008"/>
              <a:chOff x="864" y="2796"/>
              <a:chExt cx="1008" cy="1008"/>
            </a:xfrm>
          </p:grpSpPr>
          <p:grpSp>
            <p:nvGrpSpPr>
              <p:cNvPr id="31918" name="Group 82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926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7" name="Line 8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8" name="Line 8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29" name="Line 8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19" name="Text Box 87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920" name="Text Box 88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921" name="Line 89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2" name="Line 90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3" name="Line 91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24" name="AutoShape 92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4" name="Object 93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3" name="公式" r:id="rId7" imgW="152202" imgH="126835" progId="Equation.3">
                  <p:embed/>
                </p:oleObj>
              </a:graphicData>
            </a:graphic>
          </p:graphicFrame>
          <p:sp>
            <p:nvSpPr>
              <p:cNvPr id="31925" name="Text Box 94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885" name="Line 95"/>
            <p:cNvSpPr>
              <a:spLocks noChangeShapeType="1"/>
            </p:cNvSpPr>
            <p:nvPr/>
          </p:nvSpPr>
          <p:spPr bwMode="auto">
            <a:xfrm>
              <a:off x="4274" y="89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86" name="Line 96"/>
            <p:cNvSpPr>
              <a:spLocks noChangeShapeType="1"/>
            </p:cNvSpPr>
            <p:nvPr/>
          </p:nvSpPr>
          <p:spPr bwMode="auto">
            <a:xfrm flipV="1">
              <a:off x="4595" y="89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887" name="Group 97"/>
            <p:cNvGrpSpPr>
              <a:grpSpLocks/>
            </p:cNvGrpSpPr>
            <p:nvPr/>
          </p:nvGrpSpPr>
          <p:grpSpPr bwMode="auto">
            <a:xfrm>
              <a:off x="3272" y="1064"/>
              <a:ext cx="1336" cy="504"/>
              <a:chOff x="936" y="1488"/>
              <a:chExt cx="1248" cy="504"/>
            </a:xfrm>
          </p:grpSpPr>
          <p:sp>
            <p:nvSpPr>
              <p:cNvPr id="31916" name="Line 98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17" name="Line 99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888" name="Group 100"/>
            <p:cNvGrpSpPr>
              <a:grpSpLocks/>
            </p:cNvGrpSpPr>
            <p:nvPr/>
          </p:nvGrpSpPr>
          <p:grpSpPr bwMode="auto">
            <a:xfrm flipV="1">
              <a:off x="3272" y="2192"/>
              <a:ext cx="1336" cy="504"/>
              <a:chOff x="936" y="1488"/>
              <a:chExt cx="1248" cy="504"/>
            </a:xfrm>
          </p:grpSpPr>
          <p:sp>
            <p:nvSpPr>
              <p:cNvPr id="31914" name="Line 101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915" name="Line 102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89" name="Line 103"/>
            <p:cNvSpPr>
              <a:spLocks noChangeShapeType="1"/>
            </p:cNvSpPr>
            <p:nvPr/>
          </p:nvSpPr>
          <p:spPr bwMode="auto">
            <a:xfrm>
              <a:off x="4261" y="2900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0" name="Line 104"/>
            <p:cNvSpPr>
              <a:spLocks noChangeShapeType="1"/>
            </p:cNvSpPr>
            <p:nvPr/>
          </p:nvSpPr>
          <p:spPr bwMode="auto">
            <a:xfrm flipV="1">
              <a:off x="4595" y="1790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1" name="Rectangle 105"/>
            <p:cNvSpPr>
              <a:spLocks noChangeArrowheads="1"/>
            </p:cNvSpPr>
            <p:nvPr/>
          </p:nvSpPr>
          <p:spPr bwMode="auto">
            <a:xfrm>
              <a:off x="4518" y="100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2" name="Rectangle 106"/>
            <p:cNvSpPr>
              <a:spLocks noChangeArrowheads="1"/>
            </p:cNvSpPr>
            <p:nvPr/>
          </p:nvSpPr>
          <p:spPr bwMode="auto">
            <a:xfrm>
              <a:off x="4518" y="1676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3" name="Rectangle 107"/>
            <p:cNvSpPr>
              <a:spLocks noChangeArrowheads="1"/>
            </p:cNvSpPr>
            <p:nvPr/>
          </p:nvSpPr>
          <p:spPr bwMode="auto">
            <a:xfrm>
              <a:off x="4518" y="2348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4" name="Oval 108"/>
            <p:cNvSpPr>
              <a:spLocks noChangeArrowheads="1"/>
            </p:cNvSpPr>
            <p:nvPr/>
          </p:nvSpPr>
          <p:spPr bwMode="auto">
            <a:xfrm>
              <a:off x="4569" y="87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5" name="Oval 109"/>
            <p:cNvSpPr>
              <a:spLocks noChangeArrowheads="1"/>
            </p:cNvSpPr>
            <p:nvPr/>
          </p:nvSpPr>
          <p:spPr bwMode="auto">
            <a:xfrm>
              <a:off x="4569" y="2156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6" name="Oval 110"/>
            <p:cNvSpPr>
              <a:spLocks noChangeArrowheads="1"/>
            </p:cNvSpPr>
            <p:nvPr/>
          </p:nvSpPr>
          <p:spPr bwMode="auto">
            <a:xfrm>
              <a:off x="4569" y="1544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7" name="Oval 111"/>
            <p:cNvSpPr>
              <a:spLocks noChangeArrowheads="1"/>
            </p:cNvSpPr>
            <p:nvPr/>
          </p:nvSpPr>
          <p:spPr bwMode="auto">
            <a:xfrm>
              <a:off x="3234" y="3044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8" name="Oval 112"/>
            <p:cNvSpPr>
              <a:spLocks noChangeArrowheads="1"/>
            </p:cNvSpPr>
            <p:nvPr/>
          </p:nvSpPr>
          <p:spPr bwMode="auto">
            <a:xfrm>
              <a:off x="3221" y="656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9" name="Oval 113"/>
            <p:cNvSpPr>
              <a:spLocks noChangeArrowheads="1"/>
            </p:cNvSpPr>
            <p:nvPr/>
          </p:nvSpPr>
          <p:spPr bwMode="auto">
            <a:xfrm>
              <a:off x="5198" y="872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00" name="Oval 114"/>
            <p:cNvSpPr>
              <a:spLocks noChangeArrowheads="1"/>
            </p:cNvSpPr>
            <p:nvPr/>
          </p:nvSpPr>
          <p:spPr bwMode="auto">
            <a:xfrm>
              <a:off x="5160" y="2864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01" name="Text Box 115"/>
            <p:cNvSpPr txBox="1">
              <a:spLocks noChangeArrowheads="1"/>
            </p:cNvSpPr>
            <p:nvPr/>
          </p:nvSpPr>
          <p:spPr bwMode="auto">
            <a:xfrm>
              <a:off x="4651" y="1040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02" name="Text Box 116"/>
            <p:cNvSpPr txBox="1">
              <a:spLocks noChangeArrowheads="1"/>
            </p:cNvSpPr>
            <p:nvPr/>
          </p:nvSpPr>
          <p:spPr bwMode="auto">
            <a:xfrm>
              <a:off x="4651" y="239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903" name="Text Box 117"/>
            <p:cNvSpPr txBox="1">
              <a:spLocks noChangeArrowheads="1"/>
            </p:cNvSpPr>
            <p:nvPr/>
          </p:nvSpPr>
          <p:spPr bwMode="auto">
            <a:xfrm>
              <a:off x="4674" y="173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904" name="Text Box 118"/>
            <p:cNvSpPr txBox="1">
              <a:spLocks noChangeArrowheads="1"/>
            </p:cNvSpPr>
            <p:nvPr/>
          </p:nvSpPr>
          <p:spPr bwMode="auto">
            <a:xfrm>
              <a:off x="2857" y="434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5" name="Text Box 119"/>
            <p:cNvSpPr txBox="1">
              <a:spLocks noChangeArrowheads="1"/>
            </p:cNvSpPr>
            <p:nvPr/>
          </p:nvSpPr>
          <p:spPr bwMode="auto">
            <a:xfrm>
              <a:off x="2857" y="2815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6" name="Text Box 120"/>
            <p:cNvSpPr txBox="1">
              <a:spLocks noChangeArrowheads="1"/>
            </p:cNvSpPr>
            <p:nvPr/>
          </p:nvSpPr>
          <p:spPr bwMode="auto">
            <a:xfrm>
              <a:off x="4839" y="477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7" name="Text Box 121"/>
            <p:cNvSpPr txBox="1">
              <a:spLocks noChangeArrowheads="1"/>
            </p:cNvSpPr>
            <p:nvPr/>
          </p:nvSpPr>
          <p:spPr bwMode="auto">
            <a:xfrm>
              <a:off x="4929" y="2840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908" name="Text Box 122"/>
            <p:cNvSpPr txBox="1">
              <a:spLocks noChangeArrowheads="1"/>
            </p:cNvSpPr>
            <p:nvPr/>
          </p:nvSpPr>
          <p:spPr bwMode="auto">
            <a:xfrm>
              <a:off x="4633" y="1328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909" name="Text Box 123"/>
            <p:cNvSpPr txBox="1">
              <a:spLocks noChangeArrowheads="1"/>
            </p:cNvSpPr>
            <p:nvPr/>
          </p:nvSpPr>
          <p:spPr bwMode="auto">
            <a:xfrm>
              <a:off x="4628" y="1996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910" name="Text Box 124"/>
            <p:cNvSpPr txBox="1">
              <a:spLocks noChangeArrowheads="1"/>
            </p:cNvSpPr>
            <p:nvPr/>
          </p:nvSpPr>
          <p:spPr bwMode="auto">
            <a:xfrm>
              <a:off x="3413" y="2888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911" name="Oval 125"/>
            <p:cNvSpPr>
              <a:spLocks noChangeArrowheads="1"/>
            </p:cNvSpPr>
            <p:nvPr/>
          </p:nvSpPr>
          <p:spPr bwMode="auto">
            <a:xfrm>
              <a:off x="4569" y="2864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12" name="Line 126"/>
            <p:cNvSpPr>
              <a:spLocks noChangeShapeType="1"/>
            </p:cNvSpPr>
            <p:nvPr/>
          </p:nvSpPr>
          <p:spPr bwMode="auto">
            <a:xfrm>
              <a:off x="3266" y="309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3" name="Line 127"/>
            <p:cNvSpPr>
              <a:spLocks noChangeShapeType="1"/>
            </p:cNvSpPr>
            <p:nvPr/>
          </p:nvSpPr>
          <p:spPr bwMode="auto">
            <a:xfrm>
              <a:off x="3175" y="3317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7265" name="Text Box 129"/>
          <p:cNvSpPr txBox="1">
            <a:spLocks noChangeArrowheads="1"/>
          </p:cNvSpPr>
          <p:nvPr/>
        </p:nvSpPr>
        <p:spPr bwMode="auto">
          <a:xfrm>
            <a:off x="4535488" y="36830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000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单独作用时</a:t>
            </a:r>
          </a:p>
        </p:txBody>
      </p:sp>
      <p:graphicFrame>
        <p:nvGraphicFramePr>
          <p:cNvPr id="347266" name="Object 13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543550" y="877888"/>
          <a:ext cx="2195513" cy="892175"/>
        </p:xfrm>
        <a:graphic>
          <a:graphicData uri="http://schemas.openxmlformats.org/presentationml/2006/ole">
            <p:oleObj spid="_x0000_s31774" name="Equation" r:id="rId8" imgW="1218671" imgH="495085" progId="Equation.DSMT4">
              <p:embed/>
            </p:oleObj>
          </a:graphicData>
        </a:graphic>
      </p:graphicFrame>
      <p:graphicFrame>
        <p:nvGraphicFramePr>
          <p:cNvPr id="347335" name="Object 19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6575" y="2535238"/>
          <a:ext cx="1836738" cy="906462"/>
        </p:xfrm>
        <a:graphic>
          <a:graphicData uri="http://schemas.openxmlformats.org/presentationml/2006/ole">
            <p:oleObj spid="_x0000_s31775" name="Equation" r:id="rId9" imgW="1002865" imgH="495085" progId="Equation.DSMT4">
              <p:embed/>
            </p:oleObj>
          </a:graphicData>
        </a:graphic>
      </p:graphicFrame>
      <p:graphicFrame>
        <p:nvGraphicFramePr>
          <p:cNvPr id="347338" name="Object 2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67288" y="4400550"/>
          <a:ext cx="2305050" cy="533400"/>
        </p:xfrm>
        <a:graphic>
          <a:graphicData uri="http://schemas.openxmlformats.org/presentationml/2006/ole">
            <p:oleObj spid="_x0000_s31776" name="Equation" r:id="rId10" imgW="1040948" imgH="241195" progId="Equation.DSMT4">
              <p:embed/>
            </p:oleObj>
          </a:graphicData>
        </a:graphic>
      </p:graphicFrame>
      <p:sp>
        <p:nvSpPr>
          <p:cNvPr id="347268" name="Text Box 132"/>
          <p:cNvSpPr txBox="1">
            <a:spLocks noChangeArrowheads="1"/>
          </p:cNvSpPr>
          <p:nvPr/>
        </p:nvSpPr>
        <p:spPr bwMode="auto">
          <a:xfrm>
            <a:off x="4572000" y="1881188"/>
            <a:ext cx="2087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000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单独作用时</a:t>
            </a:r>
          </a:p>
        </p:txBody>
      </p:sp>
      <p:grpSp>
        <p:nvGrpSpPr>
          <p:cNvPr id="16" name="Group 198"/>
          <p:cNvGrpSpPr>
            <a:grpSpLocks/>
          </p:cNvGrpSpPr>
          <p:nvPr/>
        </p:nvGrpSpPr>
        <p:grpSpPr bwMode="auto">
          <a:xfrm>
            <a:off x="0" y="1357313"/>
            <a:ext cx="4071938" cy="4768850"/>
            <a:chOff x="2880" y="1207"/>
            <a:chExt cx="2565" cy="3004"/>
          </a:xfrm>
        </p:grpSpPr>
        <p:grpSp>
          <p:nvGrpSpPr>
            <p:cNvPr id="31823" name="Group 134"/>
            <p:cNvGrpSpPr>
              <a:grpSpLocks/>
            </p:cNvGrpSpPr>
            <p:nvPr/>
          </p:nvGrpSpPr>
          <p:grpSpPr bwMode="auto">
            <a:xfrm>
              <a:off x="3408" y="1207"/>
              <a:ext cx="1079" cy="1008"/>
              <a:chOff x="2112" y="2880"/>
              <a:chExt cx="1008" cy="1008"/>
            </a:xfrm>
          </p:grpSpPr>
          <p:grpSp>
            <p:nvGrpSpPr>
              <p:cNvPr id="31870" name="Group 135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879" name="Line 136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0" name="Line 137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1" name="Line 138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2" name="Line 139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71" name="Line 140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2" name="Text Box 141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73" name="Text Box 142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74" name="Line 143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5" name="Line 144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6" name="Line 145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77" name="AutoShape 146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3" name="Object 147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77" name="公式" r:id="rId11" imgW="152202" imgH="126835" progId="Equation.3">
                  <p:embed/>
                </p:oleObj>
              </a:graphicData>
            </a:graphic>
          </p:graphicFrame>
          <p:sp>
            <p:nvSpPr>
              <p:cNvPr id="31878" name="Text Box 148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824" name="Group 149"/>
            <p:cNvGrpSpPr>
              <a:grpSpLocks/>
            </p:cNvGrpSpPr>
            <p:nvPr/>
          </p:nvGrpSpPr>
          <p:grpSpPr bwMode="auto">
            <a:xfrm>
              <a:off x="3424" y="3203"/>
              <a:ext cx="1079" cy="1008"/>
              <a:chOff x="864" y="2796"/>
              <a:chExt cx="1008" cy="1008"/>
            </a:xfrm>
          </p:grpSpPr>
          <p:grpSp>
            <p:nvGrpSpPr>
              <p:cNvPr id="31858" name="Group 150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866" name="Line 151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7" name="Line 152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8" name="Line 153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9" name="Line 154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59" name="Text Box 155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860" name="Text Box 156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61" name="Line 157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2" name="Line 158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3" name="Line 159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4" name="AutoShape 160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2" name="Object 161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78" name="公式" r:id="rId12" imgW="152202" imgH="126835" progId="Equation.3">
                  <p:embed/>
                </p:oleObj>
              </a:graphicData>
            </a:graphic>
          </p:graphicFrame>
          <p:sp>
            <p:nvSpPr>
              <p:cNvPr id="31865" name="Text Box 162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825" name="Line 163"/>
            <p:cNvSpPr>
              <a:spLocks noChangeShapeType="1"/>
            </p:cNvSpPr>
            <p:nvPr/>
          </p:nvSpPr>
          <p:spPr bwMode="auto">
            <a:xfrm>
              <a:off x="4410" y="1735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26" name="Line 164"/>
            <p:cNvSpPr>
              <a:spLocks noChangeShapeType="1"/>
            </p:cNvSpPr>
            <p:nvPr/>
          </p:nvSpPr>
          <p:spPr bwMode="auto">
            <a:xfrm flipV="1">
              <a:off x="4731" y="1729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827" name="Group 165"/>
            <p:cNvGrpSpPr>
              <a:grpSpLocks/>
            </p:cNvGrpSpPr>
            <p:nvPr/>
          </p:nvGrpSpPr>
          <p:grpSpPr bwMode="auto">
            <a:xfrm>
              <a:off x="3408" y="1903"/>
              <a:ext cx="1336" cy="504"/>
              <a:chOff x="936" y="1488"/>
              <a:chExt cx="1248" cy="504"/>
            </a:xfrm>
          </p:grpSpPr>
          <p:sp>
            <p:nvSpPr>
              <p:cNvPr id="31856" name="Line 16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57" name="Line 16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828" name="Group 168"/>
            <p:cNvGrpSpPr>
              <a:grpSpLocks/>
            </p:cNvGrpSpPr>
            <p:nvPr/>
          </p:nvGrpSpPr>
          <p:grpSpPr bwMode="auto">
            <a:xfrm flipV="1">
              <a:off x="3408" y="3031"/>
              <a:ext cx="1336" cy="504"/>
              <a:chOff x="936" y="1488"/>
              <a:chExt cx="1248" cy="504"/>
            </a:xfrm>
          </p:grpSpPr>
          <p:sp>
            <p:nvSpPr>
              <p:cNvPr id="31854" name="Line 169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55" name="Line 170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29" name="Line 171"/>
            <p:cNvSpPr>
              <a:spLocks noChangeShapeType="1"/>
            </p:cNvSpPr>
            <p:nvPr/>
          </p:nvSpPr>
          <p:spPr bwMode="auto">
            <a:xfrm>
              <a:off x="4397" y="3739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0" name="Line 172"/>
            <p:cNvSpPr>
              <a:spLocks noChangeShapeType="1"/>
            </p:cNvSpPr>
            <p:nvPr/>
          </p:nvSpPr>
          <p:spPr bwMode="auto">
            <a:xfrm flipV="1">
              <a:off x="4731" y="2629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1" name="Rectangle 173"/>
            <p:cNvSpPr>
              <a:spLocks noChangeArrowheads="1"/>
            </p:cNvSpPr>
            <p:nvPr/>
          </p:nvSpPr>
          <p:spPr bwMode="auto">
            <a:xfrm>
              <a:off x="4654" y="1843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2" name="Rectangle 174"/>
            <p:cNvSpPr>
              <a:spLocks noChangeArrowheads="1"/>
            </p:cNvSpPr>
            <p:nvPr/>
          </p:nvSpPr>
          <p:spPr bwMode="auto">
            <a:xfrm>
              <a:off x="4654" y="2515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3" name="Rectangle 175"/>
            <p:cNvSpPr>
              <a:spLocks noChangeArrowheads="1"/>
            </p:cNvSpPr>
            <p:nvPr/>
          </p:nvSpPr>
          <p:spPr bwMode="auto">
            <a:xfrm>
              <a:off x="4654" y="3187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4" name="Oval 176"/>
            <p:cNvSpPr>
              <a:spLocks noChangeArrowheads="1"/>
            </p:cNvSpPr>
            <p:nvPr/>
          </p:nvSpPr>
          <p:spPr bwMode="auto">
            <a:xfrm>
              <a:off x="4705" y="1711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5" name="Oval 177"/>
            <p:cNvSpPr>
              <a:spLocks noChangeArrowheads="1"/>
            </p:cNvSpPr>
            <p:nvPr/>
          </p:nvSpPr>
          <p:spPr bwMode="auto">
            <a:xfrm>
              <a:off x="4705" y="2995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6" name="Oval 178"/>
            <p:cNvSpPr>
              <a:spLocks noChangeArrowheads="1"/>
            </p:cNvSpPr>
            <p:nvPr/>
          </p:nvSpPr>
          <p:spPr bwMode="auto">
            <a:xfrm>
              <a:off x="4705" y="2383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7" name="Oval 179"/>
            <p:cNvSpPr>
              <a:spLocks noChangeArrowheads="1"/>
            </p:cNvSpPr>
            <p:nvPr/>
          </p:nvSpPr>
          <p:spPr bwMode="auto">
            <a:xfrm>
              <a:off x="3370" y="3883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8" name="Oval 180"/>
            <p:cNvSpPr>
              <a:spLocks noChangeArrowheads="1"/>
            </p:cNvSpPr>
            <p:nvPr/>
          </p:nvSpPr>
          <p:spPr bwMode="auto">
            <a:xfrm>
              <a:off x="3357" y="1495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9" name="Oval 181"/>
            <p:cNvSpPr>
              <a:spLocks noChangeArrowheads="1"/>
            </p:cNvSpPr>
            <p:nvPr/>
          </p:nvSpPr>
          <p:spPr bwMode="auto">
            <a:xfrm>
              <a:off x="5334" y="1711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0" name="Oval 182"/>
            <p:cNvSpPr>
              <a:spLocks noChangeArrowheads="1"/>
            </p:cNvSpPr>
            <p:nvPr/>
          </p:nvSpPr>
          <p:spPr bwMode="auto">
            <a:xfrm>
              <a:off x="5296" y="3703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1" name="Text Box 183"/>
            <p:cNvSpPr txBox="1">
              <a:spLocks noChangeArrowheads="1"/>
            </p:cNvSpPr>
            <p:nvPr/>
          </p:nvSpPr>
          <p:spPr bwMode="auto">
            <a:xfrm>
              <a:off x="4787" y="1879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42" name="Text Box 184"/>
            <p:cNvSpPr txBox="1">
              <a:spLocks noChangeArrowheads="1"/>
            </p:cNvSpPr>
            <p:nvPr/>
          </p:nvSpPr>
          <p:spPr bwMode="auto">
            <a:xfrm>
              <a:off x="4787" y="3235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43" name="Text Box 185"/>
            <p:cNvSpPr txBox="1">
              <a:spLocks noChangeArrowheads="1"/>
            </p:cNvSpPr>
            <p:nvPr/>
          </p:nvSpPr>
          <p:spPr bwMode="auto">
            <a:xfrm>
              <a:off x="4810" y="2575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844" name="Text Box 186"/>
            <p:cNvSpPr txBox="1">
              <a:spLocks noChangeArrowheads="1"/>
            </p:cNvSpPr>
            <p:nvPr/>
          </p:nvSpPr>
          <p:spPr bwMode="auto">
            <a:xfrm>
              <a:off x="2880" y="1389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5" name="Text Box 187"/>
            <p:cNvSpPr txBox="1">
              <a:spLocks noChangeArrowheads="1"/>
            </p:cNvSpPr>
            <p:nvPr/>
          </p:nvSpPr>
          <p:spPr bwMode="auto">
            <a:xfrm>
              <a:off x="2993" y="3654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6" name="Text Box 188"/>
            <p:cNvSpPr txBox="1">
              <a:spLocks noChangeArrowheads="1"/>
            </p:cNvSpPr>
            <p:nvPr/>
          </p:nvSpPr>
          <p:spPr bwMode="auto">
            <a:xfrm>
              <a:off x="4975" y="1316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7" name="Text Box 189"/>
            <p:cNvSpPr txBox="1">
              <a:spLocks noChangeArrowheads="1"/>
            </p:cNvSpPr>
            <p:nvPr/>
          </p:nvSpPr>
          <p:spPr bwMode="auto">
            <a:xfrm>
              <a:off x="5065" y="3679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848" name="Text Box 190"/>
            <p:cNvSpPr txBox="1">
              <a:spLocks noChangeArrowheads="1"/>
            </p:cNvSpPr>
            <p:nvPr/>
          </p:nvSpPr>
          <p:spPr bwMode="auto">
            <a:xfrm>
              <a:off x="4769" y="2167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849" name="Text Box 191"/>
            <p:cNvSpPr txBox="1">
              <a:spLocks noChangeArrowheads="1"/>
            </p:cNvSpPr>
            <p:nvPr/>
          </p:nvSpPr>
          <p:spPr bwMode="auto">
            <a:xfrm>
              <a:off x="4764" y="2835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850" name="Text Box 192"/>
            <p:cNvSpPr txBox="1">
              <a:spLocks noChangeArrowheads="1"/>
            </p:cNvSpPr>
            <p:nvPr/>
          </p:nvSpPr>
          <p:spPr bwMode="auto">
            <a:xfrm>
              <a:off x="3549" y="3727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851" name="Oval 193"/>
            <p:cNvSpPr>
              <a:spLocks noChangeArrowheads="1"/>
            </p:cNvSpPr>
            <p:nvPr/>
          </p:nvSpPr>
          <p:spPr bwMode="auto">
            <a:xfrm>
              <a:off x="4705" y="3703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2" name="Line 196"/>
            <p:cNvSpPr>
              <a:spLocks noChangeShapeType="1"/>
            </p:cNvSpPr>
            <p:nvPr/>
          </p:nvSpPr>
          <p:spPr bwMode="auto">
            <a:xfrm>
              <a:off x="3356" y="1502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Line 197"/>
            <p:cNvSpPr>
              <a:spLocks noChangeShapeType="1"/>
            </p:cNvSpPr>
            <p:nvPr/>
          </p:nvSpPr>
          <p:spPr bwMode="auto">
            <a:xfrm>
              <a:off x="3265" y="1729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7341" name="Object 20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472113" y="5016500"/>
          <a:ext cx="3024187" cy="974725"/>
        </p:xfrm>
        <a:graphic>
          <a:graphicData uri="http://schemas.openxmlformats.org/presentationml/2006/ole">
            <p:oleObj spid="_x0000_s31779" name="Equation" r:id="rId13" imgW="1536033" imgH="495085" progId="Equation.DSMT4">
              <p:embed/>
            </p:oleObj>
          </a:graphicData>
        </a:graphic>
      </p:graphicFrame>
      <p:sp>
        <p:nvSpPr>
          <p:cNvPr id="347344" name="Text Box 208"/>
          <p:cNvSpPr txBox="1">
            <a:spLocks noChangeArrowheads="1"/>
          </p:cNvSpPr>
          <p:nvPr/>
        </p:nvSpPr>
        <p:spPr bwMode="auto">
          <a:xfrm>
            <a:off x="4500563" y="3716338"/>
            <a:ext cx="3565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共同作用时</a:t>
            </a:r>
            <a:endParaRPr lang="zh-CN" alt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70"/>
          <p:cNvGrpSpPr>
            <a:grpSpLocks/>
          </p:cNvGrpSpPr>
          <p:nvPr/>
        </p:nvGrpSpPr>
        <p:grpSpPr bwMode="auto">
          <a:xfrm>
            <a:off x="142875" y="1143000"/>
            <a:ext cx="3892550" cy="4781550"/>
            <a:chOff x="156" y="144"/>
            <a:chExt cx="2452" cy="3012"/>
          </a:xfrm>
        </p:grpSpPr>
        <p:grpSp>
          <p:nvGrpSpPr>
            <p:cNvPr id="31765" name="Group 271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1810" name="Group 272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1819" name="Line 273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0" name="Line 274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1" name="Line 275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2" name="Line 276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11" name="Line 27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2" name="Text Box 278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13" name="Text Box 279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14" name="Line 280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5" name="Line 281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6" name="Line 282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7" name="AutoShape 283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1" name="Object 284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1780" name="公式" r:id="rId14" imgW="152202" imgH="126835" progId="Equation.3">
                  <p:embed/>
                </p:oleObj>
              </a:graphicData>
            </a:graphic>
          </p:graphicFrame>
          <p:sp>
            <p:nvSpPr>
              <p:cNvPr id="31818" name="Text Box 285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766" name="Group 286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1798" name="Group 287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1806" name="Line 288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7" name="Line 289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8" name="Line 290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9" name="Line 291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9" name="Text Box 292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1800" name="Text Box 293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1801" name="Line 294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2" name="Line 295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3" name="Line 296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4" name="AutoShape 297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0" name="Object 298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1781" name="公式" r:id="rId15" imgW="152202" imgH="126835" progId="Equation.3">
                  <p:embed/>
                </p:oleObj>
              </a:graphicData>
            </a:graphic>
          </p:graphicFrame>
          <p:sp>
            <p:nvSpPr>
              <p:cNvPr id="31805" name="Text Box 299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1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1767" name="Line 300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Line 301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769" name="Group 302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1796" name="Line 303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7" name="Line 304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770" name="Group 305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1794" name="Line 306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5" name="Line 307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71" name="Line 308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309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Rectangle 310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Rectangle 311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Rectangle 312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Oval 313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7" name="Oval 314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Oval 315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9" name="Oval 316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Oval 317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Oval 318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2" name="Oval 319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3" name="Text Box 320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784" name="Text Box 321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785" name="Text Box 322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1786" name="Text Box 323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87" name="Text Box 324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ea typeface="楷体_GB2312" pitchFamily="49" charset="-122"/>
                </a:rPr>
                <a:t>u</a:t>
              </a:r>
              <a:r>
                <a:rPr lang="en-US" altLang="zh-CN" sz="3200" b="1" baseline="-25000" dirty="0">
                  <a:ea typeface="楷体_GB2312" pitchFamily="49" charset="-122"/>
                </a:rPr>
                <a:t>i2</a:t>
              </a:r>
              <a:endParaRPr lang="en-US" altLang="zh-CN" sz="3200" b="1" dirty="0">
                <a:ea typeface="楷体_GB2312" pitchFamily="49" charset="-122"/>
              </a:endParaRPr>
            </a:p>
          </p:txBody>
        </p:sp>
        <p:sp>
          <p:nvSpPr>
            <p:cNvPr id="31788" name="Text Box 325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89" name="Text Box 326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1790" name="Text Box 327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791" name="Text Box 328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792" name="Text Box 329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1793" name="Oval 330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65" grpId="0"/>
      <p:bldP spid="347268" grpId="0"/>
      <p:bldP spid="3473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4" name="Group 2"/>
          <p:cNvGrpSpPr>
            <a:grpSpLocks/>
          </p:cNvGrpSpPr>
          <p:nvPr/>
        </p:nvGrpSpPr>
        <p:grpSpPr bwMode="auto">
          <a:xfrm>
            <a:off x="179388" y="728663"/>
            <a:ext cx="3892550" cy="4781550"/>
            <a:chOff x="156" y="144"/>
            <a:chExt cx="2452" cy="3012"/>
          </a:xfrm>
        </p:grpSpPr>
        <p:grpSp>
          <p:nvGrpSpPr>
            <p:cNvPr id="32776" name="Group 3"/>
            <p:cNvGrpSpPr>
              <a:grpSpLocks/>
            </p:cNvGrpSpPr>
            <p:nvPr/>
          </p:nvGrpSpPr>
          <p:grpSpPr bwMode="auto">
            <a:xfrm>
              <a:off x="571" y="144"/>
              <a:ext cx="1079" cy="1008"/>
              <a:chOff x="2112" y="2880"/>
              <a:chExt cx="1008" cy="1008"/>
            </a:xfrm>
          </p:grpSpPr>
          <p:grpSp>
            <p:nvGrpSpPr>
              <p:cNvPr id="32821" name="Group 4"/>
              <p:cNvGrpSpPr>
                <a:grpSpLocks/>
              </p:cNvGrpSpPr>
              <p:nvPr/>
            </p:nvGrpSpPr>
            <p:grpSpPr bwMode="auto">
              <a:xfrm>
                <a:off x="2256" y="2880"/>
                <a:ext cx="720" cy="1008"/>
                <a:chOff x="1008" y="2352"/>
                <a:chExt cx="720" cy="1008"/>
              </a:xfrm>
            </p:grpSpPr>
            <p:sp>
              <p:nvSpPr>
                <p:cNvPr id="32830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6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Line 7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3" name="Line 8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22" name="Line 9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3" name="Text Box 10"/>
              <p:cNvSpPr txBox="1">
                <a:spLocks noChangeArrowheads="1"/>
              </p:cNvSpPr>
              <p:nvPr/>
            </p:nvSpPr>
            <p:spPr bwMode="auto">
              <a:xfrm>
                <a:off x="2260" y="3024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24" name="Text Box 11"/>
              <p:cNvSpPr txBox="1">
                <a:spLocks noChangeArrowheads="1"/>
              </p:cNvSpPr>
              <p:nvPr/>
            </p:nvSpPr>
            <p:spPr bwMode="auto">
              <a:xfrm>
                <a:off x="2743" y="3216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25" name="Line 12"/>
              <p:cNvSpPr>
                <a:spLocks noChangeShapeType="1"/>
              </p:cNvSpPr>
              <p:nvPr/>
            </p:nvSpPr>
            <p:spPr bwMode="auto">
              <a:xfrm>
                <a:off x="2112" y="3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6" name="Line 13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7" name="Line 14"/>
              <p:cNvSpPr>
                <a:spLocks noChangeShapeType="1"/>
              </p:cNvSpPr>
              <p:nvPr/>
            </p:nvSpPr>
            <p:spPr bwMode="auto">
              <a:xfrm>
                <a:off x="2112" y="31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8" name="AutoShape 15"/>
              <p:cNvSpPr>
                <a:spLocks noChangeArrowheads="1"/>
              </p:cNvSpPr>
              <p:nvPr/>
            </p:nvSpPr>
            <p:spPr bwMode="auto">
              <a:xfrm rot="5400000">
                <a:off x="2424" y="2928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3" name="Object 16"/>
              <p:cNvGraphicFramePr>
                <a:graphicFrameLocks noChangeAspect="1"/>
              </p:cNvGraphicFramePr>
              <p:nvPr/>
            </p:nvGraphicFramePr>
            <p:xfrm>
              <a:off x="2640" y="2880"/>
              <a:ext cx="336" cy="280"/>
            </p:xfrm>
            <a:graphic>
              <a:graphicData uri="http://schemas.openxmlformats.org/presentationml/2006/ole">
                <p:oleObj spid="_x0000_s32778" name="公式" r:id="rId3" imgW="152202" imgH="126835" progId="Equation.3">
                  <p:embed/>
                </p:oleObj>
              </a:graphicData>
            </a:graphic>
          </p:graphicFrame>
          <p:sp>
            <p:nvSpPr>
              <p:cNvPr id="32829" name="Text Box 17"/>
              <p:cNvSpPr txBox="1">
                <a:spLocks noChangeArrowheads="1"/>
              </p:cNvSpPr>
              <p:nvPr/>
            </p:nvSpPr>
            <p:spPr bwMode="auto">
              <a:xfrm>
                <a:off x="2467" y="3264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2777" name="Group 18"/>
            <p:cNvGrpSpPr>
              <a:grpSpLocks/>
            </p:cNvGrpSpPr>
            <p:nvPr/>
          </p:nvGrpSpPr>
          <p:grpSpPr bwMode="auto">
            <a:xfrm>
              <a:off x="584" y="2148"/>
              <a:ext cx="1079" cy="1008"/>
              <a:chOff x="864" y="2796"/>
              <a:chExt cx="1008" cy="1008"/>
            </a:xfrm>
          </p:grpSpPr>
          <p:grpSp>
            <p:nvGrpSpPr>
              <p:cNvPr id="32809" name="Group 19"/>
              <p:cNvGrpSpPr>
                <a:grpSpLocks/>
              </p:cNvGrpSpPr>
              <p:nvPr/>
            </p:nvGrpSpPr>
            <p:grpSpPr bwMode="auto">
              <a:xfrm>
                <a:off x="1008" y="2796"/>
                <a:ext cx="720" cy="1008"/>
                <a:chOff x="1008" y="2352"/>
                <a:chExt cx="720" cy="1008"/>
              </a:xfrm>
            </p:grpSpPr>
            <p:sp>
              <p:nvSpPr>
                <p:cNvPr id="32817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50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21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856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22"/>
                <p:cNvSpPr>
                  <a:spLocks noChangeShapeType="1"/>
                </p:cNvSpPr>
                <p:nvPr/>
              </p:nvSpPr>
              <p:spPr bwMode="auto">
                <a:xfrm>
                  <a:off x="1008" y="2352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0" name="Line 23"/>
                <p:cNvSpPr>
                  <a:spLocks noChangeShapeType="1"/>
                </p:cNvSpPr>
                <p:nvPr/>
              </p:nvSpPr>
              <p:spPr bwMode="auto">
                <a:xfrm>
                  <a:off x="1008" y="336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10" name="Text Box 24"/>
              <p:cNvSpPr txBox="1">
                <a:spLocks noChangeArrowheads="1"/>
              </p:cNvSpPr>
              <p:nvPr/>
            </p:nvSpPr>
            <p:spPr bwMode="auto">
              <a:xfrm>
                <a:off x="1020" y="2844"/>
                <a:ext cx="21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_</a:t>
                </a:r>
              </a:p>
            </p:txBody>
          </p:sp>
          <p:sp>
            <p:nvSpPr>
              <p:cNvPr id="32811" name="Text Box 25"/>
              <p:cNvSpPr txBox="1">
                <a:spLocks noChangeArrowheads="1"/>
              </p:cNvSpPr>
              <p:nvPr/>
            </p:nvSpPr>
            <p:spPr bwMode="auto">
              <a:xfrm>
                <a:off x="1495" y="3132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32812" name="Line 26"/>
              <p:cNvSpPr>
                <a:spLocks noChangeShapeType="1"/>
              </p:cNvSpPr>
              <p:nvPr/>
            </p:nvSpPr>
            <p:spPr bwMode="auto">
              <a:xfrm>
                <a:off x="864" y="349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3" name="Line 27"/>
              <p:cNvSpPr>
                <a:spLocks noChangeShapeType="1"/>
              </p:cNvSpPr>
              <p:nvPr/>
            </p:nvSpPr>
            <p:spPr bwMode="auto">
              <a:xfrm>
                <a:off x="1728" y="33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4" name="Line 28"/>
              <p:cNvSpPr>
                <a:spLocks noChangeShapeType="1"/>
              </p:cNvSpPr>
              <p:nvPr/>
            </p:nvSpPr>
            <p:spPr bwMode="auto">
              <a:xfrm>
                <a:off x="864" y="310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5" name="AutoShape 29"/>
              <p:cNvSpPr>
                <a:spLocks noChangeArrowheads="1"/>
              </p:cNvSpPr>
              <p:nvPr/>
            </p:nvSpPr>
            <p:spPr bwMode="auto">
              <a:xfrm rot="5400000">
                <a:off x="1176" y="2844"/>
                <a:ext cx="144" cy="144"/>
              </a:xfrm>
              <a:prstGeom prst="flowChartExtra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2" name="Object 30"/>
              <p:cNvGraphicFramePr>
                <a:graphicFrameLocks noChangeAspect="1"/>
              </p:cNvGraphicFramePr>
              <p:nvPr/>
            </p:nvGraphicFramePr>
            <p:xfrm>
              <a:off x="1392" y="2796"/>
              <a:ext cx="336" cy="280"/>
            </p:xfrm>
            <a:graphic>
              <a:graphicData uri="http://schemas.openxmlformats.org/presentationml/2006/ole">
                <p:oleObj spid="_x0000_s32779" name="公式" r:id="rId4" imgW="152202" imgH="126835" progId="Equation.3">
                  <p:embed/>
                </p:oleObj>
              </a:graphicData>
            </a:graphic>
          </p:graphicFrame>
          <p:sp>
            <p:nvSpPr>
              <p:cNvPr id="32816" name="Text Box 31"/>
              <p:cNvSpPr txBox="1">
                <a:spLocks noChangeArrowheads="1"/>
              </p:cNvSpPr>
              <p:nvPr/>
            </p:nvSpPr>
            <p:spPr bwMode="auto">
              <a:xfrm>
                <a:off x="1219" y="3180"/>
                <a:ext cx="26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32778" name="Line 32"/>
            <p:cNvSpPr>
              <a:spLocks noChangeShapeType="1"/>
            </p:cNvSpPr>
            <p:nvPr/>
          </p:nvSpPr>
          <p:spPr bwMode="auto">
            <a:xfrm>
              <a:off x="1573" y="672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9" name="Line 33"/>
            <p:cNvSpPr>
              <a:spLocks noChangeShapeType="1"/>
            </p:cNvSpPr>
            <p:nvPr/>
          </p:nvSpPr>
          <p:spPr bwMode="auto">
            <a:xfrm flipV="1">
              <a:off x="1894" y="6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780" name="Group 34"/>
            <p:cNvGrpSpPr>
              <a:grpSpLocks/>
            </p:cNvGrpSpPr>
            <p:nvPr/>
          </p:nvGrpSpPr>
          <p:grpSpPr bwMode="auto">
            <a:xfrm>
              <a:off x="571" y="840"/>
              <a:ext cx="1336" cy="504"/>
              <a:chOff x="936" y="1488"/>
              <a:chExt cx="1248" cy="504"/>
            </a:xfrm>
          </p:grpSpPr>
          <p:sp>
            <p:nvSpPr>
              <p:cNvPr id="32807" name="Line 35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8" name="Line 36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781" name="Group 37"/>
            <p:cNvGrpSpPr>
              <a:grpSpLocks/>
            </p:cNvGrpSpPr>
            <p:nvPr/>
          </p:nvGrpSpPr>
          <p:grpSpPr bwMode="auto">
            <a:xfrm flipV="1">
              <a:off x="571" y="1968"/>
              <a:ext cx="1336" cy="504"/>
              <a:chOff x="936" y="1488"/>
              <a:chExt cx="1248" cy="504"/>
            </a:xfrm>
          </p:grpSpPr>
          <p:sp>
            <p:nvSpPr>
              <p:cNvPr id="32805" name="Line 38"/>
              <p:cNvSpPr>
                <a:spLocks noChangeShapeType="1"/>
              </p:cNvSpPr>
              <p:nvPr/>
            </p:nvSpPr>
            <p:spPr bwMode="auto">
              <a:xfrm>
                <a:off x="948" y="1488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6" name="Line 39"/>
              <p:cNvSpPr>
                <a:spLocks noChangeShapeType="1"/>
              </p:cNvSpPr>
              <p:nvPr/>
            </p:nvSpPr>
            <p:spPr bwMode="auto">
              <a:xfrm flipV="1">
                <a:off x="936" y="1986"/>
                <a:ext cx="1248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2" name="Line 40"/>
            <p:cNvSpPr>
              <a:spLocks noChangeShapeType="1"/>
            </p:cNvSpPr>
            <p:nvPr/>
          </p:nvSpPr>
          <p:spPr bwMode="auto">
            <a:xfrm>
              <a:off x="1560" y="2676"/>
              <a:ext cx="9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3" name="Line 41"/>
            <p:cNvSpPr>
              <a:spLocks noChangeShapeType="1"/>
            </p:cNvSpPr>
            <p:nvPr/>
          </p:nvSpPr>
          <p:spPr bwMode="auto">
            <a:xfrm flipV="1">
              <a:off x="1894" y="1566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4" name="Rectangle 42"/>
            <p:cNvSpPr>
              <a:spLocks noChangeArrowheads="1"/>
            </p:cNvSpPr>
            <p:nvPr/>
          </p:nvSpPr>
          <p:spPr bwMode="auto">
            <a:xfrm>
              <a:off x="1817" y="780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5" name="Rectangle 43"/>
            <p:cNvSpPr>
              <a:spLocks noChangeArrowheads="1"/>
            </p:cNvSpPr>
            <p:nvPr/>
          </p:nvSpPr>
          <p:spPr bwMode="auto">
            <a:xfrm>
              <a:off x="1817" y="1452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6" name="Rectangle 44"/>
            <p:cNvSpPr>
              <a:spLocks noChangeArrowheads="1"/>
            </p:cNvSpPr>
            <p:nvPr/>
          </p:nvSpPr>
          <p:spPr bwMode="auto">
            <a:xfrm>
              <a:off x="1817" y="2124"/>
              <a:ext cx="141" cy="3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Oval 45"/>
            <p:cNvSpPr>
              <a:spLocks noChangeArrowheads="1"/>
            </p:cNvSpPr>
            <p:nvPr/>
          </p:nvSpPr>
          <p:spPr bwMode="auto">
            <a:xfrm>
              <a:off x="1868" y="648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Oval 46"/>
            <p:cNvSpPr>
              <a:spLocks noChangeArrowheads="1"/>
            </p:cNvSpPr>
            <p:nvPr/>
          </p:nvSpPr>
          <p:spPr bwMode="auto">
            <a:xfrm>
              <a:off x="1868" y="1932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9" name="Oval 47"/>
            <p:cNvSpPr>
              <a:spLocks noChangeArrowheads="1"/>
            </p:cNvSpPr>
            <p:nvPr/>
          </p:nvSpPr>
          <p:spPr bwMode="auto">
            <a:xfrm>
              <a:off x="1868" y="132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0" name="Oval 48"/>
            <p:cNvSpPr>
              <a:spLocks noChangeArrowheads="1"/>
            </p:cNvSpPr>
            <p:nvPr/>
          </p:nvSpPr>
          <p:spPr bwMode="auto">
            <a:xfrm>
              <a:off x="533" y="282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Oval 49"/>
            <p:cNvSpPr>
              <a:spLocks noChangeArrowheads="1"/>
            </p:cNvSpPr>
            <p:nvPr/>
          </p:nvSpPr>
          <p:spPr bwMode="auto">
            <a:xfrm>
              <a:off x="520" y="432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2" name="Oval 50"/>
            <p:cNvSpPr>
              <a:spLocks noChangeArrowheads="1"/>
            </p:cNvSpPr>
            <p:nvPr/>
          </p:nvSpPr>
          <p:spPr bwMode="auto">
            <a:xfrm>
              <a:off x="2497" y="648"/>
              <a:ext cx="52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3" name="Oval 51"/>
            <p:cNvSpPr>
              <a:spLocks noChangeArrowheads="1"/>
            </p:cNvSpPr>
            <p:nvPr/>
          </p:nvSpPr>
          <p:spPr bwMode="auto">
            <a:xfrm>
              <a:off x="2459" y="2640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4" name="Text Box 52"/>
            <p:cNvSpPr txBox="1">
              <a:spLocks noChangeArrowheads="1"/>
            </p:cNvSpPr>
            <p:nvPr/>
          </p:nvSpPr>
          <p:spPr bwMode="auto">
            <a:xfrm>
              <a:off x="1950" y="816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795" name="Text Box 53"/>
            <p:cNvSpPr txBox="1">
              <a:spLocks noChangeArrowheads="1"/>
            </p:cNvSpPr>
            <p:nvPr/>
          </p:nvSpPr>
          <p:spPr bwMode="auto">
            <a:xfrm>
              <a:off x="1950" y="217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796" name="Text Box 54"/>
            <p:cNvSpPr txBox="1">
              <a:spLocks noChangeArrowheads="1"/>
            </p:cNvSpPr>
            <p:nvPr/>
          </p:nvSpPr>
          <p:spPr bwMode="auto">
            <a:xfrm>
              <a:off x="1973" y="1512"/>
              <a:ext cx="4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2797" name="Text Box 55"/>
            <p:cNvSpPr txBox="1">
              <a:spLocks noChangeArrowheads="1"/>
            </p:cNvSpPr>
            <p:nvPr/>
          </p:nvSpPr>
          <p:spPr bwMode="auto">
            <a:xfrm>
              <a:off x="156" y="210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798" name="Text Box 56"/>
            <p:cNvSpPr txBox="1">
              <a:spLocks noChangeArrowheads="1"/>
            </p:cNvSpPr>
            <p:nvPr/>
          </p:nvSpPr>
          <p:spPr bwMode="auto">
            <a:xfrm>
              <a:off x="156" y="2591"/>
              <a:ext cx="79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i2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799" name="Text Box 57"/>
            <p:cNvSpPr txBox="1">
              <a:spLocks noChangeArrowheads="1"/>
            </p:cNvSpPr>
            <p:nvPr/>
          </p:nvSpPr>
          <p:spPr bwMode="auto">
            <a:xfrm>
              <a:off x="2138" y="253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800" name="Text Box 58"/>
            <p:cNvSpPr txBox="1">
              <a:spLocks noChangeArrowheads="1"/>
            </p:cNvSpPr>
            <p:nvPr/>
          </p:nvSpPr>
          <p:spPr bwMode="auto">
            <a:xfrm>
              <a:off x="2228" y="2616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B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2801" name="Text Box 59"/>
            <p:cNvSpPr txBox="1">
              <a:spLocks noChangeArrowheads="1"/>
            </p:cNvSpPr>
            <p:nvPr/>
          </p:nvSpPr>
          <p:spPr bwMode="auto">
            <a:xfrm>
              <a:off x="1932" y="1104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2802" name="Text Box 60"/>
            <p:cNvSpPr txBox="1">
              <a:spLocks noChangeArrowheads="1"/>
            </p:cNvSpPr>
            <p:nvPr/>
          </p:nvSpPr>
          <p:spPr bwMode="auto">
            <a:xfrm>
              <a:off x="1927" y="1772"/>
              <a:ext cx="34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2803" name="Text Box 61"/>
            <p:cNvSpPr txBox="1">
              <a:spLocks noChangeArrowheads="1"/>
            </p:cNvSpPr>
            <p:nvPr/>
          </p:nvSpPr>
          <p:spPr bwMode="auto">
            <a:xfrm>
              <a:off x="712" y="2664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2804" name="Oval 62"/>
            <p:cNvSpPr>
              <a:spLocks noChangeArrowheads="1"/>
            </p:cNvSpPr>
            <p:nvPr/>
          </p:nvSpPr>
          <p:spPr bwMode="auto">
            <a:xfrm>
              <a:off x="1868" y="2640"/>
              <a:ext cx="52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52319" name="Object 63"/>
          <p:cNvGraphicFramePr>
            <a:graphicFrameLocks noChangeAspect="1"/>
          </p:cNvGraphicFramePr>
          <p:nvPr/>
        </p:nvGraphicFramePr>
        <p:xfrm>
          <a:off x="4522788" y="1125538"/>
          <a:ext cx="3595687" cy="1009650"/>
        </p:xfrm>
        <a:graphic>
          <a:graphicData uri="http://schemas.openxmlformats.org/presentationml/2006/ole">
            <p:oleObj spid="_x0000_s32780" name="Equation" r:id="rId5" imgW="1764534" imgH="495085" progId="Equation.DSMT4">
              <p:embed/>
            </p:oleObj>
          </a:graphicData>
        </a:graphic>
      </p:graphicFrame>
      <p:sp>
        <p:nvSpPr>
          <p:cNvPr id="352320" name="Text Box 64"/>
          <p:cNvSpPr txBox="1">
            <a:spLocks noChangeArrowheads="1"/>
          </p:cNvSpPr>
          <p:nvPr/>
        </p:nvSpPr>
        <p:spPr bwMode="auto">
          <a:xfrm>
            <a:off x="4572000" y="2673350"/>
            <a:ext cx="3600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根据电路的对称性，则</a:t>
            </a:r>
          </a:p>
        </p:txBody>
      </p:sp>
      <p:graphicFrame>
        <p:nvGraphicFramePr>
          <p:cNvPr id="352321" name="Object 65"/>
          <p:cNvGraphicFramePr>
            <a:graphicFrameLocks noChangeAspect="1"/>
          </p:cNvGraphicFramePr>
          <p:nvPr/>
        </p:nvGraphicFramePr>
        <p:xfrm>
          <a:off x="4583113" y="3824288"/>
          <a:ext cx="3595687" cy="1008062"/>
        </p:xfrm>
        <a:graphic>
          <a:graphicData uri="http://schemas.openxmlformats.org/presentationml/2006/ole">
            <p:oleObj spid="_x0000_s32781" name="Equation" r:id="rId6" imgW="1764534" imgH="49508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9" name="Group 2"/>
          <p:cNvGrpSpPr>
            <a:grpSpLocks/>
          </p:cNvGrpSpPr>
          <p:nvPr/>
        </p:nvGrpSpPr>
        <p:grpSpPr bwMode="auto">
          <a:xfrm>
            <a:off x="179388" y="476250"/>
            <a:ext cx="4895850" cy="3881438"/>
            <a:chOff x="45" y="482"/>
            <a:chExt cx="3084" cy="2445"/>
          </a:xfrm>
        </p:grpSpPr>
        <p:sp>
          <p:nvSpPr>
            <p:cNvPr id="33801" name="Text Box 3"/>
            <p:cNvSpPr txBox="1">
              <a:spLocks noChangeArrowheads="1"/>
            </p:cNvSpPr>
            <p:nvPr/>
          </p:nvSpPr>
          <p:spPr bwMode="auto">
            <a:xfrm>
              <a:off x="2727" y="1230"/>
              <a:ext cx="40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o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3802" name="Text Box 4"/>
            <p:cNvSpPr txBox="1">
              <a:spLocks noChangeArrowheads="1"/>
            </p:cNvSpPr>
            <p:nvPr/>
          </p:nvSpPr>
          <p:spPr bwMode="auto">
            <a:xfrm>
              <a:off x="874" y="2326"/>
              <a:ext cx="492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803" name="Text Box 5"/>
            <p:cNvSpPr txBox="1">
              <a:spLocks noChangeArrowheads="1"/>
            </p:cNvSpPr>
            <p:nvPr/>
          </p:nvSpPr>
          <p:spPr bwMode="auto">
            <a:xfrm>
              <a:off x="874" y="777"/>
              <a:ext cx="52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endParaRPr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pSp>
          <p:nvGrpSpPr>
            <p:cNvPr id="33804" name="Group 6"/>
            <p:cNvGrpSpPr>
              <a:grpSpLocks/>
            </p:cNvGrpSpPr>
            <p:nvPr/>
          </p:nvGrpSpPr>
          <p:grpSpPr bwMode="auto">
            <a:xfrm>
              <a:off x="1786" y="1103"/>
              <a:ext cx="720" cy="1008"/>
              <a:chOff x="1008" y="2352"/>
              <a:chExt cx="720" cy="1008"/>
            </a:xfrm>
          </p:grpSpPr>
          <p:sp>
            <p:nvSpPr>
              <p:cNvPr id="33836" name="Line 7"/>
              <p:cNvSpPr>
                <a:spLocks noChangeShapeType="1"/>
              </p:cNvSpPr>
              <p:nvPr/>
            </p:nvSpPr>
            <p:spPr bwMode="auto">
              <a:xfrm rot="-5400000">
                <a:off x="50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Line 8"/>
              <p:cNvSpPr>
                <a:spLocks noChangeShapeType="1"/>
              </p:cNvSpPr>
              <p:nvPr/>
            </p:nvSpPr>
            <p:spPr bwMode="auto">
              <a:xfrm rot="-5400000">
                <a:off x="1224" y="285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8" name="Line 9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9" name="Line 10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882" y="139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1786" y="1631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2265" y="1439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1642" y="179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2506" y="16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1642" y="141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AutoShape 17"/>
            <p:cNvSpPr>
              <a:spLocks noChangeArrowheads="1"/>
            </p:cNvSpPr>
            <p:nvPr/>
          </p:nvSpPr>
          <p:spPr bwMode="auto">
            <a:xfrm rot="5400000">
              <a:off x="1954" y="1151"/>
              <a:ext cx="144" cy="144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798" name="Object 18"/>
            <p:cNvGraphicFramePr>
              <a:graphicFrameLocks noChangeAspect="1"/>
            </p:cNvGraphicFramePr>
            <p:nvPr/>
          </p:nvGraphicFramePr>
          <p:xfrm>
            <a:off x="2170" y="1103"/>
            <a:ext cx="336" cy="280"/>
          </p:xfrm>
          <a:graphic>
            <a:graphicData uri="http://schemas.openxmlformats.org/presentationml/2006/ole">
              <p:oleObj spid="_x0000_s33804" name="公式" r:id="rId3" imgW="152202" imgH="126835" progId="Equation.3">
                <p:embed/>
              </p:oleObj>
            </a:graphicData>
          </a:graphic>
        </p:graphicFrame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1988" y="1487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514" y="707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454" y="2699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>
              <a:off x="1630" y="1799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>
              <a:off x="1630" y="707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2614" y="707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2554" y="163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862" y="2615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Rectangle 27"/>
            <p:cNvSpPr>
              <a:spLocks noChangeArrowheads="1"/>
            </p:cNvSpPr>
            <p:nvPr/>
          </p:nvSpPr>
          <p:spPr bwMode="auto">
            <a:xfrm>
              <a:off x="874" y="62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Rectangle 28"/>
            <p:cNvSpPr>
              <a:spLocks noChangeArrowheads="1"/>
            </p:cNvSpPr>
            <p:nvPr/>
          </p:nvSpPr>
          <p:spPr bwMode="auto">
            <a:xfrm>
              <a:off x="1870" y="2603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2338" y="2699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2554" y="268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2398" y="2915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5" name="Rectangle 32"/>
            <p:cNvSpPr>
              <a:spLocks noChangeArrowheads="1"/>
            </p:cNvSpPr>
            <p:nvPr/>
          </p:nvSpPr>
          <p:spPr bwMode="auto">
            <a:xfrm>
              <a:off x="1882" y="611"/>
              <a:ext cx="468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6" name="Text Box 33"/>
            <p:cNvSpPr txBox="1">
              <a:spLocks noChangeArrowheads="1"/>
            </p:cNvSpPr>
            <p:nvPr/>
          </p:nvSpPr>
          <p:spPr bwMode="auto">
            <a:xfrm>
              <a:off x="1918" y="2319"/>
              <a:ext cx="39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827" name="Text Box 34"/>
            <p:cNvSpPr txBox="1">
              <a:spLocks noChangeArrowheads="1"/>
            </p:cNvSpPr>
            <p:nvPr/>
          </p:nvSpPr>
          <p:spPr bwMode="auto">
            <a:xfrm>
              <a:off x="1978" y="767"/>
              <a:ext cx="396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828" name="Oval 35"/>
            <p:cNvSpPr>
              <a:spLocks noChangeArrowheads="1"/>
            </p:cNvSpPr>
            <p:nvPr/>
          </p:nvSpPr>
          <p:spPr bwMode="auto">
            <a:xfrm>
              <a:off x="2878" y="160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Text Box 36"/>
            <p:cNvSpPr txBox="1">
              <a:spLocks noChangeArrowheads="1"/>
            </p:cNvSpPr>
            <p:nvPr/>
          </p:nvSpPr>
          <p:spPr bwMode="auto">
            <a:xfrm>
              <a:off x="112" y="482"/>
              <a:ext cx="47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u</a:t>
              </a:r>
              <a:r>
                <a:rPr lang="en-US" altLang="zh-CN" sz="3200" b="1" baseline="-25000">
                  <a:ea typeface="楷体_GB2312" pitchFamily="49" charset="-122"/>
                </a:rPr>
                <a:t>A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3830" name="Text Box 37"/>
            <p:cNvSpPr txBox="1">
              <a:spLocks noChangeArrowheads="1"/>
            </p:cNvSpPr>
            <p:nvPr/>
          </p:nvSpPr>
          <p:spPr bwMode="auto">
            <a:xfrm>
              <a:off x="45" y="2447"/>
              <a:ext cx="47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err="1">
                  <a:ea typeface="楷体_GB2312" pitchFamily="49" charset="-122"/>
                </a:rPr>
                <a:t>u</a:t>
              </a:r>
              <a:r>
                <a:rPr lang="en-US" altLang="zh-CN" sz="3200" b="1" baseline="-25000" dirty="0" err="1">
                  <a:ea typeface="楷体_GB2312" pitchFamily="49" charset="-122"/>
                </a:rPr>
                <a:t>B</a:t>
              </a:r>
              <a:endParaRPr lang="en-US" altLang="zh-CN" sz="3200" b="1" dirty="0">
                <a:ea typeface="楷体_GB2312" pitchFamily="49" charset="-122"/>
              </a:endParaRPr>
            </a:p>
          </p:txBody>
        </p:sp>
        <p:sp>
          <p:nvSpPr>
            <p:cNvPr id="33831" name="Oval 38"/>
            <p:cNvSpPr>
              <a:spLocks noChangeArrowheads="1"/>
            </p:cNvSpPr>
            <p:nvPr/>
          </p:nvSpPr>
          <p:spPr bwMode="auto">
            <a:xfrm>
              <a:off x="418" y="267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2" name="Oval 39"/>
            <p:cNvSpPr>
              <a:spLocks noChangeArrowheads="1"/>
            </p:cNvSpPr>
            <p:nvPr/>
          </p:nvSpPr>
          <p:spPr bwMode="auto">
            <a:xfrm>
              <a:off x="1606" y="683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3" name="Oval 40"/>
            <p:cNvSpPr>
              <a:spLocks noChangeArrowheads="1"/>
            </p:cNvSpPr>
            <p:nvPr/>
          </p:nvSpPr>
          <p:spPr bwMode="auto">
            <a:xfrm>
              <a:off x="2590" y="159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4" name="Oval 41"/>
            <p:cNvSpPr>
              <a:spLocks noChangeArrowheads="1"/>
            </p:cNvSpPr>
            <p:nvPr/>
          </p:nvSpPr>
          <p:spPr bwMode="auto">
            <a:xfrm>
              <a:off x="1606" y="267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5" name="Oval 42"/>
            <p:cNvSpPr>
              <a:spLocks noChangeArrowheads="1"/>
            </p:cNvSpPr>
            <p:nvPr/>
          </p:nvSpPr>
          <p:spPr bwMode="auto">
            <a:xfrm>
              <a:off x="454" y="67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43083" name="Object 43"/>
          <p:cNvGraphicFramePr>
            <a:graphicFrameLocks noChangeAspect="1"/>
          </p:cNvGraphicFramePr>
          <p:nvPr/>
        </p:nvGraphicFramePr>
        <p:xfrm>
          <a:off x="1601788" y="5229225"/>
          <a:ext cx="2613025" cy="1008063"/>
        </p:xfrm>
        <a:graphic>
          <a:graphicData uri="http://schemas.openxmlformats.org/presentationml/2006/ole">
            <p:oleObj spid="_x0000_s33805" name="Equation" r:id="rId4" imgW="1282700" imgH="495300" progId="Equation.DSMT4">
              <p:embed/>
            </p:oleObj>
          </a:graphicData>
        </a:graphic>
      </p:graphicFrame>
      <p:graphicFrame>
        <p:nvGraphicFramePr>
          <p:cNvPr id="33795" name="Object 48"/>
          <p:cNvGraphicFramePr>
            <a:graphicFrameLocks noGrp="1" noChangeAspect="1"/>
          </p:cNvGraphicFramePr>
          <p:nvPr>
            <p:ph sz="half" idx="1"/>
          </p:nvPr>
        </p:nvGraphicFramePr>
        <p:xfrm>
          <a:off x="4967288" y="911225"/>
          <a:ext cx="3421062" cy="960438"/>
        </p:xfrm>
        <a:graphic>
          <a:graphicData uri="http://schemas.openxmlformats.org/presentationml/2006/ole">
            <p:oleObj spid="_x0000_s33806" name="Equation" r:id="rId5" imgW="1764534" imgH="495085" progId="Equation.DSMT4">
              <p:embed/>
            </p:oleObj>
          </a:graphicData>
        </a:graphic>
      </p:graphicFrame>
      <p:graphicFrame>
        <p:nvGraphicFramePr>
          <p:cNvPr id="33796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40313" y="2535238"/>
          <a:ext cx="3348037" cy="939800"/>
        </p:xfrm>
        <a:graphic>
          <a:graphicData uri="http://schemas.openxmlformats.org/presentationml/2006/ole">
            <p:oleObj spid="_x0000_s33807" name="Equation" r:id="rId6" imgW="1764534" imgH="495085" progId="Equation.DSMT4">
              <p:embed/>
            </p:oleObj>
          </a:graphicData>
        </a:graphic>
      </p:graphicFrame>
      <p:sp>
        <p:nvSpPr>
          <p:cNvPr id="343093" name="Text Box 53"/>
          <p:cNvSpPr txBox="1">
            <a:spLocks noChangeArrowheads="1"/>
          </p:cNvSpPr>
          <p:nvPr/>
        </p:nvSpPr>
        <p:spPr bwMode="auto">
          <a:xfrm>
            <a:off x="1331913" y="45450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直接运用减法电路的运算公式，得</a:t>
            </a:r>
          </a:p>
        </p:txBody>
      </p:sp>
      <p:graphicFrame>
        <p:nvGraphicFramePr>
          <p:cNvPr id="343094" name="Object 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7538" y="5324475"/>
          <a:ext cx="3348037" cy="933450"/>
        </p:xfrm>
        <a:graphic>
          <a:graphicData uri="http://schemas.openxmlformats.org/presentationml/2006/ole">
            <p:oleObj spid="_x0000_s33808" name="Equation" r:id="rId7" imgW="1777229" imgH="49508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9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56B368-4343-4991-A8C9-CAD32CCE3C4C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23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23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B3270-57BA-4985-ABBA-C767A3FA0046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4858" name="Text Box 2"/>
          <p:cNvSpPr txBox="1">
            <a:spLocks noChangeArrowheads="1"/>
          </p:cNvSpPr>
          <p:nvPr/>
        </p:nvSpPr>
        <p:spPr bwMode="auto">
          <a:xfrm>
            <a:off x="152400" y="136525"/>
            <a:ext cx="2971800" cy="549275"/>
          </a:xfrm>
          <a:prstGeom prst="rect">
            <a:avLst/>
          </a:prstGeom>
          <a:solidFill>
            <a:srgbClr val="33CCFF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2.4.2</a:t>
            </a:r>
            <a:r>
              <a:rPr lang="zh-CN" altLang="en-US" sz="3000" b="1"/>
              <a:t>仪用放大器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29000" y="-38100"/>
            <a:ext cx="5715000" cy="4000500"/>
            <a:chOff x="2171" y="-24"/>
            <a:chExt cx="3589" cy="2616"/>
          </a:xfrm>
        </p:grpSpPr>
        <p:graphicFrame>
          <p:nvGraphicFramePr>
            <p:cNvPr id="34824" name="Object 4"/>
            <p:cNvGraphicFramePr>
              <a:graphicFrameLocks noChangeAspect="1"/>
            </p:cNvGraphicFramePr>
            <p:nvPr/>
          </p:nvGraphicFramePr>
          <p:xfrm>
            <a:off x="2905" y="1020"/>
            <a:ext cx="207" cy="230"/>
          </p:xfrm>
          <a:graphic>
            <a:graphicData uri="http://schemas.openxmlformats.org/presentationml/2006/ole">
              <p:oleObj spid="_x0000_s34892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34825" name="Object 5"/>
            <p:cNvGraphicFramePr>
              <a:graphicFrameLocks noChangeAspect="1"/>
            </p:cNvGraphicFramePr>
            <p:nvPr/>
          </p:nvGraphicFramePr>
          <p:xfrm>
            <a:off x="3578" y="204"/>
            <a:ext cx="167" cy="244"/>
          </p:xfrm>
          <a:graphic>
            <a:graphicData uri="http://schemas.openxmlformats.org/presentationml/2006/ole">
              <p:oleObj spid="_x0000_s34893" name="公式" r:id="rId7" imgW="165028" imgH="228501" progId="Equation.3">
                <p:embed/>
              </p:oleObj>
            </a:graphicData>
          </a:graphic>
        </p:graphicFrame>
        <p:sp>
          <p:nvSpPr>
            <p:cNvPr id="34867" name="Rectangle 6"/>
            <p:cNvSpPr>
              <a:spLocks noChangeArrowheads="1"/>
            </p:cNvSpPr>
            <p:nvPr/>
          </p:nvSpPr>
          <p:spPr bwMode="auto">
            <a:xfrm rot="5400000">
              <a:off x="2953" y="849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6" name="Object 7"/>
            <p:cNvGraphicFramePr>
              <a:graphicFrameLocks noChangeAspect="1"/>
            </p:cNvGraphicFramePr>
            <p:nvPr/>
          </p:nvGraphicFramePr>
          <p:xfrm>
            <a:off x="2688" y="651"/>
            <a:ext cx="143" cy="81"/>
          </p:xfrm>
          <a:graphic>
            <a:graphicData uri="http://schemas.openxmlformats.org/presentationml/2006/ole">
              <p:oleObj spid="_x0000_s34894" name="公式" r:id="rId8" imgW="139518" imgH="76101" progId="Equation.3">
                <p:embed/>
              </p:oleObj>
            </a:graphicData>
          </a:graphic>
        </p:graphicFrame>
        <p:graphicFrame>
          <p:nvGraphicFramePr>
            <p:cNvPr id="34827" name="Object 8"/>
            <p:cNvGraphicFramePr>
              <a:graphicFrameLocks noChangeAspect="1"/>
            </p:cNvGraphicFramePr>
            <p:nvPr/>
          </p:nvGraphicFramePr>
          <p:xfrm>
            <a:off x="2720" y="204"/>
            <a:ext cx="85" cy="87"/>
          </p:xfrm>
          <a:graphic>
            <a:graphicData uri="http://schemas.openxmlformats.org/presentationml/2006/ole">
              <p:oleObj spid="_x0000_s34895" name="公式" r:id="rId9" imgW="139700" imgH="139700" progId="Equation.3">
                <p:embed/>
              </p:oleObj>
            </a:graphicData>
          </a:graphic>
        </p:graphicFrame>
        <p:sp>
          <p:nvSpPr>
            <p:cNvPr id="34868" name="Rectangle 9"/>
            <p:cNvSpPr>
              <a:spLocks noChangeArrowheads="1"/>
            </p:cNvSpPr>
            <p:nvPr/>
          </p:nvSpPr>
          <p:spPr bwMode="auto">
            <a:xfrm>
              <a:off x="2441" y="1173"/>
              <a:ext cx="103" cy="23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8" name="Object 10"/>
            <p:cNvGraphicFramePr>
              <a:graphicFrameLocks noChangeAspect="1"/>
            </p:cNvGraphicFramePr>
            <p:nvPr/>
          </p:nvGraphicFramePr>
          <p:xfrm>
            <a:off x="2536" y="1173"/>
            <a:ext cx="193" cy="231"/>
          </p:xfrm>
          <a:graphic>
            <a:graphicData uri="http://schemas.openxmlformats.org/presentationml/2006/ole">
              <p:oleObj spid="_x0000_s34896" name="公式" r:id="rId10" imgW="190335" imgH="215713" progId="Equation.3">
                <p:embed/>
              </p:oleObj>
            </a:graphicData>
          </a:graphic>
        </p:graphicFrame>
        <p:sp>
          <p:nvSpPr>
            <p:cNvPr id="34869" name="AutoShape 11"/>
            <p:cNvSpPr>
              <a:spLocks noChangeArrowheads="1"/>
            </p:cNvSpPr>
            <p:nvPr/>
          </p:nvSpPr>
          <p:spPr bwMode="auto">
            <a:xfrm>
              <a:off x="2224" y="227"/>
              <a:ext cx="46" cy="4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29" name="Object 12"/>
            <p:cNvGraphicFramePr>
              <a:graphicFrameLocks noChangeAspect="1"/>
            </p:cNvGraphicFramePr>
            <p:nvPr/>
          </p:nvGraphicFramePr>
          <p:xfrm>
            <a:off x="2180" y="-24"/>
            <a:ext cx="156" cy="228"/>
          </p:xfrm>
          <a:graphic>
            <a:graphicData uri="http://schemas.openxmlformats.org/presentationml/2006/ole">
              <p:oleObj spid="_x0000_s34897" name="公式" r:id="rId11" imgW="152268" imgH="215713" progId="Equation.3">
                <p:embed/>
              </p:oleObj>
            </a:graphicData>
          </a:graphic>
        </p:graphicFrame>
        <p:sp>
          <p:nvSpPr>
            <p:cNvPr id="34870" name="AutoShape 13"/>
            <p:cNvSpPr>
              <a:spLocks noChangeArrowheads="1"/>
            </p:cNvSpPr>
            <p:nvPr/>
          </p:nvSpPr>
          <p:spPr bwMode="auto">
            <a:xfrm>
              <a:off x="2470" y="948"/>
              <a:ext cx="45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1" name="AutoShape 14"/>
            <p:cNvSpPr>
              <a:spLocks noChangeArrowheads="1"/>
            </p:cNvSpPr>
            <p:nvPr/>
          </p:nvSpPr>
          <p:spPr bwMode="auto">
            <a:xfrm rot="5400000">
              <a:off x="2702" y="51"/>
              <a:ext cx="786" cy="827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AutoShape 15"/>
            <p:cNvSpPr>
              <a:spLocks noChangeArrowheads="1"/>
            </p:cNvSpPr>
            <p:nvPr/>
          </p:nvSpPr>
          <p:spPr bwMode="auto">
            <a:xfrm>
              <a:off x="3632" y="440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30" name="Object 16"/>
            <p:cNvGraphicFramePr>
              <a:graphicFrameLocks noChangeAspect="1"/>
            </p:cNvGraphicFramePr>
            <p:nvPr/>
          </p:nvGraphicFramePr>
          <p:xfrm>
            <a:off x="3905" y="171"/>
            <a:ext cx="207" cy="244"/>
          </p:xfrm>
          <a:graphic>
            <a:graphicData uri="http://schemas.openxmlformats.org/presentationml/2006/ole">
              <p:oleObj spid="_x0000_s34898" name="公式" r:id="rId12" imgW="203112" imgH="228501" progId="Equation.3">
                <p:embed/>
              </p:oleObj>
            </a:graphicData>
          </a:graphic>
        </p:graphicFrame>
        <p:sp>
          <p:nvSpPr>
            <p:cNvPr id="34873" name="Rectangle 17"/>
            <p:cNvSpPr>
              <a:spLocks noChangeArrowheads="1"/>
            </p:cNvSpPr>
            <p:nvPr/>
          </p:nvSpPr>
          <p:spPr bwMode="auto">
            <a:xfrm rot="5400000">
              <a:off x="3945" y="336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1" name="Object 18"/>
            <p:cNvGraphicFramePr>
              <a:graphicFrameLocks noChangeAspect="1"/>
            </p:cNvGraphicFramePr>
            <p:nvPr/>
          </p:nvGraphicFramePr>
          <p:xfrm>
            <a:off x="4852" y="192"/>
            <a:ext cx="207" cy="230"/>
          </p:xfrm>
          <a:graphic>
            <a:graphicData uri="http://schemas.openxmlformats.org/presentationml/2006/ole">
              <p:oleObj spid="_x0000_s34899" name="公式" r:id="rId13" imgW="203024" imgH="215713" progId="Equation.3">
                <p:embed/>
              </p:oleObj>
            </a:graphicData>
          </a:graphic>
        </p:graphicFrame>
        <p:sp>
          <p:nvSpPr>
            <p:cNvPr id="34874" name="Rectangle 19"/>
            <p:cNvSpPr>
              <a:spLocks noChangeArrowheads="1"/>
            </p:cNvSpPr>
            <p:nvPr/>
          </p:nvSpPr>
          <p:spPr bwMode="auto">
            <a:xfrm rot="5400000">
              <a:off x="4905" y="351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2" name="Object 20"/>
            <p:cNvGraphicFramePr>
              <a:graphicFrameLocks noChangeAspect="1"/>
            </p:cNvGraphicFramePr>
            <p:nvPr/>
          </p:nvGraphicFramePr>
          <p:xfrm>
            <a:off x="4556" y="990"/>
            <a:ext cx="143" cy="81"/>
          </p:xfrm>
          <a:graphic>
            <a:graphicData uri="http://schemas.openxmlformats.org/presentationml/2006/ole">
              <p:oleObj spid="_x0000_s34900" name="公式" r:id="rId14" imgW="139518" imgH="76101" progId="Equation.3">
                <p:embed/>
              </p:oleObj>
            </a:graphicData>
          </a:graphic>
        </p:graphicFrame>
        <p:sp>
          <p:nvSpPr>
            <p:cNvPr id="34875" name="AutoShape 21"/>
            <p:cNvSpPr>
              <a:spLocks noChangeArrowheads="1"/>
            </p:cNvSpPr>
            <p:nvPr/>
          </p:nvSpPr>
          <p:spPr bwMode="auto">
            <a:xfrm rot="5400000">
              <a:off x="4517" y="855"/>
              <a:ext cx="786" cy="828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AutoShape 22"/>
            <p:cNvSpPr>
              <a:spLocks noChangeArrowheads="1"/>
            </p:cNvSpPr>
            <p:nvPr/>
          </p:nvSpPr>
          <p:spPr bwMode="auto">
            <a:xfrm>
              <a:off x="4277" y="442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7" name="Rectangle 23"/>
            <p:cNvSpPr>
              <a:spLocks noChangeArrowheads="1"/>
            </p:cNvSpPr>
            <p:nvPr/>
          </p:nvSpPr>
          <p:spPr bwMode="auto">
            <a:xfrm>
              <a:off x="4254" y="2224"/>
              <a:ext cx="98" cy="246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AutoShape 24"/>
            <p:cNvSpPr>
              <a:spLocks noChangeArrowheads="1"/>
            </p:cNvSpPr>
            <p:nvPr/>
          </p:nvSpPr>
          <p:spPr bwMode="auto">
            <a:xfrm>
              <a:off x="4276" y="2076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9" name="Line 25"/>
            <p:cNvSpPr>
              <a:spLocks noChangeShapeType="1"/>
            </p:cNvSpPr>
            <p:nvPr/>
          </p:nvSpPr>
          <p:spPr bwMode="auto">
            <a:xfrm>
              <a:off x="4300" y="2470"/>
              <a:ext cx="0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Line 26"/>
            <p:cNvSpPr>
              <a:spLocks noChangeShapeType="1"/>
            </p:cNvSpPr>
            <p:nvPr/>
          </p:nvSpPr>
          <p:spPr bwMode="auto">
            <a:xfrm>
              <a:off x="4228" y="2568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AutoShape 27"/>
            <p:cNvSpPr>
              <a:spLocks noChangeArrowheads="1"/>
            </p:cNvSpPr>
            <p:nvPr/>
          </p:nvSpPr>
          <p:spPr bwMode="auto">
            <a:xfrm>
              <a:off x="5418" y="1247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82" name="AutoShape 28"/>
            <p:cNvSpPr>
              <a:spLocks noChangeArrowheads="1"/>
            </p:cNvSpPr>
            <p:nvPr/>
          </p:nvSpPr>
          <p:spPr bwMode="auto">
            <a:xfrm>
              <a:off x="5640" y="1247"/>
              <a:ext cx="46" cy="4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33" name="Object 29"/>
            <p:cNvGraphicFramePr>
              <a:graphicFrameLocks noChangeAspect="1"/>
            </p:cNvGraphicFramePr>
            <p:nvPr/>
          </p:nvGraphicFramePr>
          <p:xfrm>
            <a:off x="5592" y="1020"/>
            <a:ext cx="168" cy="243"/>
          </p:xfrm>
          <a:graphic>
            <a:graphicData uri="http://schemas.openxmlformats.org/presentationml/2006/ole">
              <p:oleObj spid="_x0000_s34901" name="公式" r:id="rId15" imgW="165028" imgH="228501" progId="Equation.3">
                <p:embed/>
              </p:oleObj>
            </a:graphicData>
          </a:graphic>
        </p:graphicFrame>
        <p:graphicFrame>
          <p:nvGraphicFramePr>
            <p:cNvPr id="34834" name="Object 30"/>
            <p:cNvGraphicFramePr>
              <a:graphicFrameLocks noChangeAspect="1"/>
            </p:cNvGraphicFramePr>
            <p:nvPr/>
          </p:nvGraphicFramePr>
          <p:xfrm>
            <a:off x="4373" y="2272"/>
            <a:ext cx="205" cy="231"/>
          </p:xfrm>
          <a:graphic>
            <a:graphicData uri="http://schemas.openxmlformats.org/presentationml/2006/ole">
              <p:oleObj spid="_x0000_s34902" name="公式" r:id="rId16" imgW="203024" imgH="215713" progId="Equation.3">
                <p:embed/>
              </p:oleObj>
            </a:graphicData>
          </a:graphic>
        </p:graphicFrame>
        <p:sp>
          <p:nvSpPr>
            <p:cNvPr id="34883" name="Line 31"/>
            <p:cNvSpPr>
              <a:spLocks noChangeShapeType="1"/>
            </p:cNvSpPr>
            <p:nvPr/>
          </p:nvSpPr>
          <p:spPr bwMode="auto">
            <a:xfrm flipV="1">
              <a:off x="2494" y="69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32"/>
            <p:cNvSpPr>
              <a:spLocks noChangeShapeType="1"/>
            </p:cNvSpPr>
            <p:nvPr/>
          </p:nvSpPr>
          <p:spPr bwMode="auto">
            <a:xfrm>
              <a:off x="2494" y="980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33"/>
            <p:cNvSpPr>
              <a:spLocks noChangeShapeType="1"/>
            </p:cNvSpPr>
            <p:nvPr/>
          </p:nvSpPr>
          <p:spPr bwMode="auto">
            <a:xfrm>
              <a:off x="3130" y="980"/>
              <a:ext cx="5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34"/>
            <p:cNvSpPr>
              <a:spLocks noChangeShapeType="1"/>
            </p:cNvSpPr>
            <p:nvPr/>
          </p:nvSpPr>
          <p:spPr bwMode="auto">
            <a:xfrm>
              <a:off x="3536" y="4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35"/>
            <p:cNvSpPr>
              <a:spLocks noChangeShapeType="1"/>
            </p:cNvSpPr>
            <p:nvPr/>
          </p:nvSpPr>
          <p:spPr bwMode="auto">
            <a:xfrm>
              <a:off x="3653" y="457"/>
              <a:ext cx="0" cy="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Line 36"/>
            <p:cNvSpPr>
              <a:spLocks noChangeShapeType="1"/>
            </p:cNvSpPr>
            <p:nvPr/>
          </p:nvSpPr>
          <p:spPr bwMode="auto">
            <a:xfrm>
              <a:off x="2270" y="251"/>
              <a:ext cx="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Line 37"/>
            <p:cNvSpPr>
              <a:spLocks noChangeShapeType="1"/>
            </p:cNvSpPr>
            <p:nvPr/>
          </p:nvSpPr>
          <p:spPr bwMode="auto">
            <a:xfrm>
              <a:off x="4299" y="2099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Line 38"/>
            <p:cNvSpPr>
              <a:spLocks noChangeShapeType="1"/>
            </p:cNvSpPr>
            <p:nvPr/>
          </p:nvSpPr>
          <p:spPr bwMode="auto">
            <a:xfrm>
              <a:off x="5330" y="1271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39"/>
            <p:cNvGraphicFramePr>
              <a:graphicFrameLocks noChangeAspect="1"/>
            </p:cNvGraphicFramePr>
            <p:nvPr/>
          </p:nvGraphicFramePr>
          <p:xfrm>
            <a:off x="2946" y="349"/>
            <a:ext cx="206" cy="231"/>
          </p:xfrm>
          <a:graphic>
            <a:graphicData uri="http://schemas.openxmlformats.org/presentationml/2006/ole">
              <p:oleObj spid="_x0000_s34903" name="公式" r:id="rId17" imgW="203024" imgH="215713" progId="Equation.3">
                <p:embed/>
              </p:oleObj>
            </a:graphicData>
          </a:graphic>
        </p:graphicFrame>
        <p:graphicFrame>
          <p:nvGraphicFramePr>
            <p:cNvPr id="34836" name="Object 40"/>
            <p:cNvGraphicFramePr>
              <a:graphicFrameLocks noChangeAspect="1"/>
            </p:cNvGraphicFramePr>
            <p:nvPr/>
          </p:nvGraphicFramePr>
          <p:xfrm>
            <a:off x="4722" y="1128"/>
            <a:ext cx="218" cy="244"/>
          </p:xfrm>
          <a:graphic>
            <a:graphicData uri="http://schemas.openxmlformats.org/presentationml/2006/ole">
              <p:oleObj spid="_x0000_s34904" name="公式" r:id="rId18" imgW="215806" imgH="228501" progId="Equation.3">
                <p:embed/>
              </p:oleObj>
            </a:graphicData>
          </a:graphic>
        </p:graphicFrame>
        <p:graphicFrame>
          <p:nvGraphicFramePr>
            <p:cNvPr id="34837" name="Object 41"/>
            <p:cNvGraphicFramePr>
              <a:graphicFrameLocks noChangeAspect="1"/>
            </p:cNvGraphicFramePr>
            <p:nvPr/>
          </p:nvGraphicFramePr>
          <p:xfrm>
            <a:off x="4556" y="1461"/>
            <a:ext cx="85" cy="87"/>
          </p:xfrm>
          <a:graphic>
            <a:graphicData uri="http://schemas.openxmlformats.org/presentationml/2006/ole">
              <p:oleObj spid="_x0000_s34905" name="公式" r:id="rId19" imgW="139700" imgH="139700" progId="Equation.3">
                <p:embed/>
              </p:oleObj>
            </a:graphicData>
          </a:graphic>
        </p:graphicFrame>
        <p:sp>
          <p:nvSpPr>
            <p:cNvPr id="34891" name="Line 42"/>
            <p:cNvSpPr>
              <a:spLocks noChangeShapeType="1"/>
            </p:cNvSpPr>
            <p:nvPr/>
          </p:nvSpPr>
          <p:spPr bwMode="auto">
            <a:xfrm flipH="1">
              <a:off x="2498" y="69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8" name="Object 43"/>
            <p:cNvGraphicFramePr>
              <a:graphicFrameLocks noChangeAspect="1"/>
            </p:cNvGraphicFramePr>
            <p:nvPr/>
          </p:nvGraphicFramePr>
          <p:xfrm>
            <a:off x="2192" y="300"/>
            <a:ext cx="85" cy="87"/>
          </p:xfrm>
          <a:graphic>
            <a:graphicData uri="http://schemas.openxmlformats.org/presentationml/2006/ole">
              <p:oleObj spid="_x0000_s34906" name="公式" r:id="rId20" imgW="139700" imgH="139700" progId="Equation.3">
                <p:embed/>
              </p:oleObj>
            </a:graphicData>
          </a:graphic>
        </p:graphicFrame>
        <p:graphicFrame>
          <p:nvGraphicFramePr>
            <p:cNvPr id="34839" name="Object 44"/>
            <p:cNvGraphicFramePr>
              <a:graphicFrameLocks noChangeAspect="1"/>
            </p:cNvGraphicFramePr>
            <p:nvPr/>
          </p:nvGraphicFramePr>
          <p:xfrm>
            <a:off x="2902" y="1318"/>
            <a:ext cx="207" cy="230"/>
          </p:xfrm>
          <a:graphic>
            <a:graphicData uri="http://schemas.openxmlformats.org/presentationml/2006/ole">
              <p:oleObj spid="_x0000_s34907" name="公式" r:id="rId21" imgW="203024" imgH="215713" progId="Equation.3">
                <p:embed/>
              </p:oleObj>
            </a:graphicData>
          </a:graphic>
        </p:graphicFrame>
        <p:graphicFrame>
          <p:nvGraphicFramePr>
            <p:cNvPr id="34840" name="Object 45"/>
            <p:cNvGraphicFramePr>
              <a:graphicFrameLocks noChangeAspect="1"/>
            </p:cNvGraphicFramePr>
            <p:nvPr/>
          </p:nvGraphicFramePr>
          <p:xfrm>
            <a:off x="3575" y="2076"/>
            <a:ext cx="168" cy="231"/>
          </p:xfrm>
          <a:graphic>
            <a:graphicData uri="http://schemas.openxmlformats.org/presentationml/2006/ole">
              <p:oleObj spid="_x0000_s34908" name="公式" r:id="rId22" imgW="164885" imgH="215619" progId="Equation.3">
                <p:embed/>
              </p:oleObj>
            </a:graphicData>
          </a:graphic>
        </p:graphicFrame>
        <p:sp>
          <p:nvSpPr>
            <p:cNvPr id="34892" name="Rectangle 46"/>
            <p:cNvSpPr>
              <a:spLocks noChangeArrowheads="1"/>
            </p:cNvSpPr>
            <p:nvPr/>
          </p:nvSpPr>
          <p:spPr bwMode="auto">
            <a:xfrm rot="5400000">
              <a:off x="2950" y="1473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1" name="Object 47"/>
            <p:cNvGraphicFramePr>
              <a:graphicFrameLocks noChangeAspect="1"/>
            </p:cNvGraphicFramePr>
            <p:nvPr/>
          </p:nvGraphicFramePr>
          <p:xfrm>
            <a:off x="2685" y="1851"/>
            <a:ext cx="143" cy="81"/>
          </p:xfrm>
          <a:graphic>
            <a:graphicData uri="http://schemas.openxmlformats.org/presentationml/2006/ole">
              <p:oleObj spid="_x0000_s34909" name="公式" r:id="rId23" imgW="139518" imgH="76101" progId="Equation.3">
                <p:embed/>
              </p:oleObj>
            </a:graphicData>
          </a:graphic>
        </p:graphicFrame>
        <p:graphicFrame>
          <p:nvGraphicFramePr>
            <p:cNvPr id="34842" name="Object 48"/>
            <p:cNvGraphicFramePr>
              <a:graphicFrameLocks noChangeAspect="1"/>
            </p:cNvGraphicFramePr>
            <p:nvPr/>
          </p:nvGraphicFramePr>
          <p:xfrm>
            <a:off x="2720" y="2316"/>
            <a:ext cx="85" cy="87"/>
          </p:xfrm>
          <a:graphic>
            <a:graphicData uri="http://schemas.openxmlformats.org/presentationml/2006/ole">
              <p:oleObj spid="_x0000_s34910" name="公式" r:id="rId24" imgW="139700" imgH="139700" progId="Equation.3">
                <p:embed/>
              </p:oleObj>
            </a:graphicData>
          </a:graphic>
        </p:graphicFrame>
        <p:sp>
          <p:nvSpPr>
            <p:cNvPr id="34893" name="AutoShape 49"/>
            <p:cNvSpPr>
              <a:spLocks noChangeArrowheads="1"/>
            </p:cNvSpPr>
            <p:nvPr/>
          </p:nvSpPr>
          <p:spPr bwMode="auto">
            <a:xfrm>
              <a:off x="2221" y="2327"/>
              <a:ext cx="46" cy="4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43" name="Object 50"/>
            <p:cNvGraphicFramePr>
              <a:graphicFrameLocks noChangeAspect="1"/>
            </p:cNvGraphicFramePr>
            <p:nvPr/>
          </p:nvGraphicFramePr>
          <p:xfrm>
            <a:off x="2171" y="2364"/>
            <a:ext cx="169" cy="228"/>
          </p:xfrm>
          <a:graphic>
            <a:graphicData uri="http://schemas.openxmlformats.org/presentationml/2006/ole">
              <p:oleObj spid="_x0000_s34911" name="公式" r:id="rId25" imgW="164885" imgH="215619" progId="Equation.3">
                <p:embed/>
              </p:oleObj>
            </a:graphicData>
          </a:graphic>
        </p:graphicFrame>
        <p:sp>
          <p:nvSpPr>
            <p:cNvPr id="34894" name="AutoShape 51"/>
            <p:cNvSpPr>
              <a:spLocks noChangeArrowheads="1"/>
            </p:cNvSpPr>
            <p:nvPr/>
          </p:nvSpPr>
          <p:spPr bwMode="auto">
            <a:xfrm>
              <a:off x="2467" y="1587"/>
              <a:ext cx="45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95" name="AutoShape 52"/>
            <p:cNvSpPr>
              <a:spLocks noChangeArrowheads="1"/>
            </p:cNvSpPr>
            <p:nvPr/>
          </p:nvSpPr>
          <p:spPr bwMode="auto">
            <a:xfrm rot="5400000">
              <a:off x="2699" y="1693"/>
              <a:ext cx="786" cy="827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AutoShape 53"/>
            <p:cNvSpPr>
              <a:spLocks noChangeArrowheads="1"/>
            </p:cNvSpPr>
            <p:nvPr/>
          </p:nvSpPr>
          <p:spPr bwMode="auto">
            <a:xfrm>
              <a:off x="3629" y="2082"/>
              <a:ext cx="46" cy="4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34844" name="Object 54"/>
            <p:cNvGraphicFramePr>
              <a:graphicFrameLocks noChangeAspect="1"/>
            </p:cNvGraphicFramePr>
            <p:nvPr/>
          </p:nvGraphicFramePr>
          <p:xfrm>
            <a:off x="3902" y="2124"/>
            <a:ext cx="207" cy="244"/>
          </p:xfrm>
          <a:graphic>
            <a:graphicData uri="http://schemas.openxmlformats.org/presentationml/2006/ole">
              <p:oleObj spid="_x0000_s34912" name="公式" r:id="rId26" imgW="203112" imgH="228501" progId="Equation.3">
                <p:embed/>
              </p:oleObj>
            </a:graphicData>
          </a:graphic>
        </p:graphicFrame>
        <p:sp>
          <p:nvSpPr>
            <p:cNvPr id="34897" name="Rectangle 55"/>
            <p:cNvSpPr>
              <a:spLocks noChangeArrowheads="1"/>
            </p:cNvSpPr>
            <p:nvPr/>
          </p:nvSpPr>
          <p:spPr bwMode="auto">
            <a:xfrm rot="5400000">
              <a:off x="3942" y="1978"/>
              <a:ext cx="98" cy="243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56"/>
            <p:cNvSpPr>
              <a:spLocks noChangeShapeType="1"/>
            </p:cNvSpPr>
            <p:nvPr/>
          </p:nvSpPr>
          <p:spPr bwMode="auto">
            <a:xfrm flipV="1">
              <a:off x="2491" y="1607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57"/>
            <p:cNvSpPr>
              <a:spLocks noChangeShapeType="1"/>
            </p:cNvSpPr>
            <p:nvPr/>
          </p:nvSpPr>
          <p:spPr bwMode="auto">
            <a:xfrm>
              <a:off x="2491" y="1604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58"/>
            <p:cNvSpPr>
              <a:spLocks noChangeShapeType="1"/>
            </p:cNvSpPr>
            <p:nvPr/>
          </p:nvSpPr>
          <p:spPr bwMode="auto">
            <a:xfrm>
              <a:off x="3127" y="1604"/>
              <a:ext cx="5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59"/>
            <p:cNvSpPr>
              <a:spLocks noChangeShapeType="1"/>
            </p:cNvSpPr>
            <p:nvPr/>
          </p:nvSpPr>
          <p:spPr bwMode="auto">
            <a:xfrm>
              <a:off x="3533" y="210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60"/>
            <p:cNvSpPr>
              <a:spLocks noChangeShapeType="1"/>
            </p:cNvSpPr>
            <p:nvPr/>
          </p:nvSpPr>
          <p:spPr bwMode="auto">
            <a:xfrm>
              <a:off x="3650" y="1609"/>
              <a:ext cx="0" cy="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61"/>
            <p:cNvSpPr>
              <a:spLocks noChangeShapeType="1"/>
            </p:cNvSpPr>
            <p:nvPr/>
          </p:nvSpPr>
          <p:spPr bwMode="auto">
            <a:xfrm>
              <a:off x="2267" y="2351"/>
              <a:ext cx="4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5" name="Object 62"/>
            <p:cNvGraphicFramePr>
              <a:graphicFrameLocks noChangeAspect="1"/>
            </p:cNvGraphicFramePr>
            <p:nvPr/>
          </p:nvGraphicFramePr>
          <p:xfrm>
            <a:off x="2937" y="1991"/>
            <a:ext cx="219" cy="231"/>
          </p:xfrm>
          <a:graphic>
            <a:graphicData uri="http://schemas.openxmlformats.org/presentationml/2006/ole">
              <p:oleObj spid="_x0000_s34913" name="公式" r:id="rId27" imgW="215619" imgH="215619" progId="Equation.3">
                <p:embed/>
              </p:oleObj>
            </a:graphicData>
          </a:graphic>
        </p:graphicFrame>
        <p:sp>
          <p:nvSpPr>
            <p:cNvPr id="34904" name="Line 63"/>
            <p:cNvSpPr>
              <a:spLocks noChangeShapeType="1"/>
            </p:cNvSpPr>
            <p:nvPr/>
          </p:nvSpPr>
          <p:spPr bwMode="auto">
            <a:xfrm flipH="1">
              <a:off x="2495" y="18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6" name="Object 64"/>
            <p:cNvGraphicFramePr>
              <a:graphicFrameLocks noChangeAspect="1"/>
            </p:cNvGraphicFramePr>
            <p:nvPr/>
          </p:nvGraphicFramePr>
          <p:xfrm>
            <a:off x="2193" y="2220"/>
            <a:ext cx="143" cy="81"/>
          </p:xfrm>
          <a:graphic>
            <a:graphicData uri="http://schemas.openxmlformats.org/presentationml/2006/ole">
              <p:oleObj spid="_x0000_s34914" name="公式" r:id="rId28" imgW="139518" imgH="76101" progId="Equation.3">
                <p:embed/>
              </p:oleObj>
            </a:graphicData>
          </a:graphic>
        </p:graphicFrame>
        <p:sp>
          <p:nvSpPr>
            <p:cNvPr id="34905" name="Line 65"/>
            <p:cNvSpPr>
              <a:spLocks noChangeShapeType="1"/>
            </p:cNvSpPr>
            <p:nvPr/>
          </p:nvSpPr>
          <p:spPr bwMode="auto">
            <a:xfrm>
              <a:off x="2489" y="98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66"/>
            <p:cNvSpPr>
              <a:spLocks noChangeShapeType="1"/>
            </p:cNvSpPr>
            <p:nvPr/>
          </p:nvSpPr>
          <p:spPr bwMode="auto">
            <a:xfrm>
              <a:off x="2489" y="141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67"/>
            <p:cNvSpPr>
              <a:spLocks noChangeShapeType="1"/>
            </p:cNvSpPr>
            <p:nvPr/>
          </p:nvSpPr>
          <p:spPr bwMode="auto">
            <a:xfrm rot="5400000">
              <a:off x="3416" y="948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7" name="Object 68"/>
            <p:cNvGraphicFramePr>
              <a:graphicFrameLocks noChangeAspect="1"/>
            </p:cNvGraphicFramePr>
            <p:nvPr/>
          </p:nvGraphicFramePr>
          <p:xfrm>
            <a:off x="3344" y="1054"/>
            <a:ext cx="208" cy="254"/>
          </p:xfrm>
          <a:graphic>
            <a:graphicData uri="http://schemas.openxmlformats.org/presentationml/2006/ole">
              <p:oleObj spid="_x0000_s34915" name="公式" r:id="rId29" imgW="203112" imgH="241195" progId="Equation.3">
                <p:embed/>
              </p:oleObj>
            </a:graphicData>
          </a:graphic>
        </p:graphicFrame>
        <p:sp>
          <p:nvSpPr>
            <p:cNvPr id="34908" name="Line 69"/>
            <p:cNvSpPr>
              <a:spLocks noChangeShapeType="1"/>
            </p:cNvSpPr>
            <p:nvPr/>
          </p:nvSpPr>
          <p:spPr bwMode="auto">
            <a:xfrm rot="-5400000">
              <a:off x="3416" y="138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8" name="Object 70"/>
            <p:cNvGraphicFramePr>
              <a:graphicFrameLocks noChangeAspect="1"/>
            </p:cNvGraphicFramePr>
            <p:nvPr/>
          </p:nvGraphicFramePr>
          <p:xfrm>
            <a:off x="3328" y="1260"/>
            <a:ext cx="208" cy="254"/>
          </p:xfrm>
          <a:graphic>
            <a:graphicData uri="http://schemas.openxmlformats.org/presentationml/2006/ole">
              <p:oleObj spid="_x0000_s34916" name="公式" r:id="rId30" imgW="203112" imgH="241195" progId="Equation.3">
                <p:embed/>
              </p:oleObj>
            </a:graphicData>
          </a:graphic>
        </p:graphicFrame>
        <p:sp>
          <p:nvSpPr>
            <p:cNvPr id="34909" name="Line 71"/>
            <p:cNvSpPr>
              <a:spLocks noChangeShapeType="1"/>
            </p:cNvSpPr>
            <p:nvPr/>
          </p:nvSpPr>
          <p:spPr bwMode="auto">
            <a:xfrm>
              <a:off x="2384" y="10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9" name="Object 72"/>
            <p:cNvGraphicFramePr>
              <a:graphicFrameLocks noChangeAspect="1"/>
            </p:cNvGraphicFramePr>
            <p:nvPr/>
          </p:nvGraphicFramePr>
          <p:xfrm>
            <a:off x="2288" y="1356"/>
            <a:ext cx="195" cy="254"/>
          </p:xfrm>
          <a:graphic>
            <a:graphicData uri="http://schemas.openxmlformats.org/presentationml/2006/ole">
              <p:oleObj spid="_x0000_s34917" name="公式" r:id="rId31" imgW="190417" imgH="241195" progId="Equation.3">
                <p:embed/>
              </p:oleObj>
            </a:graphicData>
          </a:graphic>
        </p:graphicFrame>
        <p:graphicFrame>
          <p:nvGraphicFramePr>
            <p:cNvPr id="34850" name="Object 73"/>
            <p:cNvGraphicFramePr>
              <a:graphicFrameLocks noChangeAspect="1"/>
            </p:cNvGraphicFramePr>
            <p:nvPr/>
          </p:nvGraphicFramePr>
          <p:xfrm>
            <a:off x="3728" y="693"/>
            <a:ext cx="85" cy="87"/>
          </p:xfrm>
          <a:graphic>
            <a:graphicData uri="http://schemas.openxmlformats.org/presentationml/2006/ole">
              <p:oleObj spid="_x0000_s34918" name="公式" r:id="rId32" imgW="139700" imgH="139700" progId="Equation.3">
                <p:embed/>
              </p:oleObj>
            </a:graphicData>
          </a:graphic>
        </p:graphicFrame>
        <p:graphicFrame>
          <p:nvGraphicFramePr>
            <p:cNvPr id="34851" name="Object 74"/>
            <p:cNvGraphicFramePr>
              <a:graphicFrameLocks noChangeAspect="1"/>
            </p:cNvGraphicFramePr>
            <p:nvPr/>
          </p:nvGraphicFramePr>
          <p:xfrm>
            <a:off x="3729" y="1836"/>
            <a:ext cx="143" cy="81"/>
          </p:xfrm>
          <a:graphic>
            <a:graphicData uri="http://schemas.openxmlformats.org/presentationml/2006/ole">
              <p:oleObj spid="_x0000_s34919" name="公式" r:id="rId33" imgW="139518" imgH="76101" progId="Equation.3">
                <p:embed/>
              </p:oleObj>
            </a:graphicData>
          </a:graphic>
        </p:graphicFrame>
        <p:sp>
          <p:nvSpPr>
            <p:cNvPr id="34910" name="Line 75"/>
            <p:cNvSpPr>
              <a:spLocks noChangeShapeType="1"/>
            </p:cNvSpPr>
            <p:nvPr/>
          </p:nvSpPr>
          <p:spPr bwMode="auto">
            <a:xfrm>
              <a:off x="4112" y="2103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76"/>
            <p:cNvSpPr>
              <a:spLocks noChangeShapeType="1"/>
            </p:cNvSpPr>
            <p:nvPr/>
          </p:nvSpPr>
          <p:spPr bwMode="auto">
            <a:xfrm flipV="1">
              <a:off x="4304" y="150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77"/>
            <p:cNvSpPr>
              <a:spLocks noChangeShapeType="1"/>
            </p:cNvSpPr>
            <p:nvPr/>
          </p:nvSpPr>
          <p:spPr bwMode="auto">
            <a:xfrm>
              <a:off x="4304" y="15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78"/>
            <p:cNvSpPr>
              <a:spLocks noChangeShapeType="1"/>
            </p:cNvSpPr>
            <p:nvPr/>
          </p:nvSpPr>
          <p:spPr bwMode="auto">
            <a:xfrm>
              <a:off x="4304" y="10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79"/>
            <p:cNvSpPr>
              <a:spLocks noChangeShapeType="1"/>
            </p:cNvSpPr>
            <p:nvPr/>
          </p:nvSpPr>
          <p:spPr bwMode="auto">
            <a:xfrm flipV="1">
              <a:off x="4304" y="49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80"/>
            <p:cNvSpPr>
              <a:spLocks noChangeShapeType="1"/>
            </p:cNvSpPr>
            <p:nvPr/>
          </p:nvSpPr>
          <p:spPr bwMode="auto">
            <a:xfrm>
              <a:off x="4112" y="46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81"/>
            <p:cNvSpPr>
              <a:spLocks noChangeShapeType="1"/>
            </p:cNvSpPr>
            <p:nvPr/>
          </p:nvSpPr>
          <p:spPr bwMode="auto">
            <a:xfrm flipV="1">
              <a:off x="5438" y="47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82"/>
            <p:cNvSpPr>
              <a:spLocks noChangeShapeType="1"/>
            </p:cNvSpPr>
            <p:nvPr/>
          </p:nvSpPr>
          <p:spPr bwMode="auto">
            <a:xfrm flipH="1">
              <a:off x="5091" y="474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2" name="Object 83"/>
            <p:cNvGraphicFramePr>
              <a:graphicFrameLocks noChangeAspect="1"/>
            </p:cNvGraphicFramePr>
            <p:nvPr/>
          </p:nvGraphicFramePr>
          <p:xfrm>
            <a:off x="4326" y="1966"/>
            <a:ext cx="220" cy="259"/>
          </p:xfrm>
          <a:graphic>
            <a:graphicData uri="http://schemas.openxmlformats.org/presentationml/2006/ole">
              <p:oleObj spid="_x0000_s34920" name="公式" r:id="rId34" imgW="215713" imgH="241091" progId="Equation.3">
                <p:embed/>
              </p:oleObj>
            </a:graphicData>
          </a:graphic>
        </p:graphicFrame>
        <p:graphicFrame>
          <p:nvGraphicFramePr>
            <p:cNvPr id="34853" name="Object 84"/>
            <p:cNvGraphicFramePr>
              <a:graphicFrameLocks noChangeAspect="1"/>
            </p:cNvGraphicFramePr>
            <p:nvPr/>
          </p:nvGraphicFramePr>
          <p:xfrm>
            <a:off x="4228" y="210"/>
            <a:ext cx="220" cy="246"/>
          </p:xfrm>
          <a:graphic>
            <a:graphicData uri="http://schemas.openxmlformats.org/presentationml/2006/ole">
              <p:oleObj spid="_x0000_s34921" name="公式" r:id="rId35" imgW="215806" imgH="228501" progId="Equation.3">
                <p:embed/>
              </p:oleObj>
            </a:graphicData>
          </a:graphic>
        </p:graphicFrame>
        <p:graphicFrame>
          <p:nvGraphicFramePr>
            <p:cNvPr id="34854" name="Object 85"/>
            <p:cNvGraphicFramePr>
              <a:graphicFrameLocks noChangeAspect="1"/>
            </p:cNvGraphicFramePr>
            <p:nvPr/>
          </p:nvGraphicFramePr>
          <p:xfrm>
            <a:off x="3584" y="1208"/>
            <a:ext cx="437" cy="244"/>
          </p:xfrm>
          <a:graphic>
            <a:graphicData uri="http://schemas.openxmlformats.org/presentationml/2006/ole">
              <p:oleObj spid="_x0000_s34922" name="公式" r:id="rId36" imgW="431613" imgH="228501" progId="Equation.3">
                <p:embed/>
              </p:oleObj>
            </a:graphicData>
          </a:graphic>
        </p:graphicFrame>
      </p:grpSp>
      <p:sp>
        <p:nvSpPr>
          <p:cNvPr id="192598" name="Text Box 86"/>
          <p:cNvSpPr txBox="1">
            <a:spLocks noChangeArrowheads="1"/>
          </p:cNvSpPr>
          <p:nvPr/>
        </p:nvSpPr>
        <p:spPr bwMode="auto">
          <a:xfrm>
            <a:off x="152400" y="990600"/>
            <a:ext cx="26670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由虚短、虚断知：</a:t>
            </a:r>
          </a:p>
        </p:txBody>
      </p:sp>
      <p:graphicFrame>
        <p:nvGraphicFramePr>
          <p:cNvPr id="192599" name="Object 87"/>
          <p:cNvGraphicFramePr>
            <a:graphicFrameLocks noChangeAspect="1"/>
          </p:cNvGraphicFramePr>
          <p:nvPr/>
        </p:nvGraphicFramePr>
        <p:xfrm>
          <a:off x="152400" y="1822450"/>
          <a:ext cx="1743075" cy="539750"/>
        </p:xfrm>
        <a:graphic>
          <a:graphicData uri="http://schemas.openxmlformats.org/presentationml/2006/ole">
            <p:oleObj spid="_x0000_s34923" name="公式" r:id="rId37" imgW="774364" imgH="241195" progId="Equation.3">
              <p:embed/>
            </p:oleObj>
          </a:graphicData>
        </a:graphic>
      </p:graphicFrame>
      <p:graphicFrame>
        <p:nvGraphicFramePr>
          <p:cNvPr id="192600" name="Object 88"/>
          <p:cNvGraphicFramePr>
            <a:graphicFrameLocks noChangeAspect="1"/>
          </p:cNvGraphicFramePr>
          <p:nvPr/>
        </p:nvGraphicFramePr>
        <p:xfrm>
          <a:off x="133350" y="2709863"/>
          <a:ext cx="2228850" cy="1023937"/>
        </p:xfrm>
        <a:graphic>
          <a:graphicData uri="http://schemas.openxmlformats.org/presentationml/2006/ole">
            <p:oleObj spid="_x0000_s34924" name="公式" r:id="rId38" imgW="990600" imgH="457200" progId="Equation.3">
              <p:embed/>
            </p:oleObj>
          </a:graphicData>
        </a:graphic>
      </p:graphicFrame>
      <p:graphicFrame>
        <p:nvGraphicFramePr>
          <p:cNvPr id="192601" name="Object 89"/>
          <p:cNvGraphicFramePr>
            <a:graphicFrameLocks noChangeAspect="1"/>
          </p:cNvGraphicFramePr>
          <p:nvPr/>
        </p:nvGraphicFramePr>
        <p:xfrm>
          <a:off x="85725" y="4110038"/>
          <a:ext cx="3800475" cy="995362"/>
        </p:xfrm>
        <a:graphic>
          <a:graphicData uri="http://schemas.openxmlformats.org/presentationml/2006/ole">
            <p:oleObj spid="_x0000_s34925" name="公式" r:id="rId39" imgW="1688367" imgH="444307" progId="Equation.3">
              <p:embed/>
            </p:oleObj>
          </a:graphicData>
        </a:graphic>
      </p:graphicFrame>
      <p:graphicFrame>
        <p:nvGraphicFramePr>
          <p:cNvPr id="192602" name="Object 90"/>
          <p:cNvGraphicFramePr>
            <a:graphicFrameLocks noChangeAspect="1"/>
          </p:cNvGraphicFramePr>
          <p:nvPr/>
        </p:nvGraphicFramePr>
        <p:xfrm>
          <a:off x="4381500" y="4495800"/>
          <a:ext cx="2628900" cy="995363"/>
        </p:xfrm>
        <a:graphic>
          <a:graphicData uri="http://schemas.openxmlformats.org/presentationml/2006/ole">
            <p:oleObj spid="_x0000_s34926" name="公式" r:id="rId40" imgW="1167893" imgH="444307" progId="Equation.3">
              <p:embed/>
            </p:oleObj>
          </a:graphicData>
        </a:graphic>
      </p:graphicFrame>
      <p:sp>
        <p:nvSpPr>
          <p:cNvPr id="192603" name="Text Box 91"/>
          <p:cNvSpPr txBox="1">
            <a:spLocks noChangeArrowheads="1"/>
          </p:cNvSpPr>
          <p:nvPr/>
        </p:nvSpPr>
        <p:spPr bwMode="auto">
          <a:xfrm>
            <a:off x="4343400" y="4038600"/>
            <a:ext cx="30480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由差分输入关系知：</a:t>
            </a:r>
          </a:p>
        </p:txBody>
      </p:sp>
      <p:graphicFrame>
        <p:nvGraphicFramePr>
          <p:cNvPr id="192604" name="Object 92"/>
          <p:cNvGraphicFramePr>
            <a:graphicFrameLocks noChangeAspect="1"/>
          </p:cNvGraphicFramePr>
          <p:nvPr/>
        </p:nvGraphicFramePr>
        <p:xfrm>
          <a:off x="95250" y="5329238"/>
          <a:ext cx="3914775" cy="995362"/>
        </p:xfrm>
        <a:graphic>
          <a:graphicData uri="http://schemas.openxmlformats.org/presentationml/2006/ole">
            <p:oleObj spid="_x0000_s34927" name="公式" r:id="rId41" imgW="1739900" imgH="444500" progId="Equation.3">
              <p:embed/>
            </p:oleObj>
          </a:graphicData>
        </a:graphic>
      </p:graphicFrame>
      <p:graphicFrame>
        <p:nvGraphicFramePr>
          <p:cNvPr id="192605" name="Object 93"/>
          <p:cNvGraphicFramePr>
            <a:graphicFrameLocks noChangeAspect="1"/>
          </p:cNvGraphicFramePr>
          <p:nvPr/>
        </p:nvGraphicFramePr>
        <p:xfrm>
          <a:off x="4367213" y="5557838"/>
          <a:ext cx="4171950" cy="995362"/>
        </p:xfrm>
        <a:graphic>
          <a:graphicData uri="http://schemas.openxmlformats.org/presentationml/2006/ole">
            <p:oleObj spid="_x0000_s34928" name="公式" r:id="rId42" imgW="1854200" imgH="444500" progId="Equation.3">
              <p:embed/>
            </p:oleObj>
          </a:graphicData>
        </a:graphic>
      </p:graphicFrame>
      <p:sp>
        <p:nvSpPr>
          <p:cNvPr id="192606" name="Line 94"/>
          <p:cNvSpPr>
            <a:spLocks noChangeShapeType="1"/>
          </p:cNvSpPr>
          <p:nvPr/>
        </p:nvSpPr>
        <p:spPr bwMode="auto">
          <a:xfrm>
            <a:off x="4267200" y="2209800"/>
            <a:ext cx="3048000" cy="685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607" name="Oval 95"/>
          <p:cNvSpPr>
            <a:spLocks noChangeArrowheads="1"/>
          </p:cNvSpPr>
          <p:nvPr/>
        </p:nvSpPr>
        <p:spPr bwMode="auto">
          <a:xfrm>
            <a:off x="3810000" y="1676400"/>
            <a:ext cx="533400" cy="6096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608" name="Text Box 96"/>
          <p:cNvSpPr txBox="1">
            <a:spLocks noChangeArrowheads="1"/>
          </p:cNvSpPr>
          <p:nvPr/>
        </p:nvSpPr>
        <p:spPr bwMode="auto">
          <a:xfrm>
            <a:off x="7315200" y="2895600"/>
            <a:ext cx="1447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可变电阻</a:t>
            </a:r>
          </a:p>
        </p:txBody>
      </p:sp>
      <p:sp>
        <p:nvSpPr>
          <p:cNvPr id="192609" name="Text Box 97"/>
          <p:cNvSpPr txBox="1">
            <a:spLocks noChangeArrowheads="1"/>
          </p:cNvSpPr>
          <p:nvPr/>
        </p:nvSpPr>
        <p:spPr bwMode="auto">
          <a:xfrm>
            <a:off x="76200" y="4283075"/>
            <a:ext cx="3810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输入信号都是从同相端输入，其输入电阻为无穷大</a:t>
            </a:r>
          </a:p>
        </p:txBody>
      </p:sp>
      <p:sp>
        <p:nvSpPr>
          <p:cNvPr id="192610" name="Text Box 98"/>
          <p:cNvSpPr txBox="1">
            <a:spLocks noChangeArrowheads="1"/>
          </p:cNvSpPr>
          <p:nvPr/>
        </p:nvSpPr>
        <p:spPr bwMode="auto">
          <a:xfrm>
            <a:off x="76200" y="5410200"/>
            <a:ext cx="3810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已做成多种型号的单片集成电路芯片，应用广泛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2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2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2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2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2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2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98" grpId="0" animBg="1"/>
      <p:bldP spid="192603" grpId="0" animBg="1"/>
      <p:bldP spid="192606" grpId="0" animBg="1"/>
      <p:bldP spid="192607" grpId="0" animBg="1"/>
      <p:bldP spid="192608" grpId="0" animBg="1"/>
      <p:bldP spid="192609" grpId="0" animBg="1"/>
      <p:bldP spid="1926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665538" y="349250"/>
          <a:ext cx="5165725" cy="2662238"/>
        </p:xfrm>
        <a:graphic>
          <a:graphicData uri="http://schemas.openxmlformats.org/presentationml/2006/ole">
            <p:oleObj spid="_x0000_s36876" name="图片" r:id="rId4" imgW="3433572" imgH="1435608" progId="Word.Picture.8">
              <p:embed/>
            </p:oleObj>
          </a:graphicData>
        </a:graphic>
      </p:graphicFrame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15913" y="1016000"/>
            <a:ext cx="255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</a:rPr>
              <a:t>(1) </a:t>
            </a:r>
            <a:r>
              <a:rPr kumimoji="1" lang="zh-CN" altLang="en-US" sz="2400" b="1">
                <a:latin typeface="Times New Roman" pitchFamily="18" charset="0"/>
              </a:rPr>
              <a:t>求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</a:rPr>
              <a:t>O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表达式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15913" y="1638300"/>
            <a:ext cx="31765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</a:rPr>
              <a:t>(2) </a:t>
            </a:r>
            <a:r>
              <a:rPr kumimoji="1" lang="zh-CN" altLang="en-US" sz="2400" b="1">
                <a:latin typeface="Times New Roman" pitchFamily="18" charset="0"/>
              </a:rPr>
              <a:t>说明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1 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构成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      什么功能电路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20675" y="4365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400" b="1">
                <a:latin typeface="Times New Roman" pitchFamily="18" charset="0"/>
              </a:rPr>
              <a:t>集成运放均是理想的 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46075" y="2517775"/>
            <a:ext cx="307340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第一级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 baseline="-30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CC0000"/>
                </a:solidFill>
              </a:rPr>
              <a:t>同相比例</a:t>
            </a: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995363" y="3048000"/>
          <a:ext cx="1933575" cy="949325"/>
        </p:xfrm>
        <a:graphic>
          <a:graphicData uri="http://schemas.openxmlformats.org/presentationml/2006/ole">
            <p:oleObj spid="_x0000_s36877" name="Equation" r:id="rId5" imgW="952087" imgH="431613" progId="Equation.DSMT4">
              <p:embed/>
            </p:oleObj>
          </a:graphicData>
        </a:graphic>
      </p:graphicFrame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57188" y="3975100"/>
            <a:ext cx="299085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第二级</a:t>
            </a:r>
            <a:r>
              <a:rPr lang="en-US" altLang="zh-CN" sz="2400" b="1" i="1"/>
              <a:t>A</a:t>
            </a:r>
            <a:r>
              <a:rPr lang="en-US" altLang="zh-CN" sz="2400" b="1" baseline="-25000"/>
              <a:t>2</a:t>
            </a:r>
            <a:r>
              <a:rPr lang="zh-CN" altLang="en-US" sz="2400" b="1">
                <a:solidFill>
                  <a:srgbClr val="CC0000"/>
                </a:solidFill>
              </a:rPr>
              <a:t>差分电路</a:t>
            </a:r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565150" y="4724400"/>
          <a:ext cx="3041650" cy="949325"/>
        </p:xfrm>
        <a:graphic>
          <a:graphicData uri="http://schemas.openxmlformats.org/presentationml/2006/ole">
            <p:oleObj spid="_x0000_s36878" name="公式" r:id="rId6" imgW="1497950" imgH="431613" progId="Equation.3">
              <p:embed/>
            </p:oleObj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4219575" y="3392488"/>
          <a:ext cx="4019550" cy="949325"/>
        </p:xfrm>
        <a:graphic>
          <a:graphicData uri="http://schemas.openxmlformats.org/presentationml/2006/ole">
            <p:oleObj spid="_x0000_s36879" name="公式" r:id="rId7" imgW="1981200" imgH="431800" progId="Equation.3">
              <p:embed/>
            </p:oleObj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4679950" y="4432300"/>
          <a:ext cx="1857375" cy="503238"/>
        </p:xfrm>
        <a:graphic>
          <a:graphicData uri="http://schemas.openxmlformats.org/presentationml/2006/ole">
            <p:oleObj spid="_x0000_s36880" name="Equation" r:id="rId8" imgW="914400" imgH="228600" progId="Equation.DSMT4">
              <p:embed/>
            </p:oleObj>
          </a:graphicData>
        </a:graphic>
      </p:graphicFrame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3779838" y="5232400"/>
            <a:ext cx="4702175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具有高输入电阻的减法电路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7" grpId="0" autoUpdateAnimBg="0"/>
      <p:bldP spid="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2.4.3  </a:t>
            </a:r>
            <a:r>
              <a:rPr lang="zh-CN" altLang="en-US" smtClean="0"/>
              <a:t>求和电路</a:t>
            </a:r>
          </a:p>
        </p:txBody>
      </p:sp>
      <p:graphicFrame>
        <p:nvGraphicFramePr>
          <p:cNvPr id="24" name="Object 32"/>
          <p:cNvGraphicFramePr>
            <a:graphicFrameLocks noChangeAspect="1"/>
          </p:cNvGraphicFramePr>
          <p:nvPr/>
        </p:nvGraphicFramePr>
        <p:xfrm>
          <a:off x="930275" y="4160838"/>
          <a:ext cx="6989763" cy="2005012"/>
        </p:xfrm>
        <a:graphic>
          <a:graphicData uri="http://schemas.openxmlformats.org/presentationml/2006/ole">
            <p:oleObj spid="_x0000_s37910" name="图片" r:id="rId4" imgW="3884041" imgH="1115797" progId="Word.Picture.8">
              <p:embed/>
            </p:oleObj>
          </a:graphicData>
        </a:graphic>
      </p:graphicFrame>
      <p:graphicFrame>
        <p:nvGraphicFramePr>
          <p:cNvPr id="37891" name="Object 28"/>
          <p:cNvGraphicFramePr>
            <a:graphicFrameLocks noChangeAspect="1"/>
          </p:cNvGraphicFramePr>
          <p:nvPr/>
        </p:nvGraphicFramePr>
        <p:xfrm>
          <a:off x="4573588" y="719138"/>
          <a:ext cx="4283075" cy="2170112"/>
        </p:xfrm>
        <a:graphic>
          <a:graphicData uri="http://schemas.openxmlformats.org/presentationml/2006/ole">
            <p:oleObj spid="_x0000_s37911" name="图片" r:id="rId5" imgW="2141728" imgH="1086956" progId="Word.Picture.8">
              <p:embed/>
            </p:oleObj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695325" y="2030413"/>
          <a:ext cx="917575" cy="844550"/>
        </p:xfrm>
        <a:graphic>
          <a:graphicData uri="http://schemas.openxmlformats.org/presentationml/2006/ole">
            <p:oleObj spid="_x0000_s37912" name="公式" r:id="rId6" imgW="482391" imgH="444307" progId="Equation.3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2925763" y="2068513"/>
          <a:ext cx="1117600" cy="811212"/>
        </p:xfrm>
        <a:graphic>
          <a:graphicData uri="http://schemas.openxmlformats.org/presentationml/2006/ole">
            <p:oleObj spid="_x0000_s37913" name="Equation" r:id="rId7" imgW="558558" imgH="406224" progId="Equation.3">
              <p:embed/>
            </p:oleObj>
          </a:graphicData>
        </a:graphic>
      </p:graphicFrame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7838" y="692150"/>
            <a:ext cx="373380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点的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1084263" y="2852738"/>
          <a:ext cx="2479675" cy="809625"/>
        </p:xfrm>
        <a:graphic>
          <a:graphicData uri="http://schemas.openxmlformats.org/presentationml/2006/ole">
            <p:oleObj spid="_x0000_s37914" name="Equation" r:id="rId8" imgW="1244060" imgH="406224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6350" y="2965450"/>
            <a:ext cx="2239963" cy="533400"/>
            <a:chOff x="2467" y="2054"/>
            <a:chExt cx="1411" cy="336"/>
          </a:xfrm>
        </p:grpSpPr>
        <p:graphicFrame>
          <p:nvGraphicFramePr>
            <p:cNvPr id="37899" name="Object 10"/>
            <p:cNvGraphicFramePr>
              <a:graphicFrameLocks noChangeAspect="1"/>
            </p:cNvGraphicFramePr>
            <p:nvPr/>
          </p:nvGraphicFramePr>
          <p:xfrm>
            <a:off x="2781" y="2108"/>
            <a:ext cx="1097" cy="282"/>
          </p:xfrm>
          <a:graphic>
            <a:graphicData uri="http://schemas.openxmlformats.org/presentationml/2006/ole">
              <p:oleObj spid="_x0000_s37915" name="Equation" r:id="rId9" imgW="787058" imgH="203112" progId="Equation.3">
                <p:embed/>
              </p:oleObj>
            </a:graphicData>
          </a:graphic>
        </p:graphicFrame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2467" y="2054"/>
              <a:ext cx="520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若</a:t>
              </a:r>
            </a:p>
          </p:txBody>
        </p:sp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825500" y="1606550"/>
          <a:ext cx="1371600" cy="457200"/>
        </p:xfrm>
        <a:graphic>
          <a:graphicData uri="http://schemas.openxmlformats.org/presentationml/2006/ole">
            <p:oleObj spid="_x0000_s37916" name="Equation" r:id="rId10" imgW="685800" imgH="228600" progId="Equation.3">
              <p:embed/>
            </p:oleObj>
          </a:graphicData>
        </a:graphic>
      </p:graphicFrame>
      <p:sp>
        <p:nvSpPr>
          <p:cNvPr id="34" name="AutoShape 13"/>
          <p:cNvSpPr>
            <a:spLocks/>
          </p:cNvSpPr>
          <p:nvPr/>
        </p:nvSpPr>
        <p:spPr bwMode="auto">
          <a:xfrm>
            <a:off x="496888" y="1774825"/>
            <a:ext cx="90487" cy="941388"/>
          </a:xfrm>
          <a:prstGeom prst="leftBrace">
            <a:avLst>
              <a:gd name="adj1" fmla="val 86696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1687513" y="2068513"/>
          <a:ext cx="1166812" cy="811212"/>
        </p:xfrm>
        <a:graphic>
          <a:graphicData uri="http://schemas.openxmlformats.org/presentationml/2006/ole">
            <p:oleObj spid="_x0000_s37917" name="Equation" r:id="rId11" imgW="583947" imgH="406224" progId="Equation.3">
              <p:embed/>
            </p:oleObj>
          </a:graphicData>
        </a:graphic>
      </p:graphicFrame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6575" y="3140075"/>
            <a:ext cx="474663" cy="180975"/>
          </a:xfrm>
          <a:prstGeom prst="rightArrow">
            <a:avLst>
              <a:gd name="adj1" fmla="val 50000"/>
              <a:gd name="adj2" fmla="val 65570"/>
            </a:avLst>
          </a:prstGeom>
          <a:solidFill>
            <a:srgbClr val="A3B2C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b="1" kern="0">
              <a:solidFill>
                <a:srgbClr val="000000"/>
              </a:solidFill>
              <a:latin typeface="Arial Narrow" pitchFamily="34" charset="0"/>
              <a:ea typeface="+mn-ea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264275" y="2960688"/>
            <a:ext cx="2651125" cy="541337"/>
            <a:chOff x="4009" y="2051"/>
            <a:chExt cx="1670" cy="341"/>
          </a:xfrm>
        </p:grpSpPr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4009" y="2051"/>
              <a:ext cx="612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则有</a:t>
              </a:r>
            </a:p>
          </p:txBody>
        </p:sp>
        <p:graphicFrame>
          <p:nvGraphicFramePr>
            <p:cNvPr id="37898" name="Object 18"/>
            <p:cNvGraphicFramePr>
              <a:graphicFrameLocks noChangeAspect="1"/>
            </p:cNvGraphicFramePr>
            <p:nvPr/>
          </p:nvGraphicFramePr>
          <p:xfrm>
            <a:off x="4521" y="2112"/>
            <a:ext cx="1158" cy="280"/>
          </p:xfrm>
          <a:graphic>
            <a:graphicData uri="http://schemas.openxmlformats.org/presentationml/2006/ole">
              <p:oleObj spid="_x0000_s37918" name="Equation" r:id="rId12" imgW="837836" imgH="203112" progId="Equation.3">
                <p:embed/>
              </p:oleObj>
            </a:graphicData>
          </a:graphic>
        </p:graphicFrame>
      </p:grp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534988" y="3608388"/>
            <a:ext cx="40767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输出再接一级反相电路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70363" y="3608388"/>
            <a:ext cx="2503487" cy="530225"/>
            <a:chOff x="2469" y="2462"/>
            <a:chExt cx="1577" cy="334"/>
          </a:xfrm>
        </p:grpSpPr>
        <p:graphicFrame>
          <p:nvGraphicFramePr>
            <p:cNvPr id="37897" name="Object 21"/>
            <p:cNvGraphicFramePr>
              <a:graphicFrameLocks noChangeAspect="1"/>
            </p:cNvGraphicFramePr>
            <p:nvPr/>
          </p:nvGraphicFramePr>
          <p:xfrm>
            <a:off x="2993" y="2509"/>
            <a:ext cx="1053" cy="280"/>
          </p:xfrm>
          <a:graphic>
            <a:graphicData uri="http://schemas.openxmlformats.org/presentationml/2006/ole">
              <p:oleObj spid="_x0000_s37919" name="Equation" r:id="rId13" imgW="761669" imgH="203112" progId="Equation.3">
                <p:embed/>
              </p:oleObj>
            </a:graphicData>
          </a:graphic>
        </p:graphicFrame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2469" y="2462"/>
              <a:ext cx="578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</a:rPr>
                <a:t>可得</a:t>
              </a:r>
            </a:p>
          </p:txBody>
        </p:sp>
      </p:grp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5076825" y="80963"/>
            <a:ext cx="3851275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FF0000"/>
                </a:solidFill>
              </a:rPr>
              <a:t>（该电路也称为加法电路）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4" grpId="0" animBg="1"/>
      <p:bldP spid="36" grpId="0" animBg="1"/>
      <p:bldP spid="40" grpId="0" autoUpdateAnimBg="0"/>
      <p:bldP spid="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1A11D2-37E3-4FC7-8134-AE874946CF2B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  <a:r>
              <a:rPr lang="zh-CN" altLang="en-US"/>
              <a:t>电工电子教研室</a:t>
            </a:r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03D-AAE2-497B-A04F-96C742BF1EF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4517" name="Text Box 2"/>
          <p:cNvSpPr txBox="1">
            <a:spLocks noChangeArrowheads="1"/>
          </p:cNvSpPr>
          <p:nvPr/>
        </p:nvSpPr>
        <p:spPr bwMode="auto">
          <a:xfrm>
            <a:off x="757238" y="247650"/>
            <a:ext cx="76501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A/D</a:t>
            </a:r>
            <a:r>
              <a:rPr kumimoji="1" lang="zh-CN" altLang="en-US" sz="2400" b="1">
                <a:latin typeface="Times New Roman" pitchFamily="18" charset="0"/>
              </a:rPr>
              <a:t>变换器要求其输入电压的幅度为</a:t>
            </a:r>
            <a:r>
              <a:rPr kumimoji="1" lang="en-US" altLang="zh-CN" sz="2400" b="1">
                <a:latin typeface="Times New Roman" pitchFamily="18" charset="0"/>
              </a:rPr>
              <a:t>0 ~ +5V</a:t>
            </a:r>
            <a:r>
              <a:rPr kumimoji="1" lang="zh-CN" altLang="en-US" sz="2400" b="1">
                <a:latin typeface="Times New Roman" pitchFamily="18" charset="0"/>
              </a:rPr>
              <a:t>，现有信号变化范围为</a:t>
            </a:r>
            <a:r>
              <a:rPr kumimoji="1" lang="en-US" altLang="zh-CN" sz="2400" b="1">
                <a:latin typeface="Times New Roman" pitchFamily="18" charset="0"/>
              </a:rPr>
              <a:t>-5V~+5V</a:t>
            </a:r>
            <a:r>
              <a:rPr kumimoji="1" lang="zh-CN" altLang="en-US" sz="2400" b="1">
                <a:latin typeface="Times New Roman" pitchFamily="18" charset="0"/>
              </a:rPr>
              <a:t>。试设计一电平抬高电路，将其变化范围变为</a:t>
            </a:r>
            <a:r>
              <a:rPr kumimoji="1" lang="en-US" altLang="zh-CN" sz="2400" b="1">
                <a:latin typeface="Times New Roman" pitchFamily="18" charset="0"/>
              </a:rPr>
              <a:t>0~+5V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5700" y="3578225"/>
            <a:ext cx="2286000" cy="1762125"/>
            <a:chOff x="108" y="1152"/>
            <a:chExt cx="1440" cy="1110"/>
          </a:xfrm>
        </p:grpSpPr>
        <p:sp>
          <p:nvSpPr>
            <p:cNvPr id="64542" name="Line 4"/>
            <p:cNvSpPr>
              <a:spLocks noChangeShapeType="1"/>
            </p:cNvSpPr>
            <p:nvPr/>
          </p:nvSpPr>
          <p:spPr bwMode="auto">
            <a:xfrm>
              <a:off x="528" y="1428"/>
              <a:ext cx="9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5"/>
            <p:cNvSpPr>
              <a:spLocks noChangeShapeType="1"/>
            </p:cNvSpPr>
            <p:nvPr/>
          </p:nvSpPr>
          <p:spPr bwMode="auto">
            <a:xfrm flipV="1">
              <a:off x="540" y="2148"/>
              <a:ext cx="84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12" y="1788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Freeform 7"/>
            <p:cNvSpPr>
              <a:spLocks/>
            </p:cNvSpPr>
            <p:nvPr/>
          </p:nvSpPr>
          <p:spPr bwMode="auto">
            <a:xfrm>
              <a:off x="540" y="1426"/>
              <a:ext cx="804" cy="722"/>
            </a:xfrm>
            <a:custGeom>
              <a:avLst/>
              <a:gdLst>
                <a:gd name="T0" fmla="*/ 0 w 804"/>
                <a:gd name="T1" fmla="*/ 350 h 722"/>
                <a:gd name="T2" fmla="*/ 168 w 804"/>
                <a:gd name="T3" fmla="*/ 2 h 722"/>
                <a:gd name="T4" fmla="*/ 372 w 804"/>
                <a:gd name="T5" fmla="*/ 362 h 722"/>
                <a:gd name="T6" fmla="*/ 624 w 804"/>
                <a:gd name="T7" fmla="*/ 722 h 722"/>
                <a:gd name="T8" fmla="*/ 804 w 804"/>
                <a:gd name="T9" fmla="*/ 362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722"/>
                <a:gd name="T17" fmla="*/ 804 w 804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722">
                  <a:moveTo>
                    <a:pt x="0" y="350"/>
                  </a:moveTo>
                  <a:cubicBezTo>
                    <a:pt x="53" y="175"/>
                    <a:pt x="106" y="0"/>
                    <a:pt x="168" y="2"/>
                  </a:cubicBezTo>
                  <a:cubicBezTo>
                    <a:pt x="230" y="4"/>
                    <a:pt x="296" y="242"/>
                    <a:pt x="372" y="362"/>
                  </a:cubicBezTo>
                  <a:cubicBezTo>
                    <a:pt x="448" y="482"/>
                    <a:pt x="552" y="722"/>
                    <a:pt x="624" y="722"/>
                  </a:cubicBezTo>
                  <a:cubicBezTo>
                    <a:pt x="696" y="722"/>
                    <a:pt x="774" y="422"/>
                    <a:pt x="804" y="36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Line 8"/>
            <p:cNvSpPr>
              <a:spLocks noChangeShapeType="1"/>
            </p:cNvSpPr>
            <p:nvPr/>
          </p:nvSpPr>
          <p:spPr bwMode="auto">
            <a:xfrm flipV="1">
              <a:off x="528" y="115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Text Box 9"/>
            <p:cNvSpPr txBox="1">
              <a:spLocks noChangeArrowheads="1"/>
            </p:cNvSpPr>
            <p:nvPr/>
          </p:nvSpPr>
          <p:spPr bwMode="auto">
            <a:xfrm>
              <a:off x="108" y="128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4548" name="Text Box 10"/>
            <p:cNvSpPr txBox="1">
              <a:spLocks noChangeArrowheads="1"/>
            </p:cNvSpPr>
            <p:nvPr/>
          </p:nvSpPr>
          <p:spPr bwMode="auto">
            <a:xfrm>
              <a:off x="150" y="197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-5V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40250" y="3833813"/>
            <a:ext cx="2581275" cy="1400175"/>
            <a:chOff x="2070" y="960"/>
            <a:chExt cx="1626" cy="882"/>
          </a:xfrm>
        </p:grpSpPr>
        <p:sp>
          <p:nvSpPr>
            <p:cNvPr id="64535" name="Line 12"/>
            <p:cNvSpPr>
              <a:spLocks noChangeShapeType="1"/>
            </p:cNvSpPr>
            <p:nvPr/>
          </p:nvSpPr>
          <p:spPr bwMode="auto">
            <a:xfrm>
              <a:off x="2646" y="1236"/>
              <a:ext cx="9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13"/>
            <p:cNvSpPr>
              <a:spLocks noChangeShapeType="1"/>
            </p:cNvSpPr>
            <p:nvPr/>
          </p:nvSpPr>
          <p:spPr bwMode="auto">
            <a:xfrm>
              <a:off x="2430" y="1596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Freeform 14"/>
            <p:cNvSpPr>
              <a:spLocks/>
            </p:cNvSpPr>
            <p:nvPr/>
          </p:nvSpPr>
          <p:spPr bwMode="auto">
            <a:xfrm>
              <a:off x="2658" y="1234"/>
              <a:ext cx="804" cy="368"/>
            </a:xfrm>
            <a:custGeom>
              <a:avLst/>
              <a:gdLst>
                <a:gd name="T0" fmla="*/ 0 w 804"/>
                <a:gd name="T1" fmla="*/ 1 h 722"/>
                <a:gd name="T2" fmla="*/ 168 w 804"/>
                <a:gd name="T3" fmla="*/ 1 h 722"/>
                <a:gd name="T4" fmla="*/ 372 w 804"/>
                <a:gd name="T5" fmla="*/ 1 h 722"/>
                <a:gd name="T6" fmla="*/ 624 w 804"/>
                <a:gd name="T7" fmla="*/ 1 h 722"/>
                <a:gd name="T8" fmla="*/ 804 w 804"/>
                <a:gd name="T9" fmla="*/ 1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722"/>
                <a:gd name="T17" fmla="*/ 804 w 804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722">
                  <a:moveTo>
                    <a:pt x="0" y="350"/>
                  </a:moveTo>
                  <a:cubicBezTo>
                    <a:pt x="53" y="175"/>
                    <a:pt x="106" y="0"/>
                    <a:pt x="168" y="2"/>
                  </a:cubicBezTo>
                  <a:cubicBezTo>
                    <a:pt x="230" y="4"/>
                    <a:pt x="296" y="242"/>
                    <a:pt x="372" y="362"/>
                  </a:cubicBezTo>
                  <a:cubicBezTo>
                    <a:pt x="448" y="482"/>
                    <a:pt x="552" y="722"/>
                    <a:pt x="624" y="722"/>
                  </a:cubicBezTo>
                  <a:cubicBezTo>
                    <a:pt x="696" y="722"/>
                    <a:pt x="774" y="422"/>
                    <a:pt x="804" y="36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15"/>
            <p:cNvSpPr>
              <a:spLocks noChangeShapeType="1"/>
            </p:cNvSpPr>
            <p:nvPr/>
          </p:nvSpPr>
          <p:spPr bwMode="auto">
            <a:xfrm flipV="1">
              <a:off x="2646" y="960"/>
              <a:ext cx="0" cy="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16"/>
            <p:cNvSpPr txBox="1">
              <a:spLocks noChangeArrowheads="1"/>
            </p:cNvSpPr>
            <p:nvPr/>
          </p:nvSpPr>
          <p:spPr bwMode="auto">
            <a:xfrm>
              <a:off x="2226" y="1092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64540" name="Line 17"/>
            <p:cNvSpPr>
              <a:spLocks noChangeShapeType="1"/>
            </p:cNvSpPr>
            <p:nvPr/>
          </p:nvSpPr>
          <p:spPr bwMode="auto">
            <a:xfrm>
              <a:off x="2640" y="14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Text Box 18"/>
            <p:cNvSpPr txBox="1">
              <a:spLocks noChangeArrowheads="1"/>
            </p:cNvSpPr>
            <p:nvPr/>
          </p:nvSpPr>
          <p:spPr bwMode="auto">
            <a:xfrm>
              <a:off x="2070" y="1278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+2.5V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723900" y="2952750"/>
            <a:ext cx="700088" cy="869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476750" y="2628900"/>
            <a:ext cx="708025" cy="12906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61950" y="1981200"/>
            <a:ext cx="7981950" cy="1257300"/>
            <a:chOff x="228" y="1248"/>
            <a:chExt cx="5028" cy="792"/>
          </a:xfrm>
        </p:grpSpPr>
        <p:sp>
          <p:nvSpPr>
            <p:cNvPr id="64524" name="Rectangle 22"/>
            <p:cNvSpPr>
              <a:spLocks noChangeArrowheads="1"/>
            </p:cNvSpPr>
            <p:nvPr/>
          </p:nvSpPr>
          <p:spPr bwMode="auto">
            <a:xfrm>
              <a:off x="1128" y="1248"/>
              <a:ext cx="1428" cy="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Text Box 23"/>
            <p:cNvSpPr txBox="1">
              <a:spLocks noChangeArrowheads="1"/>
            </p:cNvSpPr>
            <p:nvPr/>
          </p:nvSpPr>
          <p:spPr bwMode="auto">
            <a:xfrm>
              <a:off x="1176" y="1500"/>
              <a:ext cx="132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400" b="1">
                  <a:latin typeface="Times New Roman" pitchFamily="18" charset="0"/>
                </a:rPr>
                <a:t>电平抬高电路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64526" name="Rectangle 24"/>
            <p:cNvSpPr>
              <a:spLocks noChangeArrowheads="1"/>
            </p:cNvSpPr>
            <p:nvPr/>
          </p:nvSpPr>
          <p:spPr bwMode="auto">
            <a:xfrm>
              <a:off x="3036" y="1272"/>
              <a:ext cx="780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25"/>
            <p:cNvSpPr txBox="1">
              <a:spLocks noChangeArrowheads="1"/>
            </p:cNvSpPr>
            <p:nvPr/>
          </p:nvSpPr>
          <p:spPr bwMode="auto">
            <a:xfrm>
              <a:off x="3168" y="1476"/>
              <a:ext cx="5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A/D</a:t>
              </a:r>
            </a:p>
          </p:txBody>
        </p:sp>
        <p:sp>
          <p:nvSpPr>
            <p:cNvPr id="64528" name="Rectangle 26"/>
            <p:cNvSpPr>
              <a:spLocks noChangeArrowheads="1"/>
            </p:cNvSpPr>
            <p:nvPr/>
          </p:nvSpPr>
          <p:spPr bwMode="auto">
            <a:xfrm>
              <a:off x="4284" y="1260"/>
              <a:ext cx="972" cy="7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Text Box 27"/>
            <p:cNvSpPr txBox="1">
              <a:spLocks noChangeArrowheads="1"/>
            </p:cNvSpPr>
            <p:nvPr/>
          </p:nvSpPr>
          <p:spPr bwMode="auto">
            <a:xfrm>
              <a:off x="4380" y="14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64530" name="Line 28"/>
            <p:cNvSpPr>
              <a:spLocks noChangeShapeType="1"/>
            </p:cNvSpPr>
            <p:nvPr/>
          </p:nvSpPr>
          <p:spPr bwMode="auto">
            <a:xfrm>
              <a:off x="564" y="1668"/>
              <a:ext cx="5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29"/>
            <p:cNvSpPr>
              <a:spLocks noChangeShapeType="1"/>
            </p:cNvSpPr>
            <p:nvPr/>
          </p:nvSpPr>
          <p:spPr bwMode="auto">
            <a:xfrm>
              <a:off x="2568" y="163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AutoShape 30"/>
            <p:cNvSpPr>
              <a:spLocks noChangeArrowheads="1"/>
            </p:cNvSpPr>
            <p:nvPr/>
          </p:nvSpPr>
          <p:spPr bwMode="auto">
            <a:xfrm>
              <a:off x="3816" y="1548"/>
              <a:ext cx="456" cy="144"/>
            </a:xfrm>
            <a:prstGeom prst="rightArrow">
              <a:avLst>
                <a:gd name="adj1" fmla="val 50000"/>
                <a:gd name="adj2" fmla="val 7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Text Box 31"/>
            <p:cNvSpPr txBox="1">
              <a:spLocks noChangeArrowheads="1"/>
            </p:cNvSpPr>
            <p:nvPr/>
          </p:nvSpPr>
          <p:spPr bwMode="auto">
            <a:xfrm>
              <a:off x="228" y="1428"/>
              <a:ext cx="3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i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64534" name="Text Box 32"/>
            <p:cNvSpPr txBox="1">
              <a:spLocks noChangeArrowheads="1"/>
            </p:cNvSpPr>
            <p:nvPr/>
          </p:nvSpPr>
          <p:spPr bwMode="auto">
            <a:xfrm>
              <a:off x="2568" y="129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646363" y="5589588"/>
            <a:ext cx="3654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o</a:t>
            </a:r>
            <a:r>
              <a:rPr kumimoji="1" lang="en-US" altLang="zh-CN" sz="3200" b="1">
                <a:latin typeface="Times New Roman" pitchFamily="18" charset="0"/>
              </a:rPr>
              <a:t> = 0.5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+2.5V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  <p:bldP spid="35860" grpId="0" animBg="1"/>
      <p:bldP spid="358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A57FB8-9BBF-41E2-A8AD-3D29BC6E1842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6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电工电子教研室</a:t>
            </a:r>
            <a:endParaRPr lang="zh-CN" altLang="en-US" dirty="0"/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A6319-3949-48C1-B7BC-A3E2E3A32F86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38919" name="Text Box 2"/>
          <p:cNvSpPr txBox="1">
            <a:spLocks noChangeArrowheads="1"/>
          </p:cNvSpPr>
          <p:nvPr/>
        </p:nvSpPr>
        <p:spPr bwMode="auto">
          <a:xfrm>
            <a:off x="1238250" y="400050"/>
            <a:ext cx="5997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o</a:t>
            </a:r>
            <a:r>
              <a:rPr kumimoji="1" lang="en-US" altLang="zh-CN" sz="3200" b="1">
                <a:latin typeface="Times New Roman" pitchFamily="18" charset="0"/>
              </a:rPr>
              <a:t> =0.5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+2.5V =0.5 (</a:t>
            </a:r>
            <a:r>
              <a:rPr kumimoji="1" lang="en-US" altLang="zh-CN" sz="3200" b="1" i="1">
                <a:latin typeface="Times New Roman" pitchFamily="18" charset="0"/>
              </a:rPr>
              <a:t>v</a:t>
            </a:r>
            <a:r>
              <a:rPr kumimoji="1" lang="en-US" altLang="zh-CN" sz="3200" b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+5)V</a:t>
            </a:r>
          </a:p>
        </p:txBody>
      </p:sp>
      <p:graphicFrame>
        <p:nvGraphicFramePr>
          <p:cNvPr id="36931" name="Object 2"/>
          <p:cNvGraphicFramePr>
            <a:graphicFrameLocks noChangeAspect="1"/>
          </p:cNvGraphicFramePr>
          <p:nvPr/>
        </p:nvGraphicFramePr>
        <p:xfrm>
          <a:off x="1333500" y="4510088"/>
          <a:ext cx="4508500" cy="915987"/>
        </p:xfrm>
        <a:graphic>
          <a:graphicData uri="http://schemas.openxmlformats.org/presentationml/2006/ole">
            <p:oleObj spid="_x0000_s38918" name="公式" r:id="rId3" imgW="2082800" imgH="393700" progId="Equation.3">
              <p:embed/>
            </p:oleObj>
          </a:graphicData>
        </a:graphic>
      </p:graphicFrame>
      <p:graphicFrame>
        <p:nvGraphicFramePr>
          <p:cNvPr id="36932" name="Object 3"/>
          <p:cNvGraphicFramePr>
            <a:graphicFrameLocks noChangeAspect="1"/>
          </p:cNvGraphicFramePr>
          <p:nvPr/>
        </p:nvGraphicFramePr>
        <p:xfrm>
          <a:off x="1476375" y="5516563"/>
          <a:ext cx="3652838" cy="915987"/>
        </p:xfrm>
        <a:graphic>
          <a:graphicData uri="http://schemas.openxmlformats.org/presentationml/2006/ole">
            <p:oleObj spid="_x0000_s38919" name="公式" r:id="rId4" imgW="1688367" imgH="393529" progId="Equation.3">
              <p:embed/>
            </p:oleObj>
          </a:graphicData>
        </a:graphic>
      </p:graphicFrame>
      <p:grpSp>
        <p:nvGrpSpPr>
          <p:cNvPr id="38920" name="Group 70"/>
          <p:cNvGrpSpPr>
            <a:grpSpLocks/>
          </p:cNvGrpSpPr>
          <p:nvPr/>
        </p:nvGrpSpPr>
        <p:grpSpPr bwMode="auto">
          <a:xfrm>
            <a:off x="1352550" y="1349375"/>
            <a:ext cx="3656013" cy="3059113"/>
            <a:chOff x="852" y="850"/>
            <a:chExt cx="2303" cy="1927"/>
          </a:xfrm>
        </p:grpSpPr>
        <p:sp>
          <p:nvSpPr>
            <p:cNvPr id="38947" name="Rectangle 5"/>
            <p:cNvSpPr>
              <a:spLocks noChangeArrowheads="1"/>
            </p:cNvSpPr>
            <p:nvPr/>
          </p:nvSpPr>
          <p:spPr bwMode="auto">
            <a:xfrm>
              <a:off x="852" y="850"/>
              <a:ext cx="2303" cy="1927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7"/>
            <p:cNvSpPr>
              <a:spLocks noChangeArrowheads="1"/>
            </p:cNvSpPr>
            <p:nvPr/>
          </p:nvSpPr>
          <p:spPr bwMode="auto">
            <a:xfrm>
              <a:off x="2178" y="1435"/>
              <a:ext cx="626" cy="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Line 8"/>
            <p:cNvSpPr>
              <a:spLocks noChangeShapeType="1"/>
            </p:cNvSpPr>
            <p:nvPr/>
          </p:nvSpPr>
          <p:spPr bwMode="auto">
            <a:xfrm>
              <a:off x="2803" y="1804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9"/>
            <p:cNvSpPr>
              <a:spLocks noChangeShapeType="1"/>
            </p:cNvSpPr>
            <p:nvPr/>
          </p:nvSpPr>
          <p:spPr bwMode="auto">
            <a:xfrm>
              <a:off x="1393" y="1221"/>
              <a:ext cx="74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10"/>
            <p:cNvSpPr>
              <a:spLocks noChangeShapeType="1"/>
            </p:cNvSpPr>
            <p:nvPr/>
          </p:nvSpPr>
          <p:spPr bwMode="auto">
            <a:xfrm>
              <a:off x="1872" y="1673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Text Box 11"/>
            <p:cNvSpPr txBox="1">
              <a:spLocks noChangeArrowheads="1"/>
            </p:cNvSpPr>
            <p:nvPr/>
          </p:nvSpPr>
          <p:spPr bwMode="auto">
            <a:xfrm>
              <a:off x="2204" y="1460"/>
              <a:ext cx="1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_</a:t>
              </a:r>
            </a:p>
          </p:txBody>
        </p:sp>
        <p:sp>
          <p:nvSpPr>
            <p:cNvPr id="38953" name="Text Box 12"/>
            <p:cNvSpPr txBox="1">
              <a:spLocks noChangeArrowheads="1"/>
            </p:cNvSpPr>
            <p:nvPr/>
          </p:nvSpPr>
          <p:spPr bwMode="auto">
            <a:xfrm>
              <a:off x="2204" y="1862"/>
              <a:ext cx="1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54" name="Text Box 13"/>
            <p:cNvSpPr txBox="1">
              <a:spLocks noChangeArrowheads="1"/>
            </p:cNvSpPr>
            <p:nvPr/>
          </p:nvSpPr>
          <p:spPr bwMode="auto">
            <a:xfrm rot="5400000">
              <a:off x="2296" y="1450"/>
              <a:ext cx="21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55" name="Text Box 14"/>
            <p:cNvSpPr txBox="1">
              <a:spLocks noChangeArrowheads="1"/>
            </p:cNvSpPr>
            <p:nvPr/>
          </p:nvSpPr>
          <p:spPr bwMode="auto">
            <a:xfrm>
              <a:off x="2578" y="1680"/>
              <a:ext cx="18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56" name="Text Box 15"/>
            <p:cNvSpPr txBox="1">
              <a:spLocks noChangeArrowheads="1"/>
            </p:cNvSpPr>
            <p:nvPr/>
          </p:nvSpPr>
          <p:spPr bwMode="auto">
            <a:xfrm>
              <a:off x="2491" y="1441"/>
              <a:ext cx="5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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57" name="Line 16"/>
            <p:cNvSpPr>
              <a:spLocks noChangeShapeType="1"/>
            </p:cNvSpPr>
            <p:nvPr/>
          </p:nvSpPr>
          <p:spPr bwMode="auto">
            <a:xfrm>
              <a:off x="1977" y="1228"/>
              <a:ext cx="10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8" name="Line 17"/>
            <p:cNvSpPr>
              <a:spLocks noChangeShapeType="1"/>
            </p:cNvSpPr>
            <p:nvPr/>
          </p:nvSpPr>
          <p:spPr bwMode="auto">
            <a:xfrm flipH="1">
              <a:off x="2977" y="1228"/>
              <a:ext cx="0" cy="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Rectangle 18"/>
            <p:cNvSpPr>
              <a:spLocks noChangeArrowheads="1"/>
            </p:cNvSpPr>
            <p:nvPr/>
          </p:nvSpPr>
          <p:spPr bwMode="auto">
            <a:xfrm>
              <a:off x="2325" y="1170"/>
              <a:ext cx="348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0" name="Line 19"/>
            <p:cNvSpPr>
              <a:spLocks noChangeShapeType="1"/>
            </p:cNvSpPr>
            <p:nvPr/>
          </p:nvSpPr>
          <p:spPr bwMode="auto">
            <a:xfrm>
              <a:off x="1986" y="1228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Line 20"/>
            <p:cNvSpPr>
              <a:spLocks noChangeShapeType="1"/>
            </p:cNvSpPr>
            <p:nvPr/>
          </p:nvSpPr>
          <p:spPr bwMode="auto">
            <a:xfrm>
              <a:off x="1425" y="1673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2" name="Rectangle 21"/>
            <p:cNvSpPr>
              <a:spLocks noChangeArrowheads="1"/>
            </p:cNvSpPr>
            <p:nvPr/>
          </p:nvSpPr>
          <p:spPr bwMode="auto">
            <a:xfrm>
              <a:off x="1521" y="1622"/>
              <a:ext cx="348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3" name="Text Box 24"/>
            <p:cNvSpPr txBox="1">
              <a:spLocks noChangeArrowheads="1"/>
            </p:cNvSpPr>
            <p:nvPr/>
          </p:nvSpPr>
          <p:spPr bwMode="auto">
            <a:xfrm>
              <a:off x="2244" y="883"/>
              <a:ext cx="70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64" name="Text Box 25"/>
            <p:cNvSpPr txBox="1">
              <a:spLocks noChangeArrowheads="1"/>
            </p:cNvSpPr>
            <p:nvPr/>
          </p:nvSpPr>
          <p:spPr bwMode="auto">
            <a:xfrm>
              <a:off x="1386" y="866"/>
              <a:ext cx="64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65" name="Rectangle 26"/>
            <p:cNvSpPr>
              <a:spLocks noChangeArrowheads="1"/>
            </p:cNvSpPr>
            <p:nvPr/>
          </p:nvSpPr>
          <p:spPr bwMode="auto">
            <a:xfrm>
              <a:off x="1507" y="1177"/>
              <a:ext cx="349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6" name="Text Box 27"/>
            <p:cNvSpPr txBox="1">
              <a:spLocks noChangeArrowheads="1"/>
            </p:cNvSpPr>
            <p:nvPr/>
          </p:nvSpPr>
          <p:spPr bwMode="auto">
            <a:xfrm>
              <a:off x="856" y="1525"/>
              <a:ext cx="60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+5V</a:t>
              </a:r>
            </a:p>
          </p:txBody>
        </p:sp>
        <p:sp>
          <p:nvSpPr>
            <p:cNvPr id="38967" name="Oval 28"/>
            <p:cNvSpPr>
              <a:spLocks noChangeArrowheads="1"/>
            </p:cNvSpPr>
            <p:nvPr/>
          </p:nvSpPr>
          <p:spPr bwMode="auto">
            <a:xfrm>
              <a:off x="1351" y="1206"/>
              <a:ext cx="52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8" name="Oval 29"/>
            <p:cNvSpPr>
              <a:spLocks noChangeArrowheads="1"/>
            </p:cNvSpPr>
            <p:nvPr/>
          </p:nvSpPr>
          <p:spPr bwMode="auto">
            <a:xfrm>
              <a:off x="1360" y="1651"/>
              <a:ext cx="52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9" name="Line 30"/>
            <p:cNvSpPr>
              <a:spLocks noChangeShapeType="1"/>
            </p:cNvSpPr>
            <p:nvPr/>
          </p:nvSpPr>
          <p:spPr bwMode="auto">
            <a:xfrm>
              <a:off x="1995" y="2009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0" name="Rectangle 32"/>
            <p:cNvSpPr>
              <a:spLocks noChangeArrowheads="1"/>
            </p:cNvSpPr>
            <p:nvPr/>
          </p:nvSpPr>
          <p:spPr bwMode="auto">
            <a:xfrm rot="5400000">
              <a:off x="1849" y="2298"/>
              <a:ext cx="292" cy="1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Line 33"/>
            <p:cNvSpPr>
              <a:spLocks noChangeShapeType="1"/>
            </p:cNvSpPr>
            <p:nvPr/>
          </p:nvSpPr>
          <p:spPr bwMode="auto">
            <a:xfrm>
              <a:off x="1899" y="2724"/>
              <a:ext cx="19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2" name="Text Box 34"/>
            <p:cNvSpPr txBox="1">
              <a:spLocks noChangeArrowheads="1"/>
            </p:cNvSpPr>
            <p:nvPr/>
          </p:nvSpPr>
          <p:spPr bwMode="auto">
            <a:xfrm>
              <a:off x="2073" y="2243"/>
              <a:ext cx="56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5k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73" name="Text Box 35"/>
            <p:cNvSpPr txBox="1">
              <a:spLocks noChangeArrowheads="1"/>
            </p:cNvSpPr>
            <p:nvPr/>
          </p:nvSpPr>
          <p:spPr bwMode="auto">
            <a:xfrm>
              <a:off x="986" y="996"/>
              <a:ext cx="43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  <a:ea typeface="楷体_GB2312" pitchFamily="49" charset="-122"/>
                </a:rPr>
                <a:t>i</a:t>
              </a:r>
              <a:endParaRPr kumimoji="1" lang="en-US" altLang="zh-CN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74" name="Line 36"/>
            <p:cNvSpPr>
              <a:spLocks noChangeShapeType="1"/>
            </p:cNvSpPr>
            <p:nvPr/>
          </p:nvSpPr>
          <p:spPr bwMode="auto">
            <a:xfrm>
              <a:off x="1986" y="200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5" name="Text Box 37"/>
            <p:cNvSpPr txBox="1">
              <a:spLocks noChangeArrowheads="1"/>
            </p:cNvSpPr>
            <p:nvPr/>
          </p:nvSpPr>
          <p:spPr bwMode="auto">
            <a:xfrm>
              <a:off x="1399" y="1358"/>
              <a:ext cx="64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921" name="Group 71"/>
          <p:cNvGrpSpPr>
            <a:grpSpLocks/>
          </p:cNvGrpSpPr>
          <p:nvPr/>
        </p:nvGrpSpPr>
        <p:grpSpPr bwMode="auto">
          <a:xfrm>
            <a:off x="4454525" y="1349375"/>
            <a:ext cx="3967163" cy="3059113"/>
            <a:chOff x="2806" y="850"/>
            <a:chExt cx="2499" cy="1927"/>
          </a:xfrm>
        </p:grpSpPr>
        <p:sp>
          <p:nvSpPr>
            <p:cNvPr id="38922" name="Text Box 38"/>
            <p:cNvSpPr txBox="1">
              <a:spLocks noChangeArrowheads="1"/>
            </p:cNvSpPr>
            <p:nvPr/>
          </p:nvSpPr>
          <p:spPr bwMode="auto">
            <a:xfrm>
              <a:off x="2806" y="1788"/>
              <a:ext cx="40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ea typeface="楷体_GB2312" pitchFamily="49" charset="-122"/>
                </a:rPr>
                <a:t>o1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23" name="Rectangle 40"/>
            <p:cNvSpPr>
              <a:spLocks noChangeArrowheads="1"/>
            </p:cNvSpPr>
            <p:nvPr/>
          </p:nvSpPr>
          <p:spPr bwMode="auto">
            <a:xfrm>
              <a:off x="3140" y="850"/>
              <a:ext cx="2165" cy="1927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42"/>
            <p:cNvSpPr txBox="1">
              <a:spLocks noChangeArrowheads="1"/>
            </p:cNvSpPr>
            <p:nvPr/>
          </p:nvSpPr>
          <p:spPr bwMode="auto">
            <a:xfrm>
              <a:off x="4939" y="1629"/>
              <a:ext cx="33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25" name="Rectangle 43"/>
            <p:cNvSpPr>
              <a:spLocks noChangeArrowheads="1"/>
            </p:cNvSpPr>
            <p:nvPr/>
          </p:nvSpPr>
          <p:spPr bwMode="auto">
            <a:xfrm>
              <a:off x="3993" y="1567"/>
              <a:ext cx="672" cy="7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44"/>
            <p:cNvSpPr>
              <a:spLocks noChangeShapeType="1"/>
            </p:cNvSpPr>
            <p:nvPr/>
          </p:nvSpPr>
          <p:spPr bwMode="auto">
            <a:xfrm>
              <a:off x="4665" y="193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45"/>
            <p:cNvSpPr>
              <a:spLocks noChangeShapeType="1"/>
            </p:cNvSpPr>
            <p:nvPr/>
          </p:nvSpPr>
          <p:spPr bwMode="auto">
            <a:xfrm>
              <a:off x="3189" y="2150"/>
              <a:ext cx="8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Line 46"/>
            <p:cNvSpPr>
              <a:spLocks noChangeShapeType="1"/>
            </p:cNvSpPr>
            <p:nvPr/>
          </p:nvSpPr>
          <p:spPr bwMode="auto">
            <a:xfrm>
              <a:off x="3665" y="1802"/>
              <a:ext cx="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9" name="Text Box 47"/>
            <p:cNvSpPr txBox="1">
              <a:spLocks noChangeArrowheads="1"/>
            </p:cNvSpPr>
            <p:nvPr/>
          </p:nvSpPr>
          <p:spPr bwMode="auto">
            <a:xfrm>
              <a:off x="4021" y="1581"/>
              <a:ext cx="19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_</a:t>
              </a:r>
            </a:p>
          </p:txBody>
        </p:sp>
        <p:sp>
          <p:nvSpPr>
            <p:cNvPr id="38930" name="Text Box 48"/>
            <p:cNvSpPr txBox="1">
              <a:spLocks noChangeArrowheads="1"/>
            </p:cNvSpPr>
            <p:nvPr/>
          </p:nvSpPr>
          <p:spPr bwMode="auto">
            <a:xfrm>
              <a:off x="4021" y="1998"/>
              <a:ext cx="19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31" name="Text Box 49"/>
            <p:cNvSpPr txBox="1">
              <a:spLocks noChangeArrowheads="1"/>
            </p:cNvSpPr>
            <p:nvPr/>
          </p:nvSpPr>
          <p:spPr bwMode="auto">
            <a:xfrm rot="5400000">
              <a:off x="4135" y="1574"/>
              <a:ext cx="2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32" name="Text Box 50"/>
            <p:cNvSpPr txBox="1">
              <a:spLocks noChangeArrowheads="1"/>
            </p:cNvSpPr>
            <p:nvPr/>
          </p:nvSpPr>
          <p:spPr bwMode="auto">
            <a:xfrm>
              <a:off x="4423" y="1809"/>
              <a:ext cx="19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8933" name="Oval 51"/>
            <p:cNvSpPr>
              <a:spLocks noChangeArrowheads="1"/>
            </p:cNvSpPr>
            <p:nvPr/>
          </p:nvSpPr>
          <p:spPr bwMode="auto">
            <a:xfrm>
              <a:off x="5002" y="1908"/>
              <a:ext cx="56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4" name="Text Box 52"/>
            <p:cNvSpPr txBox="1">
              <a:spLocks noChangeArrowheads="1"/>
            </p:cNvSpPr>
            <p:nvPr/>
          </p:nvSpPr>
          <p:spPr bwMode="auto">
            <a:xfrm>
              <a:off x="4330" y="1559"/>
              <a:ext cx="55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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35" name="Line 53"/>
            <p:cNvSpPr>
              <a:spLocks noChangeShapeType="1"/>
            </p:cNvSpPr>
            <p:nvPr/>
          </p:nvSpPr>
          <p:spPr bwMode="auto">
            <a:xfrm>
              <a:off x="3778" y="1340"/>
              <a:ext cx="10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6" name="Line 54"/>
            <p:cNvSpPr>
              <a:spLocks noChangeShapeType="1"/>
            </p:cNvSpPr>
            <p:nvPr/>
          </p:nvSpPr>
          <p:spPr bwMode="auto">
            <a:xfrm flipH="1">
              <a:off x="4853" y="1340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Rectangle 55"/>
            <p:cNvSpPr>
              <a:spLocks noChangeArrowheads="1"/>
            </p:cNvSpPr>
            <p:nvPr/>
          </p:nvSpPr>
          <p:spPr bwMode="auto">
            <a:xfrm>
              <a:off x="4152" y="1279"/>
              <a:ext cx="374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8" name="Line 56"/>
            <p:cNvSpPr>
              <a:spLocks noChangeShapeType="1"/>
            </p:cNvSpPr>
            <p:nvPr/>
          </p:nvSpPr>
          <p:spPr bwMode="auto">
            <a:xfrm>
              <a:off x="3787" y="1340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9" name="Line 57"/>
            <p:cNvSpPr>
              <a:spLocks noChangeShapeType="1"/>
            </p:cNvSpPr>
            <p:nvPr/>
          </p:nvSpPr>
          <p:spPr bwMode="auto">
            <a:xfrm>
              <a:off x="3101" y="1802"/>
              <a:ext cx="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Rectangle 58"/>
            <p:cNvSpPr>
              <a:spLocks noChangeArrowheads="1"/>
            </p:cNvSpPr>
            <p:nvPr/>
          </p:nvSpPr>
          <p:spPr bwMode="auto">
            <a:xfrm>
              <a:off x="3279" y="1749"/>
              <a:ext cx="373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59"/>
            <p:cNvSpPr>
              <a:spLocks noChangeShapeType="1"/>
            </p:cNvSpPr>
            <p:nvPr/>
          </p:nvSpPr>
          <p:spPr bwMode="auto">
            <a:xfrm>
              <a:off x="3119" y="2381"/>
              <a:ext cx="1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Text Box 62"/>
            <p:cNvSpPr txBox="1">
              <a:spLocks noChangeArrowheads="1"/>
            </p:cNvSpPr>
            <p:nvPr/>
          </p:nvSpPr>
          <p:spPr bwMode="auto">
            <a:xfrm>
              <a:off x="3187" y="1465"/>
              <a:ext cx="57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43" name="Rectangle 63"/>
            <p:cNvSpPr>
              <a:spLocks noChangeArrowheads="1"/>
            </p:cNvSpPr>
            <p:nvPr/>
          </p:nvSpPr>
          <p:spPr bwMode="auto">
            <a:xfrm>
              <a:off x="3301" y="2105"/>
              <a:ext cx="375" cy="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64"/>
            <p:cNvSpPr>
              <a:spLocks noChangeShapeType="1"/>
            </p:cNvSpPr>
            <p:nvPr/>
          </p:nvSpPr>
          <p:spPr bwMode="auto">
            <a:xfrm>
              <a:off x="3190" y="2150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65"/>
            <p:cNvSpPr txBox="1">
              <a:spLocks noChangeArrowheads="1"/>
            </p:cNvSpPr>
            <p:nvPr/>
          </p:nvSpPr>
          <p:spPr bwMode="auto">
            <a:xfrm>
              <a:off x="4059" y="993"/>
              <a:ext cx="6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20k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  <p:sp>
          <p:nvSpPr>
            <p:cNvPr id="38946" name="Text Box 66"/>
            <p:cNvSpPr txBox="1">
              <a:spLocks noChangeArrowheads="1"/>
            </p:cNvSpPr>
            <p:nvPr/>
          </p:nvSpPr>
          <p:spPr bwMode="auto">
            <a:xfrm>
              <a:off x="3183" y="1845"/>
              <a:ext cx="59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10k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625" y="3714750"/>
            <a:ext cx="4370388" cy="2001838"/>
            <a:chOff x="579" y="2704"/>
            <a:chExt cx="2753" cy="1261"/>
          </a:xfrm>
        </p:grpSpPr>
        <p:sp>
          <p:nvSpPr>
            <p:cNvPr id="40011" name="Line 3"/>
            <p:cNvSpPr>
              <a:spLocks noChangeShapeType="1"/>
            </p:cNvSpPr>
            <p:nvPr/>
          </p:nvSpPr>
          <p:spPr bwMode="auto">
            <a:xfrm flipV="1">
              <a:off x="1371" y="27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2" name="Text Box 4"/>
            <p:cNvSpPr txBox="1">
              <a:spLocks noChangeArrowheads="1"/>
            </p:cNvSpPr>
            <p:nvPr/>
          </p:nvSpPr>
          <p:spPr bwMode="auto">
            <a:xfrm>
              <a:off x="579" y="3364"/>
              <a:ext cx="2753" cy="6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平衡电阻，使输入端对地的静态电阻相等。</a:t>
              </a:r>
            </a:p>
          </p:txBody>
        </p:sp>
      </p:grp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0" y="642938"/>
            <a:ext cx="4889500" cy="3306762"/>
            <a:chOff x="387" y="525"/>
            <a:chExt cx="3279" cy="2421"/>
          </a:xfrm>
        </p:grpSpPr>
        <p:sp>
          <p:nvSpPr>
            <p:cNvPr id="39984" name="Rectangle 6"/>
            <p:cNvSpPr>
              <a:spLocks noChangeArrowheads="1"/>
            </p:cNvSpPr>
            <p:nvPr/>
          </p:nvSpPr>
          <p:spPr bwMode="auto">
            <a:xfrm>
              <a:off x="1947" y="1368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5" name="Line 7"/>
            <p:cNvSpPr>
              <a:spLocks noChangeShapeType="1"/>
            </p:cNvSpPr>
            <p:nvPr/>
          </p:nvSpPr>
          <p:spPr bwMode="auto">
            <a:xfrm>
              <a:off x="2810" y="19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6" name="Line 8"/>
            <p:cNvSpPr>
              <a:spLocks noChangeShapeType="1"/>
            </p:cNvSpPr>
            <p:nvPr/>
          </p:nvSpPr>
          <p:spPr bwMode="auto">
            <a:xfrm>
              <a:off x="914" y="229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7" name="Line 9"/>
            <p:cNvSpPr>
              <a:spLocks noChangeShapeType="1"/>
            </p:cNvSpPr>
            <p:nvPr/>
          </p:nvSpPr>
          <p:spPr bwMode="auto">
            <a:xfrm>
              <a:off x="1526" y="17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8" name="Text Box 10"/>
            <p:cNvSpPr txBox="1">
              <a:spLocks noChangeArrowheads="1"/>
            </p:cNvSpPr>
            <p:nvPr/>
          </p:nvSpPr>
          <p:spPr bwMode="auto">
            <a:xfrm>
              <a:off x="1983" y="139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9989" name="Text Box 11"/>
            <p:cNvSpPr txBox="1">
              <a:spLocks noChangeArrowheads="1"/>
            </p:cNvSpPr>
            <p:nvPr/>
          </p:nvSpPr>
          <p:spPr bwMode="auto">
            <a:xfrm>
              <a:off x="1983" y="205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90" name="Text Box 12"/>
            <p:cNvSpPr txBox="1">
              <a:spLocks noChangeArrowheads="1"/>
            </p:cNvSpPr>
            <p:nvPr/>
          </p:nvSpPr>
          <p:spPr bwMode="auto">
            <a:xfrm rot="5400000">
              <a:off x="2103" y="1428"/>
              <a:ext cx="34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91" name="Text Box 13"/>
            <p:cNvSpPr txBox="1">
              <a:spLocks noChangeArrowheads="1"/>
            </p:cNvSpPr>
            <p:nvPr/>
          </p:nvSpPr>
          <p:spPr bwMode="auto">
            <a:xfrm>
              <a:off x="2499" y="1752"/>
              <a:ext cx="25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92" name="Oval 14"/>
            <p:cNvSpPr>
              <a:spLocks noChangeArrowheads="1"/>
            </p:cNvSpPr>
            <p:nvPr/>
          </p:nvSpPr>
          <p:spPr bwMode="auto">
            <a:xfrm>
              <a:off x="3243" y="19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3" name="Text Box 15"/>
            <p:cNvSpPr txBox="1">
              <a:spLocks noChangeArrowheads="1"/>
            </p:cNvSpPr>
            <p:nvPr/>
          </p:nvSpPr>
          <p:spPr bwMode="auto">
            <a:xfrm>
              <a:off x="2379" y="1356"/>
              <a:ext cx="70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94" name="Line 16"/>
            <p:cNvSpPr>
              <a:spLocks noChangeShapeType="1"/>
            </p:cNvSpPr>
            <p:nvPr/>
          </p:nvSpPr>
          <p:spPr bwMode="auto">
            <a:xfrm>
              <a:off x="1671" y="10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5" name="Line 17"/>
            <p:cNvSpPr>
              <a:spLocks noChangeShapeType="1"/>
            </p:cNvSpPr>
            <p:nvPr/>
          </p:nvSpPr>
          <p:spPr bwMode="auto">
            <a:xfrm flipH="1">
              <a:off x="3051" y="100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6" name="Rectangle 18"/>
            <p:cNvSpPr>
              <a:spLocks noChangeArrowheads="1"/>
            </p:cNvSpPr>
            <p:nvPr/>
          </p:nvSpPr>
          <p:spPr bwMode="auto">
            <a:xfrm>
              <a:off x="2151" y="912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7" name="Line 19"/>
            <p:cNvSpPr>
              <a:spLocks noChangeShapeType="1"/>
            </p:cNvSpPr>
            <p:nvPr/>
          </p:nvSpPr>
          <p:spPr bwMode="auto">
            <a:xfrm>
              <a:off x="1683" y="1008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8" name="Line 20"/>
            <p:cNvSpPr>
              <a:spLocks noChangeShapeType="1"/>
            </p:cNvSpPr>
            <p:nvPr/>
          </p:nvSpPr>
          <p:spPr bwMode="auto">
            <a:xfrm>
              <a:off x="801" y="1740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9" name="Rectangle 21"/>
            <p:cNvSpPr>
              <a:spLocks noChangeArrowheads="1"/>
            </p:cNvSpPr>
            <p:nvPr/>
          </p:nvSpPr>
          <p:spPr bwMode="auto">
            <a:xfrm>
              <a:off x="969" y="1656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0" name="Oval 22"/>
            <p:cNvSpPr>
              <a:spLocks noChangeArrowheads="1"/>
            </p:cNvSpPr>
            <p:nvPr/>
          </p:nvSpPr>
          <p:spPr bwMode="auto">
            <a:xfrm>
              <a:off x="717" y="169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1" name="Line 23"/>
            <p:cNvSpPr>
              <a:spLocks noChangeShapeType="1"/>
            </p:cNvSpPr>
            <p:nvPr/>
          </p:nvSpPr>
          <p:spPr bwMode="auto">
            <a:xfrm>
              <a:off x="921" y="2298"/>
              <a:ext cx="0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2" name="Line 24"/>
            <p:cNvSpPr>
              <a:spLocks noChangeShapeType="1"/>
            </p:cNvSpPr>
            <p:nvPr/>
          </p:nvSpPr>
          <p:spPr bwMode="auto">
            <a:xfrm>
              <a:off x="813" y="2946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3" name="Oval 25"/>
            <p:cNvSpPr>
              <a:spLocks noChangeArrowheads="1"/>
            </p:cNvSpPr>
            <p:nvPr/>
          </p:nvSpPr>
          <p:spPr bwMode="auto">
            <a:xfrm>
              <a:off x="1647" y="1702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4" name="Oval 26"/>
            <p:cNvSpPr>
              <a:spLocks noChangeArrowheads="1"/>
            </p:cNvSpPr>
            <p:nvPr/>
          </p:nvSpPr>
          <p:spPr bwMode="auto">
            <a:xfrm>
              <a:off x="3015" y="1911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5" name="Text Box 27"/>
            <p:cNvSpPr txBox="1">
              <a:spLocks noChangeArrowheads="1"/>
            </p:cNvSpPr>
            <p:nvPr/>
          </p:nvSpPr>
          <p:spPr bwMode="auto">
            <a:xfrm>
              <a:off x="2198" y="525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40006" name="Text Box 28"/>
            <p:cNvSpPr txBox="1">
              <a:spLocks noChangeArrowheads="1"/>
            </p:cNvSpPr>
            <p:nvPr/>
          </p:nvSpPr>
          <p:spPr bwMode="auto">
            <a:xfrm>
              <a:off x="987" y="1797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07" name="Rectangle 29"/>
            <p:cNvSpPr>
              <a:spLocks noChangeArrowheads="1"/>
            </p:cNvSpPr>
            <p:nvPr/>
          </p:nvSpPr>
          <p:spPr bwMode="auto">
            <a:xfrm>
              <a:off x="1131" y="2220"/>
              <a:ext cx="480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8" name="Text Box 30"/>
            <p:cNvSpPr txBox="1">
              <a:spLocks noChangeArrowheads="1"/>
            </p:cNvSpPr>
            <p:nvPr/>
          </p:nvSpPr>
          <p:spPr bwMode="auto">
            <a:xfrm>
              <a:off x="1215" y="2364"/>
              <a:ext cx="5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R</a:t>
              </a:r>
              <a:r>
                <a:rPr lang="en-US" altLang="zh-CN" sz="3200" b="1" baseline="-20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09" name="Text Box 31"/>
            <p:cNvSpPr txBox="1">
              <a:spLocks noChangeArrowheads="1"/>
            </p:cNvSpPr>
            <p:nvPr/>
          </p:nvSpPr>
          <p:spPr bwMode="auto">
            <a:xfrm>
              <a:off x="387" y="1476"/>
              <a:ext cx="828" cy="4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ea typeface="楷体_GB2312" pitchFamily="49" charset="-122"/>
                </a:rPr>
                <a:t>v</a:t>
              </a:r>
              <a:r>
                <a:rPr lang="en-US" altLang="zh-CN" sz="3200" b="1" baseline="-20000" dirty="0" smtClean="0">
                  <a:ea typeface="楷体_GB2312" pitchFamily="49" charset="-122"/>
                </a:rPr>
                <a:t>i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  <p:sp>
          <p:nvSpPr>
            <p:cNvPr id="40010" name="Text Box 32"/>
            <p:cNvSpPr txBox="1">
              <a:spLocks noChangeArrowheads="1"/>
            </p:cNvSpPr>
            <p:nvPr/>
          </p:nvSpPr>
          <p:spPr bwMode="auto">
            <a:xfrm>
              <a:off x="3150" y="1546"/>
              <a:ext cx="516" cy="4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err="1" smtClean="0">
                  <a:ea typeface="楷体_GB2312" pitchFamily="49" charset="-122"/>
                </a:rPr>
                <a:t>v</a:t>
              </a:r>
              <a:r>
                <a:rPr lang="en-US" altLang="zh-CN" sz="3200" b="1" baseline="-20000" dirty="0" err="1" smtClean="0">
                  <a:ea typeface="楷体_GB2312" pitchFamily="49" charset="-122"/>
                </a:rPr>
                <a:t>o</a:t>
              </a:r>
              <a:endParaRPr lang="en-US" altLang="zh-CN" sz="3200" b="1" baseline="-20000" dirty="0">
                <a:ea typeface="楷体_GB2312" pitchFamily="49" charset="-122"/>
              </a:endParaRPr>
            </a:p>
          </p:txBody>
        </p:sp>
      </p:grp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285750" y="214313"/>
            <a:ext cx="26987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平衡电阻</a:t>
            </a:r>
            <a:r>
              <a:rPr lang="en-US" altLang="zh-CN" sz="2800" b="1" i="1">
                <a:ea typeface="楷体_GB2312" pitchFamily="49" charset="-122"/>
              </a:rPr>
              <a:t>R</a:t>
            </a:r>
            <a:r>
              <a:rPr lang="en-US" altLang="zh-CN" sz="2800" b="1" baseline="-20000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作用</a:t>
            </a:r>
          </a:p>
        </p:txBody>
      </p:sp>
      <p:sp>
        <p:nvSpPr>
          <p:cNvPr id="39943" name="Rectangle 3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3859" name="Object 35"/>
          <p:cNvGraphicFramePr>
            <a:graphicFrameLocks noChangeAspect="1"/>
          </p:cNvGraphicFramePr>
          <p:nvPr/>
        </p:nvGraphicFramePr>
        <p:xfrm>
          <a:off x="1214438" y="6072188"/>
          <a:ext cx="1752600" cy="428625"/>
        </p:xfrm>
        <a:graphic>
          <a:graphicData uri="http://schemas.openxmlformats.org/presentationml/2006/ole">
            <p:oleObj spid="_x0000_s39942" name="Equation" r:id="rId4" imgW="1752600" imgH="431800" progId="Equation.DSMT4">
              <p:embed/>
            </p:oleObj>
          </a:graphicData>
        </a:graphic>
      </p:graphicFrame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4929188" y="500063"/>
            <a:ext cx="3971925" cy="4449762"/>
            <a:chOff x="226" y="1071"/>
            <a:chExt cx="2502" cy="2803"/>
          </a:xfrm>
        </p:grpSpPr>
        <p:sp>
          <p:nvSpPr>
            <p:cNvPr id="39946" name="Rectangle 5"/>
            <p:cNvSpPr>
              <a:spLocks noChangeArrowheads="1"/>
            </p:cNvSpPr>
            <p:nvPr/>
          </p:nvSpPr>
          <p:spPr bwMode="auto">
            <a:xfrm>
              <a:off x="1574" y="1897"/>
              <a:ext cx="729" cy="1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Line 6"/>
            <p:cNvSpPr>
              <a:spLocks noChangeShapeType="1"/>
            </p:cNvSpPr>
            <p:nvPr/>
          </p:nvSpPr>
          <p:spPr bwMode="auto">
            <a:xfrm>
              <a:off x="2302" y="2448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662" y="1549"/>
              <a:ext cx="87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1219" y="2245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0" name="Text Box 9"/>
            <p:cNvSpPr txBox="1">
              <a:spLocks noChangeArrowheads="1"/>
            </p:cNvSpPr>
            <p:nvPr/>
          </p:nvSpPr>
          <p:spPr bwMode="auto">
            <a:xfrm>
              <a:off x="1604" y="1920"/>
              <a:ext cx="213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_</a:t>
              </a:r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1604" y="2537"/>
              <a:ext cx="213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2" name="Text Box 11"/>
            <p:cNvSpPr txBox="1">
              <a:spLocks noChangeArrowheads="1"/>
            </p:cNvSpPr>
            <p:nvPr/>
          </p:nvSpPr>
          <p:spPr bwMode="auto">
            <a:xfrm rot="5400000">
              <a:off x="1657" y="1939"/>
              <a:ext cx="32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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53" name="Text Box 12"/>
            <p:cNvSpPr txBox="1">
              <a:spLocks noChangeArrowheads="1"/>
            </p:cNvSpPr>
            <p:nvPr/>
          </p:nvSpPr>
          <p:spPr bwMode="auto">
            <a:xfrm>
              <a:off x="2040" y="2257"/>
              <a:ext cx="212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4" name="Oval 13"/>
            <p:cNvSpPr>
              <a:spLocks noChangeArrowheads="1"/>
            </p:cNvSpPr>
            <p:nvPr/>
          </p:nvSpPr>
          <p:spPr bwMode="auto">
            <a:xfrm>
              <a:off x="2667" y="2403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5" name="Text Box 14"/>
            <p:cNvSpPr txBox="1">
              <a:spLocks noChangeArrowheads="1"/>
            </p:cNvSpPr>
            <p:nvPr/>
          </p:nvSpPr>
          <p:spPr bwMode="auto">
            <a:xfrm>
              <a:off x="1938" y="1886"/>
              <a:ext cx="59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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56" name="Line 15"/>
            <p:cNvSpPr>
              <a:spLocks noChangeShapeType="1"/>
            </p:cNvSpPr>
            <p:nvPr/>
          </p:nvSpPr>
          <p:spPr bwMode="auto">
            <a:xfrm>
              <a:off x="1341" y="1560"/>
              <a:ext cx="1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Line 16"/>
            <p:cNvSpPr>
              <a:spLocks noChangeShapeType="1"/>
            </p:cNvSpPr>
            <p:nvPr/>
          </p:nvSpPr>
          <p:spPr bwMode="auto">
            <a:xfrm flipH="1">
              <a:off x="2505" y="1560"/>
              <a:ext cx="0" cy="8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Rectangle 17"/>
            <p:cNvSpPr>
              <a:spLocks noChangeArrowheads="1"/>
            </p:cNvSpPr>
            <p:nvPr/>
          </p:nvSpPr>
          <p:spPr bwMode="auto">
            <a:xfrm>
              <a:off x="1746" y="1470"/>
              <a:ext cx="405" cy="1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Line 18"/>
            <p:cNvSpPr>
              <a:spLocks noChangeShapeType="1"/>
            </p:cNvSpPr>
            <p:nvPr/>
          </p:nvSpPr>
          <p:spPr bwMode="auto">
            <a:xfrm>
              <a:off x="1351" y="1560"/>
              <a:ext cx="0" cy="6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19"/>
            <p:cNvSpPr>
              <a:spLocks noChangeShapeType="1"/>
            </p:cNvSpPr>
            <p:nvPr/>
          </p:nvSpPr>
          <p:spPr bwMode="auto">
            <a:xfrm>
              <a:off x="698" y="2245"/>
              <a:ext cx="6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Rectangle 20"/>
            <p:cNvSpPr>
              <a:spLocks noChangeArrowheads="1"/>
            </p:cNvSpPr>
            <p:nvPr/>
          </p:nvSpPr>
          <p:spPr bwMode="auto">
            <a:xfrm>
              <a:off x="809" y="2167"/>
              <a:ext cx="405" cy="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2" name="Oval 21"/>
            <p:cNvSpPr>
              <a:spLocks noChangeArrowheads="1"/>
            </p:cNvSpPr>
            <p:nvPr/>
          </p:nvSpPr>
          <p:spPr bwMode="auto">
            <a:xfrm>
              <a:off x="1321" y="2200"/>
              <a:ext cx="60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Oval 22"/>
            <p:cNvSpPr>
              <a:spLocks noChangeArrowheads="1"/>
            </p:cNvSpPr>
            <p:nvPr/>
          </p:nvSpPr>
          <p:spPr bwMode="auto">
            <a:xfrm>
              <a:off x="2475" y="2403"/>
              <a:ext cx="61" cy="6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Text Box 23"/>
            <p:cNvSpPr txBox="1">
              <a:spLocks noChangeArrowheads="1"/>
            </p:cNvSpPr>
            <p:nvPr/>
          </p:nvSpPr>
          <p:spPr bwMode="auto">
            <a:xfrm>
              <a:off x="1764" y="1096"/>
              <a:ext cx="4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f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5" name="Text Box 24"/>
            <p:cNvSpPr txBox="1">
              <a:spLocks noChangeArrowheads="1"/>
            </p:cNvSpPr>
            <p:nvPr/>
          </p:nvSpPr>
          <p:spPr bwMode="auto">
            <a:xfrm>
              <a:off x="774" y="1096"/>
              <a:ext cx="5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6" name="Rectangle 25"/>
            <p:cNvSpPr>
              <a:spLocks noChangeArrowheads="1"/>
            </p:cNvSpPr>
            <p:nvPr/>
          </p:nvSpPr>
          <p:spPr bwMode="auto">
            <a:xfrm>
              <a:off x="794" y="1482"/>
              <a:ext cx="405" cy="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7" name="Text Box 26"/>
            <p:cNvSpPr txBox="1">
              <a:spLocks noChangeArrowheads="1"/>
            </p:cNvSpPr>
            <p:nvPr/>
          </p:nvSpPr>
          <p:spPr bwMode="auto">
            <a:xfrm>
              <a:off x="796" y="1777"/>
              <a:ext cx="5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68" name="Text Box 27"/>
            <p:cNvSpPr txBox="1">
              <a:spLocks noChangeArrowheads="1"/>
            </p:cNvSpPr>
            <p:nvPr/>
          </p:nvSpPr>
          <p:spPr bwMode="auto">
            <a:xfrm>
              <a:off x="226" y="2001"/>
              <a:ext cx="69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ea typeface="楷体_GB2312" pitchFamily="49" charset="-122"/>
                </a:rPr>
                <a:t>v</a:t>
              </a:r>
              <a:r>
                <a:rPr lang="en-US" altLang="zh-CN" sz="3200" b="1" baseline="-25000" dirty="0" smtClean="0">
                  <a:ea typeface="楷体_GB2312" pitchFamily="49" charset="-122"/>
                </a:rPr>
                <a:t>i2</a:t>
              </a:r>
              <a:endParaRPr lang="en-US" altLang="zh-CN" sz="3200" b="1" dirty="0">
                <a:ea typeface="楷体_GB2312" pitchFamily="49" charset="-122"/>
              </a:endParaRPr>
            </a:p>
          </p:txBody>
        </p:sp>
        <p:sp>
          <p:nvSpPr>
            <p:cNvPr id="39969" name="Oval 28"/>
            <p:cNvSpPr>
              <a:spLocks noChangeArrowheads="1"/>
            </p:cNvSpPr>
            <p:nvPr/>
          </p:nvSpPr>
          <p:spPr bwMode="auto">
            <a:xfrm>
              <a:off x="612" y="1527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Oval 29"/>
            <p:cNvSpPr>
              <a:spLocks noChangeArrowheads="1"/>
            </p:cNvSpPr>
            <p:nvPr/>
          </p:nvSpPr>
          <p:spPr bwMode="auto">
            <a:xfrm>
              <a:off x="622" y="2212"/>
              <a:ext cx="61" cy="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1" name="Line 30"/>
            <p:cNvSpPr>
              <a:spLocks noChangeShapeType="1"/>
            </p:cNvSpPr>
            <p:nvPr/>
          </p:nvSpPr>
          <p:spPr bwMode="auto">
            <a:xfrm>
              <a:off x="1361" y="2762"/>
              <a:ext cx="0" cy="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2" name="Oval 31"/>
            <p:cNvSpPr>
              <a:spLocks noChangeArrowheads="1"/>
            </p:cNvSpPr>
            <p:nvPr/>
          </p:nvSpPr>
          <p:spPr bwMode="auto">
            <a:xfrm>
              <a:off x="1321" y="1515"/>
              <a:ext cx="60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Rectangle 32"/>
            <p:cNvSpPr>
              <a:spLocks noChangeArrowheads="1"/>
            </p:cNvSpPr>
            <p:nvPr/>
          </p:nvSpPr>
          <p:spPr bwMode="auto">
            <a:xfrm rot="5400000">
              <a:off x="1136" y="3231"/>
              <a:ext cx="449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Line 33"/>
            <p:cNvSpPr>
              <a:spLocks noChangeShapeType="1"/>
            </p:cNvSpPr>
            <p:nvPr/>
          </p:nvSpPr>
          <p:spPr bwMode="auto">
            <a:xfrm>
              <a:off x="1250" y="3863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5" name="Text Box 34"/>
            <p:cNvSpPr txBox="1">
              <a:spLocks noChangeArrowheads="1"/>
            </p:cNvSpPr>
            <p:nvPr/>
          </p:nvSpPr>
          <p:spPr bwMode="auto">
            <a:xfrm>
              <a:off x="1446" y="3135"/>
              <a:ext cx="44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楷体_GB2312" pitchFamily="49" charset="-122"/>
                </a:rPr>
                <a:t>R</a:t>
              </a:r>
              <a:r>
                <a:rPr lang="en-US" altLang="zh-CN" sz="3200" b="1" baseline="-25000">
                  <a:ea typeface="楷体_GB2312" pitchFamily="49" charset="-122"/>
                </a:rPr>
                <a:t>P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76" name="Text Box 35"/>
            <p:cNvSpPr txBox="1">
              <a:spLocks noChangeArrowheads="1"/>
            </p:cNvSpPr>
            <p:nvPr/>
          </p:nvSpPr>
          <p:spPr bwMode="auto">
            <a:xfrm>
              <a:off x="226" y="1300"/>
              <a:ext cx="699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 smtClean="0">
                  <a:ea typeface="楷体_GB2312" pitchFamily="49" charset="-122"/>
                </a:rPr>
                <a:t>v</a:t>
              </a:r>
              <a:r>
                <a:rPr lang="en-US" altLang="zh-CN" sz="3200" b="1" baseline="-25000" dirty="0" smtClean="0">
                  <a:ea typeface="楷体_GB2312" pitchFamily="49" charset="-122"/>
                </a:rPr>
                <a:t>i1</a:t>
              </a:r>
              <a:endParaRPr lang="en-US" altLang="zh-CN" sz="3200" b="1" dirty="0">
                <a:ea typeface="楷体_GB2312" pitchFamily="49" charset="-122"/>
              </a:endParaRPr>
            </a:p>
          </p:txBody>
        </p:sp>
        <p:sp>
          <p:nvSpPr>
            <p:cNvPr id="39977" name="Line 36"/>
            <p:cNvSpPr>
              <a:spLocks noChangeShapeType="1"/>
            </p:cNvSpPr>
            <p:nvPr/>
          </p:nvSpPr>
          <p:spPr bwMode="auto">
            <a:xfrm>
              <a:off x="1351" y="2762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Line 37"/>
            <p:cNvSpPr>
              <a:spLocks noChangeShapeType="1"/>
            </p:cNvSpPr>
            <p:nvPr/>
          </p:nvSpPr>
          <p:spPr bwMode="auto">
            <a:xfrm>
              <a:off x="774" y="1718"/>
              <a:ext cx="4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9" name="Text Box 38"/>
            <p:cNvSpPr txBox="1">
              <a:spLocks noChangeArrowheads="1"/>
            </p:cNvSpPr>
            <p:nvPr/>
          </p:nvSpPr>
          <p:spPr bwMode="auto">
            <a:xfrm>
              <a:off x="499" y="1570"/>
              <a:ext cx="60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80" name="Line 39"/>
            <p:cNvSpPr>
              <a:spLocks noChangeShapeType="1"/>
            </p:cNvSpPr>
            <p:nvPr/>
          </p:nvSpPr>
          <p:spPr bwMode="auto">
            <a:xfrm>
              <a:off x="804" y="2399"/>
              <a:ext cx="4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1" name="Text Box 40"/>
            <p:cNvSpPr txBox="1">
              <a:spLocks noChangeArrowheads="1"/>
            </p:cNvSpPr>
            <p:nvPr/>
          </p:nvSpPr>
          <p:spPr bwMode="auto">
            <a:xfrm>
              <a:off x="531" y="2253"/>
              <a:ext cx="60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39982" name="Line 41"/>
            <p:cNvSpPr>
              <a:spLocks noChangeShapeType="1"/>
            </p:cNvSpPr>
            <p:nvPr/>
          </p:nvSpPr>
          <p:spPr bwMode="auto">
            <a:xfrm>
              <a:off x="2218" y="1482"/>
              <a:ext cx="3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3" name="Text Box 42"/>
            <p:cNvSpPr txBox="1">
              <a:spLocks noChangeArrowheads="1"/>
            </p:cNvSpPr>
            <p:nvPr/>
          </p:nvSpPr>
          <p:spPr bwMode="auto">
            <a:xfrm>
              <a:off x="2268" y="1071"/>
              <a:ext cx="31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ea typeface="楷体_GB2312" pitchFamily="49" charset="-122"/>
                </a:rPr>
                <a:t>i</a:t>
              </a:r>
              <a:r>
                <a:rPr lang="en-US" altLang="zh-CN" sz="3200" b="1" baseline="-25000">
                  <a:ea typeface="楷体_GB2312" pitchFamily="49" charset="-122"/>
                </a:rPr>
                <a:t>f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77" name="Text Box 107"/>
          <p:cNvSpPr txBox="1">
            <a:spLocks noChangeArrowheads="1"/>
          </p:cNvSpPr>
          <p:nvPr/>
        </p:nvSpPr>
        <p:spPr bwMode="auto">
          <a:xfrm>
            <a:off x="5429250" y="50720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平衡电阻</a:t>
            </a:r>
          </a:p>
        </p:txBody>
      </p:sp>
      <p:graphicFrame>
        <p:nvGraphicFramePr>
          <p:cNvPr id="78" name="Object 108"/>
          <p:cNvGraphicFramePr>
            <a:graphicFrameLocks noChangeAspect="1"/>
          </p:cNvGraphicFramePr>
          <p:nvPr/>
        </p:nvGraphicFramePr>
        <p:xfrm>
          <a:off x="6000750" y="5715000"/>
          <a:ext cx="2463800" cy="428625"/>
        </p:xfrm>
        <a:graphic>
          <a:graphicData uri="http://schemas.openxmlformats.org/presentationml/2006/ole">
            <p:oleObj spid="_x0000_s39943" name="Equation" r:id="rId5" imgW="24638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7" grpId="0" animBg="1"/>
      <p:bldP spid="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724400" y="584200"/>
            <a:ext cx="365760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此电路如果</a:t>
            </a:r>
            <a:r>
              <a:rPr lang="zh-CN" altLang="en-US" sz="3200" b="1" dirty="0" smtClean="0">
                <a:ea typeface="楷体_GB2312" pitchFamily="49" charset="-122"/>
              </a:rPr>
              <a:t>以</a:t>
            </a:r>
            <a:r>
              <a:rPr lang="en-US" altLang="zh-CN" sz="3200" b="1" i="1" dirty="0" err="1" smtClean="0">
                <a:ea typeface="楷体_GB2312" pitchFamily="49" charset="-122"/>
              </a:rPr>
              <a:t>v</a:t>
            </a:r>
            <a:r>
              <a:rPr lang="en-US" altLang="zh-CN" sz="3200" b="1" baseline="-25000" dirty="0" err="1" smtClean="0">
                <a:ea typeface="楷体_GB2312" pitchFamily="49" charset="-122"/>
              </a:rPr>
              <a:t>p</a:t>
            </a:r>
            <a:r>
              <a:rPr lang="zh-CN" altLang="en-US" sz="3200" b="1" dirty="0">
                <a:ea typeface="楷体_GB2312" pitchFamily="49" charset="-122"/>
              </a:rPr>
              <a:t>为输入 ，则输出为：</a:t>
            </a:r>
            <a:endParaRPr lang="zh-CN" altLang="en-US" sz="3200" b="1" baseline="-25000" dirty="0">
              <a:ea typeface="楷体_GB2312" pitchFamily="49" charset="-122"/>
            </a:endParaRPr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642938" y="457200"/>
            <a:ext cx="2381250" cy="519113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同相求和运算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40972" name="Group 118"/>
          <p:cNvGrpSpPr>
            <a:grpSpLocks/>
          </p:cNvGrpSpPr>
          <p:nvPr/>
        </p:nvGrpSpPr>
        <p:grpSpPr bwMode="auto">
          <a:xfrm>
            <a:off x="684213" y="1312863"/>
            <a:ext cx="3562350" cy="2511425"/>
            <a:chOff x="453" y="799"/>
            <a:chExt cx="2244" cy="1582"/>
          </a:xfrm>
        </p:grpSpPr>
        <p:sp>
          <p:nvSpPr>
            <p:cNvPr id="40981" name="Text Box 11"/>
            <p:cNvSpPr txBox="1">
              <a:spLocks noChangeArrowheads="1"/>
            </p:cNvSpPr>
            <p:nvPr/>
          </p:nvSpPr>
          <p:spPr bwMode="auto">
            <a:xfrm>
              <a:off x="1056" y="8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</a:p>
          </p:txBody>
        </p:sp>
        <p:sp>
          <p:nvSpPr>
            <p:cNvPr id="40982" name="Text Box 12"/>
            <p:cNvSpPr txBox="1">
              <a:spLocks noChangeArrowheads="1"/>
            </p:cNvSpPr>
            <p:nvPr/>
          </p:nvSpPr>
          <p:spPr bwMode="auto">
            <a:xfrm>
              <a:off x="1680" y="79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40983" name="Group 13"/>
            <p:cNvGrpSpPr>
              <a:grpSpLocks/>
            </p:cNvGrpSpPr>
            <p:nvPr/>
          </p:nvGrpSpPr>
          <p:grpSpPr bwMode="auto">
            <a:xfrm>
              <a:off x="1008" y="1104"/>
              <a:ext cx="384" cy="96"/>
              <a:chOff x="1584" y="432"/>
              <a:chExt cx="384" cy="96"/>
            </a:xfrm>
          </p:grpSpPr>
          <p:sp>
            <p:nvSpPr>
              <p:cNvPr id="41030" name="Rectangle 14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1" name="Line 15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2" name="Line 16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4" name="Group 17"/>
            <p:cNvGrpSpPr>
              <a:grpSpLocks/>
            </p:cNvGrpSpPr>
            <p:nvPr/>
          </p:nvGrpSpPr>
          <p:grpSpPr bwMode="auto">
            <a:xfrm>
              <a:off x="1632" y="1104"/>
              <a:ext cx="384" cy="96"/>
              <a:chOff x="1584" y="432"/>
              <a:chExt cx="384" cy="96"/>
            </a:xfrm>
          </p:grpSpPr>
          <p:sp>
            <p:nvSpPr>
              <p:cNvPr id="41027" name="Rectangle 18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8" name="Line 19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9" name="Line 20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5" name="Group 21"/>
            <p:cNvGrpSpPr>
              <a:grpSpLocks/>
            </p:cNvGrpSpPr>
            <p:nvPr/>
          </p:nvGrpSpPr>
          <p:grpSpPr bwMode="auto">
            <a:xfrm>
              <a:off x="1008" y="1824"/>
              <a:ext cx="384" cy="96"/>
              <a:chOff x="1584" y="432"/>
              <a:chExt cx="384" cy="96"/>
            </a:xfrm>
          </p:grpSpPr>
          <p:sp>
            <p:nvSpPr>
              <p:cNvPr id="41024" name="Rectangle 2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Line 2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6" name="Line 2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6" name="Rectangle 25"/>
            <p:cNvSpPr>
              <a:spLocks noChangeArrowheads="1"/>
            </p:cNvSpPr>
            <p:nvPr/>
          </p:nvSpPr>
          <p:spPr bwMode="auto">
            <a:xfrm>
              <a:off x="1584" y="139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1440" y="157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1440" y="18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2064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AutoShape 29"/>
            <p:cNvSpPr>
              <a:spLocks noChangeArrowheads="1"/>
            </p:cNvSpPr>
            <p:nvPr/>
          </p:nvSpPr>
          <p:spPr bwMode="auto">
            <a:xfrm rot="-5400000">
              <a:off x="1723" y="1452"/>
              <a:ext cx="96" cy="96"/>
            </a:xfrm>
            <a:prstGeom prst="flowChartMerg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9" name="Object 30"/>
            <p:cNvGraphicFramePr>
              <a:graphicFrameLocks noChangeAspect="1"/>
            </p:cNvGraphicFramePr>
            <p:nvPr/>
          </p:nvGraphicFramePr>
          <p:xfrm>
            <a:off x="1837" y="1424"/>
            <a:ext cx="192" cy="160"/>
          </p:xfrm>
          <a:graphic>
            <a:graphicData uri="http://schemas.openxmlformats.org/presentationml/2006/ole">
              <p:oleObj spid="_x0000_s40978" name="Equation" r:id="rId4" imgW="152202" imgH="126835" progId="Equation.DSMT4">
                <p:embed/>
              </p:oleObj>
            </a:graphicData>
          </a:graphic>
        </p:graphicFrame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1554" y="17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992" name="Text Box 32"/>
            <p:cNvSpPr txBox="1">
              <a:spLocks noChangeArrowheads="1"/>
            </p:cNvSpPr>
            <p:nvPr/>
          </p:nvSpPr>
          <p:spPr bwMode="auto">
            <a:xfrm>
              <a:off x="1824" y="1545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344" y="187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1440" y="11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1440" y="11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2160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208" y="115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1344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816" y="1152"/>
              <a:ext cx="192" cy="192"/>
              <a:chOff x="3168" y="2448"/>
              <a:chExt cx="192" cy="192"/>
            </a:xfrm>
          </p:grpSpPr>
          <p:sp>
            <p:nvSpPr>
              <p:cNvPr id="41022" name="Line 41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23" name="Line 42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01" name="Text Box 43"/>
            <p:cNvSpPr txBox="1">
              <a:spLocks noChangeArrowheads="1"/>
            </p:cNvSpPr>
            <p:nvPr/>
          </p:nvSpPr>
          <p:spPr bwMode="auto">
            <a:xfrm>
              <a:off x="453" y="1593"/>
              <a:ext cx="4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 smtClean="0">
                  <a:ea typeface="楷体_GB2312" pitchFamily="49" charset="-122"/>
                </a:rPr>
                <a:t>v</a:t>
              </a:r>
              <a:r>
                <a:rPr lang="en-US" altLang="zh-CN" sz="3600" b="1" baseline="-25000" dirty="0" smtClean="0">
                  <a:ea typeface="楷体_GB2312" pitchFamily="49" charset="-122"/>
                </a:rPr>
                <a:t>i1</a:t>
              </a:r>
              <a:endParaRPr lang="en-US" altLang="zh-CN" sz="3600" b="1" baseline="-25000" dirty="0">
                <a:ea typeface="楷体_GB2312" pitchFamily="49" charset="-122"/>
              </a:endParaRPr>
            </a:p>
          </p:txBody>
        </p:sp>
        <p:sp>
          <p:nvSpPr>
            <p:cNvPr id="41002" name="Text Box 47"/>
            <p:cNvSpPr txBox="1">
              <a:spLocks noChangeArrowheads="1"/>
            </p:cNvSpPr>
            <p:nvPr/>
          </p:nvSpPr>
          <p:spPr bwMode="auto">
            <a:xfrm>
              <a:off x="2313" y="1321"/>
              <a:ext cx="38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 err="1" smtClean="0">
                  <a:ea typeface="楷体_GB2312" pitchFamily="49" charset="-122"/>
                </a:rPr>
                <a:t>v</a:t>
              </a:r>
              <a:r>
                <a:rPr lang="en-US" altLang="zh-CN" sz="2000" b="1" dirty="0" err="1" smtClean="0">
                  <a:ea typeface="楷体_GB2312" pitchFamily="49" charset="-122"/>
                </a:rPr>
                <a:t>o</a:t>
              </a:r>
              <a:endParaRPr lang="en-US" altLang="zh-CN" sz="3600" b="1" dirty="0">
                <a:ea typeface="楷体_GB2312" pitchFamily="49" charset="-122"/>
              </a:endParaRPr>
            </a:p>
          </p:txBody>
        </p:sp>
        <p:sp>
          <p:nvSpPr>
            <p:cNvPr id="41003" name="Text Box 48"/>
            <p:cNvSpPr txBox="1">
              <a:spLocks noChangeArrowheads="1"/>
            </p:cNvSpPr>
            <p:nvPr/>
          </p:nvSpPr>
          <p:spPr bwMode="auto">
            <a:xfrm>
              <a:off x="1056" y="15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004" name="Line 55"/>
            <p:cNvSpPr>
              <a:spLocks noChangeShapeType="1"/>
            </p:cNvSpPr>
            <p:nvPr/>
          </p:nvSpPr>
          <p:spPr bwMode="auto">
            <a:xfrm>
              <a:off x="912" y="1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005" name="Group 56"/>
            <p:cNvGrpSpPr>
              <a:grpSpLocks/>
            </p:cNvGrpSpPr>
            <p:nvPr/>
          </p:nvGrpSpPr>
          <p:grpSpPr bwMode="auto">
            <a:xfrm>
              <a:off x="1008" y="2208"/>
              <a:ext cx="384" cy="96"/>
              <a:chOff x="1584" y="432"/>
              <a:chExt cx="384" cy="96"/>
            </a:xfrm>
          </p:grpSpPr>
          <p:sp>
            <p:nvSpPr>
              <p:cNvPr id="41019" name="Rectangle 57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0" name="Line 58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1" name="Line 59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06" name="Line 60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7" name="Line 61"/>
            <p:cNvSpPr>
              <a:spLocks noChangeShapeType="1"/>
            </p:cNvSpPr>
            <p:nvPr/>
          </p:nvSpPr>
          <p:spPr bwMode="auto">
            <a:xfrm>
              <a:off x="1440" y="187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8" name="Text Box 62"/>
            <p:cNvSpPr txBox="1">
              <a:spLocks noChangeArrowheads="1"/>
            </p:cNvSpPr>
            <p:nvPr/>
          </p:nvSpPr>
          <p:spPr bwMode="auto">
            <a:xfrm>
              <a:off x="1056" y="19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009" name="Text Box 63"/>
            <p:cNvSpPr txBox="1">
              <a:spLocks noChangeArrowheads="1"/>
            </p:cNvSpPr>
            <p:nvPr/>
          </p:nvSpPr>
          <p:spPr bwMode="auto">
            <a:xfrm>
              <a:off x="453" y="1977"/>
              <a:ext cx="4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 smtClean="0">
                  <a:ea typeface="楷体_GB2312" pitchFamily="49" charset="-122"/>
                </a:rPr>
                <a:t>v</a:t>
              </a:r>
              <a:r>
                <a:rPr lang="en-US" altLang="zh-CN" sz="3600" b="1" baseline="-25000" dirty="0" smtClean="0">
                  <a:ea typeface="楷体_GB2312" pitchFamily="49" charset="-122"/>
                </a:rPr>
                <a:t>i2</a:t>
              </a:r>
              <a:endParaRPr lang="en-US" altLang="zh-CN" sz="3600" b="1" dirty="0">
                <a:ea typeface="楷体_GB2312" pitchFamily="49" charset="-122"/>
              </a:endParaRPr>
            </a:p>
          </p:txBody>
        </p:sp>
        <p:sp>
          <p:nvSpPr>
            <p:cNvPr id="41010" name="Line 64"/>
            <p:cNvSpPr>
              <a:spLocks noChangeShapeType="1"/>
            </p:cNvSpPr>
            <p:nvPr/>
          </p:nvSpPr>
          <p:spPr bwMode="auto">
            <a:xfrm>
              <a:off x="912" y="11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1" name="Line 65"/>
            <p:cNvSpPr>
              <a:spLocks noChangeShapeType="1"/>
            </p:cNvSpPr>
            <p:nvPr/>
          </p:nvSpPr>
          <p:spPr bwMode="auto">
            <a:xfrm>
              <a:off x="1350" y="225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2" name="Text Box 66"/>
            <p:cNvSpPr txBox="1">
              <a:spLocks noChangeArrowheads="1"/>
            </p:cNvSpPr>
            <p:nvPr/>
          </p:nvSpPr>
          <p:spPr bwMode="auto">
            <a:xfrm flipH="1" flipV="1">
              <a:off x="1493" y="1439"/>
              <a:ext cx="27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-</a:t>
              </a:r>
            </a:p>
          </p:txBody>
        </p:sp>
        <p:sp>
          <p:nvSpPr>
            <p:cNvPr id="41013" name="Oval 67"/>
            <p:cNvSpPr>
              <a:spLocks noChangeArrowheads="1"/>
            </p:cNvSpPr>
            <p:nvPr/>
          </p:nvSpPr>
          <p:spPr bwMode="auto">
            <a:xfrm>
              <a:off x="1416" y="11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4" name="Oval 68"/>
            <p:cNvSpPr>
              <a:spLocks noChangeArrowheads="1"/>
            </p:cNvSpPr>
            <p:nvPr/>
          </p:nvSpPr>
          <p:spPr bwMode="auto">
            <a:xfrm>
              <a:off x="1416" y="184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5" name="Oval 69"/>
            <p:cNvSpPr>
              <a:spLocks noChangeArrowheads="1"/>
            </p:cNvSpPr>
            <p:nvPr/>
          </p:nvSpPr>
          <p:spPr bwMode="auto">
            <a:xfrm>
              <a:off x="2184" y="170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6" name="Oval 70"/>
            <p:cNvSpPr>
              <a:spLocks noChangeArrowheads="1"/>
            </p:cNvSpPr>
            <p:nvPr/>
          </p:nvSpPr>
          <p:spPr bwMode="auto">
            <a:xfrm>
              <a:off x="2484" y="170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7" name="Oval 71"/>
            <p:cNvSpPr>
              <a:spLocks noChangeArrowheads="1"/>
            </p:cNvSpPr>
            <p:nvPr/>
          </p:nvSpPr>
          <p:spPr bwMode="auto">
            <a:xfrm>
              <a:off x="852" y="184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8" name="Oval 72"/>
            <p:cNvSpPr>
              <a:spLocks noChangeArrowheads="1"/>
            </p:cNvSpPr>
            <p:nvPr/>
          </p:nvSpPr>
          <p:spPr bwMode="auto">
            <a:xfrm>
              <a:off x="852" y="2232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607" name="Rectangle 111"/>
          <p:cNvSpPr>
            <a:spLocks noChangeArrowheads="1"/>
          </p:cNvSpPr>
          <p:nvPr/>
        </p:nvSpPr>
        <p:spPr bwMode="auto">
          <a:xfrm>
            <a:off x="4859338" y="2849563"/>
            <a:ext cx="2370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叠加原理</a:t>
            </a:r>
          </a:p>
        </p:txBody>
      </p:sp>
      <p:sp>
        <p:nvSpPr>
          <p:cNvPr id="40974" name="Rectangle 113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08" name="Object 112"/>
          <p:cNvGraphicFramePr>
            <a:graphicFrameLocks noChangeAspect="1"/>
          </p:cNvGraphicFramePr>
          <p:nvPr/>
        </p:nvGraphicFramePr>
        <p:xfrm>
          <a:off x="5067300" y="1854200"/>
          <a:ext cx="2133600" cy="825500"/>
        </p:xfrm>
        <a:graphic>
          <a:graphicData uri="http://schemas.openxmlformats.org/presentationml/2006/ole">
            <p:oleObj spid="_x0000_s40979" name="Equation" r:id="rId5" imgW="2133360" imgH="838080" progId="Equation.DSMT4">
              <p:embed/>
            </p:oleObj>
          </a:graphicData>
        </a:graphic>
      </p:graphicFrame>
      <p:sp>
        <p:nvSpPr>
          <p:cNvPr id="40975" name="Rectangle 115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10" name="Object 114"/>
          <p:cNvGraphicFramePr>
            <a:graphicFrameLocks noChangeAspect="1"/>
          </p:cNvGraphicFramePr>
          <p:nvPr/>
        </p:nvGraphicFramePr>
        <p:xfrm>
          <a:off x="3968750" y="3505200"/>
          <a:ext cx="4051300" cy="914400"/>
        </p:xfrm>
        <a:graphic>
          <a:graphicData uri="http://schemas.openxmlformats.org/presentationml/2006/ole">
            <p:oleObj spid="_x0000_s40980" name="Equation" r:id="rId6" imgW="4051080" imgH="927000" progId="Equation.DSMT4">
              <p:embed/>
            </p:oleObj>
          </a:graphicData>
        </a:graphic>
      </p:graphicFrame>
      <p:sp>
        <p:nvSpPr>
          <p:cNvPr id="40976" name="Rectangle 117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612" name="Object 116"/>
          <p:cNvGraphicFramePr>
            <a:graphicFrameLocks noChangeAspect="1"/>
          </p:cNvGraphicFramePr>
          <p:nvPr/>
        </p:nvGraphicFramePr>
        <p:xfrm>
          <a:off x="831850" y="4622800"/>
          <a:ext cx="7302500" cy="914400"/>
        </p:xfrm>
        <a:graphic>
          <a:graphicData uri="http://schemas.openxmlformats.org/presentationml/2006/ole">
            <p:oleObj spid="_x0000_s40981" name="Equation" r:id="rId7" imgW="7302240" imgH="927000" progId="Equation.DSMT4">
              <p:embed/>
            </p:oleObj>
          </a:graphicData>
        </a:graphic>
      </p:graphicFrame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1125538" y="5862638"/>
            <a:ext cx="3105150" cy="519112"/>
            <a:chOff x="363" y="3602"/>
            <a:chExt cx="1956" cy="327"/>
          </a:xfrm>
        </p:grpSpPr>
        <p:sp>
          <p:nvSpPr>
            <p:cNvPr id="40980" name="Text Box 120"/>
            <p:cNvSpPr txBox="1">
              <a:spLocks noChangeArrowheads="1"/>
            </p:cNvSpPr>
            <p:nvPr/>
          </p:nvSpPr>
          <p:spPr bwMode="auto">
            <a:xfrm>
              <a:off x="363" y="3602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40968" name="Object 121"/>
            <p:cNvGraphicFramePr>
              <a:graphicFrameLocks noChangeAspect="1"/>
            </p:cNvGraphicFramePr>
            <p:nvPr/>
          </p:nvGraphicFramePr>
          <p:xfrm>
            <a:off x="746" y="3657"/>
            <a:ext cx="1573" cy="270"/>
          </p:xfrm>
          <a:graphic>
            <a:graphicData uri="http://schemas.openxmlformats.org/presentationml/2006/ole">
              <p:oleObj spid="_x0000_s40982" name="Equation" r:id="rId8" imgW="2501900" imgH="431800" progId="Equation.DSMT4">
                <p:embed/>
              </p:oleObj>
            </a:graphicData>
          </a:graphic>
        </p:graphicFrame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5156200" y="5862638"/>
            <a:ext cx="2457450" cy="519112"/>
            <a:chOff x="2902" y="3635"/>
            <a:chExt cx="1548" cy="327"/>
          </a:xfrm>
        </p:grpSpPr>
        <p:sp>
          <p:nvSpPr>
            <p:cNvPr id="40979" name="Text Box 123"/>
            <p:cNvSpPr txBox="1">
              <a:spLocks noChangeArrowheads="1"/>
            </p:cNvSpPr>
            <p:nvPr/>
          </p:nvSpPr>
          <p:spPr bwMode="auto">
            <a:xfrm>
              <a:off x="2902" y="3635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40967" name="Object 124"/>
            <p:cNvGraphicFramePr>
              <a:graphicFrameLocks noChangeAspect="1"/>
            </p:cNvGraphicFramePr>
            <p:nvPr/>
          </p:nvGraphicFramePr>
          <p:xfrm>
            <a:off x="3378" y="3678"/>
            <a:ext cx="1072" cy="264"/>
          </p:xfrm>
          <a:graphic>
            <a:graphicData uri="http://schemas.openxmlformats.org/presentationml/2006/ole">
              <p:oleObj spid="_x0000_s40983" name="Equation" r:id="rId9" imgW="1701720" imgH="431640" progId="Equation.DSMT4">
                <p:embed/>
              </p:oleObj>
            </a:graphicData>
          </a:graphic>
        </p:graphicFrame>
      </p:grpSp>
      <p:graphicFrame>
        <p:nvGraphicFramePr>
          <p:cNvPr id="40965" name="Object 127"/>
          <p:cNvGraphicFramePr>
            <a:graphicFrameLocks noChangeAspect="1"/>
          </p:cNvGraphicFramePr>
          <p:nvPr/>
        </p:nvGraphicFramePr>
        <p:xfrm>
          <a:off x="1892300" y="2197100"/>
          <a:ext cx="317500" cy="431800"/>
        </p:xfrm>
        <a:graphic>
          <a:graphicData uri="http://schemas.openxmlformats.org/presentationml/2006/ole">
            <p:oleObj spid="_x0000_s40984" name="Equation" r:id="rId10" imgW="317160" imgH="431640" progId="Equation.DSMT4">
              <p:embed/>
            </p:oleObj>
          </a:graphicData>
        </a:graphic>
      </p:graphicFrame>
      <p:graphicFrame>
        <p:nvGraphicFramePr>
          <p:cNvPr id="40966" name="Object 128"/>
          <p:cNvGraphicFramePr>
            <a:graphicFrameLocks noChangeAspect="1"/>
          </p:cNvGraphicFramePr>
          <p:nvPr/>
        </p:nvGraphicFramePr>
        <p:xfrm>
          <a:off x="2108200" y="2540000"/>
          <a:ext cx="317500" cy="482600"/>
        </p:xfrm>
        <a:graphic>
          <a:graphicData uri="http://schemas.openxmlformats.org/presentationml/2006/ole">
            <p:oleObj spid="_x0000_s40985" name="Equation" r:id="rId11" imgW="3171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6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2071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950" y="765175"/>
            <a:ext cx="7391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1. </a:t>
            </a:r>
            <a:r>
              <a:rPr lang="zh-CN" altLang="en-US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集成电路运算放大器的内部组成单元</a:t>
            </a: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8139113" y="403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7986713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38200" y="26670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838200" y="4724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219200" y="3200400"/>
            <a:ext cx="1600200" cy="990600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057400" y="2667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057400" y="419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979613" y="2590800"/>
            <a:ext cx="125412" cy="12541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995488" y="4648200"/>
            <a:ext cx="125412" cy="125413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331788" y="27432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319088" y="45100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57200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620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620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572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62000" y="403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62000" y="4038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331788" y="35814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762000" y="3657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09600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28600" y="23764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28600" y="4586288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N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524000" y="3276600"/>
            <a:ext cx="990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输入级</a:t>
            </a:r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1804988" y="3668713"/>
          <a:ext cx="474662" cy="446087"/>
        </p:xfrm>
        <a:graphic>
          <a:graphicData uri="http://schemas.openxmlformats.org/presentationml/2006/ole">
            <p:oleObj spid="_x0000_s2110" name="公式" r:id="rId5" imgW="241300" imgH="228600" progId="Equation.3">
              <p:embed/>
            </p:oleObj>
          </a:graphicData>
        </a:graphic>
      </p:graphicFrame>
      <p:graphicFrame>
        <p:nvGraphicFramePr>
          <p:cNvPr id="34" name="Object 30"/>
          <p:cNvGraphicFramePr>
            <a:graphicFrameLocks noChangeAspect="1"/>
          </p:cNvGraphicFramePr>
          <p:nvPr/>
        </p:nvGraphicFramePr>
        <p:xfrm>
          <a:off x="228600" y="3008313"/>
          <a:ext cx="350838" cy="420687"/>
        </p:xfrm>
        <a:graphic>
          <a:graphicData uri="http://schemas.openxmlformats.org/presentationml/2006/ole">
            <p:oleObj spid="_x0000_s2111" name="公式" r:id="rId6" imgW="177569" imgH="215619" progId="Equation.3">
              <p:embed/>
            </p:oleObj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/>
        </p:nvGraphicFramePr>
        <p:xfrm>
          <a:off x="228600" y="3821113"/>
          <a:ext cx="376238" cy="446087"/>
        </p:xfrm>
        <a:graphic>
          <a:graphicData uri="http://schemas.openxmlformats.org/presentationml/2006/ole">
            <p:oleObj spid="_x0000_s2112" name="公式" r:id="rId7" imgW="190500" imgH="228600" progId="Equation.3">
              <p:embed/>
            </p:oleObj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/>
        </p:nvGraphicFramePr>
        <p:xfrm>
          <a:off x="304800" y="2895600"/>
          <a:ext cx="161925" cy="160338"/>
        </p:xfrm>
        <a:graphic>
          <a:graphicData uri="http://schemas.openxmlformats.org/presentationml/2006/ole">
            <p:oleObj spid="_x0000_s2113" name="公式" r:id="rId8" imgW="139700" imgH="139700" progId="Equation.3">
              <p:embed/>
            </p:oleObj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/>
        </p:nvGraphicFramePr>
        <p:xfrm>
          <a:off x="282575" y="3433763"/>
          <a:ext cx="250825" cy="147637"/>
        </p:xfrm>
        <a:graphic>
          <a:graphicData uri="http://schemas.openxmlformats.org/presentationml/2006/ole">
            <p:oleObj spid="_x0000_s2114" name="公式" r:id="rId9" imgW="126670" imgH="76002" progId="Equation.3">
              <p:embed/>
            </p:oleObj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/>
        </p:nvGraphicFramePr>
        <p:xfrm>
          <a:off x="304800" y="3738563"/>
          <a:ext cx="250825" cy="147637"/>
        </p:xfrm>
        <a:graphic>
          <a:graphicData uri="http://schemas.openxmlformats.org/presentationml/2006/ole">
            <p:oleObj spid="_x0000_s2115" name="公式" r:id="rId10" imgW="126670" imgH="76002" progId="Equation.3">
              <p:embed/>
            </p:oleObj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/>
        </p:nvGraphicFramePr>
        <p:xfrm>
          <a:off x="295275" y="4335463"/>
          <a:ext cx="161925" cy="160337"/>
        </p:xfrm>
        <a:graphic>
          <a:graphicData uri="http://schemas.openxmlformats.org/presentationml/2006/ole">
            <p:oleObj spid="_x0000_s2116" name="公式" r:id="rId11" imgW="139700" imgH="139700" progId="Equation.3">
              <p:embed/>
            </p:oleObj>
          </a:graphicData>
        </a:graphic>
      </p:graphicFrame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438400" y="2209800"/>
            <a:ext cx="4343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集成运放运算放大器的内部结构框图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1066800" y="4191000"/>
            <a:ext cx="38100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28600" y="5105400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差分式放大电路</a:t>
            </a: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19400" y="3352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28194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3505200" y="3227388"/>
            <a:ext cx="1600200" cy="990600"/>
          </a:xfrm>
          <a:prstGeom prst="rect">
            <a:avLst/>
          </a:prstGeom>
          <a:noFill/>
          <a:ln w="38100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4343400" y="2693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4343400" y="4217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AutoShape 44"/>
          <p:cNvSpPr>
            <a:spLocks noChangeArrowheads="1"/>
          </p:cNvSpPr>
          <p:nvPr/>
        </p:nvSpPr>
        <p:spPr bwMode="auto">
          <a:xfrm>
            <a:off x="4265613" y="2617788"/>
            <a:ext cx="125412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53" name="AutoShape 45"/>
          <p:cNvSpPr>
            <a:spLocks noChangeArrowheads="1"/>
          </p:cNvSpPr>
          <p:nvPr/>
        </p:nvSpPr>
        <p:spPr bwMode="auto">
          <a:xfrm>
            <a:off x="4281488" y="4675188"/>
            <a:ext cx="125412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3886200" y="3303588"/>
            <a:ext cx="914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中间级</a:t>
            </a:r>
          </a:p>
        </p:txBody>
      </p:sp>
      <p:graphicFrame>
        <p:nvGraphicFramePr>
          <p:cNvPr id="55" name="Object 47"/>
          <p:cNvGraphicFramePr>
            <a:graphicFrameLocks noChangeAspect="1"/>
          </p:cNvGraphicFramePr>
          <p:nvPr/>
        </p:nvGraphicFramePr>
        <p:xfrm>
          <a:off x="4089400" y="3695700"/>
          <a:ext cx="476250" cy="446088"/>
        </p:xfrm>
        <a:graphic>
          <a:graphicData uri="http://schemas.openxmlformats.org/presentationml/2006/ole">
            <p:oleObj spid="_x0000_s2117" name="公式" r:id="rId12" imgW="241300" imgH="228600" progId="Equation.3">
              <p:embed/>
            </p:oleObj>
          </a:graphicData>
        </a:graphic>
      </p:graphicFrame>
      <p:sp>
        <p:nvSpPr>
          <p:cNvPr id="56" name="Line 48"/>
          <p:cNvSpPr>
            <a:spLocks noChangeShapeType="1"/>
          </p:cNvSpPr>
          <p:nvPr/>
        </p:nvSpPr>
        <p:spPr bwMode="auto">
          <a:xfrm>
            <a:off x="1066800" y="5486400"/>
            <a:ext cx="0" cy="228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09600" y="5715000"/>
            <a:ext cx="990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对称性</a:t>
            </a:r>
          </a:p>
        </p:txBody>
      </p:sp>
      <p:sp>
        <p:nvSpPr>
          <p:cNvPr id="58" name="Line 50"/>
          <p:cNvSpPr>
            <a:spLocks noChangeShapeType="1"/>
          </p:cNvSpPr>
          <p:nvPr/>
        </p:nvSpPr>
        <p:spPr bwMode="auto">
          <a:xfrm>
            <a:off x="3733800" y="4191000"/>
            <a:ext cx="0" cy="914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2590800" y="5105400"/>
            <a:ext cx="2514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一级或多级放大电路</a:t>
            </a:r>
          </a:p>
        </p:txBody>
      </p:sp>
      <p:sp>
        <p:nvSpPr>
          <p:cNvPr id="60" name="Line 52"/>
          <p:cNvSpPr>
            <a:spLocks noChangeShapeType="1"/>
          </p:cNvSpPr>
          <p:nvPr/>
        </p:nvSpPr>
        <p:spPr bwMode="auto">
          <a:xfrm>
            <a:off x="3733800" y="5486400"/>
            <a:ext cx="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2743200" y="5715000"/>
            <a:ext cx="1828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提高电压增益</a:t>
            </a:r>
          </a:p>
        </p:txBody>
      </p:sp>
      <p:sp>
        <p:nvSpPr>
          <p:cNvPr id="62" name="AutoShape 54"/>
          <p:cNvSpPr>
            <a:spLocks noChangeArrowheads="1"/>
          </p:cNvSpPr>
          <p:nvPr/>
        </p:nvSpPr>
        <p:spPr bwMode="auto">
          <a:xfrm>
            <a:off x="3074988" y="33035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63" name="AutoShape 55"/>
          <p:cNvSpPr>
            <a:spLocks noChangeArrowheads="1"/>
          </p:cNvSpPr>
          <p:nvPr/>
        </p:nvSpPr>
        <p:spPr bwMode="auto">
          <a:xfrm>
            <a:off x="3074988" y="3962400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64" name="Object 56"/>
          <p:cNvGraphicFramePr>
            <a:graphicFrameLocks noChangeAspect="1"/>
          </p:cNvGraphicFramePr>
          <p:nvPr/>
        </p:nvGraphicFramePr>
        <p:xfrm>
          <a:off x="3101975" y="3452813"/>
          <a:ext cx="398463" cy="446087"/>
        </p:xfrm>
        <a:graphic>
          <a:graphicData uri="http://schemas.openxmlformats.org/presentationml/2006/ole">
            <p:oleObj spid="_x0000_s2118" name="公式" r:id="rId13" imgW="203112" imgH="228501" progId="Equation.3">
              <p:embed/>
            </p:oleObj>
          </a:graphicData>
        </a:graphic>
      </p:graphicFrame>
      <p:graphicFrame>
        <p:nvGraphicFramePr>
          <p:cNvPr id="65" name="Object 57"/>
          <p:cNvGraphicFramePr>
            <a:graphicFrameLocks noChangeAspect="1"/>
          </p:cNvGraphicFramePr>
          <p:nvPr/>
        </p:nvGraphicFramePr>
        <p:xfrm>
          <a:off x="3236913" y="3352800"/>
          <a:ext cx="161925" cy="160338"/>
        </p:xfrm>
        <a:graphic>
          <a:graphicData uri="http://schemas.openxmlformats.org/presentationml/2006/ole">
            <p:oleObj spid="_x0000_s2119" name="公式" r:id="rId14" imgW="139700" imgH="139700" progId="Equation.3">
              <p:embed/>
            </p:oleObj>
          </a:graphicData>
        </a:graphic>
      </p:graphicFrame>
      <p:graphicFrame>
        <p:nvGraphicFramePr>
          <p:cNvPr id="66" name="Object 58"/>
          <p:cNvGraphicFramePr>
            <a:graphicFrameLocks noChangeAspect="1"/>
          </p:cNvGraphicFramePr>
          <p:nvPr/>
        </p:nvGraphicFramePr>
        <p:xfrm>
          <a:off x="3178175" y="3890963"/>
          <a:ext cx="250825" cy="147637"/>
        </p:xfrm>
        <a:graphic>
          <a:graphicData uri="http://schemas.openxmlformats.org/presentationml/2006/ole">
            <p:oleObj spid="_x0000_s2120" name="公式" r:id="rId15" imgW="126670" imgH="76002" progId="Equation.3">
              <p:embed/>
            </p:oleObj>
          </a:graphicData>
        </a:graphic>
      </p:graphicFrame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5105400" y="33543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0"/>
          <p:cNvSpPr>
            <a:spLocks noChangeShapeType="1"/>
          </p:cNvSpPr>
          <p:nvPr/>
        </p:nvSpPr>
        <p:spPr bwMode="auto">
          <a:xfrm>
            <a:off x="5105400" y="40401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AutoShape 61"/>
          <p:cNvSpPr>
            <a:spLocks noChangeArrowheads="1"/>
          </p:cNvSpPr>
          <p:nvPr/>
        </p:nvSpPr>
        <p:spPr bwMode="auto">
          <a:xfrm>
            <a:off x="5360988" y="3305175"/>
            <a:ext cx="125412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0" name="AutoShape 62"/>
          <p:cNvSpPr>
            <a:spLocks noChangeArrowheads="1"/>
          </p:cNvSpPr>
          <p:nvPr/>
        </p:nvSpPr>
        <p:spPr bwMode="auto">
          <a:xfrm>
            <a:off x="5360988" y="3963988"/>
            <a:ext cx="125412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71" name="Object 63"/>
          <p:cNvGraphicFramePr>
            <a:graphicFrameLocks noChangeAspect="1"/>
          </p:cNvGraphicFramePr>
          <p:nvPr/>
        </p:nvGraphicFramePr>
        <p:xfrm>
          <a:off x="5386388" y="3454400"/>
          <a:ext cx="400050" cy="446088"/>
        </p:xfrm>
        <a:graphic>
          <a:graphicData uri="http://schemas.openxmlformats.org/presentationml/2006/ole">
            <p:oleObj spid="_x0000_s2121" name="公式" r:id="rId16" imgW="203112" imgH="228501" progId="Equation.3">
              <p:embed/>
            </p:oleObj>
          </a:graphicData>
        </a:graphic>
      </p:graphicFrame>
      <p:graphicFrame>
        <p:nvGraphicFramePr>
          <p:cNvPr id="72" name="Object 64"/>
          <p:cNvGraphicFramePr>
            <a:graphicFrameLocks noChangeAspect="1"/>
          </p:cNvGraphicFramePr>
          <p:nvPr/>
        </p:nvGraphicFramePr>
        <p:xfrm>
          <a:off x="5522913" y="3354388"/>
          <a:ext cx="161925" cy="160337"/>
        </p:xfrm>
        <a:graphic>
          <a:graphicData uri="http://schemas.openxmlformats.org/presentationml/2006/ole">
            <p:oleObj spid="_x0000_s2122" name="公式" r:id="rId17" imgW="139700" imgH="139700" progId="Equation.3">
              <p:embed/>
            </p:oleObj>
          </a:graphicData>
        </a:graphic>
      </p:graphicFrame>
      <p:graphicFrame>
        <p:nvGraphicFramePr>
          <p:cNvPr id="73" name="Object 65"/>
          <p:cNvGraphicFramePr>
            <a:graphicFrameLocks noChangeAspect="1"/>
          </p:cNvGraphicFramePr>
          <p:nvPr/>
        </p:nvGraphicFramePr>
        <p:xfrm>
          <a:off x="5464175" y="3892550"/>
          <a:ext cx="250825" cy="147638"/>
        </p:xfrm>
        <a:graphic>
          <a:graphicData uri="http://schemas.openxmlformats.org/presentationml/2006/ole">
            <p:oleObj spid="_x0000_s2123" name="公式" r:id="rId18" imgW="126670" imgH="76002" progId="Equation.3">
              <p:embed/>
            </p:oleObj>
          </a:graphicData>
        </a:graphic>
      </p:graphicFrame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5830888" y="3227388"/>
            <a:ext cx="1600200" cy="99060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>
            <a:off x="6669088" y="2693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68"/>
          <p:cNvSpPr>
            <a:spLocks noChangeShapeType="1"/>
          </p:cNvSpPr>
          <p:nvPr/>
        </p:nvSpPr>
        <p:spPr bwMode="auto">
          <a:xfrm>
            <a:off x="6669088" y="42179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69"/>
          <p:cNvSpPr>
            <a:spLocks noChangeArrowheads="1"/>
          </p:cNvSpPr>
          <p:nvPr/>
        </p:nvSpPr>
        <p:spPr bwMode="auto">
          <a:xfrm>
            <a:off x="6591300" y="2617788"/>
            <a:ext cx="125413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8" name="AutoShape 70"/>
          <p:cNvSpPr>
            <a:spLocks noChangeArrowheads="1"/>
          </p:cNvSpPr>
          <p:nvPr/>
        </p:nvSpPr>
        <p:spPr bwMode="auto">
          <a:xfrm>
            <a:off x="6607175" y="4675188"/>
            <a:ext cx="125413" cy="12541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6211888" y="3303588"/>
            <a:ext cx="914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itchFamily="34" charset="0"/>
              </a:rPr>
              <a:t>输出级</a:t>
            </a:r>
          </a:p>
        </p:txBody>
      </p:sp>
      <p:graphicFrame>
        <p:nvGraphicFramePr>
          <p:cNvPr id="80" name="Object 72"/>
          <p:cNvGraphicFramePr>
            <a:graphicFrameLocks noChangeAspect="1"/>
          </p:cNvGraphicFramePr>
          <p:nvPr/>
        </p:nvGraphicFramePr>
        <p:xfrm>
          <a:off x="6413500" y="3695700"/>
          <a:ext cx="477838" cy="446088"/>
        </p:xfrm>
        <a:graphic>
          <a:graphicData uri="http://schemas.openxmlformats.org/presentationml/2006/ole">
            <p:oleObj spid="_x0000_s2124" name="公式" r:id="rId19" imgW="241300" imgH="228600" progId="Equation.3">
              <p:embed/>
            </p:oleObj>
          </a:graphicData>
        </a:graphic>
      </p:graphicFrame>
      <p:sp>
        <p:nvSpPr>
          <p:cNvPr id="81" name="Line 73"/>
          <p:cNvSpPr>
            <a:spLocks noChangeShapeType="1"/>
          </p:cNvSpPr>
          <p:nvPr/>
        </p:nvSpPr>
        <p:spPr bwMode="auto">
          <a:xfrm>
            <a:off x="7431088" y="33543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74"/>
          <p:cNvSpPr>
            <a:spLocks noChangeShapeType="1"/>
          </p:cNvSpPr>
          <p:nvPr/>
        </p:nvSpPr>
        <p:spPr bwMode="auto">
          <a:xfrm>
            <a:off x="7431088" y="404018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AutoShape 75"/>
          <p:cNvSpPr>
            <a:spLocks noChangeArrowheads="1"/>
          </p:cNvSpPr>
          <p:nvPr/>
        </p:nvSpPr>
        <p:spPr bwMode="auto">
          <a:xfrm>
            <a:off x="8070850" y="3305175"/>
            <a:ext cx="125413" cy="125413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4" name="AutoShape 76"/>
          <p:cNvSpPr>
            <a:spLocks noChangeArrowheads="1"/>
          </p:cNvSpPr>
          <p:nvPr/>
        </p:nvSpPr>
        <p:spPr bwMode="auto">
          <a:xfrm>
            <a:off x="8070850" y="3963988"/>
            <a:ext cx="125413" cy="125412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85" name="Object 77"/>
          <p:cNvGraphicFramePr>
            <a:graphicFrameLocks noChangeAspect="1"/>
          </p:cNvGraphicFramePr>
          <p:nvPr/>
        </p:nvGraphicFramePr>
        <p:xfrm>
          <a:off x="8132763" y="3454400"/>
          <a:ext cx="325437" cy="446088"/>
        </p:xfrm>
        <a:graphic>
          <a:graphicData uri="http://schemas.openxmlformats.org/presentationml/2006/ole">
            <p:oleObj spid="_x0000_s2125" name="公式" r:id="rId20" imgW="165028" imgH="228501" progId="Equation.3">
              <p:embed/>
            </p:oleObj>
          </a:graphicData>
        </a:graphic>
      </p:graphicFrame>
      <p:graphicFrame>
        <p:nvGraphicFramePr>
          <p:cNvPr id="86" name="Object 78"/>
          <p:cNvGraphicFramePr>
            <a:graphicFrameLocks noChangeAspect="1"/>
          </p:cNvGraphicFramePr>
          <p:nvPr/>
        </p:nvGraphicFramePr>
        <p:xfrm>
          <a:off x="8232775" y="3354388"/>
          <a:ext cx="161925" cy="160337"/>
        </p:xfrm>
        <a:graphic>
          <a:graphicData uri="http://schemas.openxmlformats.org/presentationml/2006/ole">
            <p:oleObj spid="_x0000_s2126" name="公式" r:id="rId21" imgW="139700" imgH="139700" progId="Equation.3">
              <p:embed/>
            </p:oleObj>
          </a:graphicData>
        </a:graphic>
      </p:graphicFrame>
      <p:graphicFrame>
        <p:nvGraphicFramePr>
          <p:cNvPr id="87" name="Object 79"/>
          <p:cNvGraphicFramePr>
            <a:graphicFrameLocks noChangeAspect="1"/>
          </p:cNvGraphicFramePr>
          <p:nvPr/>
        </p:nvGraphicFramePr>
        <p:xfrm>
          <a:off x="8174038" y="3892550"/>
          <a:ext cx="250825" cy="147638"/>
        </p:xfrm>
        <a:graphic>
          <a:graphicData uri="http://schemas.openxmlformats.org/presentationml/2006/ole">
            <p:oleObj spid="_x0000_s2127" name="公式" r:id="rId22" imgW="126670" imgH="76002" progId="Equation.3">
              <p:embed/>
            </p:oleObj>
          </a:graphicData>
        </a:graphic>
      </p:graphicFrame>
      <p:sp>
        <p:nvSpPr>
          <p:cNvPr id="88" name="Line 80"/>
          <p:cNvSpPr>
            <a:spLocks noChangeShapeType="1"/>
          </p:cNvSpPr>
          <p:nvPr/>
        </p:nvSpPr>
        <p:spPr bwMode="auto">
          <a:xfrm>
            <a:off x="6172200" y="41910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Text Box 81"/>
          <p:cNvSpPr txBox="1">
            <a:spLocks noChangeArrowheads="1"/>
          </p:cNvSpPr>
          <p:nvPr/>
        </p:nvSpPr>
        <p:spPr bwMode="auto">
          <a:xfrm>
            <a:off x="5638800" y="5105400"/>
            <a:ext cx="1752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功率放大电路</a:t>
            </a:r>
          </a:p>
        </p:txBody>
      </p:sp>
      <p:sp>
        <p:nvSpPr>
          <p:cNvPr id="90" name="Line 82"/>
          <p:cNvSpPr>
            <a:spLocks noChangeShapeType="1"/>
          </p:cNvSpPr>
          <p:nvPr/>
        </p:nvSpPr>
        <p:spPr bwMode="auto">
          <a:xfrm>
            <a:off x="6172200" y="5486400"/>
            <a:ext cx="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83"/>
          <p:cNvSpPr txBox="1">
            <a:spLocks noChangeArrowheads="1"/>
          </p:cNvSpPr>
          <p:nvPr/>
        </p:nvSpPr>
        <p:spPr bwMode="auto">
          <a:xfrm>
            <a:off x="5562600" y="5699125"/>
            <a:ext cx="2286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电压增益为</a:t>
            </a:r>
            <a:r>
              <a:rPr lang="en-US" altLang="zh-CN" sz="2000" b="1">
                <a:latin typeface="Arial" pitchFamily="34" charset="0"/>
              </a:rPr>
              <a:t>1</a:t>
            </a:r>
            <a:r>
              <a:rPr lang="zh-CN" altLang="en-US" sz="2000" b="1">
                <a:latin typeface="Arial" pitchFamily="34" charset="0"/>
              </a:rPr>
              <a:t>，向负载提供足够功率</a:t>
            </a:r>
          </a:p>
        </p:txBody>
      </p:sp>
      <p:graphicFrame>
        <p:nvGraphicFramePr>
          <p:cNvPr id="92" name="Object 84"/>
          <p:cNvGraphicFramePr>
            <a:graphicFrameLocks noChangeAspect="1"/>
          </p:cNvGraphicFramePr>
          <p:nvPr/>
        </p:nvGraphicFramePr>
        <p:xfrm>
          <a:off x="8031163" y="2373313"/>
          <a:ext cx="376237" cy="422275"/>
        </p:xfrm>
        <a:graphic>
          <a:graphicData uri="http://schemas.openxmlformats.org/presentationml/2006/ole">
            <p:oleObj spid="_x0000_s2128" name="公式" r:id="rId23" imgW="190335" imgH="215713" progId="Equation.3">
              <p:embed/>
            </p:oleObj>
          </a:graphicData>
        </a:graphic>
      </p:graphicFrame>
      <p:graphicFrame>
        <p:nvGraphicFramePr>
          <p:cNvPr id="93" name="Object 85"/>
          <p:cNvGraphicFramePr>
            <a:graphicFrameLocks noChangeAspect="1"/>
          </p:cNvGraphicFramePr>
          <p:nvPr/>
        </p:nvGraphicFramePr>
        <p:xfrm>
          <a:off x="8031163" y="4454525"/>
          <a:ext cx="376237" cy="422275"/>
        </p:xfrm>
        <a:graphic>
          <a:graphicData uri="http://schemas.openxmlformats.org/presentationml/2006/ole">
            <p:oleObj spid="_x0000_s2129" name="公式" r:id="rId24" imgW="190335" imgH="215713" progId="Equation.3">
              <p:embed/>
            </p:oleObj>
          </a:graphicData>
        </a:graphic>
      </p:graphicFrame>
      <p:sp>
        <p:nvSpPr>
          <p:cNvPr id="94" name="Text Box 86"/>
          <p:cNvSpPr txBox="1">
            <a:spLocks noChangeArrowheads="1"/>
          </p:cNvSpPr>
          <p:nvPr/>
        </p:nvSpPr>
        <p:spPr bwMode="auto">
          <a:xfrm>
            <a:off x="8001000" y="29718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O</a:t>
            </a:r>
          </a:p>
        </p:txBody>
      </p:sp>
      <p:sp>
        <p:nvSpPr>
          <p:cNvPr id="95" name="Line 87"/>
          <p:cNvSpPr>
            <a:spLocks noChangeShapeType="1"/>
          </p:cNvSpPr>
          <p:nvPr/>
        </p:nvSpPr>
        <p:spPr bwMode="auto">
          <a:xfrm flipV="1">
            <a:off x="533400" y="1676400"/>
            <a:ext cx="350520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Line 88"/>
          <p:cNvSpPr>
            <a:spLocks noChangeShapeType="1"/>
          </p:cNvSpPr>
          <p:nvPr/>
        </p:nvSpPr>
        <p:spPr bwMode="auto">
          <a:xfrm flipV="1">
            <a:off x="609600" y="1676400"/>
            <a:ext cx="3429000" cy="2286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Line 89"/>
          <p:cNvSpPr>
            <a:spLocks noChangeShapeType="1"/>
          </p:cNvSpPr>
          <p:nvPr/>
        </p:nvSpPr>
        <p:spPr bwMode="auto">
          <a:xfrm flipH="1" flipV="1">
            <a:off x="4038600" y="1676400"/>
            <a:ext cx="4114800" cy="1905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90"/>
          <p:cNvSpPr>
            <a:spLocks noChangeShapeType="1"/>
          </p:cNvSpPr>
          <p:nvPr/>
        </p:nvSpPr>
        <p:spPr bwMode="auto">
          <a:xfrm flipH="1" flipV="1">
            <a:off x="4038600" y="1676400"/>
            <a:ext cx="39624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 flipH="1" flipV="1">
            <a:off x="4038600" y="1676400"/>
            <a:ext cx="3962400" cy="29718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2286000" y="1214438"/>
            <a:ext cx="4876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以正、负电源的中间接点作为参考电位点</a:t>
            </a:r>
          </a:p>
        </p:txBody>
      </p:sp>
      <p:sp>
        <p:nvSpPr>
          <p:cNvPr id="101" name="Line 93"/>
          <p:cNvSpPr>
            <a:spLocks noChangeShapeType="1"/>
          </p:cNvSpPr>
          <p:nvPr/>
        </p:nvSpPr>
        <p:spPr bwMode="auto">
          <a:xfrm flipV="1">
            <a:off x="357188" y="1857375"/>
            <a:ext cx="357187" cy="7905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Text Box 94"/>
          <p:cNvSpPr txBox="1">
            <a:spLocks noChangeArrowheads="1"/>
          </p:cNvSpPr>
          <p:nvPr/>
        </p:nvSpPr>
        <p:spPr bwMode="auto">
          <a:xfrm>
            <a:off x="500063" y="1500188"/>
            <a:ext cx="160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同相输入端</a:t>
            </a:r>
          </a:p>
        </p:txBody>
      </p:sp>
      <p:sp>
        <p:nvSpPr>
          <p:cNvPr id="103" name="Line 95"/>
          <p:cNvSpPr>
            <a:spLocks noChangeShapeType="1"/>
          </p:cNvSpPr>
          <p:nvPr/>
        </p:nvSpPr>
        <p:spPr bwMode="auto">
          <a:xfrm flipV="1">
            <a:off x="500063" y="2286000"/>
            <a:ext cx="642937" cy="24669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Text Box 96"/>
          <p:cNvSpPr txBox="1">
            <a:spLocks noChangeArrowheads="1"/>
          </p:cNvSpPr>
          <p:nvPr/>
        </p:nvSpPr>
        <p:spPr bwMode="auto">
          <a:xfrm>
            <a:off x="785813" y="1928813"/>
            <a:ext cx="160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反相输入端</a:t>
            </a:r>
          </a:p>
        </p:txBody>
      </p:sp>
      <p:sp>
        <p:nvSpPr>
          <p:cNvPr id="105" name="Oval 97"/>
          <p:cNvSpPr>
            <a:spLocks noChangeArrowheads="1"/>
          </p:cNvSpPr>
          <p:nvPr/>
        </p:nvSpPr>
        <p:spPr bwMode="auto">
          <a:xfrm>
            <a:off x="228600" y="2405063"/>
            <a:ext cx="304800" cy="338137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6" name="Oval 98"/>
          <p:cNvSpPr>
            <a:spLocks noChangeArrowheads="1"/>
          </p:cNvSpPr>
          <p:nvPr/>
        </p:nvSpPr>
        <p:spPr bwMode="auto">
          <a:xfrm>
            <a:off x="228600" y="4572000"/>
            <a:ext cx="304800" cy="338138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7" name="Oval 99"/>
          <p:cNvSpPr>
            <a:spLocks noChangeArrowheads="1"/>
          </p:cNvSpPr>
          <p:nvPr/>
        </p:nvSpPr>
        <p:spPr bwMode="auto">
          <a:xfrm>
            <a:off x="228600" y="3124200"/>
            <a:ext cx="304800" cy="338138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8" name="Oval 100"/>
          <p:cNvSpPr>
            <a:spLocks noChangeArrowheads="1"/>
          </p:cNvSpPr>
          <p:nvPr/>
        </p:nvSpPr>
        <p:spPr bwMode="auto">
          <a:xfrm>
            <a:off x="228600" y="38862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9" name="Oval 101"/>
          <p:cNvSpPr>
            <a:spLocks noChangeArrowheads="1"/>
          </p:cNvSpPr>
          <p:nvPr/>
        </p:nvSpPr>
        <p:spPr bwMode="auto">
          <a:xfrm>
            <a:off x="8001000" y="24384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0" name="Oval 102"/>
          <p:cNvSpPr>
            <a:spLocks noChangeArrowheads="1"/>
          </p:cNvSpPr>
          <p:nvPr/>
        </p:nvSpPr>
        <p:spPr bwMode="auto">
          <a:xfrm>
            <a:off x="8153400" y="35052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1" name="Oval 103"/>
          <p:cNvSpPr>
            <a:spLocks noChangeArrowheads="1"/>
          </p:cNvSpPr>
          <p:nvPr/>
        </p:nvSpPr>
        <p:spPr bwMode="auto">
          <a:xfrm>
            <a:off x="8001000" y="4495800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2" name="Line 104"/>
          <p:cNvSpPr>
            <a:spLocks noChangeShapeType="1"/>
          </p:cNvSpPr>
          <p:nvPr/>
        </p:nvSpPr>
        <p:spPr bwMode="auto">
          <a:xfrm flipV="1">
            <a:off x="8229600" y="1600200"/>
            <a:ext cx="0" cy="1387475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Text Box 105"/>
          <p:cNvSpPr txBox="1">
            <a:spLocks noChangeArrowheads="1"/>
          </p:cNvSpPr>
          <p:nvPr/>
        </p:nvSpPr>
        <p:spPr bwMode="auto">
          <a:xfrm>
            <a:off x="7696200" y="1219200"/>
            <a:ext cx="990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输出端</a:t>
            </a:r>
          </a:p>
        </p:txBody>
      </p:sp>
      <p:sp>
        <p:nvSpPr>
          <p:cNvPr id="114" name="Oval 106"/>
          <p:cNvSpPr>
            <a:spLocks noChangeArrowheads="1"/>
          </p:cNvSpPr>
          <p:nvPr/>
        </p:nvSpPr>
        <p:spPr bwMode="auto">
          <a:xfrm>
            <a:off x="8001000" y="2954338"/>
            <a:ext cx="304800" cy="338137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5" name="Line 107"/>
          <p:cNvSpPr>
            <a:spLocks noChangeShapeType="1"/>
          </p:cNvSpPr>
          <p:nvPr/>
        </p:nvSpPr>
        <p:spPr bwMode="auto">
          <a:xfrm>
            <a:off x="2000250" y="1643063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Text Box 108"/>
          <p:cNvSpPr txBox="1">
            <a:spLocks noChangeArrowheads="1"/>
          </p:cNvSpPr>
          <p:nvPr/>
        </p:nvSpPr>
        <p:spPr bwMode="auto">
          <a:xfrm>
            <a:off x="2714625" y="1428750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加入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en-US" altLang="zh-CN" sz="2000" b="1">
                <a:latin typeface="Arial" pitchFamily="34" charset="0"/>
              </a:rPr>
              <a:t> </a:t>
            </a:r>
            <a:r>
              <a:rPr lang="zh-CN" altLang="en-US" sz="2000" b="1">
                <a:latin typeface="Arial" pitchFamily="34" charset="0"/>
              </a:rPr>
              <a:t>时（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en-US" altLang="zh-CN" sz="2000" b="1">
                <a:latin typeface="Arial" pitchFamily="34" charset="0"/>
              </a:rPr>
              <a:t>=0</a:t>
            </a:r>
            <a:r>
              <a:rPr lang="zh-CN" altLang="en-US" sz="2000" b="1">
                <a:latin typeface="Arial" pitchFamily="34" charset="0"/>
              </a:rPr>
              <a:t>），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O</a:t>
            </a:r>
            <a:r>
              <a:rPr lang="zh-CN" altLang="en-US" sz="2000" b="1">
                <a:latin typeface="Arial" pitchFamily="34" charset="0"/>
              </a:rPr>
              <a:t>与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zh-CN" altLang="en-US" sz="2000" b="1">
                <a:latin typeface="Arial" pitchFamily="34" charset="0"/>
              </a:rPr>
              <a:t>同相；</a:t>
            </a:r>
          </a:p>
        </p:txBody>
      </p:sp>
      <p:sp>
        <p:nvSpPr>
          <p:cNvPr id="117" name="Line 109"/>
          <p:cNvSpPr>
            <a:spLocks noChangeShapeType="1"/>
          </p:cNvSpPr>
          <p:nvPr/>
        </p:nvSpPr>
        <p:spPr bwMode="auto">
          <a:xfrm>
            <a:off x="2224088" y="2081213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Text Box 110"/>
          <p:cNvSpPr txBox="1">
            <a:spLocks noChangeArrowheads="1"/>
          </p:cNvSpPr>
          <p:nvPr/>
        </p:nvSpPr>
        <p:spPr bwMode="auto">
          <a:xfrm>
            <a:off x="3214688" y="1928813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加入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en-US" altLang="zh-CN" sz="2000" b="1">
                <a:latin typeface="Arial" pitchFamily="34" charset="0"/>
              </a:rPr>
              <a:t> </a:t>
            </a:r>
            <a:r>
              <a:rPr lang="zh-CN" altLang="en-US" sz="2000" b="1">
                <a:latin typeface="Arial" pitchFamily="34" charset="0"/>
              </a:rPr>
              <a:t>时（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P</a:t>
            </a:r>
            <a:r>
              <a:rPr lang="en-US" altLang="zh-CN" sz="2000" b="1">
                <a:latin typeface="Arial" pitchFamily="34" charset="0"/>
              </a:rPr>
              <a:t>=0</a:t>
            </a:r>
            <a:r>
              <a:rPr lang="zh-CN" altLang="en-US" sz="2000" b="1">
                <a:latin typeface="Arial" pitchFamily="34" charset="0"/>
              </a:rPr>
              <a:t>），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O</a:t>
            </a:r>
            <a:r>
              <a:rPr lang="zh-CN" altLang="en-US" sz="2000" b="1">
                <a:latin typeface="Arial" pitchFamily="34" charset="0"/>
              </a:rPr>
              <a:t>与</a:t>
            </a:r>
            <a:r>
              <a:rPr lang="en-US" altLang="zh-CN" sz="2000" b="1">
                <a:latin typeface="Arial" pitchFamily="34" charset="0"/>
              </a:rPr>
              <a:t>v</a:t>
            </a:r>
            <a:r>
              <a:rPr lang="en-US" altLang="zh-CN" sz="2000" b="1" baseline="-25000">
                <a:latin typeface="Arial" pitchFamily="34" charset="0"/>
              </a:rPr>
              <a:t>N</a:t>
            </a:r>
            <a:r>
              <a:rPr lang="zh-CN" altLang="en-US" sz="2000" b="1">
                <a:latin typeface="Arial" pitchFamily="34" charset="0"/>
              </a:rPr>
              <a:t>反相；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40" grpId="0"/>
      <p:bldP spid="41" grpId="0" animBg="1"/>
      <p:bldP spid="42" grpId="0"/>
      <p:bldP spid="43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  <p:bldP spid="88" grpId="0" animBg="1"/>
      <p:bldP spid="89" grpId="0"/>
      <p:bldP spid="90" grpId="0" animBg="1"/>
      <p:bldP spid="91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/>
      <p:bldP spid="117" grpId="0" animBg="1"/>
      <p:bldP spid="1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/>
          <a:lstStyle/>
          <a:p>
            <a:pPr eaLnBrk="1" hangingPunct="1"/>
            <a:r>
              <a:rPr lang="en-US" altLang="zh-CN" smtClean="0"/>
              <a:t>2.4.4  </a:t>
            </a:r>
            <a:r>
              <a:rPr lang="zh-CN" altLang="en-US" smtClean="0"/>
              <a:t>积分电路和微分电路</a:t>
            </a:r>
          </a:p>
        </p:txBody>
      </p:sp>
      <p:graphicFrame>
        <p:nvGraphicFramePr>
          <p:cNvPr id="41986" name="Object 23"/>
          <p:cNvGraphicFramePr>
            <a:graphicFrameLocks noChangeAspect="1"/>
          </p:cNvGraphicFramePr>
          <p:nvPr/>
        </p:nvGraphicFramePr>
        <p:xfrm>
          <a:off x="4787900" y="800100"/>
          <a:ext cx="3922713" cy="2628900"/>
        </p:xfrm>
        <a:graphic>
          <a:graphicData uri="http://schemas.openxmlformats.org/presentationml/2006/ole">
            <p:oleObj spid="_x0000_s42000" name="Picture" r:id="rId5" imgW="1960732" imgH="1315884" progId="Word.Picture.8">
              <p:embed/>
            </p:oleObj>
          </a:graphicData>
        </a:graphic>
      </p:graphicFrame>
      <p:sp>
        <p:nvSpPr>
          <p:cNvPr id="41994" name="Rectangle 3"/>
          <p:cNvSpPr>
            <a:spLocks noChangeArrowheads="1"/>
          </p:cNvSpPr>
          <p:nvPr/>
        </p:nvSpPr>
        <p:spPr bwMode="auto">
          <a:xfrm>
            <a:off x="503238" y="749300"/>
            <a:ext cx="4038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积分电路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33400" y="5170488"/>
            <a:ext cx="6042025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式中，负号表示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与</a:t>
            </a:r>
            <a:r>
              <a:rPr lang="en-US" altLang="zh-CN" sz="2400" b="1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在相位上是相反的。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5463" y="1287463"/>
            <a:ext cx="2751137" cy="5349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06413" y="1860550"/>
            <a:ext cx="3048000" cy="534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r>
              <a:rPr lang="zh-CN" altLang="en-US" sz="2400" b="1">
                <a:solidFill>
                  <a:srgbClr val="000000"/>
                </a:solidFill>
                <a:latin typeface="Arial Narrow" pitchFamily="34" charset="0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3209925" y="1301750"/>
          <a:ext cx="1506538" cy="503238"/>
        </p:xfrm>
        <a:graphic>
          <a:graphicData uri="http://schemas.openxmlformats.org/presentationml/2006/ole">
            <p:oleObj spid="_x0000_s42001" name="Equation" r:id="rId6" imgW="685800" imgH="228600" progId="Equation.3">
              <p:embed/>
            </p:oleObj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3276600" y="1911350"/>
          <a:ext cx="754063" cy="446088"/>
        </p:xfrm>
        <a:graphic>
          <a:graphicData uri="http://schemas.openxmlformats.org/presentationml/2006/ole">
            <p:oleObj spid="_x0000_s42002" name="Equation" r:id="rId7" imgW="342751" imgH="203112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6613" y="2357438"/>
            <a:ext cx="2728912" cy="809625"/>
            <a:chOff x="384" y="1811"/>
            <a:chExt cx="1719" cy="5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84" y="1878"/>
              <a:ext cx="684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  <a:latin typeface="楷体_GB2312" pitchFamily="49" charset="-122"/>
                </a:rPr>
                <a:t>因此</a:t>
              </a:r>
            </a:p>
          </p:txBody>
        </p:sp>
        <p:graphicFrame>
          <p:nvGraphicFramePr>
            <p:cNvPr id="41992" name="Object 11"/>
            <p:cNvGraphicFramePr>
              <a:graphicFrameLocks noChangeAspect="1"/>
            </p:cNvGraphicFramePr>
            <p:nvPr/>
          </p:nvGraphicFramePr>
          <p:xfrm>
            <a:off x="1173" y="1811"/>
            <a:ext cx="930" cy="510"/>
          </p:xfrm>
          <a:graphic>
            <a:graphicData uri="http://schemas.openxmlformats.org/presentationml/2006/ole">
              <p:oleObj spid="_x0000_s42003" name="Equation" r:id="rId8" imgW="672808" imgH="368140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3213" y="3113088"/>
            <a:ext cx="4838700" cy="544512"/>
            <a:chOff x="108" y="1948"/>
            <a:chExt cx="3048" cy="343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08" y="1948"/>
              <a:ext cx="3048" cy="3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CC0000"/>
                </a:buClr>
                <a:buFont typeface="Wingdings" pitchFamily="2" charset="2"/>
                <a:buNone/>
                <a:defRPr/>
              </a:pPr>
              <a:r>
                <a:rPr lang="zh-CN" altLang="en-US" sz="2400" kern="0" smtClean="0">
                  <a:solidFill>
                    <a:srgbClr val="000000"/>
                  </a:solidFill>
                  <a:latin typeface="楷体_GB2312" pitchFamily="49" charset="-122"/>
                </a:rPr>
                <a:t>电容器被充电，其充电电流为</a:t>
              </a:r>
            </a:p>
          </p:txBody>
        </p:sp>
        <p:graphicFrame>
          <p:nvGraphicFramePr>
            <p:cNvPr id="41991" name="Object 14"/>
            <p:cNvGraphicFramePr>
              <a:graphicFrameLocks noChangeAspect="1"/>
            </p:cNvGraphicFramePr>
            <p:nvPr/>
          </p:nvGraphicFramePr>
          <p:xfrm>
            <a:off x="2749" y="2008"/>
            <a:ext cx="219" cy="283"/>
          </p:xfrm>
          <a:graphic>
            <a:graphicData uri="http://schemas.openxmlformats.org/presentationml/2006/ole">
              <p:oleObj spid="_x0000_s42004" name="公式" r:id="rId9" imgW="126835" imgH="202936" progId="Equation.3">
                <p:embed/>
              </p:oleObj>
            </a:graphicData>
          </a:graphic>
        </p:graphicFrame>
      </p:grp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98463" y="3722688"/>
            <a:ext cx="485775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zh-CN" altLang="en-US" sz="2400" kern="0" smtClean="0">
                <a:solidFill>
                  <a:srgbClr val="000000"/>
                </a:solidFill>
              </a:rPr>
              <a:t>设电容器</a:t>
            </a:r>
            <a:r>
              <a:rPr lang="en-US" altLang="zh-CN" sz="2400" i="1" kern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kern="0" smtClean="0">
                <a:solidFill>
                  <a:srgbClr val="000000"/>
                </a:solidFill>
              </a:rPr>
              <a:t>的初始电压为零，则</a:t>
            </a:r>
          </a:p>
        </p:txBody>
      </p:sp>
      <p:graphicFrame>
        <p:nvGraphicFramePr>
          <p:cNvPr id="36" name="Object 16"/>
          <p:cNvGraphicFramePr>
            <a:graphicFrameLocks noChangeAspect="1"/>
          </p:cNvGraphicFramePr>
          <p:nvPr/>
        </p:nvGraphicFramePr>
        <p:xfrm>
          <a:off x="708025" y="4233863"/>
          <a:ext cx="3675063" cy="809625"/>
        </p:xfrm>
        <a:graphic>
          <a:graphicData uri="http://schemas.openxmlformats.org/presentationml/2006/ole">
            <p:oleObj spid="_x0000_s42005" name="公式" r:id="rId10" imgW="1841500" imgH="406400" progId="Equation.3">
              <p:embed/>
            </p:oleObj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62550" y="4256088"/>
            <a:ext cx="3154363" cy="809625"/>
            <a:chOff x="3252" y="3018"/>
            <a:chExt cx="1987" cy="51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auto">
            <a:xfrm>
              <a:off x="3252" y="319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A3B2C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b="1" ker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graphicFrame>
          <p:nvGraphicFramePr>
            <p:cNvPr id="41990" name="Object 19"/>
            <p:cNvGraphicFramePr>
              <a:graphicFrameLocks noChangeAspect="1"/>
            </p:cNvGraphicFramePr>
            <p:nvPr/>
          </p:nvGraphicFramePr>
          <p:xfrm>
            <a:off x="3850" y="3018"/>
            <a:ext cx="1389" cy="510"/>
          </p:xfrm>
          <a:graphic>
            <a:graphicData uri="http://schemas.openxmlformats.org/presentationml/2006/ole">
              <p:oleObj spid="_x0000_s42006" name="Equation" r:id="rId11" imgW="1002865" imgH="368140" progId="Equation.3">
                <p:embed/>
              </p:oleObj>
            </a:graphicData>
          </a:graphic>
        </p:graphicFrame>
      </p:grp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6948488" y="5094288"/>
            <a:ext cx="18589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（积分运算）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214313" y="5643563"/>
            <a:ext cx="8763000" cy="83317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输出电压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o</a:t>
            </a:r>
            <a:r>
              <a:rPr lang="zh-CN" altLang="en-US" sz="2400" b="1" dirty="0"/>
              <a:t>为输入电压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对时间的积分，其实质是电容两端电压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c</a:t>
            </a:r>
            <a:r>
              <a:rPr lang="zh-CN" altLang="en-US" sz="2400" b="1" dirty="0"/>
              <a:t>为流过电容电流</a:t>
            </a:r>
            <a:r>
              <a:rPr lang="en-US" altLang="zh-CN" sz="2400" b="1" dirty="0" err="1"/>
              <a:t>i</a:t>
            </a:r>
            <a:r>
              <a:rPr lang="en-US" altLang="zh-CN" sz="2400" b="1" baseline="-25000" dirty="0" err="1"/>
              <a:t>c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积分。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35" grpId="0" autoUpdateAnimBg="0"/>
      <p:bldP spid="40" grpId="0" autoUpdateAnimBg="0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66B41B-A6B8-4038-B038-73AE7270E509}" type="datetime1">
              <a:rPr lang="zh-CN" altLang="en-US"/>
              <a:pPr>
                <a:defRPr/>
              </a:pPr>
              <a:t>2019-9-11</a:t>
            </a:fld>
            <a:endParaRPr lang="en-US" altLang="zh-CN"/>
          </a:p>
        </p:txBody>
      </p:sp>
      <p:sp>
        <p:nvSpPr>
          <p:cNvPr id="266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电工电子教研室</a:t>
            </a:r>
          </a:p>
        </p:txBody>
      </p:sp>
      <p:sp>
        <p:nvSpPr>
          <p:cNvPr id="266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2589A-599B-461D-BD8A-EC9492E4BBFC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43037" name="Group 2"/>
          <p:cNvGrpSpPr>
            <a:grpSpLocks/>
          </p:cNvGrpSpPr>
          <p:nvPr/>
        </p:nvGrpSpPr>
        <p:grpSpPr bwMode="auto">
          <a:xfrm>
            <a:off x="3962400" y="0"/>
            <a:ext cx="5105400" cy="2879725"/>
            <a:chOff x="2448" y="48"/>
            <a:chExt cx="3216" cy="1814"/>
          </a:xfrm>
        </p:grpSpPr>
        <p:sp>
          <p:nvSpPr>
            <p:cNvPr id="43076" name="AutoShape 3"/>
            <p:cNvSpPr>
              <a:spLocks noChangeArrowheads="1"/>
            </p:cNvSpPr>
            <p:nvPr/>
          </p:nvSpPr>
          <p:spPr bwMode="auto">
            <a:xfrm rot="5400000">
              <a:off x="4003" y="549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AutoShape 4"/>
            <p:cNvSpPr>
              <a:spLocks noChangeArrowheads="1"/>
            </p:cNvSpPr>
            <p:nvPr/>
          </p:nvSpPr>
          <p:spPr bwMode="auto">
            <a:xfrm>
              <a:off x="5510" y="1054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43021" name="Object 5"/>
            <p:cNvGraphicFramePr>
              <a:graphicFrameLocks noChangeAspect="1"/>
            </p:cNvGraphicFramePr>
            <p:nvPr/>
          </p:nvGraphicFramePr>
          <p:xfrm>
            <a:off x="3342" y="472"/>
            <a:ext cx="249" cy="295"/>
          </p:xfrm>
          <a:graphic>
            <a:graphicData uri="http://schemas.openxmlformats.org/presentationml/2006/ole">
              <p:oleObj spid="_x0000_s43058" name="公式" r:id="rId6" imgW="190500" imgH="228600" progId="Equation.3">
                <p:embed/>
              </p:oleObj>
            </a:graphicData>
          </a:graphic>
        </p:graphicFrame>
        <p:graphicFrame>
          <p:nvGraphicFramePr>
            <p:cNvPr id="43022" name="Object 6"/>
            <p:cNvGraphicFramePr>
              <a:graphicFrameLocks noChangeAspect="1"/>
            </p:cNvGraphicFramePr>
            <p:nvPr/>
          </p:nvGraphicFramePr>
          <p:xfrm>
            <a:off x="3997" y="1334"/>
            <a:ext cx="108" cy="105"/>
          </p:xfrm>
          <a:graphic>
            <a:graphicData uri="http://schemas.openxmlformats.org/presentationml/2006/ole">
              <p:oleObj spid="_x0000_s43059" name="公式" r:id="rId7" imgW="139700" imgH="139700" progId="Equation.3">
                <p:embed/>
              </p:oleObj>
            </a:graphicData>
          </a:graphic>
        </p:graphicFrame>
        <p:graphicFrame>
          <p:nvGraphicFramePr>
            <p:cNvPr id="43023" name="Object 7"/>
            <p:cNvGraphicFramePr>
              <a:graphicFrameLocks noChangeAspect="1"/>
            </p:cNvGraphicFramePr>
            <p:nvPr/>
          </p:nvGraphicFramePr>
          <p:xfrm>
            <a:off x="3966" y="728"/>
            <a:ext cx="184" cy="98"/>
          </p:xfrm>
          <a:graphic>
            <a:graphicData uri="http://schemas.openxmlformats.org/presentationml/2006/ole">
              <p:oleObj spid="_x0000_s43060" name="公式" r:id="rId8" imgW="139518" imgH="76101" progId="Equation.3">
                <p:embed/>
              </p:oleObj>
            </a:graphicData>
          </a:graphic>
        </p:graphicFrame>
        <p:graphicFrame>
          <p:nvGraphicFramePr>
            <p:cNvPr id="43024" name="Object 8"/>
            <p:cNvGraphicFramePr>
              <a:graphicFrameLocks noChangeAspect="1"/>
            </p:cNvGraphicFramePr>
            <p:nvPr/>
          </p:nvGraphicFramePr>
          <p:xfrm>
            <a:off x="5448" y="796"/>
            <a:ext cx="216" cy="295"/>
          </p:xfrm>
          <a:graphic>
            <a:graphicData uri="http://schemas.openxmlformats.org/presentationml/2006/ole">
              <p:oleObj spid="_x0000_s43061" name="公式" r:id="rId9" imgW="165028" imgH="228501" progId="Equation.3">
                <p:embed/>
              </p:oleObj>
            </a:graphicData>
          </a:graphic>
        </p:graphicFrame>
        <p:sp>
          <p:nvSpPr>
            <p:cNvPr id="43078" name="Line 9"/>
            <p:cNvSpPr>
              <a:spLocks noChangeShapeType="1"/>
            </p:cNvSpPr>
            <p:nvPr/>
          </p:nvSpPr>
          <p:spPr bwMode="auto">
            <a:xfrm flipH="1">
              <a:off x="3574" y="1377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Rectangle 10"/>
            <p:cNvSpPr>
              <a:spLocks noChangeArrowheads="1"/>
            </p:cNvSpPr>
            <p:nvPr/>
          </p:nvSpPr>
          <p:spPr bwMode="auto">
            <a:xfrm rot="5400000">
              <a:off x="3100" y="624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Line 11"/>
            <p:cNvSpPr>
              <a:spLocks noChangeShapeType="1"/>
            </p:cNvSpPr>
            <p:nvPr/>
          </p:nvSpPr>
          <p:spPr bwMode="auto">
            <a:xfrm>
              <a:off x="4511" y="436"/>
              <a:ext cx="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12"/>
            <p:cNvSpPr>
              <a:spLocks noChangeShapeType="1"/>
            </p:cNvSpPr>
            <p:nvPr/>
          </p:nvSpPr>
          <p:spPr bwMode="auto">
            <a:xfrm>
              <a:off x="5011" y="1079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13"/>
            <p:cNvSpPr>
              <a:spLocks noChangeShapeType="1"/>
            </p:cNvSpPr>
            <p:nvPr/>
          </p:nvSpPr>
          <p:spPr bwMode="auto">
            <a:xfrm flipV="1">
              <a:off x="5261" y="427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AutoShape 14"/>
            <p:cNvSpPr>
              <a:spLocks noChangeArrowheads="1"/>
            </p:cNvSpPr>
            <p:nvPr/>
          </p:nvSpPr>
          <p:spPr bwMode="auto">
            <a:xfrm>
              <a:off x="5233" y="1051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4" name="AutoShape 15"/>
            <p:cNvSpPr>
              <a:spLocks noChangeArrowheads="1"/>
            </p:cNvSpPr>
            <p:nvPr/>
          </p:nvSpPr>
          <p:spPr bwMode="auto">
            <a:xfrm>
              <a:off x="3547" y="751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5" name="Line 16"/>
            <p:cNvSpPr>
              <a:spLocks noChangeShapeType="1"/>
            </p:cNvSpPr>
            <p:nvPr/>
          </p:nvSpPr>
          <p:spPr bwMode="auto">
            <a:xfrm>
              <a:off x="3574" y="1728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Line 17"/>
            <p:cNvSpPr>
              <a:spLocks noChangeShapeType="1"/>
            </p:cNvSpPr>
            <p:nvPr/>
          </p:nvSpPr>
          <p:spPr bwMode="auto">
            <a:xfrm>
              <a:off x="3481" y="1862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5" name="Object 18"/>
            <p:cNvGraphicFramePr>
              <a:graphicFrameLocks noChangeAspect="1"/>
            </p:cNvGraphicFramePr>
            <p:nvPr/>
          </p:nvGraphicFramePr>
          <p:xfrm>
            <a:off x="3049" y="864"/>
            <a:ext cx="215" cy="214"/>
          </p:xfrm>
          <a:graphic>
            <a:graphicData uri="http://schemas.openxmlformats.org/presentationml/2006/ole">
              <p:oleObj spid="_x0000_s43062" name="公式" r:id="rId10" imgW="164885" imgH="164885" progId="Equation.3">
                <p:embed/>
              </p:oleObj>
            </a:graphicData>
          </a:graphic>
        </p:graphicFrame>
        <p:sp>
          <p:nvSpPr>
            <p:cNvPr id="43087" name="Line 19"/>
            <p:cNvSpPr>
              <a:spLocks noChangeShapeType="1"/>
            </p:cNvSpPr>
            <p:nvPr/>
          </p:nvSpPr>
          <p:spPr bwMode="auto">
            <a:xfrm>
              <a:off x="3312" y="77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0"/>
            <p:cNvSpPr>
              <a:spLocks noChangeShapeType="1"/>
            </p:cNvSpPr>
            <p:nvPr/>
          </p:nvSpPr>
          <p:spPr bwMode="auto">
            <a:xfrm>
              <a:off x="3570" y="138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21"/>
            <p:cNvSpPr>
              <a:spLocks noChangeShapeType="1"/>
            </p:cNvSpPr>
            <p:nvPr/>
          </p:nvSpPr>
          <p:spPr bwMode="auto">
            <a:xfrm>
              <a:off x="3573" y="4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22"/>
            <p:cNvSpPr>
              <a:spLocks noChangeShapeType="1"/>
            </p:cNvSpPr>
            <p:nvPr/>
          </p:nvSpPr>
          <p:spPr bwMode="auto">
            <a:xfrm>
              <a:off x="2718" y="779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AutoShape 23"/>
            <p:cNvSpPr>
              <a:spLocks noChangeArrowheads="1"/>
            </p:cNvSpPr>
            <p:nvPr/>
          </p:nvSpPr>
          <p:spPr bwMode="auto">
            <a:xfrm>
              <a:off x="2677" y="750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43026" name="Object 24"/>
            <p:cNvGraphicFramePr>
              <a:graphicFrameLocks noChangeAspect="1"/>
            </p:cNvGraphicFramePr>
            <p:nvPr/>
          </p:nvGraphicFramePr>
          <p:xfrm>
            <a:off x="2448" y="628"/>
            <a:ext cx="200" cy="275"/>
          </p:xfrm>
          <a:graphic>
            <a:graphicData uri="http://schemas.openxmlformats.org/presentationml/2006/ole">
              <p:oleObj spid="_x0000_s43063" name="公式" r:id="rId11" imgW="152268" imgH="215713" progId="Equation.3">
                <p:embed/>
              </p:oleObj>
            </a:graphicData>
          </a:graphic>
        </p:graphicFrame>
        <p:sp>
          <p:nvSpPr>
            <p:cNvPr id="43092" name="Line 25"/>
            <p:cNvSpPr>
              <a:spLocks noChangeShapeType="1"/>
            </p:cNvSpPr>
            <p:nvPr/>
          </p:nvSpPr>
          <p:spPr bwMode="auto">
            <a:xfrm rot="-5400000">
              <a:off x="3024" y="43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7" name="Object 26"/>
            <p:cNvGraphicFramePr>
              <a:graphicFrameLocks noChangeAspect="1"/>
            </p:cNvGraphicFramePr>
            <p:nvPr/>
          </p:nvGraphicFramePr>
          <p:xfrm>
            <a:off x="3050" y="394"/>
            <a:ext cx="166" cy="278"/>
          </p:xfrm>
          <a:graphic>
            <a:graphicData uri="http://schemas.openxmlformats.org/presentationml/2006/ole">
              <p:oleObj spid="_x0000_s43064" name="公式" r:id="rId12" imgW="126780" imgH="215526" progId="Equation.3">
                <p:embed/>
              </p:oleObj>
            </a:graphicData>
          </a:graphic>
        </p:graphicFrame>
        <p:sp>
          <p:nvSpPr>
            <p:cNvPr id="43093" name="Line 27"/>
            <p:cNvSpPr>
              <a:spLocks noChangeShapeType="1"/>
            </p:cNvSpPr>
            <p:nvPr/>
          </p:nvSpPr>
          <p:spPr bwMode="auto">
            <a:xfrm rot="-5400000">
              <a:off x="3840" y="9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8" name="Object 28"/>
            <p:cNvGraphicFramePr>
              <a:graphicFrameLocks noChangeAspect="1"/>
            </p:cNvGraphicFramePr>
            <p:nvPr/>
          </p:nvGraphicFramePr>
          <p:xfrm>
            <a:off x="3736" y="48"/>
            <a:ext cx="183" cy="278"/>
          </p:xfrm>
          <a:graphic>
            <a:graphicData uri="http://schemas.openxmlformats.org/presentationml/2006/ole">
              <p:oleObj spid="_x0000_s43065" name="公式" r:id="rId13" imgW="139579" imgH="215713" progId="Equation.3">
                <p:embed/>
              </p:oleObj>
            </a:graphicData>
          </a:graphic>
        </p:graphicFrame>
        <p:sp>
          <p:nvSpPr>
            <p:cNvPr id="43094" name="Line 29"/>
            <p:cNvSpPr>
              <a:spLocks noChangeShapeType="1"/>
            </p:cNvSpPr>
            <p:nvPr/>
          </p:nvSpPr>
          <p:spPr bwMode="auto">
            <a:xfrm rot="-5400000">
              <a:off x="3768" y="6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9" name="Object 30"/>
            <p:cNvGraphicFramePr>
              <a:graphicFrameLocks noChangeAspect="1"/>
            </p:cNvGraphicFramePr>
            <p:nvPr/>
          </p:nvGraphicFramePr>
          <p:xfrm>
            <a:off x="3704" y="865"/>
            <a:ext cx="166" cy="279"/>
          </p:xfrm>
          <a:graphic>
            <a:graphicData uri="http://schemas.openxmlformats.org/presentationml/2006/ole">
              <p:oleObj spid="_x0000_s43066" name="公式" r:id="rId14" imgW="126780" imgH="215526" progId="Equation.3">
                <p:embed/>
              </p:oleObj>
            </a:graphicData>
          </a:graphic>
        </p:graphicFrame>
        <p:grpSp>
          <p:nvGrpSpPr>
            <p:cNvPr id="43095" name="Group 31"/>
            <p:cNvGrpSpPr>
              <a:grpSpLocks/>
            </p:cNvGrpSpPr>
            <p:nvPr/>
          </p:nvGrpSpPr>
          <p:grpSpPr bwMode="auto">
            <a:xfrm>
              <a:off x="4392" y="304"/>
              <a:ext cx="120" cy="240"/>
              <a:chOff x="2616" y="2928"/>
              <a:chExt cx="120" cy="240"/>
            </a:xfrm>
          </p:grpSpPr>
          <p:sp>
            <p:nvSpPr>
              <p:cNvPr id="43097" name="Line 32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8" name="Line 33"/>
              <p:cNvSpPr>
                <a:spLocks noChangeShapeType="1"/>
              </p:cNvSpPr>
              <p:nvPr/>
            </p:nvSpPr>
            <p:spPr bwMode="auto">
              <a:xfrm>
                <a:off x="261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3030" name="Object 34"/>
            <p:cNvGraphicFramePr>
              <a:graphicFrameLocks noChangeAspect="1"/>
            </p:cNvGraphicFramePr>
            <p:nvPr/>
          </p:nvGraphicFramePr>
          <p:xfrm>
            <a:off x="4345" y="106"/>
            <a:ext cx="215" cy="230"/>
          </p:xfrm>
          <a:graphic>
            <a:graphicData uri="http://schemas.openxmlformats.org/presentationml/2006/ole">
              <p:oleObj spid="_x0000_s43067" name="公式" r:id="rId15" imgW="164814" imgH="177492" progId="Equation.3">
                <p:embed/>
              </p:oleObj>
            </a:graphicData>
          </a:graphic>
        </p:graphicFrame>
        <p:graphicFrame>
          <p:nvGraphicFramePr>
            <p:cNvPr id="43031" name="Object 35"/>
            <p:cNvGraphicFramePr>
              <a:graphicFrameLocks noChangeAspect="1"/>
            </p:cNvGraphicFramePr>
            <p:nvPr/>
          </p:nvGraphicFramePr>
          <p:xfrm>
            <a:off x="4548" y="519"/>
            <a:ext cx="108" cy="105"/>
          </p:xfrm>
          <a:graphic>
            <a:graphicData uri="http://schemas.openxmlformats.org/presentationml/2006/ole">
              <p:oleObj spid="_x0000_s43068" name="公式" r:id="rId16" imgW="139700" imgH="139700" progId="Equation.3">
                <p:embed/>
              </p:oleObj>
            </a:graphicData>
          </a:graphic>
        </p:graphicFrame>
        <p:sp>
          <p:nvSpPr>
            <p:cNvPr id="43096" name="Line 36"/>
            <p:cNvSpPr>
              <a:spLocks noChangeShapeType="1"/>
            </p:cNvSpPr>
            <p:nvPr/>
          </p:nvSpPr>
          <p:spPr bwMode="auto">
            <a:xfrm>
              <a:off x="3570" y="44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2" name="Object 37"/>
            <p:cNvGraphicFramePr>
              <a:graphicFrameLocks noChangeAspect="1"/>
            </p:cNvGraphicFramePr>
            <p:nvPr/>
          </p:nvGraphicFramePr>
          <p:xfrm>
            <a:off x="4184" y="526"/>
            <a:ext cx="184" cy="98"/>
          </p:xfrm>
          <a:graphic>
            <a:graphicData uri="http://schemas.openxmlformats.org/presentationml/2006/ole">
              <p:oleObj spid="_x0000_s43069" name="公式" r:id="rId17" imgW="139518" imgH="76101" progId="Equation.3">
                <p:embed/>
              </p:oleObj>
            </a:graphicData>
          </a:graphic>
        </p:graphicFrame>
        <p:graphicFrame>
          <p:nvGraphicFramePr>
            <p:cNvPr id="43033" name="Object 38"/>
            <p:cNvGraphicFramePr>
              <a:graphicFrameLocks noChangeAspect="1"/>
            </p:cNvGraphicFramePr>
            <p:nvPr/>
          </p:nvGraphicFramePr>
          <p:xfrm>
            <a:off x="4358" y="472"/>
            <a:ext cx="232" cy="295"/>
          </p:xfrm>
          <a:graphic>
            <a:graphicData uri="http://schemas.openxmlformats.org/presentationml/2006/ole">
              <p:oleObj spid="_x0000_s43070" name="公式" r:id="rId18" imgW="177646" imgH="228402" progId="Equation.3">
                <p:embed/>
              </p:oleObj>
            </a:graphicData>
          </a:graphic>
        </p:graphicFrame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87313" y="1368425"/>
            <a:ext cx="2338387" cy="1984375"/>
            <a:chOff x="303" y="1536"/>
            <a:chExt cx="1473" cy="1250"/>
          </a:xfrm>
        </p:grpSpPr>
        <p:sp>
          <p:nvSpPr>
            <p:cNvPr id="43071" name="Line 41"/>
            <p:cNvSpPr>
              <a:spLocks noChangeShapeType="1"/>
            </p:cNvSpPr>
            <p:nvPr/>
          </p:nvSpPr>
          <p:spPr bwMode="auto">
            <a:xfrm flipV="1">
              <a:off x="528" y="1673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Line 42"/>
            <p:cNvSpPr>
              <a:spLocks noChangeShapeType="1"/>
            </p:cNvSpPr>
            <p:nvPr/>
          </p:nvSpPr>
          <p:spPr bwMode="auto">
            <a:xfrm>
              <a:off x="528" y="277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Line 43"/>
            <p:cNvSpPr>
              <a:spLocks noChangeShapeType="1"/>
            </p:cNvSpPr>
            <p:nvPr/>
          </p:nvSpPr>
          <p:spPr bwMode="auto">
            <a:xfrm>
              <a:off x="528" y="2201"/>
              <a:ext cx="115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Line 44"/>
            <p:cNvSpPr>
              <a:spLocks noChangeShapeType="1"/>
            </p:cNvSpPr>
            <p:nvPr/>
          </p:nvSpPr>
          <p:spPr bwMode="auto">
            <a:xfrm flipH="1">
              <a:off x="528" y="2201"/>
              <a:ext cx="0" cy="5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7" name="Object 45"/>
            <p:cNvGraphicFramePr>
              <a:graphicFrameLocks noChangeAspect="1"/>
            </p:cNvGraphicFramePr>
            <p:nvPr/>
          </p:nvGraphicFramePr>
          <p:xfrm>
            <a:off x="1440" y="2399"/>
            <a:ext cx="185" cy="234"/>
          </p:xfrm>
          <a:graphic>
            <a:graphicData uri="http://schemas.openxmlformats.org/presentationml/2006/ole">
              <p:oleObj spid="_x0000_s43071" name="公式" r:id="rId19" imgW="164885" imgH="215619" progId="Equation.3">
                <p:embed/>
              </p:oleObj>
            </a:graphicData>
          </a:graphic>
        </p:graphicFrame>
        <p:graphicFrame>
          <p:nvGraphicFramePr>
            <p:cNvPr id="43018" name="Object 46"/>
            <p:cNvGraphicFramePr>
              <a:graphicFrameLocks noChangeAspect="1"/>
            </p:cNvGraphicFramePr>
            <p:nvPr/>
          </p:nvGraphicFramePr>
          <p:xfrm>
            <a:off x="303" y="1536"/>
            <a:ext cx="170" cy="233"/>
          </p:xfrm>
          <a:graphic>
            <a:graphicData uri="http://schemas.openxmlformats.org/presentationml/2006/ole">
              <p:oleObj spid="_x0000_s43072" name="公式" r:id="rId20" imgW="152268" imgH="215713" progId="Equation.3">
                <p:embed/>
              </p:oleObj>
            </a:graphicData>
          </a:graphic>
        </p:graphicFrame>
        <p:graphicFrame>
          <p:nvGraphicFramePr>
            <p:cNvPr id="43019" name="Object 47"/>
            <p:cNvGraphicFramePr>
              <a:graphicFrameLocks noChangeAspect="1"/>
            </p:cNvGraphicFramePr>
            <p:nvPr/>
          </p:nvGraphicFramePr>
          <p:xfrm>
            <a:off x="336" y="2633"/>
            <a:ext cx="146" cy="153"/>
          </p:xfrm>
          <a:graphic>
            <a:graphicData uri="http://schemas.openxmlformats.org/presentationml/2006/ole">
              <p:oleObj spid="_x0000_s43073" name="公式" r:id="rId21" imgW="164814" imgH="177492" progId="Equation.3">
                <p:embed/>
              </p:oleObj>
            </a:graphicData>
          </a:graphic>
        </p:graphicFrame>
        <p:graphicFrame>
          <p:nvGraphicFramePr>
            <p:cNvPr id="43020" name="Object 48"/>
            <p:cNvGraphicFramePr>
              <a:graphicFrameLocks noChangeAspect="1"/>
            </p:cNvGraphicFramePr>
            <p:nvPr/>
          </p:nvGraphicFramePr>
          <p:xfrm>
            <a:off x="1680" y="2635"/>
            <a:ext cx="89" cy="142"/>
          </p:xfrm>
          <a:graphic>
            <a:graphicData uri="http://schemas.openxmlformats.org/presentationml/2006/ole">
              <p:oleObj spid="_x0000_s43074" name="公式" r:id="rId22" imgW="101468" imgH="164885" progId="Equation.3">
                <p:embed/>
              </p:oleObj>
            </a:graphicData>
          </a:graphic>
        </p:graphicFrame>
        <p:sp>
          <p:nvSpPr>
            <p:cNvPr id="43075" name="Line 49"/>
            <p:cNvSpPr>
              <a:spLocks noChangeShapeType="1"/>
            </p:cNvSpPr>
            <p:nvPr/>
          </p:nvSpPr>
          <p:spPr bwMode="auto">
            <a:xfrm>
              <a:off x="1344" y="2201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514600" y="1219200"/>
            <a:ext cx="2430463" cy="2514600"/>
            <a:chOff x="2261" y="1440"/>
            <a:chExt cx="1531" cy="1584"/>
          </a:xfrm>
        </p:grpSpPr>
        <p:sp>
          <p:nvSpPr>
            <p:cNvPr id="43060" name="Line 51"/>
            <p:cNvSpPr>
              <a:spLocks noChangeShapeType="1"/>
            </p:cNvSpPr>
            <p:nvPr/>
          </p:nvSpPr>
          <p:spPr bwMode="auto">
            <a:xfrm flipV="1">
              <a:off x="2544" y="1673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Line 52"/>
            <p:cNvSpPr>
              <a:spLocks noChangeShapeType="1"/>
            </p:cNvSpPr>
            <p:nvPr/>
          </p:nvSpPr>
          <p:spPr bwMode="auto">
            <a:xfrm>
              <a:off x="2544" y="277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53"/>
            <p:cNvSpPr>
              <a:spLocks noChangeShapeType="1"/>
            </p:cNvSpPr>
            <p:nvPr/>
          </p:nvSpPr>
          <p:spPr bwMode="auto">
            <a:xfrm>
              <a:off x="2544" y="2201"/>
              <a:ext cx="1152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1" name="Object 54"/>
            <p:cNvGraphicFramePr>
              <a:graphicFrameLocks noChangeAspect="1"/>
            </p:cNvGraphicFramePr>
            <p:nvPr/>
          </p:nvGraphicFramePr>
          <p:xfrm>
            <a:off x="3504" y="2399"/>
            <a:ext cx="184" cy="234"/>
          </p:xfrm>
          <a:graphic>
            <a:graphicData uri="http://schemas.openxmlformats.org/presentationml/2006/ole">
              <p:oleObj spid="_x0000_s43075" name="公式" r:id="rId23" imgW="164885" imgH="215619" progId="Equation.3">
                <p:embed/>
              </p:oleObj>
            </a:graphicData>
          </a:graphic>
        </p:graphicFrame>
        <p:graphicFrame>
          <p:nvGraphicFramePr>
            <p:cNvPr id="43012" name="Object 55"/>
            <p:cNvGraphicFramePr>
              <a:graphicFrameLocks noChangeAspect="1"/>
            </p:cNvGraphicFramePr>
            <p:nvPr/>
          </p:nvGraphicFramePr>
          <p:xfrm>
            <a:off x="2352" y="1440"/>
            <a:ext cx="340" cy="247"/>
          </p:xfrm>
          <a:graphic>
            <a:graphicData uri="http://schemas.openxmlformats.org/presentationml/2006/ole">
              <p:oleObj spid="_x0000_s43076" name="公式" r:id="rId24" imgW="304668" imgH="228501" progId="Equation.3">
                <p:embed/>
              </p:oleObj>
            </a:graphicData>
          </a:graphic>
        </p:graphicFrame>
        <p:graphicFrame>
          <p:nvGraphicFramePr>
            <p:cNvPr id="43013" name="Object 56"/>
            <p:cNvGraphicFramePr>
              <a:graphicFrameLocks noChangeAspect="1"/>
            </p:cNvGraphicFramePr>
            <p:nvPr/>
          </p:nvGraphicFramePr>
          <p:xfrm>
            <a:off x="2352" y="2633"/>
            <a:ext cx="146" cy="153"/>
          </p:xfrm>
          <a:graphic>
            <a:graphicData uri="http://schemas.openxmlformats.org/presentationml/2006/ole">
              <p:oleObj spid="_x0000_s43077" name="公式" r:id="rId25" imgW="164814" imgH="177492" progId="Equation.3">
                <p:embed/>
              </p:oleObj>
            </a:graphicData>
          </a:graphic>
        </p:graphicFrame>
        <p:graphicFrame>
          <p:nvGraphicFramePr>
            <p:cNvPr id="43014" name="Object 57"/>
            <p:cNvGraphicFramePr>
              <a:graphicFrameLocks noChangeAspect="1"/>
            </p:cNvGraphicFramePr>
            <p:nvPr/>
          </p:nvGraphicFramePr>
          <p:xfrm>
            <a:off x="3696" y="2635"/>
            <a:ext cx="89" cy="142"/>
          </p:xfrm>
          <a:graphic>
            <a:graphicData uri="http://schemas.openxmlformats.org/presentationml/2006/ole">
              <p:oleObj spid="_x0000_s43078" name="公式" r:id="rId26" imgW="101468" imgH="164885" progId="Equation.3">
                <p:embed/>
              </p:oleObj>
            </a:graphicData>
          </a:graphic>
        </p:graphicFrame>
        <p:sp>
          <p:nvSpPr>
            <p:cNvPr id="43063" name="Line 58"/>
            <p:cNvSpPr>
              <a:spLocks noChangeShapeType="1"/>
            </p:cNvSpPr>
            <p:nvPr/>
          </p:nvSpPr>
          <p:spPr bwMode="auto">
            <a:xfrm>
              <a:off x="3456" y="2201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59"/>
            <p:cNvSpPr>
              <a:spLocks noChangeShapeType="1"/>
            </p:cNvSpPr>
            <p:nvPr/>
          </p:nvSpPr>
          <p:spPr bwMode="auto">
            <a:xfrm flipV="1">
              <a:off x="2553" y="1863"/>
              <a:ext cx="720" cy="9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60"/>
            <p:cNvSpPr>
              <a:spLocks noChangeShapeType="1"/>
            </p:cNvSpPr>
            <p:nvPr/>
          </p:nvSpPr>
          <p:spPr bwMode="auto">
            <a:xfrm>
              <a:off x="3264" y="1872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61"/>
            <p:cNvSpPr>
              <a:spLocks noChangeShapeType="1"/>
            </p:cNvSpPr>
            <p:nvPr/>
          </p:nvSpPr>
          <p:spPr bwMode="auto">
            <a:xfrm flipH="1">
              <a:off x="2997" y="2208"/>
              <a:ext cx="0" cy="57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62"/>
            <p:cNvSpPr>
              <a:spLocks noChangeShapeType="1"/>
            </p:cNvSpPr>
            <p:nvPr/>
          </p:nvSpPr>
          <p:spPr bwMode="auto">
            <a:xfrm flipH="1">
              <a:off x="2544" y="1872"/>
              <a:ext cx="720" cy="0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5" name="Object 63"/>
            <p:cNvGraphicFramePr>
              <a:graphicFrameLocks noChangeAspect="1"/>
            </p:cNvGraphicFramePr>
            <p:nvPr/>
          </p:nvGraphicFramePr>
          <p:xfrm>
            <a:off x="2261" y="1721"/>
            <a:ext cx="285" cy="247"/>
          </p:xfrm>
          <a:graphic>
            <a:graphicData uri="http://schemas.openxmlformats.org/presentationml/2006/ole">
              <p:oleObj spid="_x0000_s43079" name="公式" r:id="rId27" imgW="253890" imgH="228501" progId="Equation.3">
                <p:embed/>
              </p:oleObj>
            </a:graphicData>
          </a:graphic>
        </p:graphicFrame>
        <p:sp>
          <p:nvSpPr>
            <p:cNvPr id="43068" name="Line 64"/>
            <p:cNvSpPr>
              <a:spLocks noChangeShapeType="1"/>
            </p:cNvSpPr>
            <p:nvPr/>
          </p:nvSpPr>
          <p:spPr bwMode="auto">
            <a:xfrm>
              <a:off x="2544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65"/>
            <p:cNvSpPr>
              <a:spLocks noChangeShapeType="1"/>
            </p:cNvSpPr>
            <p:nvPr/>
          </p:nvSpPr>
          <p:spPr bwMode="auto">
            <a:xfrm>
              <a:off x="2994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Line 66"/>
            <p:cNvSpPr>
              <a:spLocks noChangeShapeType="1"/>
            </p:cNvSpPr>
            <p:nvPr/>
          </p:nvSpPr>
          <p:spPr bwMode="auto">
            <a:xfrm>
              <a:off x="2553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6" name="Object 67"/>
            <p:cNvGraphicFramePr>
              <a:graphicFrameLocks noChangeAspect="1"/>
            </p:cNvGraphicFramePr>
            <p:nvPr/>
          </p:nvGraphicFramePr>
          <p:xfrm>
            <a:off x="2725" y="2845"/>
            <a:ext cx="111" cy="120"/>
          </p:xfrm>
          <a:graphic>
            <a:graphicData uri="http://schemas.openxmlformats.org/presentationml/2006/ole">
              <p:oleObj spid="_x0000_s43080" name="公式" r:id="rId28" imgW="126835" imgH="139518" progId="Equation.3">
                <p:embed/>
              </p:oleObj>
            </a:graphicData>
          </a:graphic>
        </p:graphicFrame>
      </p:grpSp>
      <p:sp>
        <p:nvSpPr>
          <p:cNvPr id="196676" name="Text Box 68"/>
          <p:cNvSpPr txBox="1">
            <a:spLocks noChangeArrowheads="1"/>
          </p:cNvSpPr>
          <p:nvPr/>
        </p:nvSpPr>
        <p:spPr bwMode="auto">
          <a:xfrm>
            <a:off x="762000" y="3413125"/>
            <a:ext cx="1219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阶跃电压</a:t>
            </a:r>
          </a:p>
        </p:txBody>
      </p:sp>
      <p:sp>
        <p:nvSpPr>
          <p:cNvPr id="196677" name="Line 69"/>
          <p:cNvSpPr>
            <a:spLocks noChangeShapeType="1"/>
          </p:cNvSpPr>
          <p:nvPr/>
        </p:nvSpPr>
        <p:spPr bwMode="auto">
          <a:xfrm>
            <a:off x="7391400" y="609600"/>
            <a:ext cx="381000" cy="16002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78" name="Oval 70"/>
          <p:cNvSpPr>
            <a:spLocks noChangeArrowheads="1"/>
          </p:cNvSpPr>
          <p:nvPr/>
        </p:nvSpPr>
        <p:spPr bwMode="auto">
          <a:xfrm>
            <a:off x="5638800" y="76200"/>
            <a:ext cx="1828800" cy="838200"/>
          </a:xfrm>
          <a:prstGeom prst="ellipse">
            <a:avLst/>
          </a:prstGeom>
          <a:noFill/>
          <a:ln w="9525" algn="ctr">
            <a:solidFill>
              <a:srgbClr val="00FF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79" name="Text Box 71"/>
          <p:cNvSpPr txBox="1">
            <a:spLocks noChangeArrowheads="1"/>
          </p:cNvSpPr>
          <p:nvPr/>
        </p:nvSpPr>
        <p:spPr bwMode="auto">
          <a:xfrm>
            <a:off x="7239000" y="2209800"/>
            <a:ext cx="17526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此时近似恒流方式充电</a:t>
            </a:r>
          </a:p>
        </p:txBody>
      </p:sp>
      <p:graphicFrame>
        <p:nvGraphicFramePr>
          <p:cNvPr id="196680" name="Object 72"/>
          <p:cNvGraphicFramePr>
            <a:graphicFrameLocks noChangeAspect="1"/>
          </p:cNvGraphicFramePr>
          <p:nvPr/>
        </p:nvGraphicFramePr>
        <p:xfrm>
          <a:off x="5348288" y="3581400"/>
          <a:ext cx="2886075" cy="908050"/>
        </p:xfrm>
        <a:graphic>
          <a:graphicData uri="http://schemas.openxmlformats.org/presentationml/2006/ole">
            <p:oleObj spid="_x0000_s43081" name="公式" r:id="rId29" imgW="1282700" imgH="406400" progId="Equation.3">
              <p:embed/>
            </p:oleObj>
          </a:graphicData>
        </a:graphic>
      </p:graphicFrame>
      <p:sp>
        <p:nvSpPr>
          <p:cNvPr id="196681" name="Line 73"/>
          <p:cNvSpPr>
            <a:spLocks noChangeShapeType="1"/>
          </p:cNvSpPr>
          <p:nvPr/>
        </p:nvSpPr>
        <p:spPr bwMode="auto">
          <a:xfrm>
            <a:off x="3352800" y="2895600"/>
            <a:ext cx="1981200" cy="990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2" name="Line 74"/>
          <p:cNvSpPr>
            <a:spLocks noChangeShapeType="1"/>
          </p:cNvSpPr>
          <p:nvPr/>
        </p:nvSpPr>
        <p:spPr bwMode="auto">
          <a:xfrm>
            <a:off x="3276600" y="36576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3" name="Text Box 75"/>
          <p:cNvSpPr txBox="1">
            <a:spLocks noChangeArrowheads="1"/>
          </p:cNvSpPr>
          <p:nvPr/>
        </p:nvSpPr>
        <p:spPr bwMode="auto">
          <a:xfrm>
            <a:off x="3048000" y="4038600"/>
            <a:ext cx="20574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积分时间常数</a:t>
            </a:r>
          </a:p>
        </p:txBody>
      </p:sp>
      <p:sp>
        <p:nvSpPr>
          <p:cNvPr id="196684" name="Oval 76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85" name="Line 77"/>
          <p:cNvSpPr>
            <a:spLocks noChangeShapeType="1"/>
          </p:cNvSpPr>
          <p:nvPr/>
        </p:nvSpPr>
        <p:spPr bwMode="auto">
          <a:xfrm flipH="1">
            <a:off x="5105400" y="4267200"/>
            <a:ext cx="2514600" cy="76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6" name="Oval 78"/>
          <p:cNvSpPr>
            <a:spLocks noChangeArrowheads="1"/>
          </p:cNvSpPr>
          <p:nvPr/>
        </p:nvSpPr>
        <p:spPr bwMode="auto">
          <a:xfrm>
            <a:off x="7696200" y="4191000"/>
            <a:ext cx="304800" cy="3048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87" name="Line 79"/>
          <p:cNvSpPr>
            <a:spLocks noChangeShapeType="1"/>
          </p:cNvSpPr>
          <p:nvPr/>
        </p:nvSpPr>
        <p:spPr bwMode="auto">
          <a:xfrm flipH="1">
            <a:off x="457200" y="2057400"/>
            <a:ext cx="2286000" cy="2590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88" name="Text Box 80"/>
          <p:cNvSpPr txBox="1">
            <a:spLocks noChangeArrowheads="1"/>
          </p:cNvSpPr>
          <p:nvPr/>
        </p:nvSpPr>
        <p:spPr bwMode="auto">
          <a:xfrm>
            <a:off x="152400" y="4648200"/>
            <a:ext cx="8763000" cy="82232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运放输出电压的最大值受到直流电源电压的限制，运放进入饱和区，输出保持不变，停止积分。</a:t>
            </a:r>
          </a:p>
        </p:txBody>
      </p:sp>
      <p:sp>
        <p:nvSpPr>
          <p:cNvPr id="196689" name="Oval 81"/>
          <p:cNvSpPr>
            <a:spLocks noChangeArrowheads="1"/>
          </p:cNvSpPr>
          <p:nvPr/>
        </p:nvSpPr>
        <p:spPr bwMode="auto">
          <a:xfrm>
            <a:off x="2438400" y="1676400"/>
            <a:ext cx="6858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0" name="Oval 82"/>
          <p:cNvSpPr>
            <a:spLocks noChangeArrowheads="1"/>
          </p:cNvSpPr>
          <p:nvPr/>
        </p:nvSpPr>
        <p:spPr bwMode="auto">
          <a:xfrm>
            <a:off x="3962400" y="1676400"/>
            <a:ext cx="9906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1" name="Line 83"/>
          <p:cNvSpPr>
            <a:spLocks noChangeShapeType="1"/>
          </p:cNvSpPr>
          <p:nvPr/>
        </p:nvSpPr>
        <p:spPr bwMode="auto">
          <a:xfrm flipH="1">
            <a:off x="457200" y="1905000"/>
            <a:ext cx="3505200" cy="2743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92" name="Line 84"/>
          <p:cNvSpPr>
            <a:spLocks noChangeShapeType="1"/>
          </p:cNvSpPr>
          <p:nvPr/>
        </p:nvSpPr>
        <p:spPr bwMode="auto">
          <a:xfrm flipH="1">
            <a:off x="5105400" y="4419600"/>
            <a:ext cx="11430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693" name="Oval 85"/>
          <p:cNvSpPr>
            <a:spLocks noChangeArrowheads="1"/>
          </p:cNvSpPr>
          <p:nvPr/>
        </p:nvSpPr>
        <p:spPr bwMode="auto">
          <a:xfrm>
            <a:off x="6248400" y="4114800"/>
            <a:ext cx="6096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94" name="Text Box 86"/>
          <p:cNvSpPr txBox="1">
            <a:spLocks noChangeArrowheads="1"/>
          </p:cNvSpPr>
          <p:nvPr/>
        </p:nvSpPr>
        <p:spPr bwMode="auto">
          <a:xfrm>
            <a:off x="152400" y="5654675"/>
            <a:ext cx="73152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显示器的扫描电路、模数转换器、数学模拟运算器等</a:t>
            </a:r>
          </a:p>
        </p:txBody>
      </p:sp>
      <p:sp>
        <p:nvSpPr>
          <p:cNvPr id="196695" name="Text Box 87"/>
          <p:cNvSpPr txBox="1">
            <a:spLocks noChangeArrowheads="1"/>
          </p:cNvSpPr>
          <p:nvPr/>
        </p:nvSpPr>
        <p:spPr bwMode="auto">
          <a:xfrm>
            <a:off x="76200" y="762000"/>
            <a:ext cx="3352800" cy="4572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当输入为阶跃信号时：</a:t>
            </a:r>
          </a:p>
        </p:txBody>
      </p:sp>
      <p:sp>
        <p:nvSpPr>
          <p:cNvPr id="43059" name="Rectangle 3"/>
          <p:cNvSpPr>
            <a:spLocks noChangeArrowheads="1"/>
          </p:cNvSpPr>
          <p:nvPr/>
        </p:nvSpPr>
        <p:spPr bwMode="auto">
          <a:xfrm>
            <a:off x="214313" y="71438"/>
            <a:ext cx="403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积分电路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6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6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6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6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6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6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6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6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76" grpId="0" animBg="1"/>
      <p:bldP spid="196677" grpId="0" animBg="1"/>
      <p:bldP spid="196678" grpId="0" animBg="1"/>
      <p:bldP spid="196679" grpId="0" animBg="1"/>
      <p:bldP spid="196681" grpId="0" animBg="1"/>
      <p:bldP spid="196682" grpId="0" animBg="1"/>
      <p:bldP spid="196683" grpId="0" animBg="1"/>
      <p:bldP spid="196684" grpId="0" animBg="1"/>
      <p:bldP spid="196685" grpId="0" animBg="1"/>
      <p:bldP spid="196686" grpId="0" animBg="1"/>
      <p:bldP spid="196687" grpId="0" animBg="1"/>
      <p:bldP spid="196688" grpId="0" animBg="1"/>
      <p:bldP spid="196689" grpId="0" animBg="1"/>
      <p:bldP spid="196690" grpId="0" animBg="1"/>
      <p:bldP spid="196691" grpId="0" animBg="1"/>
      <p:bldP spid="196692" grpId="0" animBg="1"/>
      <p:bldP spid="196693" grpId="0" animBg="1"/>
      <p:bldP spid="196694" grpId="0" animBg="1"/>
      <p:bldP spid="1966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5729288" y="3136900"/>
          <a:ext cx="2016125" cy="1371600"/>
        </p:xfrm>
        <a:graphic>
          <a:graphicData uri="http://schemas.openxmlformats.org/presentationml/2006/ole">
            <p:oleObj spid="_x0000_s45070" name="Equation" r:id="rId5" imgW="914400" imgH="622080" progId="Equation.DSMT4">
              <p:embed/>
            </p:oleObj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5741988" y="1879600"/>
          <a:ext cx="2243137" cy="1346200"/>
        </p:xfrm>
        <a:graphic>
          <a:graphicData uri="http://schemas.openxmlformats.org/presentationml/2006/ole">
            <p:oleObj spid="_x0000_s45071" name="Equation" r:id="rId6" imgW="1028520" imgH="622080" progId="Equation.DSMT4">
              <p:embed/>
            </p:oleObj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775325" y="977900"/>
          <a:ext cx="1555750" cy="812800"/>
        </p:xfrm>
        <a:graphic>
          <a:graphicData uri="http://schemas.openxmlformats.org/presentationml/2006/ole">
            <p:oleObj spid="_x0000_s45072" name="Equation" r:id="rId7" imgW="622080" imgH="330120" progId="Equation.DSMT4">
              <p:embed/>
            </p:oleObj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1109663" y="3924300"/>
          <a:ext cx="3278187" cy="1422400"/>
        </p:xfrm>
        <a:graphic>
          <a:graphicData uri="http://schemas.openxmlformats.org/presentationml/2006/ole">
            <p:oleObj spid="_x0000_s45073" name="Equation" r:id="rId8" imgW="1434960" imgH="622080" progId="Equation.DSMT4">
              <p:embed/>
            </p:oleObj>
          </a:graphicData>
        </a:graphic>
      </p:graphicFrame>
      <p:sp>
        <p:nvSpPr>
          <p:cNvPr id="112699" name="Text Box 59"/>
          <p:cNvSpPr txBox="1">
            <a:spLocks noChangeArrowheads="1"/>
          </p:cNvSpPr>
          <p:nvPr/>
        </p:nvSpPr>
        <p:spPr bwMode="auto">
          <a:xfrm>
            <a:off x="4860925" y="4786313"/>
            <a:ext cx="428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</a:t>
            </a:r>
            <a:r>
              <a:rPr lang="en-US" altLang="zh-CN" sz="2800" b="1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=RC</a:t>
            </a:r>
            <a:r>
              <a:rPr lang="en-US" altLang="zh-CN" sz="2800" i="1">
                <a:sym typeface="Symbol" pitchFamily="18" charset="2"/>
              </a:rPr>
              <a:t>——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微分时间常数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45066" name="Text Box 60"/>
          <p:cNvSpPr txBox="1">
            <a:spLocks noChangeArrowheads="1"/>
          </p:cNvSpPr>
          <p:nvPr/>
        </p:nvSpPr>
        <p:spPr bwMode="auto">
          <a:xfrm>
            <a:off x="684213" y="333375"/>
            <a:ext cx="2916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微分运算</a:t>
            </a:r>
          </a:p>
        </p:txBody>
      </p:sp>
      <p:sp>
        <p:nvSpPr>
          <p:cNvPr id="45067" name="Rectangle 63"/>
          <p:cNvSpPr>
            <a:spLocks noChangeArrowheads="1"/>
          </p:cNvSpPr>
          <p:nvPr/>
        </p:nvSpPr>
        <p:spPr bwMode="auto">
          <a:xfrm>
            <a:off x="611188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2" name="Object 62"/>
          <p:cNvGraphicFramePr>
            <a:graphicFrameLocks noChangeAspect="1"/>
          </p:cNvGraphicFramePr>
          <p:nvPr/>
        </p:nvGraphicFramePr>
        <p:xfrm>
          <a:off x="4611688" y="254000"/>
          <a:ext cx="2306637" cy="673100"/>
        </p:xfrm>
        <a:graphic>
          <a:graphicData uri="http://schemas.openxmlformats.org/presentationml/2006/ole">
            <p:oleObj spid="_x0000_s45075" name="Equation" r:id="rId9" imgW="3263760" imgH="952200" progId="Equation.DSMT4">
              <p:embed/>
            </p:oleObj>
          </a:graphicData>
        </a:graphic>
      </p:graphicFrame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71438" y="5643563"/>
            <a:ext cx="8915400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输出电压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正比于输入电压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对时间的微分，其实质是流过电容电流</a:t>
            </a:r>
            <a:r>
              <a:rPr lang="en-US" altLang="zh-CN" sz="2400" b="1"/>
              <a:t>i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为电容两端电压</a:t>
            </a:r>
            <a:r>
              <a:rPr lang="en-US" altLang="zh-CN" sz="2400" b="1"/>
              <a:t>v</a:t>
            </a:r>
            <a:r>
              <a:rPr lang="en-US" altLang="zh-CN" sz="2400" b="1" baseline="-25000"/>
              <a:t>c</a:t>
            </a:r>
            <a:r>
              <a:rPr lang="zh-CN" altLang="en-US" sz="2400" b="1"/>
              <a:t>的微分。</a:t>
            </a:r>
          </a:p>
        </p:txBody>
      </p:sp>
      <p:grpSp>
        <p:nvGrpSpPr>
          <p:cNvPr id="54" name="Group 3"/>
          <p:cNvGrpSpPr>
            <a:grpSpLocks/>
          </p:cNvGrpSpPr>
          <p:nvPr/>
        </p:nvGrpSpPr>
        <p:grpSpPr bwMode="auto">
          <a:xfrm>
            <a:off x="285720" y="857232"/>
            <a:ext cx="4891088" cy="2879725"/>
            <a:chOff x="2648" y="0"/>
            <a:chExt cx="3081" cy="1814"/>
          </a:xfrm>
        </p:grpSpPr>
        <p:sp>
          <p:nvSpPr>
            <p:cNvPr id="55" name="AutoShape 4"/>
            <p:cNvSpPr>
              <a:spLocks noChangeArrowheads="1"/>
            </p:cNvSpPr>
            <p:nvPr/>
          </p:nvSpPr>
          <p:spPr bwMode="auto">
            <a:xfrm rot="5400000">
              <a:off x="4051" y="501"/>
              <a:ext cx="953" cy="1062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5558" y="1006"/>
              <a:ext cx="59" cy="56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57" name="Object 6"/>
            <p:cNvGraphicFramePr>
              <a:graphicFrameLocks noChangeAspect="1"/>
            </p:cNvGraphicFramePr>
            <p:nvPr/>
          </p:nvGraphicFramePr>
          <p:xfrm>
            <a:off x="3390" y="424"/>
            <a:ext cx="249" cy="294"/>
          </p:xfrm>
          <a:graphic>
            <a:graphicData uri="http://schemas.openxmlformats.org/presentationml/2006/ole">
              <p:oleObj spid="_x0000_s45076" name="公式" r:id="rId10" imgW="190440" imgH="228600" progId="Equation.3">
                <p:embed/>
              </p:oleObj>
            </a:graphicData>
          </a:graphic>
        </p:graphicFrame>
        <p:graphicFrame>
          <p:nvGraphicFramePr>
            <p:cNvPr id="58" name="Object 7"/>
            <p:cNvGraphicFramePr>
              <a:graphicFrameLocks noChangeAspect="1"/>
            </p:cNvGraphicFramePr>
            <p:nvPr/>
          </p:nvGraphicFramePr>
          <p:xfrm>
            <a:off x="4045" y="1286"/>
            <a:ext cx="108" cy="105"/>
          </p:xfrm>
          <a:graphic>
            <a:graphicData uri="http://schemas.openxmlformats.org/presentationml/2006/ole">
              <p:oleObj spid="_x0000_s45077" name="公式" r:id="rId11" imgW="139680" imgH="139680" progId="Equation.3">
                <p:embed/>
              </p:oleObj>
            </a:graphicData>
          </a:graphic>
        </p:graphicFrame>
        <p:graphicFrame>
          <p:nvGraphicFramePr>
            <p:cNvPr id="59" name="Object 8"/>
            <p:cNvGraphicFramePr>
              <a:graphicFrameLocks noChangeAspect="1"/>
            </p:cNvGraphicFramePr>
            <p:nvPr/>
          </p:nvGraphicFramePr>
          <p:xfrm>
            <a:off x="4014" y="680"/>
            <a:ext cx="184" cy="98"/>
          </p:xfrm>
          <a:graphic>
            <a:graphicData uri="http://schemas.openxmlformats.org/presentationml/2006/ole">
              <p:oleObj spid="_x0000_s45078" name="公式" r:id="rId12" imgW="139680" imgH="75960" progId="Equation.3">
                <p:embed/>
              </p:oleObj>
            </a:graphicData>
          </a:graphic>
        </p:graphicFrame>
        <p:graphicFrame>
          <p:nvGraphicFramePr>
            <p:cNvPr id="60" name="Object 9"/>
            <p:cNvGraphicFramePr>
              <a:graphicFrameLocks noChangeAspect="1"/>
            </p:cNvGraphicFramePr>
            <p:nvPr/>
          </p:nvGraphicFramePr>
          <p:xfrm>
            <a:off x="5480" y="748"/>
            <a:ext cx="249" cy="295"/>
          </p:xfrm>
          <a:graphic>
            <a:graphicData uri="http://schemas.openxmlformats.org/presentationml/2006/ole">
              <p:oleObj spid="_x0000_s45079" name="公式" r:id="rId13" imgW="190440" imgH="228600" progId="Equation.3">
                <p:embed/>
              </p:oleObj>
            </a:graphicData>
          </a:graphic>
        </p:graphicFrame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3622" y="1329"/>
              <a:ext cx="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 rot="5400000">
              <a:off x="4348" y="250"/>
              <a:ext cx="125" cy="298"/>
            </a:xfrm>
            <a:prstGeom prst="rect">
              <a:avLst/>
            </a:prstGeom>
            <a:noFill/>
            <a:ln w="254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559" y="388"/>
              <a:ext cx="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5059" y="1031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 flipV="1">
              <a:off x="5309" y="379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AutoShape 15"/>
            <p:cNvSpPr>
              <a:spLocks noChangeArrowheads="1"/>
            </p:cNvSpPr>
            <p:nvPr/>
          </p:nvSpPr>
          <p:spPr bwMode="auto">
            <a:xfrm>
              <a:off x="5281" y="100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7" name="AutoShape 16"/>
            <p:cNvSpPr>
              <a:spLocks noChangeArrowheads="1"/>
            </p:cNvSpPr>
            <p:nvPr/>
          </p:nvSpPr>
          <p:spPr bwMode="auto">
            <a:xfrm>
              <a:off x="3595" y="703"/>
              <a:ext cx="59" cy="55"/>
            </a:xfrm>
            <a:prstGeom prst="flowChartConnector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3622" y="1680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3529" y="181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" name="Object 19"/>
            <p:cNvGraphicFramePr>
              <a:graphicFrameLocks noChangeAspect="1"/>
            </p:cNvGraphicFramePr>
            <p:nvPr/>
          </p:nvGraphicFramePr>
          <p:xfrm>
            <a:off x="4297" y="461"/>
            <a:ext cx="215" cy="214"/>
          </p:xfrm>
          <a:graphic>
            <a:graphicData uri="http://schemas.openxmlformats.org/presentationml/2006/ole">
              <p:oleObj spid="_x0000_s45080" name="公式" r:id="rId14" imgW="164880" imgH="164880" progId="Equation.3">
                <p:embed/>
              </p:oleObj>
            </a:graphicData>
          </a:graphic>
        </p:graphicFrame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3360" y="7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618" y="133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621" y="3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2918" y="73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2877" y="702"/>
              <a:ext cx="59" cy="56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76" name="Object 25"/>
            <p:cNvGraphicFramePr>
              <a:graphicFrameLocks noChangeAspect="1"/>
            </p:cNvGraphicFramePr>
            <p:nvPr/>
          </p:nvGraphicFramePr>
          <p:xfrm>
            <a:off x="2648" y="580"/>
            <a:ext cx="200" cy="275"/>
          </p:xfrm>
          <a:graphic>
            <a:graphicData uri="http://schemas.openxmlformats.org/presentationml/2006/ole">
              <p:oleObj spid="_x0000_s45081" name="公式" r:id="rId15" imgW="152280" imgH="215640" progId="Equation.3">
                <p:embed/>
              </p:oleObj>
            </a:graphicData>
          </a:graphic>
        </p:graphicFrame>
        <p:sp>
          <p:nvSpPr>
            <p:cNvPr id="77" name="Line 26"/>
            <p:cNvSpPr>
              <a:spLocks noChangeShapeType="1"/>
            </p:cNvSpPr>
            <p:nvPr/>
          </p:nvSpPr>
          <p:spPr bwMode="auto">
            <a:xfrm rot="-5400000">
              <a:off x="3072" y="38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" name="Object 27"/>
            <p:cNvGraphicFramePr>
              <a:graphicFrameLocks noChangeAspect="1"/>
            </p:cNvGraphicFramePr>
            <p:nvPr/>
          </p:nvGraphicFramePr>
          <p:xfrm>
            <a:off x="3098" y="346"/>
            <a:ext cx="166" cy="278"/>
          </p:xfrm>
          <a:graphic>
            <a:graphicData uri="http://schemas.openxmlformats.org/presentationml/2006/ole">
              <p:oleObj spid="_x0000_s45082" name="公式" r:id="rId16" imgW="126720" imgH="215640" progId="Equation.3">
                <p:embed/>
              </p:oleObj>
            </a:graphicData>
          </a:graphic>
        </p:graphicFrame>
        <p:sp>
          <p:nvSpPr>
            <p:cNvPr id="79" name="Line 28"/>
            <p:cNvSpPr>
              <a:spLocks noChangeShapeType="1"/>
            </p:cNvSpPr>
            <p:nvPr/>
          </p:nvSpPr>
          <p:spPr bwMode="auto">
            <a:xfrm rot="-5400000">
              <a:off x="3888" y="4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0" name="Object 29"/>
            <p:cNvGraphicFramePr>
              <a:graphicFrameLocks noChangeAspect="1"/>
            </p:cNvGraphicFramePr>
            <p:nvPr/>
          </p:nvGraphicFramePr>
          <p:xfrm>
            <a:off x="3784" y="0"/>
            <a:ext cx="183" cy="278"/>
          </p:xfrm>
          <a:graphic>
            <a:graphicData uri="http://schemas.openxmlformats.org/presentationml/2006/ole">
              <p:oleObj spid="_x0000_s45083" name="公式" r:id="rId17" imgW="139680" imgH="215640" progId="Equation.3">
                <p:embed/>
              </p:oleObj>
            </a:graphicData>
          </a:graphic>
        </p:graphicFrame>
        <p:sp>
          <p:nvSpPr>
            <p:cNvPr id="81" name="Line 30"/>
            <p:cNvSpPr>
              <a:spLocks noChangeShapeType="1"/>
            </p:cNvSpPr>
            <p:nvPr/>
          </p:nvSpPr>
          <p:spPr bwMode="auto">
            <a:xfrm rot="-5400000">
              <a:off x="3816" y="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" name="Object 31"/>
            <p:cNvGraphicFramePr>
              <a:graphicFrameLocks noChangeAspect="1"/>
            </p:cNvGraphicFramePr>
            <p:nvPr/>
          </p:nvGraphicFramePr>
          <p:xfrm>
            <a:off x="3752" y="817"/>
            <a:ext cx="166" cy="279"/>
          </p:xfrm>
          <a:graphic>
            <a:graphicData uri="http://schemas.openxmlformats.org/presentationml/2006/ole">
              <p:oleObj spid="_x0000_s45084" name="公式" r:id="rId18" imgW="126720" imgH="215640" progId="Equation.3">
                <p:embed/>
              </p:oleObj>
            </a:graphicData>
          </a:graphic>
        </p:graphicFrame>
        <p:grpSp>
          <p:nvGrpSpPr>
            <p:cNvPr id="83" name="Group 32"/>
            <p:cNvGrpSpPr>
              <a:grpSpLocks/>
            </p:cNvGrpSpPr>
            <p:nvPr/>
          </p:nvGrpSpPr>
          <p:grpSpPr bwMode="auto">
            <a:xfrm>
              <a:off x="3216" y="624"/>
              <a:ext cx="120" cy="240"/>
              <a:chOff x="2616" y="2928"/>
              <a:chExt cx="120" cy="240"/>
            </a:xfrm>
          </p:grpSpPr>
          <p:sp>
            <p:nvSpPr>
              <p:cNvPr id="86" name="Line 33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4"/>
              <p:cNvSpPr>
                <a:spLocks noChangeShapeType="1"/>
              </p:cNvSpPr>
              <p:nvPr/>
            </p:nvSpPr>
            <p:spPr bwMode="auto">
              <a:xfrm>
                <a:off x="2616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4" name="Object 35"/>
            <p:cNvGraphicFramePr>
              <a:graphicFrameLocks noChangeAspect="1"/>
            </p:cNvGraphicFramePr>
            <p:nvPr/>
          </p:nvGraphicFramePr>
          <p:xfrm>
            <a:off x="3168" y="864"/>
            <a:ext cx="215" cy="230"/>
          </p:xfrm>
          <a:graphic>
            <a:graphicData uri="http://schemas.openxmlformats.org/presentationml/2006/ole">
              <p:oleObj spid="_x0000_s45085" name="公式" r:id="rId19" imgW="164880" imgH="177480" progId="Equation.3">
                <p:embed/>
              </p:oleObj>
            </a:graphicData>
          </a:graphic>
        </p:graphicFrame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3621" y="3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9" grpId="0"/>
      <p:bldP spid="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4794250" y="3338513"/>
          <a:ext cx="112713" cy="214312"/>
        </p:xfrm>
        <a:graphic>
          <a:graphicData uri="http://schemas.openxmlformats.org/presentationml/2006/ole">
            <p:oleObj spid="_x0000_s46094" r:id="rId4" imgW="114598" imgH="216464" progId="Equation.3">
              <p:embed/>
            </p:oleObj>
          </a:graphicData>
        </a:graphic>
      </p:graphicFrame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746125" y="1797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479425" y="1257300"/>
          <a:ext cx="2989263" cy="1498600"/>
        </p:xfrm>
        <a:graphic>
          <a:graphicData uri="http://schemas.openxmlformats.org/presentationml/2006/ole">
            <p:oleObj spid="_x0000_s46095" name="Equation" r:id="rId5" imgW="787320" imgH="393480" progId="Equation.DSMT4">
              <p:embed/>
            </p:oleObj>
          </a:graphicData>
        </a:graphic>
      </p:graphicFrame>
      <p:sp>
        <p:nvSpPr>
          <p:cNvPr id="325695" name="Freeform 63"/>
          <p:cNvSpPr>
            <a:spLocks/>
          </p:cNvSpPr>
          <p:nvPr/>
        </p:nvSpPr>
        <p:spPr bwMode="auto">
          <a:xfrm>
            <a:off x="5643563" y="4335463"/>
            <a:ext cx="1008062" cy="766762"/>
          </a:xfrm>
          <a:custGeom>
            <a:avLst/>
            <a:gdLst>
              <a:gd name="T0" fmla="*/ 0 w 635"/>
              <a:gd name="T1" fmla="*/ 2147483647 h 483"/>
              <a:gd name="T2" fmla="*/ 2147483647 w 635"/>
              <a:gd name="T3" fmla="*/ 2147483647 h 483"/>
              <a:gd name="T4" fmla="*/ 2147483647 w 635"/>
              <a:gd name="T5" fmla="*/ 2147483647 h 483"/>
              <a:gd name="T6" fmla="*/ 2147483647 w 635"/>
              <a:gd name="T7" fmla="*/ 2147483647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483"/>
              <a:gd name="T14" fmla="*/ 635 w 635"/>
              <a:gd name="T15" fmla="*/ 483 h 4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483">
                <a:moveTo>
                  <a:pt x="0" y="483"/>
                </a:moveTo>
                <a:cubicBezTo>
                  <a:pt x="19" y="316"/>
                  <a:pt x="38" y="150"/>
                  <a:pt x="91" y="75"/>
                </a:cubicBezTo>
                <a:cubicBezTo>
                  <a:pt x="144" y="0"/>
                  <a:pt x="226" y="38"/>
                  <a:pt x="317" y="30"/>
                </a:cubicBezTo>
                <a:cubicBezTo>
                  <a:pt x="408" y="22"/>
                  <a:pt x="582" y="30"/>
                  <a:pt x="635" y="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5696" name="Freeform 64"/>
          <p:cNvSpPr>
            <a:spLocks/>
          </p:cNvSpPr>
          <p:nvPr/>
        </p:nvSpPr>
        <p:spPr bwMode="auto">
          <a:xfrm>
            <a:off x="6651625" y="4383088"/>
            <a:ext cx="287338" cy="719137"/>
          </a:xfrm>
          <a:custGeom>
            <a:avLst/>
            <a:gdLst>
              <a:gd name="T0" fmla="*/ 0 w 181"/>
              <a:gd name="T1" fmla="*/ 0 h 453"/>
              <a:gd name="T2" fmla="*/ 2147483647 w 181"/>
              <a:gd name="T3" fmla="*/ 2147483647 h 453"/>
              <a:gd name="T4" fmla="*/ 2147483647 w 181"/>
              <a:gd name="T5" fmla="*/ 2147483647 h 453"/>
              <a:gd name="T6" fmla="*/ 0 60000 65536"/>
              <a:gd name="T7" fmla="*/ 0 60000 65536"/>
              <a:gd name="T8" fmla="*/ 0 60000 65536"/>
              <a:gd name="T9" fmla="*/ 0 w 181"/>
              <a:gd name="T10" fmla="*/ 0 h 453"/>
              <a:gd name="T11" fmla="*/ 181 w 1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453">
                <a:moveTo>
                  <a:pt x="0" y="0"/>
                </a:moveTo>
                <a:cubicBezTo>
                  <a:pt x="7" y="144"/>
                  <a:pt x="15" y="288"/>
                  <a:pt x="45" y="363"/>
                </a:cubicBezTo>
                <a:cubicBezTo>
                  <a:pt x="75" y="438"/>
                  <a:pt x="158" y="438"/>
                  <a:pt x="181" y="45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932363" y="188913"/>
            <a:ext cx="3087687" cy="2060575"/>
            <a:chOff x="3152" y="119"/>
            <a:chExt cx="1945" cy="1298"/>
          </a:xfrm>
        </p:grpSpPr>
        <p:grpSp>
          <p:nvGrpSpPr>
            <p:cNvPr id="46113" name="Group 48"/>
            <p:cNvGrpSpPr>
              <a:grpSpLocks/>
            </p:cNvGrpSpPr>
            <p:nvPr/>
          </p:nvGrpSpPr>
          <p:grpSpPr bwMode="auto">
            <a:xfrm>
              <a:off x="3152" y="119"/>
              <a:ext cx="1945" cy="1298"/>
              <a:chOff x="3313" y="1097"/>
              <a:chExt cx="1945" cy="1298"/>
            </a:xfrm>
          </p:grpSpPr>
          <p:sp>
            <p:nvSpPr>
              <p:cNvPr id="46115" name="Rectangle 49"/>
              <p:cNvSpPr>
                <a:spLocks noChangeArrowheads="1"/>
              </p:cNvSpPr>
              <p:nvPr/>
            </p:nvSpPr>
            <p:spPr bwMode="auto">
              <a:xfrm>
                <a:off x="4432" y="2070"/>
                <a:ext cx="289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i="1" baseline="-25000"/>
                  <a:t>p</a:t>
                </a:r>
              </a:p>
            </p:txBody>
          </p:sp>
          <p:sp>
            <p:nvSpPr>
              <p:cNvPr id="46116" name="Line 50"/>
              <p:cNvSpPr>
                <a:spLocks noChangeShapeType="1"/>
              </p:cNvSpPr>
              <p:nvPr/>
            </p:nvSpPr>
            <p:spPr bwMode="auto">
              <a:xfrm flipV="1">
                <a:off x="4443" y="1718"/>
                <a:ext cx="0" cy="359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7" name="Line 51"/>
              <p:cNvSpPr>
                <a:spLocks noChangeShapeType="1"/>
              </p:cNvSpPr>
              <p:nvPr/>
            </p:nvSpPr>
            <p:spPr bwMode="auto">
              <a:xfrm flipV="1">
                <a:off x="3723" y="1370"/>
                <a:ext cx="0" cy="812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8" name="Line 52"/>
              <p:cNvSpPr>
                <a:spLocks noChangeShapeType="1"/>
              </p:cNvSpPr>
              <p:nvPr/>
            </p:nvSpPr>
            <p:spPr bwMode="auto">
              <a:xfrm flipH="1">
                <a:off x="3707" y="1722"/>
                <a:ext cx="75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Rectangle 53"/>
              <p:cNvSpPr>
                <a:spLocks noChangeArrowheads="1"/>
              </p:cNvSpPr>
              <p:nvPr/>
            </p:nvSpPr>
            <p:spPr bwMode="auto">
              <a:xfrm>
                <a:off x="4924" y="1722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sp>
            <p:nvSpPr>
              <p:cNvPr id="46120" name="Rectangle 54"/>
              <p:cNvSpPr>
                <a:spLocks noChangeArrowheads="1"/>
              </p:cNvSpPr>
              <p:nvPr/>
            </p:nvSpPr>
            <p:spPr bwMode="auto">
              <a:xfrm>
                <a:off x="3313" y="1603"/>
                <a:ext cx="50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2800" b="1" i="1" dirty="0" smtClean="0"/>
                  <a:t>V</a:t>
                </a:r>
                <a:r>
                  <a:rPr lang="en-US" altLang="zh-CN" sz="2800" b="1" i="1" baseline="-25000" dirty="0" smtClean="0"/>
                  <a:t>S</a:t>
                </a:r>
                <a:endParaRPr lang="en-US" altLang="zh-CN" sz="2800" b="1" i="1" baseline="-25000" dirty="0"/>
              </a:p>
            </p:txBody>
          </p:sp>
          <p:sp>
            <p:nvSpPr>
              <p:cNvPr id="46121" name="Line 55"/>
              <p:cNvSpPr>
                <a:spLocks noChangeShapeType="1"/>
              </p:cNvSpPr>
              <p:nvPr/>
            </p:nvSpPr>
            <p:spPr bwMode="auto">
              <a:xfrm>
                <a:off x="3739" y="2106"/>
                <a:ext cx="1473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87" name="Object 5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741" y="1097"/>
              <a:ext cx="384" cy="576"/>
            </p:xfrm>
            <a:graphic>
              <a:graphicData uri="http://schemas.openxmlformats.org/presentationml/2006/ole">
                <p:oleObj spid="_x0000_s46096" name="公式" r:id="rId6" imgW="152931" imgH="229397" progId="Equation.3">
                  <p:embed/>
                </p:oleObj>
              </a:graphicData>
            </a:graphic>
          </p:graphicFrame>
        </p:grpSp>
        <p:sp>
          <p:nvSpPr>
            <p:cNvPr id="46114" name="Text Box 66"/>
            <p:cNvSpPr txBox="1">
              <a:spLocks noChangeArrowheads="1"/>
            </p:cNvSpPr>
            <p:nvPr/>
          </p:nvSpPr>
          <p:spPr bwMode="auto">
            <a:xfrm>
              <a:off x="3288" y="981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651500" y="3284538"/>
            <a:ext cx="423863" cy="554037"/>
            <a:chOff x="4384" y="2704"/>
            <a:chExt cx="267" cy="349"/>
          </a:xfrm>
        </p:grpSpPr>
        <p:sp>
          <p:nvSpPr>
            <p:cNvPr id="46111" name="Line 69"/>
            <p:cNvSpPr>
              <a:spLocks noChangeShapeType="1"/>
            </p:cNvSpPr>
            <p:nvPr/>
          </p:nvSpPr>
          <p:spPr bwMode="auto">
            <a:xfrm>
              <a:off x="4384" y="2724"/>
              <a:ext cx="0" cy="29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Arc 70"/>
            <p:cNvSpPr>
              <a:spLocks/>
            </p:cNvSpPr>
            <p:nvPr/>
          </p:nvSpPr>
          <p:spPr bwMode="auto">
            <a:xfrm rot="10800000">
              <a:off x="4384" y="2704"/>
              <a:ext cx="267" cy="3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732588" y="2673350"/>
            <a:ext cx="336550" cy="609600"/>
            <a:chOff x="3664" y="2346"/>
            <a:chExt cx="212" cy="384"/>
          </a:xfrm>
        </p:grpSpPr>
        <p:sp>
          <p:nvSpPr>
            <p:cNvPr id="46109" name="Arc 72"/>
            <p:cNvSpPr>
              <a:spLocks/>
            </p:cNvSpPr>
            <p:nvPr/>
          </p:nvSpPr>
          <p:spPr bwMode="auto">
            <a:xfrm>
              <a:off x="3664" y="2346"/>
              <a:ext cx="212" cy="3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Line 73"/>
            <p:cNvSpPr>
              <a:spLocks noChangeShapeType="1"/>
            </p:cNvSpPr>
            <p:nvPr/>
          </p:nvSpPr>
          <p:spPr bwMode="auto">
            <a:xfrm>
              <a:off x="3664" y="2394"/>
              <a:ext cx="0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787900" y="1879601"/>
            <a:ext cx="3335338" cy="2058988"/>
            <a:chOff x="3020" y="1184"/>
            <a:chExt cx="2101" cy="1297"/>
          </a:xfrm>
        </p:grpSpPr>
        <p:graphicFrame>
          <p:nvGraphicFramePr>
            <p:cNvPr id="46085" name="Object 75"/>
            <p:cNvGraphicFramePr>
              <a:graphicFrameLocks noChangeAspect="1"/>
            </p:cNvGraphicFramePr>
            <p:nvPr/>
          </p:nvGraphicFramePr>
          <p:xfrm>
            <a:off x="3020" y="2103"/>
            <a:ext cx="71" cy="135"/>
          </p:xfrm>
          <a:graphic>
            <a:graphicData uri="http://schemas.openxmlformats.org/presentationml/2006/ole">
              <p:oleObj spid="_x0000_s46097" r:id="rId7" imgW="114598" imgH="216464" progId="Equation.3">
                <p:embed/>
              </p:oleObj>
            </a:graphicData>
          </a:graphic>
        </p:graphicFrame>
        <p:sp>
          <p:nvSpPr>
            <p:cNvPr id="46103" name="Line 76"/>
            <p:cNvSpPr>
              <a:spLocks noChangeShapeType="1"/>
            </p:cNvSpPr>
            <p:nvPr/>
          </p:nvSpPr>
          <p:spPr bwMode="auto">
            <a:xfrm>
              <a:off x="4241" y="1253"/>
              <a:ext cx="2" cy="79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04" name="Group 77"/>
            <p:cNvGrpSpPr>
              <a:grpSpLocks/>
            </p:cNvGrpSpPr>
            <p:nvPr/>
          </p:nvGrpSpPr>
          <p:grpSpPr bwMode="auto">
            <a:xfrm>
              <a:off x="3116" y="1184"/>
              <a:ext cx="2005" cy="1297"/>
              <a:chOff x="3323" y="2165"/>
              <a:chExt cx="2005" cy="1297"/>
            </a:xfrm>
          </p:grpSpPr>
          <p:sp>
            <p:nvSpPr>
              <p:cNvPr id="46106" name="Line 78"/>
              <p:cNvSpPr>
                <a:spLocks noChangeShapeType="1"/>
              </p:cNvSpPr>
              <p:nvPr/>
            </p:nvSpPr>
            <p:spPr bwMode="auto">
              <a:xfrm flipV="1">
                <a:off x="3746" y="2346"/>
                <a:ext cx="0" cy="1116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79"/>
              <p:cNvSpPr>
                <a:spLocks noChangeShapeType="1"/>
              </p:cNvSpPr>
              <p:nvPr/>
            </p:nvSpPr>
            <p:spPr bwMode="auto">
              <a:xfrm>
                <a:off x="3714" y="3052"/>
                <a:ext cx="155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Rectangle 80"/>
              <p:cNvSpPr>
                <a:spLocks noChangeArrowheads="1"/>
              </p:cNvSpPr>
              <p:nvPr/>
            </p:nvSpPr>
            <p:spPr bwMode="auto">
              <a:xfrm>
                <a:off x="4994" y="2646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graphicFrame>
            <p:nvGraphicFramePr>
              <p:cNvPr id="46086" name="Object 8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23" y="2165"/>
              <a:ext cx="376" cy="512"/>
            </p:xfrm>
            <a:graphic>
              <a:graphicData uri="http://schemas.openxmlformats.org/presentationml/2006/ole">
                <p:oleObj spid="_x0000_s46098" name="Equation" r:id="rId8" imgW="152280" imgH="228600" progId="Equation.DSMT4">
                  <p:embed/>
                </p:oleObj>
              </a:graphicData>
            </a:graphic>
          </p:graphicFrame>
        </p:grpSp>
        <p:sp>
          <p:nvSpPr>
            <p:cNvPr id="46105" name="Text Box 82"/>
            <p:cNvSpPr txBox="1">
              <a:spLocks noChangeArrowheads="1"/>
            </p:cNvSpPr>
            <p:nvPr/>
          </p:nvSpPr>
          <p:spPr bwMode="auto">
            <a:xfrm>
              <a:off x="3288" y="2047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4914900" y="3708401"/>
            <a:ext cx="3227388" cy="2065338"/>
            <a:chOff x="3119" y="2336"/>
            <a:chExt cx="2033" cy="1301"/>
          </a:xfrm>
        </p:grpSpPr>
        <p:sp>
          <p:nvSpPr>
            <p:cNvPr id="46098" name="Text Box 91"/>
            <p:cNvSpPr txBox="1">
              <a:spLocks noChangeArrowheads="1"/>
            </p:cNvSpPr>
            <p:nvPr/>
          </p:nvSpPr>
          <p:spPr bwMode="auto">
            <a:xfrm>
              <a:off x="3311" y="320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grpSp>
          <p:nvGrpSpPr>
            <p:cNvPr id="46099" name="Group 92"/>
            <p:cNvGrpSpPr>
              <a:grpSpLocks/>
            </p:cNvGrpSpPr>
            <p:nvPr/>
          </p:nvGrpSpPr>
          <p:grpSpPr bwMode="auto">
            <a:xfrm>
              <a:off x="3119" y="2336"/>
              <a:ext cx="2033" cy="1301"/>
              <a:chOff x="3295" y="2161"/>
              <a:chExt cx="2033" cy="1301"/>
            </a:xfrm>
          </p:grpSpPr>
          <p:sp>
            <p:nvSpPr>
              <p:cNvPr id="46100" name="Line 93"/>
              <p:cNvSpPr>
                <a:spLocks noChangeShapeType="1"/>
              </p:cNvSpPr>
              <p:nvPr/>
            </p:nvSpPr>
            <p:spPr bwMode="auto">
              <a:xfrm flipV="1">
                <a:off x="3746" y="2346"/>
                <a:ext cx="0" cy="1116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94"/>
              <p:cNvSpPr>
                <a:spLocks noChangeShapeType="1"/>
              </p:cNvSpPr>
              <p:nvPr/>
            </p:nvSpPr>
            <p:spPr bwMode="auto">
              <a:xfrm>
                <a:off x="3714" y="3052"/>
                <a:ext cx="155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Rectangle 95"/>
              <p:cNvSpPr>
                <a:spLocks noChangeArrowheads="1"/>
              </p:cNvSpPr>
              <p:nvPr/>
            </p:nvSpPr>
            <p:spPr bwMode="auto">
              <a:xfrm>
                <a:off x="4994" y="2646"/>
                <a:ext cx="3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en-US" altLang="zh-CN" sz="3200" b="1" i="1"/>
                  <a:t>t</a:t>
                </a:r>
              </a:p>
            </p:txBody>
          </p:sp>
          <p:graphicFrame>
            <p:nvGraphicFramePr>
              <p:cNvPr id="46084" name="Object 9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295" y="2161"/>
              <a:ext cx="440" cy="512"/>
            </p:xfrm>
            <a:graphic>
              <a:graphicData uri="http://schemas.openxmlformats.org/presentationml/2006/ole">
                <p:oleObj spid="_x0000_s46099" name="Equation" r:id="rId9" imgW="177480" imgH="228600" progId="Equation.DSMT4">
                  <p:embed/>
                </p:oleObj>
              </a:graphicData>
            </a:graphic>
          </p:graphicFrame>
        </p:grpSp>
      </p:grpSp>
      <p:sp>
        <p:nvSpPr>
          <p:cNvPr id="325729" name="Text Box 97"/>
          <p:cNvSpPr txBox="1">
            <a:spLocks noChangeArrowheads="1"/>
          </p:cNvSpPr>
          <p:nvPr/>
        </p:nvSpPr>
        <p:spPr bwMode="auto">
          <a:xfrm>
            <a:off x="468313" y="32131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当时间常数很小时</a:t>
            </a:r>
          </a:p>
        </p:txBody>
      </p:sp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214282" y="4572008"/>
            <a:ext cx="4572032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微分电路除了做微分运算外，在数字电路中可作波形变换等。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95" grpId="0" animBg="1"/>
      <p:bldP spid="325696" grpId="0" animBg="1"/>
      <p:bldP spid="325729" grpId="0"/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AB0D95-F2A2-4700-9A70-305A7393C686}" type="datetime1">
              <a:rPr lang="zh-CN" altLang="en-US">
                <a:latin typeface="Arial" pitchFamily="34" charset="0"/>
              </a:rPr>
              <a:pPr>
                <a:defRPr/>
              </a:pPr>
              <a:t>2019-9-11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Arial" pitchFamily="34" charset="0"/>
              </a:rPr>
              <a:t>电工电子教研室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A0697-2746-4075-893F-8E2AAA330A3D}" type="slidenum">
              <a:rPr lang="en-US" altLang="zh-CN">
                <a:latin typeface="Arial" pitchFamily="34" charset="0"/>
              </a:rPr>
              <a:pPr>
                <a:defRPr/>
              </a:pPr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4143375" y="142875"/>
            <a:ext cx="1143000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小结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42875" y="1000125"/>
            <a:ext cx="8831263" cy="833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集成运算放大器是一种高增益直接耦合放大器，作为基本的电子器件，可以实现多种电路功能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42875" y="191293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运算放大器有两个工作区域。在线性区放大小信号；输入为大信号时，工作在非线性区，输出电压为饱和值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42875" y="43068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同相放大电路和反向放大电路是两种最基本的线性应用电路，由此推广到求和、求差、积分和微分等电路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42875" y="2814638"/>
            <a:ext cx="8872538" cy="463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理想运放具有理想参数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42875" y="33797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运放稳定地工作在线性区时，均需引入深度负反馈，具有“虚短”、“虚断”的特点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42875" y="5233988"/>
            <a:ext cx="8872538" cy="833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结合运放电路的特性对含有电阻、电容元件的积分和微分电路进行分析。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/>
      <p:bldP spid="202756" grpId="0" animBg="1"/>
      <p:bldP spid="202757" grpId="0" animBg="1"/>
      <p:bldP spid="202759" grpId="0" animBg="1"/>
      <p:bldP spid="202760" grpId="0" animBg="1"/>
      <p:bldP spid="2027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44450"/>
            <a:ext cx="7888288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71500" y="3643313"/>
          <a:ext cx="2300288" cy="461962"/>
        </p:xfrm>
        <a:graphic>
          <a:graphicData uri="http://schemas.openxmlformats.org/presentationml/2006/ole">
            <p:oleObj spid="_x0000_s3122" name="公式" r:id="rId4" imgW="1130300" imgH="2286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928938" y="3643313"/>
          <a:ext cx="3611562" cy="539750"/>
        </p:xfrm>
        <a:graphic>
          <a:graphicData uri="http://schemas.openxmlformats.org/presentationml/2006/ole">
            <p:oleObj spid="_x0000_s3123" name="Equation" r:id="rId5" imgW="1600200" imgH="24130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715125" y="3714750"/>
          <a:ext cx="2251075" cy="461963"/>
        </p:xfrm>
        <a:graphic>
          <a:graphicData uri="http://schemas.openxmlformats.org/presentationml/2006/ole">
            <p:oleObj spid="_x0000_s3124" name="公式" r:id="rId6" imgW="1104900" imgH="228600" progId="Equation.3">
              <p:embed/>
            </p:oleObj>
          </a:graphicData>
        </a:graphic>
      </p:graphicFrame>
      <p:grpSp>
        <p:nvGrpSpPr>
          <p:cNvPr id="3099" name="Group 5"/>
          <p:cNvGrpSpPr>
            <a:grpSpLocks/>
          </p:cNvGrpSpPr>
          <p:nvPr/>
        </p:nvGrpSpPr>
        <p:grpSpPr bwMode="auto">
          <a:xfrm>
            <a:off x="239713" y="1081088"/>
            <a:ext cx="8231187" cy="2579687"/>
            <a:chOff x="143" y="343"/>
            <a:chExt cx="5185" cy="1625"/>
          </a:xfrm>
        </p:grpSpPr>
        <p:sp>
          <p:nvSpPr>
            <p:cNvPr id="3110" name="Line 6"/>
            <p:cNvSpPr>
              <a:spLocks noChangeShapeType="1"/>
            </p:cNvSpPr>
            <p:nvPr/>
          </p:nvSpPr>
          <p:spPr bwMode="auto">
            <a:xfrm>
              <a:off x="5127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7"/>
            <p:cNvSpPr>
              <a:spLocks noChangeShapeType="1"/>
            </p:cNvSpPr>
            <p:nvPr/>
          </p:nvSpPr>
          <p:spPr bwMode="auto">
            <a:xfrm>
              <a:off x="5031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8"/>
            <p:cNvSpPr>
              <a:spLocks noChangeShapeType="1"/>
            </p:cNvSpPr>
            <p:nvPr/>
          </p:nvSpPr>
          <p:spPr bwMode="auto">
            <a:xfrm>
              <a:off x="528" y="528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9"/>
            <p:cNvSpPr>
              <a:spLocks noChangeShapeType="1"/>
            </p:cNvSpPr>
            <p:nvPr/>
          </p:nvSpPr>
          <p:spPr bwMode="auto">
            <a:xfrm>
              <a:off x="528" y="1824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Rectangle 10"/>
            <p:cNvSpPr>
              <a:spLocks noChangeArrowheads="1"/>
            </p:cNvSpPr>
            <p:nvPr/>
          </p:nvSpPr>
          <p:spPr bwMode="auto">
            <a:xfrm>
              <a:off x="768" y="864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5" name="Line 11"/>
            <p:cNvSpPr>
              <a:spLocks noChangeShapeType="1"/>
            </p:cNvSpPr>
            <p:nvPr/>
          </p:nvSpPr>
          <p:spPr bwMode="auto">
            <a:xfrm>
              <a:off x="1296" y="52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Line 12"/>
            <p:cNvSpPr>
              <a:spLocks noChangeShapeType="1"/>
            </p:cNvSpPr>
            <p:nvPr/>
          </p:nvSpPr>
          <p:spPr bwMode="auto">
            <a:xfrm>
              <a:off x="1296" y="14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AutoShape 13"/>
            <p:cNvSpPr>
              <a:spLocks noChangeArrowheads="1"/>
            </p:cNvSpPr>
            <p:nvPr/>
          </p:nvSpPr>
          <p:spPr bwMode="auto">
            <a:xfrm>
              <a:off x="1247" y="480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8" name="AutoShape 14"/>
            <p:cNvSpPr>
              <a:spLocks noChangeArrowheads="1"/>
            </p:cNvSpPr>
            <p:nvPr/>
          </p:nvSpPr>
          <p:spPr bwMode="auto">
            <a:xfrm>
              <a:off x="1257" y="1776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19" name="AutoShape 15"/>
            <p:cNvSpPr>
              <a:spLocks noChangeArrowheads="1"/>
            </p:cNvSpPr>
            <p:nvPr/>
          </p:nvSpPr>
          <p:spPr bwMode="auto">
            <a:xfrm>
              <a:off x="209" y="576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0" name="AutoShape 16"/>
            <p:cNvSpPr>
              <a:spLocks noChangeArrowheads="1"/>
            </p:cNvSpPr>
            <p:nvPr/>
          </p:nvSpPr>
          <p:spPr bwMode="auto">
            <a:xfrm>
              <a:off x="201" y="1689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1" name="Line 17"/>
            <p:cNvSpPr>
              <a:spLocks noChangeShapeType="1"/>
            </p:cNvSpPr>
            <p:nvPr/>
          </p:nvSpPr>
          <p:spPr bwMode="auto">
            <a:xfrm>
              <a:off x="288" y="6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18"/>
            <p:cNvSpPr>
              <a:spLocks noChangeShapeType="1"/>
            </p:cNvSpPr>
            <p:nvPr/>
          </p:nvSpPr>
          <p:spPr bwMode="auto">
            <a:xfrm>
              <a:off x="480" y="6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19"/>
            <p:cNvSpPr>
              <a:spLocks noChangeShapeType="1"/>
            </p:cNvSpPr>
            <p:nvPr/>
          </p:nvSpPr>
          <p:spPr bwMode="auto">
            <a:xfrm>
              <a:off x="480" y="9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20"/>
            <p:cNvSpPr>
              <a:spLocks noChangeShapeType="1"/>
            </p:cNvSpPr>
            <p:nvPr/>
          </p:nvSpPr>
          <p:spPr bwMode="auto">
            <a:xfrm>
              <a:off x="288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480" y="13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22"/>
            <p:cNvSpPr>
              <a:spLocks noChangeShapeType="1"/>
            </p:cNvSpPr>
            <p:nvPr/>
          </p:nvSpPr>
          <p:spPr bwMode="auto">
            <a:xfrm>
              <a:off x="480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AutoShape 23"/>
            <p:cNvSpPr>
              <a:spLocks noChangeArrowheads="1"/>
            </p:cNvSpPr>
            <p:nvPr/>
          </p:nvSpPr>
          <p:spPr bwMode="auto">
            <a:xfrm>
              <a:off x="209" y="1104"/>
              <a:ext cx="79" cy="7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28" name="Line 24"/>
            <p:cNvSpPr>
              <a:spLocks noChangeShapeType="1"/>
            </p:cNvSpPr>
            <p:nvPr/>
          </p:nvSpPr>
          <p:spPr bwMode="auto">
            <a:xfrm>
              <a:off x="288" y="11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25"/>
            <p:cNvSpPr>
              <a:spLocks noChangeShapeType="1"/>
            </p:cNvSpPr>
            <p:nvPr/>
          </p:nvSpPr>
          <p:spPr bwMode="auto">
            <a:xfrm>
              <a:off x="480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26"/>
            <p:cNvSpPr>
              <a:spLocks noChangeShapeType="1"/>
            </p:cNvSpPr>
            <p:nvPr/>
          </p:nvSpPr>
          <p:spPr bwMode="auto">
            <a:xfrm>
              <a:off x="384" y="12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Text Box 27"/>
            <p:cNvSpPr txBox="1">
              <a:spLocks noChangeArrowheads="1"/>
            </p:cNvSpPr>
            <p:nvPr/>
          </p:nvSpPr>
          <p:spPr bwMode="auto">
            <a:xfrm>
              <a:off x="144" y="345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P</a:t>
              </a:r>
            </a:p>
          </p:txBody>
        </p:sp>
        <p:sp>
          <p:nvSpPr>
            <p:cNvPr id="3132" name="Text Box 28"/>
            <p:cNvSpPr txBox="1">
              <a:spLocks noChangeArrowheads="1"/>
            </p:cNvSpPr>
            <p:nvPr/>
          </p:nvSpPr>
          <p:spPr bwMode="auto">
            <a:xfrm>
              <a:off x="144" y="1737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N</a:t>
              </a:r>
            </a:p>
          </p:txBody>
        </p:sp>
        <p:sp>
          <p:nvSpPr>
            <p:cNvPr id="3133" name="Text Box 29"/>
            <p:cNvSpPr txBox="1">
              <a:spLocks noChangeArrowheads="1"/>
            </p:cNvSpPr>
            <p:nvPr/>
          </p:nvSpPr>
          <p:spPr bwMode="auto">
            <a:xfrm>
              <a:off x="960" y="912"/>
              <a:ext cx="6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输入级</a:t>
              </a:r>
            </a:p>
          </p:txBody>
        </p:sp>
        <p:graphicFrame>
          <p:nvGraphicFramePr>
            <p:cNvPr id="3077" name="Object 30"/>
            <p:cNvGraphicFramePr>
              <a:graphicFrameLocks noChangeAspect="1"/>
            </p:cNvGraphicFramePr>
            <p:nvPr/>
          </p:nvGraphicFramePr>
          <p:xfrm>
            <a:off x="1136" y="1159"/>
            <a:ext cx="300" cy="281"/>
          </p:xfrm>
          <a:graphic>
            <a:graphicData uri="http://schemas.openxmlformats.org/presentationml/2006/ole">
              <p:oleObj spid="_x0000_s3125" name="公式" r:id="rId7" imgW="241300" imgH="228600" progId="Equation.3">
                <p:embed/>
              </p:oleObj>
            </a:graphicData>
          </a:graphic>
        </p:graphicFrame>
        <p:graphicFrame>
          <p:nvGraphicFramePr>
            <p:cNvPr id="3078" name="Object 31"/>
            <p:cNvGraphicFramePr>
              <a:graphicFrameLocks noChangeAspect="1"/>
            </p:cNvGraphicFramePr>
            <p:nvPr/>
          </p:nvGraphicFramePr>
          <p:xfrm>
            <a:off x="143" y="743"/>
            <a:ext cx="222" cy="265"/>
          </p:xfrm>
          <a:graphic>
            <a:graphicData uri="http://schemas.openxmlformats.org/presentationml/2006/ole">
              <p:oleObj spid="_x0000_s3126" name="公式" r:id="rId8" imgW="177569" imgH="215619" progId="Equation.3">
                <p:embed/>
              </p:oleObj>
            </a:graphicData>
          </a:graphic>
        </p:graphicFrame>
        <p:graphicFrame>
          <p:nvGraphicFramePr>
            <p:cNvPr id="3079" name="Object 32"/>
            <p:cNvGraphicFramePr>
              <a:graphicFrameLocks noChangeAspect="1"/>
            </p:cNvGraphicFramePr>
            <p:nvPr/>
          </p:nvGraphicFramePr>
          <p:xfrm>
            <a:off x="145" y="1254"/>
            <a:ext cx="236" cy="282"/>
          </p:xfrm>
          <a:graphic>
            <a:graphicData uri="http://schemas.openxmlformats.org/presentationml/2006/ole">
              <p:oleObj spid="_x0000_s3127" name="公式" r:id="rId9" imgW="190500" imgH="228600" progId="Equation.3">
                <p:embed/>
              </p:oleObj>
            </a:graphicData>
          </a:graphic>
        </p:graphicFrame>
        <p:graphicFrame>
          <p:nvGraphicFramePr>
            <p:cNvPr id="3080" name="Object 33"/>
            <p:cNvGraphicFramePr>
              <a:graphicFrameLocks noChangeAspect="1"/>
            </p:cNvGraphicFramePr>
            <p:nvPr/>
          </p:nvGraphicFramePr>
          <p:xfrm>
            <a:off x="192" y="672"/>
            <a:ext cx="102" cy="101"/>
          </p:xfrm>
          <a:graphic>
            <a:graphicData uri="http://schemas.openxmlformats.org/presentationml/2006/ole">
              <p:oleObj spid="_x0000_s3128" name="公式" r:id="rId10" imgW="139700" imgH="139700" progId="Equation.3">
                <p:embed/>
              </p:oleObj>
            </a:graphicData>
          </a:graphic>
        </p:graphicFrame>
        <p:graphicFrame>
          <p:nvGraphicFramePr>
            <p:cNvPr id="3081" name="Object 34"/>
            <p:cNvGraphicFramePr>
              <a:graphicFrameLocks noChangeAspect="1"/>
            </p:cNvGraphicFramePr>
            <p:nvPr/>
          </p:nvGraphicFramePr>
          <p:xfrm>
            <a:off x="171" y="1011"/>
            <a:ext cx="173" cy="93"/>
          </p:xfrm>
          <a:graphic>
            <a:graphicData uri="http://schemas.openxmlformats.org/presentationml/2006/ole">
              <p:oleObj spid="_x0000_s3129" name="公式" r:id="rId11" imgW="139518" imgH="76101" progId="Equation.3">
                <p:embed/>
              </p:oleObj>
            </a:graphicData>
          </a:graphic>
        </p:graphicFrame>
        <p:graphicFrame>
          <p:nvGraphicFramePr>
            <p:cNvPr id="3082" name="Object 35"/>
            <p:cNvGraphicFramePr>
              <a:graphicFrameLocks noChangeAspect="1"/>
            </p:cNvGraphicFramePr>
            <p:nvPr/>
          </p:nvGraphicFramePr>
          <p:xfrm>
            <a:off x="184" y="1203"/>
            <a:ext cx="174" cy="93"/>
          </p:xfrm>
          <a:graphic>
            <a:graphicData uri="http://schemas.openxmlformats.org/presentationml/2006/ole">
              <p:oleObj spid="_x0000_s3130" name="公式" r:id="rId12" imgW="139518" imgH="76101" progId="Equation.3">
                <p:embed/>
              </p:oleObj>
            </a:graphicData>
          </a:graphic>
        </p:graphicFrame>
        <p:graphicFrame>
          <p:nvGraphicFramePr>
            <p:cNvPr id="3083" name="Object 36"/>
            <p:cNvGraphicFramePr>
              <a:graphicFrameLocks noChangeAspect="1"/>
            </p:cNvGraphicFramePr>
            <p:nvPr/>
          </p:nvGraphicFramePr>
          <p:xfrm>
            <a:off x="186" y="1579"/>
            <a:ext cx="102" cy="101"/>
          </p:xfrm>
          <a:graphic>
            <a:graphicData uri="http://schemas.openxmlformats.org/presentationml/2006/ole">
              <p:oleObj spid="_x0000_s3131" name="公式" r:id="rId13" imgW="139700" imgH="139700" progId="Equation.3">
                <p:embed/>
              </p:oleObj>
            </a:graphicData>
          </a:graphic>
        </p:graphicFrame>
        <p:sp>
          <p:nvSpPr>
            <p:cNvPr id="3134" name="Line 38"/>
            <p:cNvSpPr>
              <a:spLocks noChangeShapeType="1"/>
            </p:cNvSpPr>
            <p:nvPr/>
          </p:nvSpPr>
          <p:spPr bwMode="auto">
            <a:xfrm>
              <a:off x="1776" y="9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Line 39"/>
            <p:cNvSpPr>
              <a:spLocks noChangeShapeType="1"/>
            </p:cNvSpPr>
            <p:nvPr/>
          </p:nvSpPr>
          <p:spPr bwMode="auto">
            <a:xfrm>
              <a:off x="1776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Rectangle 40"/>
            <p:cNvSpPr>
              <a:spLocks noChangeArrowheads="1"/>
            </p:cNvSpPr>
            <p:nvPr/>
          </p:nvSpPr>
          <p:spPr bwMode="auto">
            <a:xfrm>
              <a:off x="2208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37" name="Line 41"/>
            <p:cNvSpPr>
              <a:spLocks noChangeShapeType="1"/>
            </p:cNvSpPr>
            <p:nvPr/>
          </p:nvSpPr>
          <p:spPr bwMode="auto">
            <a:xfrm>
              <a:off x="2736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Line 42"/>
            <p:cNvSpPr>
              <a:spLocks noChangeShapeType="1"/>
            </p:cNvSpPr>
            <p:nvPr/>
          </p:nvSpPr>
          <p:spPr bwMode="auto">
            <a:xfrm>
              <a:off x="2736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AutoShape 43"/>
            <p:cNvSpPr>
              <a:spLocks noChangeArrowheads="1"/>
            </p:cNvSpPr>
            <p:nvPr/>
          </p:nvSpPr>
          <p:spPr bwMode="auto">
            <a:xfrm>
              <a:off x="2687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0" name="AutoShape 44"/>
            <p:cNvSpPr>
              <a:spLocks noChangeArrowheads="1"/>
            </p:cNvSpPr>
            <p:nvPr/>
          </p:nvSpPr>
          <p:spPr bwMode="auto">
            <a:xfrm>
              <a:off x="2697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1" name="Text Box 45"/>
            <p:cNvSpPr txBox="1">
              <a:spLocks noChangeArrowheads="1"/>
            </p:cNvSpPr>
            <p:nvPr/>
          </p:nvSpPr>
          <p:spPr bwMode="auto">
            <a:xfrm>
              <a:off x="2448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中间级</a:t>
              </a:r>
            </a:p>
          </p:txBody>
        </p:sp>
        <p:graphicFrame>
          <p:nvGraphicFramePr>
            <p:cNvPr id="3084" name="Object 46"/>
            <p:cNvGraphicFramePr>
              <a:graphicFrameLocks noChangeAspect="1"/>
            </p:cNvGraphicFramePr>
            <p:nvPr/>
          </p:nvGraphicFramePr>
          <p:xfrm>
            <a:off x="2576" y="1176"/>
            <a:ext cx="300" cy="281"/>
          </p:xfrm>
          <a:graphic>
            <a:graphicData uri="http://schemas.openxmlformats.org/presentationml/2006/ole">
              <p:oleObj spid="_x0000_s3132" name="公式" r:id="rId14" imgW="241300" imgH="228600" progId="Equation.3">
                <p:embed/>
              </p:oleObj>
            </a:graphicData>
          </a:graphic>
        </p:graphicFrame>
        <p:sp>
          <p:nvSpPr>
            <p:cNvPr id="3142" name="AutoShape 47"/>
            <p:cNvSpPr>
              <a:spLocks noChangeArrowheads="1"/>
            </p:cNvSpPr>
            <p:nvPr/>
          </p:nvSpPr>
          <p:spPr bwMode="auto">
            <a:xfrm>
              <a:off x="1937" y="929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3" name="AutoShape 48"/>
            <p:cNvSpPr>
              <a:spLocks noChangeArrowheads="1"/>
            </p:cNvSpPr>
            <p:nvPr/>
          </p:nvSpPr>
          <p:spPr bwMode="auto">
            <a:xfrm>
              <a:off x="1937" y="1344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85" name="Object 49"/>
            <p:cNvGraphicFramePr>
              <a:graphicFrameLocks noChangeAspect="1"/>
            </p:cNvGraphicFramePr>
            <p:nvPr/>
          </p:nvGraphicFramePr>
          <p:xfrm>
            <a:off x="1953" y="1023"/>
            <a:ext cx="252" cy="281"/>
          </p:xfrm>
          <a:graphic>
            <a:graphicData uri="http://schemas.openxmlformats.org/presentationml/2006/ole">
              <p:oleObj spid="_x0000_s3133" name="公式" r:id="rId15" imgW="203112" imgH="228501" progId="Equation.3">
                <p:embed/>
              </p:oleObj>
            </a:graphicData>
          </a:graphic>
        </p:graphicFrame>
        <p:graphicFrame>
          <p:nvGraphicFramePr>
            <p:cNvPr id="3086" name="Object 50"/>
            <p:cNvGraphicFramePr>
              <a:graphicFrameLocks noChangeAspect="1"/>
            </p:cNvGraphicFramePr>
            <p:nvPr/>
          </p:nvGraphicFramePr>
          <p:xfrm>
            <a:off x="2039" y="960"/>
            <a:ext cx="102" cy="101"/>
          </p:xfrm>
          <a:graphic>
            <a:graphicData uri="http://schemas.openxmlformats.org/presentationml/2006/ole">
              <p:oleObj spid="_x0000_s3134" name="公式" r:id="rId16" imgW="139700" imgH="139700" progId="Equation.3">
                <p:embed/>
              </p:oleObj>
            </a:graphicData>
          </a:graphic>
        </p:graphicFrame>
        <p:graphicFrame>
          <p:nvGraphicFramePr>
            <p:cNvPr id="3087" name="Object 51"/>
            <p:cNvGraphicFramePr>
              <a:graphicFrameLocks noChangeAspect="1"/>
            </p:cNvGraphicFramePr>
            <p:nvPr/>
          </p:nvGraphicFramePr>
          <p:xfrm>
            <a:off x="1994" y="1299"/>
            <a:ext cx="174" cy="93"/>
          </p:xfrm>
          <a:graphic>
            <a:graphicData uri="http://schemas.openxmlformats.org/presentationml/2006/ole">
              <p:oleObj spid="_x0000_s3135" name="公式" r:id="rId17" imgW="139518" imgH="76101" progId="Equation.3">
                <p:embed/>
              </p:oleObj>
            </a:graphicData>
          </a:graphic>
        </p:graphicFrame>
        <p:sp>
          <p:nvSpPr>
            <p:cNvPr id="3144" name="Line 52"/>
            <p:cNvSpPr>
              <a:spLocks noChangeShapeType="1"/>
            </p:cNvSpPr>
            <p:nvPr/>
          </p:nvSpPr>
          <p:spPr bwMode="auto">
            <a:xfrm>
              <a:off x="3216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Line 53"/>
            <p:cNvSpPr>
              <a:spLocks noChangeShapeType="1"/>
            </p:cNvSpPr>
            <p:nvPr/>
          </p:nvSpPr>
          <p:spPr bwMode="auto">
            <a:xfrm>
              <a:off x="3216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AutoShape 54"/>
            <p:cNvSpPr>
              <a:spLocks noChangeArrowheads="1"/>
            </p:cNvSpPr>
            <p:nvPr/>
          </p:nvSpPr>
          <p:spPr bwMode="auto">
            <a:xfrm>
              <a:off x="3377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7" name="AutoShape 55"/>
            <p:cNvSpPr>
              <a:spLocks noChangeArrowheads="1"/>
            </p:cNvSpPr>
            <p:nvPr/>
          </p:nvSpPr>
          <p:spPr bwMode="auto">
            <a:xfrm>
              <a:off x="3377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88" name="Object 56"/>
            <p:cNvGraphicFramePr>
              <a:graphicFrameLocks noChangeAspect="1"/>
            </p:cNvGraphicFramePr>
            <p:nvPr/>
          </p:nvGraphicFramePr>
          <p:xfrm>
            <a:off x="3392" y="1024"/>
            <a:ext cx="253" cy="281"/>
          </p:xfrm>
          <a:graphic>
            <a:graphicData uri="http://schemas.openxmlformats.org/presentationml/2006/ole">
              <p:oleObj spid="_x0000_s3136" name="公式" r:id="rId18" imgW="203112" imgH="228501" progId="Equation.3">
                <p:embed/>
              </p:oleObj>
            </a:graphicData>
          </a:graphic>
        </p:graphicFrame>
        <p:graphicFrame>
          <p:nvGraphicFramePr>
            <p:cNvPr id="3089" name="Object 57"/>
            <p:cNvGraphicFramePr>
              <a:graphicFrameLocks noChangeAspect="1"/>
            </p:cNvGraphicFramePr>
            <p:nvPr/>
          </p:nvGraphicFramePr>
          <p:xfrm>
            <a:off x="3479" y="961"/>
            <a:ext cx="102" cy="101"/>
          </p:xfrm>
          <a:graphic>
            <a:graphicData uri="http://schemas.openxmlformats.org/presentationml/2006/ole">
              <p:oleObj spid="_x0000_s3137" name="公式" r:id="rId19" imgW="139700" imgH="139700" progId="Equation.3">
                <p:embed/>
              </p:oleObj>
            </a:graphicData>
          </a:graphic>
        </p:graphicFrame>
        <p:graphicFrame>
          <p:nvGraphicFramePr>
            <p:cNvPr id="3090" name="Object 58"/>
            <p:cNvGraphicFramePr>
              <a:graphicFrameLocks noChangeAspect="1"/>
            </p:cNvGraphicFramePr>
            <p:nvPr/>
          </p:nvGraphicFramePr>
          <p:xfrm>
            <a:off x="3434" y="1300"/>
            <a:ext cx="174" cy="93"/>
          </p:xfrm>
          <a:graphic>
            <a:graphicData uri="http://schemas.openxmlformats.org/presentationml/2006/ole">
              <p:oleObj spid="_x0000_s3138" name="公式" r:id="rId20" imgW="139518" imgH="76101" progId="Equation.3">
                <p:embed/>
              </p:oleObj>
            </a:graphicData>
          </a:graphic>
        </p:graphicFrame>
        <p:sp>
          <p:nvSpPr>
            <p:cNvPr id="3148" name="Rectangle 59"/>
            <p:cNvSpPr>
              <a:spLocks noChangeArrowheads="1"/>
            </p:cNvSpPr>
            <p:nvPr/>
          </p:nvSpPr>
          <p:spPr bwMode="auto">
            <a:xfrm>
              <a:off x="3673" y="881"/>
              <a:ext cx="1008" cy="624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49" name="Line 60"/>
            <p:cNvSpPr>
              <a:spLocks noChangeShapeType="1"/>
            </p:cNvSpPr>
            <p:nvPr/>
          </p:nvSpPr>
          <p:spPr bwMode="auto">
            <a:xfrm>
              <a:off x="4201" y="54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Line 61"/>
            <p:cNvSpPr>
              <a:spLocks noChangeShapeType="1"/>
            </p:cNvSpPr>
            <p:nvPr/>
          </p:nvSpPr>
          <p:spPr bwMode="auto">
            <a:xfrm>
              <a:off x="4201" y="15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AutoShape 62"/>
            <p:cNvSpPr>
              <a:spLocks noChangeArrowheads="1"/>
            </p:cNvSpPr>
            <p:nvPr/>
          </p:nvSpPr>
          <p:spPr bwMode="auto">
            <a:xfrm>
              <a:off x="4152" y="497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2" name="AutoShape 63"/>
            <p:cNvSpPr>
              <a:spLocks noChangeArrowheads="1"/>
            </p:cNvSpPr>
            <p:nvPr/>
          </p:nvSpPr>
          <p:spPr bwMode="auto">
            <a:xfrm>
              <a:off x="4162" y="1793"/>
              <a:ext cx="79" cy="7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3" name="Text Box 64"/>
            <p:cNvSpPr txBox="1">
              <a:spLocks noChangeArrowheads="1"/>
            </p:cNvSpPr>
            <p:nvPr/>
          </p:nvSpPr>
          <p:spPr bwMode="auto">
            <a:xfrm>
              <a:off x="3913" y="929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itchFamily="34" charset="0"/>
                </a:rPr>
                <a:t>输出级</a:t>
              </a:r>
            </a:p>
          </p:txBody>
        </p:sp>
        <p:graphicFrame>
          <p:nvGraphicFramePr>
            <p:cNvPr id="3091" name="Object 65"/>
            <p:cNvGraphicFramePr>
              <a:graphicFrameLocks noChangeAspect="1"/>
            </p:cNvGraphicFramePr>
            <p:nvPr/>
          </p:nvGraphicFramePr>
          <p:xfrm>
            <a:off x="4040" y="1176"/>
            <a:ext cx="301" cy="281"/>
          </p:xfrm>
          <a:graphic>
            <a:graphicData uri="http://schemas.openxmlformats.org/presentationml/2006/ole">
              <p:oleObj spid="_x0000_s3139" name="公式" r:id="rId21" imgW="241300" imgH="228600" progId="Equation.3">
                <p:embed/>
              </p:oleObj>
            </a:graphicData>
          </a:graphic>
        </p:graphicFrame>
        <p:sp>
          <p:nvSpPr>
            <p:cNvPr id="3154" name="Line 66"/>
            <p:cNvSpPr>
              <a:spLocks noChangeShapeType="1"/>
            </p:cNvSpPr>
            <p:nvPr/>
          </p:nvSpPr>
          <p:spPr bwMode="auto">
            <a:xfrm>
              <a:off x="4681" y="96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67"/>
            <p:cNvSpPr>
              <a:spLocks noChangeShapeType="1"/>
            </p:cNvSpPr>
            <p:nvPr/>
          </p:nvSpPr>
          <p:spPr bwMode="auto">
            <a:xfrm>
              <a:off x="4681" y="13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AutoShape 68"/>
            <p:cNvSpPr>
              <a:spLocks noChangeArrowheads="1"/>
            </p:cNvSpPr>
            <p:nvPr/>
          </p:nvSpPr>
          <p:spPr bwMode="auto">
            <a:xfrm>
              <a:off x="5084" y="930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57" name="AutoShape 69"/>
            <p:cNvSpPr>
              <a:spLocks noChangeArrowheads="1"/>
            </p:cNvSpPr>
            <p:nvPr/>
          </p:nvSpPr>
          <p:spPr bwMode="auto">
            <a:xfrm>
              <a:off x="5084" y="1345"/>
              <a:ext cx="79" cy="79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Arial" pitchFamily="34" charset="0"/>
              </a:endParaRPr>
            </a:p>
          </p:txBody>
        </p:sp>
        <p:graphicFrame>
          <p:nvGraphicFramePr>
            <p:cNvPr id="3092" name="Object 70"/>
            <p:cNvGraphicFramePr>
              <a:graphicFrameLocks noChangeAspect="1"/>
            </p:cNvGraphicFramePr>
            <p:nvPr/>
          </p:nvGraphicFramePr>
          <p:xfrm>
            <a:off x="5123" y="1024"/>
            <a:ext cx="205" cy="281"/>
          </p:xfrm>
          <a:graphic>
            <a:graphicData uri="http://schemas.openxmlformats.org/presentationml/2006/ole">
              <p:oleObj spid="_x0000_s3140" name="公式" r:id="rId22" imgW="165028" imgH="228501" progId="Equation.3">
                <p:embed/>
              </p:oleObj>
            </a:graphicData>
          </a:graphic>
        </p:graphicFrame>
        <p:graphicFrame>
          <p:nvGraphicFramePr>
            <p:cNvPr id="3093" name="Object 71"/>
            <p:cNvGraphicFramePr>
              <a:graphicFrameLocks noChangeAspect="1"/>
            </p:cNvGraphicFramePr>
            <p:nvPr/>
          </p:nvGraphicFramePr>
          <p:xfrm>
            <a:off x="5186" y="961"/>
            <a:ext cx="102" cy="101"/>
          </p:xfrm>
          <a:graphic>
            <a:graphicData uri="http://schemas.openxmlformats.org/presentationml/2006/ole">
              <p:oleObj spid="_x0000_s3141" name="公式" r:id="rId23" imgW="139700" imgH="139700" progId="Equation.3">
                <p:embed/>
              </p:oleObj>
            </a:graphicData>
          </a:graphic>
        </p:graphicFrame>
        <p:graphicFrame>
          <p:nvGraphicFramePr>
            <p:cNvPr id="3094" name="Object 72"/>
            <p:cNvGraphicFramePr>
              <a:graphicFrameLocks noChangeAspect="1"/>
            </p:cNvGraphicFramePr>
            <p:nvPr/>
          </p:nvGraphicFramePr>
          <p:xfrm>
            <a:off x="5141" y="1300"/>
            <a:ext cx="174" cy="93"/>
          </p:xfrm>
          <a:graphic>
            <a:graphicData uri="http://schemas.openxmlformats.org/presentationml/2006/ole">
              <p:oleObj spid="_x0000_s3142" name="公式" r:id="rId24" imgW="139518" imgH="76101" progId="Equation.3">
                <p:embed/>
              </p:oleObj>
            </a:graphicData>
          </a:graphic>
        </p:graphicFrame>
        <p:graphicFrame>
          <p:nvGraphicFramePr>
            <p:cNvPr id="3095" name="Object 73"/>
            <p:cNvGraphicFramePr>
              <a:graphicFrameLocks noChangeAspect="1"/>
            </p:cNvGraphicFramePr>
            <p:nvPr/>
          </p:nvGraphicFramePr>
          <p:xfrm>
            <a:off x="5060" y="343"/>
            <a:ext cx="236" cy="266"/>
          </p:xfrm>
          <a:graphic>
            <a:graphicData uri="http://schemas.openxmlformats.org/presentationml/2006/ole">
              <p:oleObj spid="_x0000_s3143" name="公式" r:id="rId25" imgW="190335" imgH="215713" progId="Equation.3">
                <p:embed/>
              </p:oleObj>
            </a:graphicData>
          </a:graphic>
        </p:graphicFrame>
        <p:graphicFrame>
          <p:nvGraphicFramePr>
            <p:cNvPr id="3096" name="Object 74"/>
            <p:cNvGraphicFramePr>
              <a:graphicFrameLocks noChangeAspect="1"/>
            </p:cNvGraphicFramePr>
            <p:nvPr/>
          </p:nvGraphicFramePr>
          <p:xfrm>
            <a:off x="5060" y="1654"/>
            <a:ext cx="236" cy="266"/>
          </p:xfrm>
          <a:graphic>
            <a:graphicData uri="http://schemas.openxmlformats.org/presentationml/2006/ole">
              <p:oleObj spid="_x0000_s3144" name="公式" r:id="rId26" imgW="190335" imgH="215713" progId="Equation.3">
                <p:embed/>
              </p:oleObj>
            </a:graphicData>
          </a:graphic>
        </p:graphicFrame>
        <p:sp>
          <p:nvSpPr>
            <p:cNvPr id="3158" name="Text Box 75"/>
            <p:cNvSpPr txBox="1">
              <a:spLocks noChangeArrowheads="1"/>
            </p:cNvSpPr>
            <p:nvPr/>
          </p:nvSpPr>
          <p:spPr bwMode="auto">
            <a:xfrm>
              <a:off x="5040" y="720"/>
              <a:ext cx="2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O</a:t>
              </a:r>
            </a:p>
          </p:txBody>
        </p:sp>
      </p:grpSp>
      <p:sp>
        <p:nvSpPr>
          <p:cNvPr id="86" name="Line 76"/>
          <p:cNvSpPr>
            <a:spLocks noChangeShapeType="1"/>
          </p:cNvSpPr>
          <p:nvPr/>
        </p:nvSpPr>
        <p:spPr bwMode="auto">
          <a:xfrm flipH="1">
            <a:off x="1500188" y="4071938"/>
            <a:ext cx="52387" cy="500062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228600" y="4633913"/>
            <a:ext cx="1981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输入级电压增益</a:t>
            </a:r>
          </a:p>
        </p:txBody>
      </p:sp>
      <p:sp>
        <p:nvSpPr>
          <p:cNvPr id="88" name="Oval 78"/>
          <p:cNvSpPr>
            <a:spLocks noChangeArrowheads="1"/>
          </p:cNvSpPr>
          <p:nvPr/>
        </p:nvSpPr>
        <p:spPr bwMode="auto">
          <a:xfrm>
            <a:off x="1357313" y="3643313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9" name="Line 79"/>
          <p:cNvSpPr>
            <a:spLocks noChangeShapeType="1"/>
          </p:cNvSpPr>
          <p:nvPr/>
        </p:nvSpPr>
        <p:spPr bwMode="auto">
          <a:xfrm>
            <a:off x="3857625" y="4214813"/>
            <a:ext cx="46038" cy="40005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2909888" y="4633913"/>
            <a:ext cx="1981200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中间级电压增益</a:t>
            </a:r>
          </a:p>
        </p:txBody>
      </p:sp>
      <p:sp>
        <p:nvSpPr>
          <p:cNvPr id="91" name="Oval 81"/>
          <p:cNvSpPr>
            <a:spLocks noChangeArrowheads="1"/>
          </p:cNvSpPr>
          <p:nvPr/>
        </p:nvSpPr>
        <p:spPr bwMode="auto">
          <a:xfrm>
            <a:off x="3681413" y="3795713"/>
            <a:ext cx="4572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2" name="Line 82"/>
          <p:cNvSpPr>
            <a:spLocks noChangeShapeType="1"/>
          </p:cNvSpPr>
          <p:nvPr/>
        </p:nvSpPr>
        <p:spPr bwMode="auto">
          <a:xfrm flipH="1">
            <a:off x="6324600" y="4100513"/>
            <a:ext cx="1006475" cy="5334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5699125" y="4633913"/>
            <a:ext cx="1768475" cy="396875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开环电压增益</a:t>
            </a:r>
          </a:p>
        </p:txBody>
      </p:sp>
      <p:sp>
        <p:nvSpPr>
          <p:cNvPr id="94" name="Oval 84"/>
          <p:cNvSpPr>
            <a:spLocks noChangeArrowheads="1"/>
          </p:cNvSpPr>
          <p:nvPr/>
        </p:nvSpPr>
        <p:spPr bwMode="auto">
          <a:xfrm>
            <a:off x="7329488" y="3795713"/>
            <a:ext cx="4572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17514" name="Object 25"/>
          <p:cNvGraphicFramePr>
            <a:graphicFrameLocks noChangeAspect="1"/>
          </p:cNvGraphicFramePr>
          <p:nvPr/>
        </p:nvGraphicFramePr>
        <p:xfrm>
          <a:off x="2857500" y="5143500"/>
          <a:ext cx="2500313" cy="600075"/>
        </p:xfrm>
        <a:graphic>
          <a:graphicData uri="http://schemas.openxmlformats.org/presentationml/2006/ole">
            <p:oleObj spid="_x0000_s3145" name="Equation" r:id="rId27" imgW="952087" imgH="228501" progId="Equation.DSMT4">
              <p:embed/>
            </p:oleObj>
          </a:graphicData>
        </a:graphic>
      </p:graphicFrame>
      <p:sp>
        <p:nvSpPr>
          <p:cNvPr id="116" name="Text Box 53"/>
          <p:cNvSpPr txBox="1">
            <a:spLocks noChangeArrowheads="1"/>
          </p:cNvSpPr>
          <p:nvPr/>
        </p:nvSpPr>
        <p:spPr bwMode="auto">
          <a:xfrm>
            <a:off x="1143000" y="5786438"/>
            <a:ext cx="6215063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运放电路的功能是用来放大两个输入信号的差值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701675" y="44450"/>
            <a:ext cx="7888288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96" name="Rectangle 86"/>
          <p:cNvSpPr>
            <a:spLocks noChangeArrowheads="1"/>
          </p:cNvSpPr>
          <p:nvPr/>
        </p:nvSpPr>
        <p:spPr bwMode="auto">
          <a:xfrm>
            <a:off x="2286000" y="2295525"/>
            <a:ext cx="1219200" cy="1371600"/>
          </a:xfrm>
          <a:prstGeom prst="rect">
            <a:avLst/>
          </a:prstGeom>
          <a:noFill/>
          <a:ln w="3810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 flipH="1">
            <a:off x="1600200" y="26003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88"/>
          <p:cNvSpPr>
            <a:spLocks noChangeShapeType="1"/>
          </p:cNvSpPr>
          <p:nvPr/>
        </p:nvSpPr>
        <p:spPr bwMode="auto">
          <a:xfrm flipH="1">
            <a:off x="1600200" y="33623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89"/>
          <p:cNvSpPr>
            <a:spLocks noChangeShapeType="1"/>
          </p:cNvSpPr>
          <p:nvPr/>
        </p:nvSpPr>
        <p:spPr bwMode="auto">
          <a:xfrm>
            <a:off x="3505200" y="298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" name="Object 90"/>
          <p:cNvGraphicFramePr>
            <a:graphicFrameLocks noChangeAspect="1"/>
          </p:cNvGraphicFramePr>
          <p:nvPr/>
        </p:nvGraphicFramePr>
        <p:xfrm>
          <a:off x="2438400" y="3278188"/>
          <a:ext cx="161925" cy="160337"/>
        </p:xfrm>
        <a:graphic>
          <a:graphicData uri="http://schemas.openxmlformats.org/presentationml/2006/ole">
            <p:oleObj spid="_x0000_s4106" name="公式" r:id="rId5" imgW="139700" imgH="139700" progId="Equation.3">
              <p:embed/>
            </p:oleObj>
          </a:graphicData>
        </a:graphic>
      </p:graphicFrame>
      <p:graphicFrame>
        <p:nvGraphicFramePr>
          <p:cNvPr id="101" name="Object 91"/>
          <p:cNvGraphicFramePr>
            <a:graphicFrameLocks noChangeAspect="1"/>
          </p:cNvGraphicFramePr>
          <p:nvPr/>
        </p:nvGraphicFramePr>
        <p:xfrm>
          <a:off x="2416175" y="2528888"/>
          <a:ext cx="250825" cy="147637"/>
        </p:xfrm>
        <a:graphic>
          <a:graphicData uri="http://schemas.openxmlformats.org/presentationml/2006/ole">
            <p:oleObj spid="_x0000_s4107" name="公式" r:id="rId6" imgW="126670" imgH="76002" progId="Equation.3">
              <p:embed/>
            </p:oleObj>
          </a:graphicData>
        </a:graphic>
      </p:graphicFrame>
      <p:sp>
        <p:nvSpPr>
          <p:cNvPr id="102" name="AutoShape 92"/>
          <p:cNvSpPr>
            <a:spLocks noChangeArrowheads="1"/>
          </p:cNvSpPr>
          <p:nvPr/>
        </p:nvSpPr>
        <p:spPr bwMode="auto">
          <a:xfrm rot="5400000">
            <a:off x="3048000" y="2447925"/>
            <a:ext cx="228600" cy="2286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3" name="AutoShape 93"/>
          <p:cNvSpPr>
            <a:spLocks noChangeArrowheads="1"/>
          </p:cNvSpPr>
          <p:nvPr/>
        </p:nvSpPr>
        <p:spPr bwMode="auto">
          <a:xfrm rot="5400000">
            <a:off x="5638800" y="2371725"/>
            <a:ext cx="1371600" cy="12192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 flipH="1">
            <a:off x="5029200" y="25955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95"/>
          <p:cNvSpPr>
            <a:spLocks noChangeShapeType="1"/>
          </p:cNvSpPr>
          <p:nvPr/>
        </p:nvSpPr>
        <p:spPr bwMode="auto">
          <a:xfrm flipH="1">
            <a:off x="5029200" y="335756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96"/>
          <p:cNvSpPr>
            <a:spLocks noChangeShapeType="1"/>
          </p:cNvSpPr>
          <p:nvPr/>
        </p:nvSpPr>
        <p:spPr bwMode="auto">
          <a:xfrm>
            <a:off x="6934200" y="29765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" name="Object 97"/>
          <p:cNvGraphicFramePr>
            <a:graphicFrameLocks noChangeAspect="1"/>
          </p:cNvGraphicFramePr>
          <p:nvPr/>
        </p:nvGraphicFramePr>
        <p:xfrm>
          <a:off x="5867400" y="3273425"/>
          <a:ext cx="161925" cy="160338"/>
        </p:xfrm>
        <a:graphic>
          <a:graphicData uri="http://schemas.openxmlformats.org/presentationml/2006/ole">
            <p:oleObj spid="_x0000_s4108" name="公式" r:id="rId7" imgW="139700" imgH="139700" progId="Equation.3">
              <p:embed/>
            </p:oleObj>
          </a:graphicData>
        </a:graphic>
      </p:graphicFrame>
      <p:graphicFrame>
        <p:nvGraphicFramePr>
          <p:cNvPr id="108" name="Object 98"/>
          <p:cNvGraphicFramePr>
            <a:graphicFrameLocks noChangeAspect="1"/>
          </p:cNvGraphicFramePr>
          <p:nvPr/>
        </p:nvGraphicFramePr>
        <p:xfrm>
          <a:off x="5845175" y="2524125"/>
          <a:ext cx="250825" cy="147638"/>
        </p:xfrm>
        <a:graphic>
          <a:graphicData uri="http://schemas.openxmlformats.org/presentationml/2006/ole">
            <p:oleObj spid="_x0000_s4109" name="公式" r:id="rId8" imgW="126670" imgH="76002" progId="Equation.3">
              <p:embed/>
            </p:oleObj>
          </a:graphicData>
        </a:graphic>
      </p:graphicFrame>
      <p:sp>
        <p:nvSpPr>
          <p:cNvPr id="109" name="Text Box 99"/>
          <p:cNvSpPr txBox="1">
            <a:spLocks noChangeArrowheads="1"/>
          </p:cNvSpPr>
          <p:nvPr/>
        </p:nvSpPr>
        <p:spPr bwMode="auto">
          <a:xfrm>
            <a:off x="1905000" y="3819525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国家规定的符号</a:t>
            </a:r>
          </a:p>
        </p:txBody>
      </p:sp>
      <p:sp>
        <p:nvSpPr>
          <p:cNvPr id="110" name="Text Box 100"/>
          <p:cNvSpPr txBox="1">
            <a:spLocks noChangeArrowheads="1"/>
          </p:cNvSpPr>
          <p:nvPr/>
        </p:nvSpPr>
        <p:spPr bwMode="auto">
          <a:xfrm>
            <a:off x="5105400" y="3819525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国内外常用符号</a:t>
            </a:r>
          </a:p>
        </p:txBody>
      </p:sp>
      <p:sp>
        <p:nvSpPr>
          <p:cNvPr id="111" name="Line 101"/>
          <p:cNvSpPr>
            <a:spLocks noChangeShapeType="1"/>
          </p:cNvSpPr>
          <p:nvPr/>
        </p:nvSpPr>
        <p:spPr bwMode="auto">
          <a:xfrm>
            <a:off x="3200400" y="2752725"/>
            <a:ext cx="533400" cy="1600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Oval 102"/>
          <p:cNvSpPr>
            <a:spLocks noChangeArrowheads="1"/>
          </p:cNvSpPr>
          <p:nvPr/>
        </p:nvSpPr>
        <p:spPr bwMode="auto">
          <a:xfrm>
            <a:off x="2971800" y="2371725"/>
            <a:ext cx="381000" cy="3810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3" name="Oval 103"/>
          <p:cNvSpPr>
            <a:spLocks noChangeArrowheads="1"/>
          </p:cNvSpPr>
          <p:nvPr/>
        </p:nvSpPr>
        <p:spPr bwMode="auto">
          <a:xfrm>
            <a:off x="5257800" y="2143125"/>
            <a:ext cx="1676400" cy="1600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4" name="Line 104"/>
          <p:cNvSpPr>
            <a:spLocks noChangeShapeType="1"/>
          </p:cNvSpPr>
          <p:nvPr/>
        </p:nvSpPr>
        <p:spPr bwMode="auto">
          <a:xfrm flipH="1">
            <a:off x="3733800" y="3514725"/>
            <a:ext cx="1676400" cy="8382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2743200" y="4352925"/>
            <a:ext cx="5562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pitchFamily="34" charset="0"/>
              </a:rPr>
              <a:t>信号从左（输入端）向右（输出端）传输的方向</a:t>
            </a:r>
          </a:p>
        </p:txBody>
      </p:sp>
      <p:sp>
        <p:nvSpPr>
          <p:cNvPr id="4119" name="Rectangle 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14313" y="1000125"/>
            <a:ext cx="7391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Arial Narrow" pitchFamily="34" charset="0"/>
                <a:ea typeface="黑体" pitchFamily="49" charset="-122"/>
              </a:rPr>
              <a:t>图形符号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V="1">
            <a:off x="7826375" y="5132388"/>
            <a:ext cx="0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7597775" y="40338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4154488" y="51149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4154488" y="22383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Text Box 6"/>
          <p:cNvSpPr txBox="1">
            <a:spLocks noChangeArrowheads="1"/>
          </p:cNvSpPr>
          <p:nvPr/>
        </p:nvSpPr>
        <p:spPr bwMode="auto">
          <a:xfrm>
            <a:off x="434975" y="936625"/>
            <a:ext cx="4648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>
                <a:latin typeface="Arial" pitchFamily="34" charset="0"/>
              </a:rPr>
              <a:t>2.</a:t>
            </a:r>
            <a:r>
              <a:rPr lang="zh-CN" altLang="en-US" sz="3000" b="1">
                <a:latin typeface="Arial" pitchFamily="34" charset="0"/>
              </a:rPr>
              <a:t>运算放大器的电路模型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 rot="5400000">
            <a:off x="3216275" y="2352675"/>
            <a:ext cx="3124200" cy="3352800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559175" y="3748088"/>
            <a:ext cx="152400" cy="381000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635375" y="3138488"/>
            <a:ext cx="158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3635375" y="4129088"/>
            <a:ext cx="158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1958975" y="3124200"/>
            <a:ext cx="1676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1958975" y="4891088"/>
            <a:ext cx="1676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730375" y="26955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P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1730375" y="49053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itchFamily="34" charset="0"/>
              </a:rPr>
              <a:t>N</a:t>
            </a: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1730375" y="3327400"/>
          <a:ext cx="350838" cy="420688"/>
        </p:xfrm>
        <a:graphic>
          <a:graphicData uri="http://schemas.openxmlformats.org/presentationml/2006/ole">
            <p:oleObj spid="_x0000_s5162" name="公式" r:id="rId4" imgW="177569" imgH="215619" progId="Equation.3">
              <p:embed/>
            </p:oleObj>
          </a:graphicData>
        </a:graphic>
      </p:graphicFrame>
      <p:graphicFrame>
        <p:nvGraphicFramePr>
          <p:cNvPr id="30" name="Object 20"/>
          <p:cNvGraphicFramePr>
            <a:graphicFrameLocks noChangeAspect="1"/>
          </p:cNvGraphicFramePr>
          <p:nvPr/>
        </p:nvGraphicFramePr>
        <p:xfrm>
          <a:off x="1730375" y="4141788"/>
          <a:ext cx="376238" cy="444500"/>
        </p:xfrm>
        <a:graphic>
          <a:graphicData uri="http://schemas.openxmlformats.org/presentationml/2006/ole">
            <p:oleObj spid="_x0000_s5163" name="公式" r:id="rId5" imgW="190500" imgH="22860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1806575" y="3214688"/>
          <a:ext cx="161925" cy="160337"/>
        </p:xfrm>
        <a:graphic>
          <a:graphicData uri="http://schemas.openxmlformats.org/presentationml/2006/ole">
            <p:oleObj spid="_x0000_s5164" name="公式" r:id="rId6" imgW="139700" imgH="139700" progId="Equation.3">
              <p:embed/>
            </p:oleObj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1773238" y="3752850"/>
          <a:ext cx="274637" cy="147638"/>
        </p:xfrm>
        <a:graphic>
          <a:graphicData uri="http://schemas.openxmlformats.org/presentationml/2006/ole">
            <p:oleObj spid="_x0000_s5165" name="公式" r:id="rId7" imgW="139518" imgH="76101" progId="Equation.3">
              <p:embed/>
            </p:oleObj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/>
        </p:nvGraphicFramePr>
        <p:xfrm>
          <a:off x="1793875" y="4057650"/>
          <a:ext cx="276225" cy="147638"/>
        </p:xfrm>
        <a:graphic>
          <a:graphicData uri="http://schemas.openxmlformats.org/presentationml/2006/ole">
            <p:oleObj spid="_x0000_s5166" name="公式" r:id="rId8" imgW="139518" imgH="76101" progId="Equation.3">
              <p:embed/>
            </p:oleObj>
          </a:graphicData>
        </a:graphic>
      </p:graphicFrame>
      <p:graphicFrame>
        <p:nvGraphicFramePr>
          <p:cNvPr id="34" name="Object 24"/>
          <p:cNvGraphicFramePr>
            <a:graphicFrameLocks noChangeAspect="1"/>
          </p:cNvGraphicFramePr>
          <p:nvPr/>
        </p:nvGraphicFramePr>
        <p:xfrm>
          <a:off x="1797050" y="4654550"/>
          <a:ext cx="161925" cy="160338"/>
        </p:xfrm>
        <a:graphic>
          <a:graphicData uri="http://schemas.openxmlformats.org/presentationml/2006/ole">
            <p:oleObj spid="_x0000_s5167" name="公式" r:id="rId9" imgW="139700" imgH="139700" progId="Equation.3">
              <p:embed/>
            </p:oleObj>
          </a:graphicData>
        </a:graphic>
      </p:graphicFrame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1958975" y="3962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2263775" y="3962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2111375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28"/>
          <p:cNvGraphicFramePr>
            <a:graphicFrameLocks noChangeAspect="1"/>
          </p:cNvGraphicFramePr>
          <p:nvPr/>
        </p:nvGraphicFramePr>
        <p:xfrm>
          <a:off x="3257550" y="3684588"/>
          <a:ext cx="250825" cy="422275"/>
        </p:xfrm>
        <a:graphic>
          <a:graphicData uri="http://schemas.openxmlformats.org/presentationml/2006/ole">
            <p:oleObj spid="_x0000_s5168" name="公式" r:id="rId10" imgW="126780" imgH="215526" progId="Equation.3">
              <p:embed/>
            </p:oleObj>
          </a:graphicData>
        </a:graphic>
      </p:graphicFrame>
      <p:sp>
        <p:nvSpPr>
          <p:cNvPr id="39" name="Rectangle 29"/>
          <p:cNvSpPr>
            <a:spLocks noChangeArrowheads="1"/>
          </p:cNvSpPr>
          <p:nvPr/>
        </p:nvSpPr>
        <p:spPr bwMode="auto">
          <a:xfrm rot="5400000">
            <a:off x="5578475" y="3838575"/>
            <a:ext cx="152400" cy="381000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5845175" y="4033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>
            <a:off x="4244975" y="40195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AutoShape 33"/>
          <p:cNvSpPr>
            <a:spLocks noChangeArrowheads="1"/>
          </p:cNvSpPr>
          <p:nvPr/>
        </p:nvSpPr>
        <p:spPr bwMode="auto">
          <a:xfrm>
            <a:off x="4092575" y="4143375"/>
            <a:ext cx="304800" cy="5334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4244975" y="40338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4244975" y="4143375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4244975" y="46005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4092575" y="48291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" name="Object 40"/>
          <p:cNvGraphicFramePr>
            <a:graphicFrameLocks noChangeAspect="1"/>
          </p:cNvGraphicFramePr>
          <p:nvPr/>
        </p:nvGraphicFramePr>
        <p:xfrm>
          <a:off x="3711575" y="3076575"/>
          <a:ext cx="161925" cy="160338"/>
        </p:xfrm>
        <a:graphic>
          <a:graphicData uri="http://schemas.openxmlformats.org/presentationml/2006/ole">
            <p:oleObj spid="_x0000_s5169" name="公式" r:id="rId11" imgW="139700" imgH="139700" progId="Equation.3">
              <p:embed/>
            </p:oleObj>
          </a:graphicData>
        </a:graphic>
      </p:graphicFrame>
      <p:graphicFrame>
        <p:nvGraphicFramePr>
          <p:cNvPr id="48" name="Object 41"/>
          <p:cNvGraphicFramePr>
            <a:graphicFrameLocks noChangeAspect="1"/>
          </p:cNvGraphicFramePr>
          <p:nvPr/>
        </p:nvGraphicFramePr>
        <p:xfrm>
          <a:off x="6821488" y="3943350"/>
          <a:ext cx="161925" cy="160338"/>
        </p:xfrm>
        <a:graphic>
          <a:graphicData uri="http://schemas.openxmlformats.org/presentationml/2006/ole">
            <p:oleObj spid="_x0000_s5170" name="公式" r:id="rId12" imgW="139700" imgH="139700" progId="Equation.3">
              <p:embed/>
            </p:oleObj>
          </a:graphicData>
        </a:graphic>
      </p:graphicFrame>
      <p:graphicFrame>
        <p:nvGraphicFramePr>
          <p:cNvPr id="49" name="Object 42"/>
          <p:cNvGraphicFramePr>
            <a:graphicFrameLocks noChangeAspect="1"/>
          </p:cNvGraphicFramePr>
          <p:nvPr/>
        </p:nvGraphicFramePr>
        <p:xfrm>
          <a:off x="3678238" y="4757738"/>
          <a:ext cx="274637" cy="147637"/>
        </p:xfrm>
        <a:graphic>
          <a:graphicData uri="http://schemas.openxmlformats.org/presentationml/2006/ole">
            <p:oleObj spid="_x0000_s5171" name="公式" r:id="rId13" imgW="139518" imgH="76101" progId="Equation.3">
              <p:embed/>
            </p:oleObj>
          </a:graphicData>
        </a:graphic>
      </p:graphicFrame>
      <p:graphicFrame>
        <p:nvGraphicFramePr>
          <p:cNvPr id="50" name="Object 43"/>
          <p:cNvGraphicFramePr>
            <a:graphicFrameLocks noChangeAspect="1"/>
          </p:cNvGraphicFramePr>
          <p:nvPr/>
        </p:nvGraphicFramePr>
        <p:xfrm>
          <a:off x="7273925" y="3962400"/>
          <a:ext cx="276225" cy="147638"/>
        </p:xfrm>
        <a:graphic>
          <a:graphicData uri="http://schemas.openxmlformats.org/presentationml/2006/ole">
            <p:oleObj spid="_x0000_s5172" name="公式" r:id="rId14" imgW="139518" imgH="76101" progId="Equation.3">
              <p:embed/>
            </p:oleObj>
          </a:graphicData>
        </a:graphic>
      </p:graphicFrame>
      <p:graphicFrame>
        <p:nvGraphicFramePr>
          <p:cNvPr id="51" name="Object 44"/>
          <p:cNvGraphicFramePr>
            <a:graphicFrameLocks noChangeAspect="1"/>
          </p:cNvGraphicFramePr>
          <p:nvPr/>
        </p:nvGraphicFramePr>
        <p:xfrm>
          <a:off x="7026275" y="3787775"/>
          <a:ext cx="325438" cy="446088"/>
        </p:xfrm>
        <a:graphic>
          <a:graphicData uri="http://schemas.openxmlformats.org/presentationml/2006/ole">
            <p:oleObj spid="_x0000_s5173" name="公式" r:id="rId15" imgW="165028" imgH="228501" progId="Equation.3">
              <p:embed/>
            </p:oleObj>
          </a:graphicData>
        </a:graphic>
      </p:graphicFrame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7835900" y="307657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7688263" y="310038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7545388" y="2957513"/>
            <a:ext cx="5715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4149725" y="2238375"/>
            <a:ext cx="367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7826375" y="22383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7693025" y="5133975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>
            <a:off x="7550150" y="4991100"/>
            <a:ext cx="5715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4162425" y="5805488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8283575" y="4024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8131175" y="42529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7826375" y="40195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" name="Object 58"/>
          <p:cNvGraphicFramePr>
            <a:graphicFrameLocks noChangeAspect="1"/>
          </p:cNvGraphicFramePr>
          <p:nvPr/>
        </p:nvGraphicFramePr>
        <p:xfrm>
          <a:off x="5540375" y="3544888"/>
          <a:ext cx="276225" cy="446087"/>
        </p:xfrm>
        <a:graphic>
          <a:graphicData uri="http://schemas.openxmlformats.org/presentationml/2006/ole">
            <p:oleObj spid="_x0000_s5174" name="公式" r:id="rId16" imgW="139700" imgH="228600" progId="Equation.3">
              <p:embed/>
            </p:oleObj>
          </a:graphicData>
        </a:graphic>
      </p:graphicFrame>
      <p:graphicFrame>
        <p:nvGraphicFramePr>
          <p:cNvPr id="64" name="Object 59"/>
          <p:cNvGraphicFramePr>
            <a:graphicFrameLocks noChangeAspect="1"/>
          </p:cNvGraphicFramePr>
          <p:nvPr/>
        </p:nvGraphicFramePr>
        <p:xfrm>
          <a:off x="4387850" y="4059238"/>
          <a:ext cx="161925" cy="160337"/>
        </p:xfrm>
        <a:graphic>
          <a:graphicData uri="http://schemas.openxmlformats.org/presentationml/2006/ole">
            <p:oleObj spid="_x0000_s5175" name="公式" r:id="rId17" imgW="139700" imgH="139700" progId="Equation.3">
              <p:embed/>
            </p:oleObj>
          </a:graphicData>
        </a:graphic>
      </p:graphicFrame>
      <p:graphicFrame>
        <p:nvGraphicFramePr>
          <p:cNvPr id="65" name="Object 60"/>
          <p:cNvGraphicFramePr>
            <a:graphicFrameLocks noChangeAspect="1"/>
          </p:cNvGraphicFramePr>
          <p:nvPr/>
        </p:nvGraphicFramePr>
        <p:xfrm>
          <a:off x="4359275" y="4625975"/>
          <a:ext cx="250825" cy="147638"/>
        </p:xfrm>
        <a:graphic>
          <a:graphicData uri="http://schemas.openxmlformats.org/presentationml/2006/ole">
            <p:oleObj spid="_x0000_s5176" name="公式" r:id="rId18" imgW="126670" imgH="76002" progId="Equation.3">
              <p:embed/>
            </p:oleObj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/>
        </p:nvGraphicFramePr>
        <p:xfrm>
          <a:off x="4232275" y="5321300"/>
          <a:ext cx="376238" cy="422275"/>
        </p:xfrm>
        <a:graphic>
          <a:graphicData uri="http://schemas.openxmlformats.org/presentationml/2006/ole">
            <p:oleObj spid="_x0000_s5177" name="公式" r:id="rId19" imgW="190335" imgH="215713" progId="Equation.3">
              <p:embed/>
            </p:oleObj>
          </a:graphicData>
        </a:graphic>
      </p:graphicFrame>
      <p:graphicFrame>
        <p:nvGraphicFramePr>
          <p:cNvPr id="67" name="Object 62"/>
          <p:cNvGraphicFramePr>
            <a:graphicFrameLocks noChangeAspect="1"/>
          </p:cNvGraphicFramePr>
          <p:nvPr/>
        </p:nvGraphicFramePr>
        <p:xfrm>
          <a:off x="4232275" y="2390775"/>
          <a:ext cx="376238" cy="422275"/>
        </p:xfrm>
        <a:graphic>
          <a:graphicData uri="http://schemas.openxmlformats.org/presentationml/2006/ole">
            <p:oleObj spid="_x0000_s5178" name="公式" r:id="rId20" imgW="190335" imgH="215713" progId="Equation.3">
              <p:embed/>
            </p:oleObj>
          </a:graphicData>
        </a:graphic>
      </p:graphicFrame>
      <p:graphicFrame>
        <p:nvGraphicFramePr>
          <p:cNvPr id="68" name="Object 63"/>
          <p:cNvGraphicFramePr>
            <a:graphicFrameLocks noChangeAspect="1"/>
          </p:cNvGraphicFramePr>
          <p:nvPr/>
        </p:nvGraphicFramePr>
        <p:xfrm>
          <a:off x="8174038" y="2806700"/>
          <a:ext cx="325437" cy="422275"/>
        </p:xfrm>
        <a:graphic>
          <a:graphicData uri="http://schemas.openxmlformats.org/presentationml/2006/ole">
            <p:oleObj spid="_x0000_s5179" name="公式" r:id="rId21" imgW="164885" imgH="215619" progId="Equation.3">
              <p:embed/>
            </p:oleObj>
          </a:graphicData>
        </a:graphic>
      </p:graphicFrame>
      <p:graphicFrame>
        <p:nvGraphicFramePr>
          <p:cNvPr id="69" name="Object 64"/>
          <p:cNvGraphicFramePr>
            <a:graphicFrameLocks noChangeAspect="1"/>
          </p:cNvGraphicFramePr>
          <p:nvPr/>
        </p:nvGraphicFramePr>
        <p:xfrm>
          <a:off x="8181975" y="4864100"/>
          <a:ext cx="350838" cy="422275"/>
        </p:xfrm>
        <a:graphic>
          <a:graphicData uri="http://schemas.openxmlformats.org/presentationml/2006/ole">
            <p:oleObj spid="_x0000_s5180" name="公式" r:id="rId22" imgW="177569" imgH="215619" progId="Equation.3">
              <p:embed/>
            </p:oleObj>
          </a:graphicData>
        </a:graphic>
      </p:graphicFrame>
      <p:graphicFrame>
        <p:nvGraphicFramePr>
          <p:cNvPr id="70" name="Object 65"/>
          <p:cNvGraphicFramePr>
            <a:graphicFrameLocks noChangeAspect="1"/>
          </p:cNvGraphicFramePr>
          <p:nvPr/>
        </p:nvGraphicFramePr>
        <p:xfrm>
          <a:off x="3917950" y="3517900"/>
          <a:ext cx="1419225" cy="396875"/>
        </p:xfrm>
        <a:graphic>
          <a:graphicData uri="http://schemas.openxmlformats.org/presentationml/2006/ole">
            <p:oleObj spid="_x0000_s5181" name="公式" r:id="rId23" imgW="812447" imgH="228501" progId="Equation.3">
              <p:embed/>
            </p:oleObj>
          </a:graphicData>
        </a:graphic>
      </p:graphicFrame>
      <p:sp>
        <p:nvSpPr>
          <p:cNvPr id="71" name="Oval 77"/>
          <p:cNvSpPr>
            <a:spLocks noChangeArrowheads="1"/>
          </p:cNvSpPr>
          <p:nvPr/>
        </p:nvSpPr>
        <p:spPr bwMode="auto">
          <a:xfrm>
            <a:off x="2035175" y="391477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2" name="Line 78"/>
          <p:cNvSpPr>
            <a:spLocks noChangeShapeType="1"/>
          </p:cNvSpPr>
          <p:nvPr/>
        </p:nvSpPr>
        <p:spPr bwMode="auto">
          <a:xfrm flipH="1" flipV="1">
            <a:off x="1806575" y="2466975"/>
            <a:ext cx="381000" cy="1447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Oval 79"/>
          <p:cNvSpPr>
            <a:spLocks noChangeArrowheads="1"/>
          </p:cNvSpPr>
          <p:nvPr/>
        </p:nvSpPr>
        <p:spPr bwMode="auto">
          <a:xfrm>
            <a:off x="8054975" y="3914775"/>
            <a:ext cx="457200" cy="457200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4" name="Line 80"/>
          <p:cNvSpPr>
            <a:spLocks noChangeShapeType="1"/>
          </p:cNvSpPr>
          <p:nvPr/>
        </p:nvSpPr>
        <p:spPr bwMode="auto">
          <a:xfrm flipH="1" flipV="1">
            <a:off x="1806575" y="2466975"/>
            <a:ext cx="6324600" cy="14478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81"/>
          <p:cNvSpPr txBox="1">
            <a:spLocks noChangeArrowheads="1"/>
          </p:cNvSpPr>
          <p:nvPr/>
        </p:nvSpPr>
        <p:spPr bwMode="auto">
          <a:xfrm>
            <a:off x="250825" y="1765300"/>
            <a:ext cx="216535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Arial" pitchFamily="34" charset="0"/>
              </a:rPr>
              <a:t>电源中间接点为参考电位点</a:t>
            </a:r>
          </a:p>
        </p:txBody>
      </p:sp>
      <p:sp>
        <p:nvSpPr>
          <p:cNvPr id="76" name="AutoShape 100"/>
          <p:cNvSpPr>
            <a:spLocks noChangeArrowheads="1"/>
          </p:cNvSpPr>
          <p:nvPr/>
        </p:nvSpPr>
        <p:spPr bwMode="auto">
          <a:xfrm>
            <a:off x="6681788" y="3981450"/>
            <a:ext cx="93662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7" name="AutoShape 101"/>
          <p:cNvSpPr>
            <a:spLocks noChangeArrowheads="1"/>
          </p:cNvSpPr>
          <p:nvPr/>
        </p:nvSpPr>
        <p:spPr bwMode="auto">
          <a:xfrm>
            <a:off x="7502525" y="3978275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8" name="AutoShape 111"/>
          <p:cNvSpPr>
            <a:spLocks noChangeArrowheads="1"/>
          </p:cNvSpPr>
          <p:nvPr/>
        </p:nvSpPr>
        <p:spPr bwMode="auto">
          <a:xfrm>
            <a:off x="7797800" y="3987800"/>
            <a:ext cx="73025" cy="71438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79" name="AutoShape 134"/>
          <p:cNvSpPr>
            <a:spLocks noChangeArrowheads="1"/>
          </p:cNvSpPr>
          <p:nvPr/>
        </p:nvSpPr>
        <p:spPr bwMode="auto">
          <a:xfrm>
            <a:off x="4102100" y="258445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0" name="AutoShape 135"/>
          <p:cNvSpPr>
            <a:spLocks noChangeArrowheads="1"/>
          </p:cNvSpPr>
          <p:nvPr/>
        </p:nvSpPr>
        <p:spPr bwMode="auto">
          <a:xfrm>
            <a:off x="4102100" y="547370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1" name="AutoShape 136"/>
          <p:cNvSpPr>
            <a:spLocks noChangeArrowheads="1"/>
          </p:cNvSpPr>
          <p:nvPr/>
        </p:nvSpPr>
        <p:spPr bwMode="auto">
          <a:xfrm>
            <a:off x="1870075" y="3076575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" name="AutoShape 137"/>
          <p:cNvSpPr>
            <a:spLocks noChangeArrowheads="1"/>
          </p:cNvSpPr>
          <p:nvPr/>
        </p:nvSpPr>
        <p:spPr bwMode="auto">
          <a:xfrm>
            <a:off x="1870075" y="4851400"/>
            <a:ext cx="93663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3" name="AutoShape 138"/>
          <p:cNvSpPr>
            <a:spLocks noChangeArrowheads="1"/>
          </p:cNvSpPr>
          <p:nvPr/>
        </p:nvSpPr>
        <p:spPr bwMode="auto">
          <a:xfrm>
            <a:off x="1855788" y="3924300"/>
            <a:ext cx="93662" cy="88900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71438"/>
            <a:ext cx="7888288" cy="6461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2.1  </a:t>
            </a:r>
            <a:r>
              <a:rPr lang="zh-CN" altLang="en-US" dirty="0"/>
              <a:t>集成电路运算放大器</a:t>
            </a:r>
          </a:p>
        </p:txBody>
      </p:sp>
      <p:pic>
        <p:nvPicPr>
          <p:cNvPr id="61443" name="Picture 2" descr="未标题-3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557338"/>
            <a:ext cx="5832475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2888" y="822325"/>
            <a:ext cx="3267075" cy="1347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通常：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 开环电压增益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i="1" kern="0" baseline="-30000" dirty="0" err="1" smtClean="0">
                <a:solidFill>
                  <a:srgbClr val="000000"/>
                </a:solidFill>
              </a:rPr>
              <a:t>v</a:t>
            </a:r>
            <a:r>
              <a:rPr lang="en-US" altLang="zh-CN" sz="2400" kern="0" baseline="-30000" dirty="0" err="1" smtClean="0">
                <a:solidFill>
                  <a:srgbClr val="000000"/>
                </a:solidFill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10</a:t>
            </a:r>
            <a:r>
              <a:rPr lang="en-US" altLang="zh-CN" sz="2400" kern="0" baseline="30000" dirty="0" smtClean="0">
                <a:solidFill>
                  <a:srgbClr val="000000"/>
                </a:solidFill>
              </a:rPr>
              <a:t>5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（很高）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888" y="2327275"/>
            <a:ext cx="3203575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smtClean="0">
                <a:solidFill>
                  <a:srgbClr val="000000"/>
                </a:solidFill>
              </a:rPr>
              <a:t>输入电阻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smtClean="0">
                <a:solidFill>
                  <a:srgbClr val="000000"/>
                </a:solidFill>
              </a:rPr>
              <a:t>     </a:t>
            </a:r>
            <a:r>
              <a:rPr lang="en-US" altLang="zh-CN" sz="24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smtClean="0">
                <a:solidFill>
                  <a:srgbClr val="000000"/>
                </a:solidFill>
              </a:rPr>
              <a:t>i </a:t>
            </a:r>
            <a:r>
              <a:rPr lang="en-US" altLang="zh-CN" sz="2400" kern="0" smtClean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400" kern="0" smtClean="0">
                <a:solidFill>
                  <a:srgbClr val="000000"/>
                </a:solidFill>
              </a:rPr>
              <a:t> 10</a:t>
            </a:r>
            <a:r>
              <a:rPr lang="en-US" altLang="zh-CN" sz="2400" kern="0" baseline="30000" smtClean="0">
                <a:solidFill>
                  <a:srgbClr val="000000"/>
                </a:solidFill>
              </a:rPr>
              <a:t>6</a:t>
            </a:r>
            <a:r>
              <a:rPr lang="en-US" altLang="zh-CN" sz="2400" kern="0" smtClean="0">
                <a:solidFill>
                  <a:srgbClr val="000000"/>
                </a:solidFill>
              </a:rPr>
              <a:t>Ω </a:t>
            </a:r>
            <a:r>
              <a:rPr lang="zh-CN" altLang="en-US" sz="2400" kern="0" smtClean="0">
                <a:solidFill>
                  <a:srgbClr val="FF0000"/>
                </a:solidFill>
              </a:rPr>
              <a:t>（很大）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2888" y="3470275"/>
            <a:ext cx="3284537" cy="895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altLang="zh-CN" sz="2400" kern="0" smtClean="0">
                <a:solidFill>
                  <a:srgbClr val="000000"/>
                </a:solidFill>
              </a:rPr>
              <a:t> </a:t>
            </a:r>
            <a:r>
              <a:rPr lang="zh-CN" altLang="en-US" sz="2400" kern="0" smtClean="0">
                <a:solidFill>
                  <a:srgbClr val="000000"/>
                </a:solidFill>
              </a:rPr>
              <a:t>输出电阻</a:t>
            </a:r>
          </a:p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zh-CN" altLang="en-US" sz="2400" i="1" kern="0" smtClean="0">
                <a:solidFill>
                  <a:srgbClr val="000000"/>
                </a:solidFill>
              </a:rPr>
              <a:t>    </a:t>
            </a:r>
            <a:r>
              <a:rPr lang="en-US" altLang="zh-CN" sz="2400" i="1" kern="0" smtClean="0">
                <a:solidFill>
                  <a:srgbClr val="000000"/>
                </a:solidFill>
              </a:rPr>
              <a:t>r</a:t>
            </a:r>
            <a:r>
              <a:rPr lang="en-US" altLang="zh-CN" sz="2400" kern="0" baseline="-30000" smtClean="0">
                <a:solidFill>
                  <a:srgbClr val="000000"/>
                </a:solidFill>
              </a:rPr>
              <a:t>o </a:t>
            </a:r>
            <a:r>
              <a:rPr lang="en-US" altLang="zh-CN" sz="2400" kern="0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z="2400" kern="0" smtClean="0">
                <a:solidFill>
                  <a:srgbClr val="000000"/>
                </a:solidFill>
              </a:rPr>
              <a:t> 100Ω </a:t>
            </a:r>
            <a:r>
              <a:rPr lang="zh-CN" altLang="en-US" sz="2400" kern="0" smtClean="0">
                <a:solidFill>
                  <a:srgbClr val="FF0000"/>
                </a:solidFill>
              </a:rPr>
              <a:t>（很小）</a:t>
            </a:r>
            <a:r>
              <a:rPr lang="zh-CN" altLang="en-US" sz="2400" kern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84263" y="4926013"/>
            <a:ext cx="70167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 kern="0" dirty="0" err="1" smtClean="0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kern="0" baseline="-3000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－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           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（  </a:t>
            </a:r>
            <a:r>
              <a:rPr lang="en-US" altLang="zh-CN" sz="28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dirty="0" smtClean="0">
                <a:solidFill>
                  <a:srgbClr val="000000"/>
                </a:solidFill>
              </a:rPr>
              <a:t>－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 kern="0" dirty="0" err="1" smtClean="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kern="0" baseline="-30000" dirty="0" err="1" smtClean="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kern="0" dirty="0" smtClean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 kern="0" dirty="0" smtClean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kern="0" baseline="-30000" dirty="0" smtClean="0">
                <a:solidFill>
                  <a:srgbClr val="000000"/>
                </a:solidFill>
              </a:rPr>
              <a:t>＋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 ）</a:t>
            </a:r>
            <a:r>
              <a:rPr lang="zh-CN" altLang="en-US" sz="2800" i="1" kern="0" dirty="0" smtClean="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362200" y="5624513"/>
            <a:ext cx="4114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kern="0" smtClean="0">
                <a:solidFill>
                  <a:srgbClr val="CC0000"/>
                </a:solidFill>
              </a:rPr>
              <a:t>注意输入输出的相位关系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2293</Words>
  <Application>Microsoft Office PowerPoint</Application>
  <PresentationFormat>全屏显示(4:3)</PresentationFormat>
  <Paragraphs>679</Paragraphs>
  <Slides>54</Slides>
  <Notes>48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Office 主题​​</vt:lpstr>
      <vt:lpstr>BMP 图象</vt:lpstr>
      <vt:lpstr>公式</vt:lpstr>
      <vt:lpstr>Equation</vt:lpstr>
      <vt:lpstr>图片</vt:lpstr>
      <vt:lpstr>位图图像</vt:lpstr>
      <vt:lpstr>Image</vt:lpstr>
      <vt:lpstr>MathType 6.0 Equation</vt:lpstr>
      <vt:lpstr>Picture</vt:lpstr>
      <vt:lpstr>Microsoft Equation 3.0</vt:lpstr>
      <vt:lpstr>Microsoft 公式 3.0</vt:lpstr>
      <vt:lpstr>运算放大器简介</vt:lpstr>
      <vt:lpstr>2 运算放大器</vt:lpstr>
      <vt:lpstr>幻灯片 3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2.1  集成电路运算放大器</vt:lpstr>
      <vt:lpstr>幻灯片 11</vt:lpstr>
      <vt:lpstr>2.2  理想运算放大器</vt:lpstr>
      <vt:lpstr>幻灯片 13</vt:lpstr>
      <vt:lpstr>2.3  基本线性运放电路</vt:lpstr>
      <vt:lpstr>幻灯片 15</vt:lpstr>
      <vt:lpstr>幻灯片 16</vt:lpstr>
      <vt:lpstr>2.3.1   同相放大电路</vt:lpstr>
      <vt:lpstr>幻灯片 18</vt:lpstr>
      <vt:lpstr>幻灯片 19</vt:lpstr>
      <vt:lpstr>2.3.1   同相放大电路</vt:lpstr>
      <vt:lpstr>幻灯片 21</vt:lpstr>
      <vt:lpstr>幻灯片 22</vt:lpstr>
      <vt:lpstr>2.3.2   反相放大电路</vt:lpstr>
      <vt:lpstr>2.3.2   反相放大电路</vt:lpstr>
      <vt:lpstr>2.3.2   反相放大电路</vt:lpstr>
      <vt:lpstr>幻灯片 26</vt:lpstr>
      <vt:lpstr>幻灯片 27</vt:lpstr>
      <vt:lpstr>幻灯片 28</vt:lpstr>
      <vt:lpstr>幻灯片 29</vt:lpstr>
      <vt:lpstr>幻灯片 30</vt:lpstr>
      <vt:lpstr>幻灯片 31</vt:lpstr>
      <vt:lpstr>  2.4  同相输入和反相输入放大电路的其他应用</vt:lpstr>
      <vt:lpstr>2.4.1  求差电路</vt:lpstr>
      <vt:lpstr>2.4.1  求差电路</vt:lpstr>
      <vt:lpstr>幻灯片 35</vt:lpstr>
      <vt:lpstr>幻灯片 36</vt:lpstr>
      <vt:lpstr>2.4.1  求差电路</vt:lpstr>
      <vt:lpstr>2.4.1  求差电路</vt:lpstr>
      <vt:lpstr>幻灯片 39</vt:lpstr>
      <vt:lpstr>幻灯片 40</vt:lpstr>
      <vt:lpstr>幻灯片 41</vt:lpstr>
      <vt:lpstr>幻灯片 42</vt:lpstr>
      <vt:lpstr>幻灯片 43</vt:lpstr>
      <vt:lpstr>幻灯片 44</vt:lpstr>
      <vt:lpstr>2.4.3  求和电路</vt:lpstr>
      <vt:lpstr>幻灯片 46</vt:lpstr>
      <vt:lpstr>幻灯片 47</vt:lpstr>
      <vt:lpstr>幻灯片 48</vt:lpstr>
      <vt:lpstr>幻灯片 49</vt:lpstr>
      <vt:lpstr>2.4.4  积分电路和微分电路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汪沛</cp:lastModifiedBy>
  <cp:revision>108</cp:revision>
  <dcterms:created xsi:type="dcterms:W3CDTF">2014-01-02T08:12:52Z</dcterms:created>
  <dcterms:modified xsi:type="dcterms:W3CDTF">2019-09-11T04:30:51Z</dcterms:modified>
</cp:coreProperties>
</file>