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Default Extension="jpeg" ContentType="image/jpeg"/>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97"/>
  </p:notesMasterIdLst>
  <p:sldIdLst>
    <p:sldId id="404" r:id="rId2"/>
    <p:sldId id="405" r:id="rId3"/>
    <p:sldId id="406" r:id="rId4"/>
    <p:sldId id="399" r:id="rId5"/>
    <p:sldId id="400" r:id="rId6"/>
    <p:sldId id="401" r:id="rId7"/>
    <p:sldId id="402" r:id="rId8"/>
    <p:sldId id="403" r:id="rId9"/>
    <p:sldId id="256" r:id="rId10"/>
    <p:sldId id="301" r:id="rId11"/>
    <p:sldId id="302" r:id="rId12"/>
    <p:sldId id="303" r:id="rId13"/>
    <p:sldId id="304" r:id="rId14"/>
    <p:sldId id="305" r:id="rId15"/>
    <p:sldId id="306" r:id="rId16"/>
    <p:sldId id="307" r:id="rId17"/>
    <p:sldId id="308" r:id="rId18"/>
    <p:sldId id="314" r:id="rId19"/>
    <p:sldId id="310" r:id="rId20"/>
    <p:sldId id="398" r:id="rId21"/>
    <p:sldId id="311" r:id="rId22"/>
    <p:sldId id="321" r:id="rId23"/>
    <p:sldId id="312" r:id="rId24"/>
    <p:sldId id="313" r:id="rId25"/>
    <p:sldId id="324" r:id="rId26"/>
    <p:sldId id="325" r:id="rId27"/>
    <p:sldId id="327" r:id="rId28"/>
    <p:sldId id="329" r:id="rId29"/>
    <p:sldId id="330" r:id="rId30"/>
    <p:sldId id="331" r:id="rId31"/>
    <p:sldId id="332" r:id="rId32"/>
    <p:sldId id="270" r:id="rId33"/>
    <p:sldId id="333" r:id="rId34"/>
    <p:sldId id="271" r:id="rId35"/>
    <p:sldId id="338" r:id="rId36"/>
    <p:sldId id="337" r:id="rId37"/>
    <p:sldId id="272" r:id="rId38"/>
    <p:sldId id="340" r:id="rId39"/>
    <p:sldId id="342" r:id="rId40"/>
    <p:sldId id="344" r:id="rId41"/>
    <p:sldId id="377" r:id="rId42"/>
    <p:sldId id="350" r:id="rId43"/>
    <p:sldId id="345" r:id="rId44"/>
    <p:sldId id="347" r:id="rId45"/>
    <p:sldId id="355" r:id="rId46"/>
    <p:sldId id="348" r:id="rId47"/>
    <p:sldId id="354" r:id="rId48"/>
    <p:sldId id="349" r:id="rId49"/>
    <p:sldId id="275" r:id="rId50"/>
    <p:sldId id="276" r:id="rId51"/>
    <p:sldId id="351" r:id="rId52"/>
    <p:sldId id="352" r:id="rId53"/>
    <p:sldId id="277" r:id="rId54"/>
    <p:sldId id="278" r:id="rId55"/>
    <p:sldId id="279" r:id="rId56"/>
    <p:sldId id="280" r:id="rId57"/>
    <p:sldId id="353" r:id="rId58"/>
    <p:sldId id="367" r:id="rId59"/>
    <p:sldId id="368" r:id="rId60"/>
    <p:sldId id="369" r:id="rId61"/>
    <p:sldId id="281" r:id="rId62"/>
    <p:sldId id="282" r:id="rId63"/>
    <p:sldId id="283" r:id="rId64"/>
    <p:sldId id="356" r:id="rId65"/>
    <p:sldId id="286" r:id="rId66"/>
    <p:sldId id="287" r:id="rId67"/>
    <p:sldId id="358" r:id="rId68"/>
    <p:sldId id="357" r:id="rId69"/>
    <p:sldId id="362" r:id="rId70"/>
    <p:sldId id="289" r:id="rId71"/>
    <p:sldId id="290" r:id="rId72"/>
    <p:sldId id="379" r:id="rId73"/>
    <p:sldId id="380" r:id="rId74"/>
    <p:sldId id="291" r:id="rId75"/>
    <p:sldId id="365" r:id="rId76"/>
    <p:sldId id="293" r:id="rId77"/>
    <p:sldId id="294" r:id="rId78"/>
    <p:sldId id="295" r:id="rId79"/>
    <p:sldId id="366" r:id="rId80"/>
    <p:sldId id="370" r:id="rId81"/>
    <p:sldId id="296" r:id="rId82"/>
    <p:sldId id="372" r:id="rId83"/>
    <p:sldId id="392" r:id="rId84"/>
    <p:sldId id="396" r:id="rId85"/>
    <p:sldId id="373" r:id="rId86"/>
    <p:sldId id="393" r:id="rId87"/>
    <p:sldId id="394" r:id="rId88"/>
    <p:sldId id="386" r:id="rId89"/>
    <p:sldId id="387" r:id="rId90"/>
    <p:sldId id="388" r:id="rId91"/>
    <p:sldId id="395" r:id="rId92"/>
    <p:sldId id="390" r:id="rId93"/>
    <p:sldId id="391" r:id="rId94"/>
    <p:sldId id="299" r:id="rId95"/>
    <p:sldId id="397" r:id="rId9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9934E"/>
    <a:srgbClr val="4A8261"/>
    <a:srgbClr val="D0CFCE"/>
    <a:srgbClr val="00CC00"/>
    <a:srgbClr val="0066FF"/>
    <a:srgbClr val="0099FF"/>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98" autoAdjust="0"/>
    <p:restoredTop sz="66007" autoAdjust="0"/>
  </p:normalViewPr>
  <p:slideViewPr>
    <p:cSldViewPr>
      <p:cViewPr varScale="1">
        <p:scale>
          <a:sx n="74" d="100"/>
          <a:sy n="74" d="100"/>
        </p:scale>
        <p:origin x="-2112" y="-90"/>
      </p:cViewPr>
      <p:guideLst>
        <p:guide orient="horz" pos="2160"/>
        <p:guide pos="2880"/>
      </p:guideLst>
    </p:cSldViewPr>
  </p:slideViewPr>
  <p:notesTextViewPr>
    <p:cViewPr>
      <p:scale>
        <a:sx n="100" d="100"/>
        <a:sy n="100" d="100"/>
      </p:scale>
      <p:origin x="0" y="0"/>
    </p:cViewPr>
  </p:notesTextViewPr>
  <p:gridSpacing cx="41292463" cy="4129246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e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e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6.e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 Id="rId14"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91.wmf"/><Relationship Id="rId18" Type="http://schemas.openxmlformats.org/officeDocument/2006/relationships/image" Target="../media/image96.wmf"/><Relationship Id="rId3" Type="http://schemas.openxmlformats.org/officeDocument/2006/relationships/image" Target="../media/image81.wmf"/><Relationship Id="rId21" Type="http://schemas.openxmlformats.org/officeDocument/2006/relationships/image" Target="../media/image99.wmf"/><Relationship Id="rId7" Type="http://schemas.openxmlformats.org/officeDocument/2006/relationships/image" Target="../media/image85.wmf"/><Relationship Id="rId12" Type="http://schemas.openxmlformats.org/officeDocument/2006/relationships/image" Target="../media/image90.wmf"/><Relationship Id="rId17" Type="http://schemas.openxmlformats.org/officeDocument/2006/relationships/image" Target="../media/image95.wmf"/><Relationship Id="rId2" Type="http://schemas.openxmlformats.org/officeDocument/2006/relationships/image" Target="../media/image80.wmf"/><Relationship Id="rId16" Type="http://schemas.openxmlformats.org/officeDocument/2006/relationships/image" Target="../media/image94.wmf"/><Relationship Id="rId20" Type="http://schemas.openxmlformats.org/officeDocument/2006/relationships/image" Target="../media/image98.wmf"/><Relationship Id="rId1" Type="http://schemas.openxmlformats.org/officeDocument/2006/relationships/image" Target="../media/image79.wmf"/><Relationship Id="rId6" Type="http://schemas.openxmlformats.org/officeDocument/2006/relationships/image" Target="../media/image84.wmf"/><Relationship Id="rId11" Type="http://schemas.openxmlformats.org/officeDocument/2006/relationships/image" Target="../media/image89.wmf"/><Relationship Id="rId24" Type="http://schemas.openxmlformats.org/officeDocument/2006/relationships/image" Target="../media/image102.wmf"/><Relationship Id="rId5" Type="http://schemas.openxmlformats.org/officeDocument/2006/relationships/image" Target="../media/image83.wmf"/><Relationship Id="rId15" Type="http://schemas.openxmlformats.org/officeDocument/2006/relationships/image" Target="../media/image93.wmf"/><Relationship Id="rId23" Type="http://schemas.openxmlformats.org/officeDocument/2006/relationships/image" Target="../media/image101.wmf"/><Relationship Id="rId10" Type="http://schemas.openxmlformats.org/officeDocument/2006/relationships/image" Target="../media/image88.wmf"/><Relationship Id="rId19" Type="http://schemas.openxmlformats.org/officeDocument/2006/relationships/image" Target="../media/image97.wmf"/><Relationship Id="rId4" Type="http://schemas.openxmlformats.org/officeDocument/2006/relationships/image" Target="../media/image82.wmf"/><Relationship Id="rId9" Type="http://schemas.openxmlformats.org/officeDocument/2006/relationships/image" Target="../media/image87.wmf"/><Relationship Id="rId14" Type="http://schemas.openxmlformats.org/officeDocument/2006/relationships/image" Target="../media/image92.wmf"/><Relationship Id="rId22" Type="http://schemas.openxmlformats.org/officeDocument/2006/relationships/image" Target="../media/image10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3.png"/></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image" Target="../media/image117.wmf"/><Relationship Id="rId3" Type="http://schemas.openxmlformats.org/officeDocument/2006/relationships/image" Target="../media/image107.wmf"/><Relationship Id="rId7" Type="http://schemas.openxmlformats.org/officeDocument/2006/relationships/image" Target="../media/image111.wmf"/><Relationship Id="rId12" Type="http://schemas.openxmlformats.org/officeDocument/2006/relationships/image" Target="../media/image116.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11" Type="http://schemas.openxmlformats.org/officeDocument/2006/relationships/image" Target="../media/image115.wmf"/><Relationship Id="rId5" Type="http://schemas.openxmlformats.org/officeDocument/2006/relationships/image" Target="../media/image109.wmf"/><Relationship Id="rId15" Type="http://schemas.openxmlformats.org/officeDocument/2006/relationships/image" Target="../media/image119.wmf"/><Relationship Id="rId10" Type="http://schemas.openxmlformats.org/officeDocument/2006/relationships/image" Target="../media/image114.wmf"/><Relationship Id="rId4" Type="http://schemas.openxmlformats.org/officeDocument/2006/relationships/image" Target="../media/image108.wmf"/><Relationship Id="rId9" Type="http://schemas.openxmlformats.org/officeDocument/2006/relationships/image" Target="../media/image113.wmf"/><Relationship Id="rId14" Type="http://schemas.openxmlformats.org/officeDocument/2006/relationships/image" Target="../media/image11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image" Target="../media/image132.wmf"/><Relationship Id="rId3" Type="http://schemas.openxmlformats.org/officeDocument/2006/relationships/image" Target="../media/image122.wmf"/><Relationship Id="rId7" Type="http://schemas.openxmlformats.org/officeDocument/2006/relationships/image" Target="../media/image126.wmf"/><Relationship Id="rId12" Type="http://schemas.openxmlformats.org/officeDocument/2006/relationships/image" Target="../media/image131.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11" Type="http://schemas.openxmlformats.org/officeDocument/2006/relationships/image" Target="../media/image130.wmf"/><Relationship Id="rId5" Type="http://schemas.openxmlformats.org/officeDocument/2006/relationships/image" Target="../media/image124.wmf"/><Relationship Id="rId15" Type="http://schemas.openxmlformats.org/officeDocument/2006/relationships/image" Target="../media/image134.wmf"/><Relationship Id="rId10" Type="http://schemas.openxmlformats.org/officeDocument/2006/relationships/image" Target="../media/image129.wmf"/><Relationship Id="rId4" Type="http://schemas.openxmlformats.org/officeDocument/2006/relationships/image" Target="../media/image123.wmf"/><Relationship Id="rId9" Type="http://schemas.openxmlformats.org/officeDocument/2006/relationships/image" Target="../media/image128.wmf"/><Relationship Id="rId14" Type="http://schemas.openxmlformats.org/officeDocument/2006/relationships/image" Target="../media/image1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36.emf"/><Relationship Id="rId1" Type="http://schemas.openxmlformats.org/officeDocument/2006/relationships/image" Target="../media/image135.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39.wmf"/><Relationship Id="rId7" Type="http://schemas.openxmlformats.org/officeDocument/2006/relationships/image" Target="../media/image143.wmf"/><Relationship Id="rId2" Type="http://schemas.openxmlformats.org/officeDocument/2006/relationships/image" Target="../media/image138.wmf"/><Relationship Id="rId1" Type="http://schemas.openxmlformats.org/officeDocument/2006/relationships/image" Target="../media/image137.wmf"/><Relationship Id="rId6" Type="http://schemas.openxmlformats.org/officeDocument/2006/relationships/image" Target="../media/image142.wmf"/><Relationship Id="rId11" Type="http://schemas.openxmlformats.org/officeDocument/2006/relationships/image" Target="../media/image147.wmf"/><Relationship Id="rId5" Type="http://schemas.openxmlformats.org/officeDocument/2006/relationships/image" Target="../media/image141.wmf"/><Relationship Id="rId10" Type="http://schemas.openxmlformats.org/officeDocument/2006/relationships/image" Target="../media/image146.wmf"/><Relationship Id="rId4" Type="http://schemas.openxmlformats.org/officeDocument/2006/relationships/image" Target="../media/image140.wmf"/><Relationship Id="rId9" Type="http://schemas.openxmlformats.org/officeDocument/2006/relationships/image" Target="../media/image1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wmf"/><Relationship Id="rId1" Type="http://schemas.openxmlformats.org/officeDocument/2006/relationships/image" Target="../media/image14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42.wmf"/><Relationship Id="rId1" Type="http://schemas.openxmlformats.org/officeDocument/2006/relationships/image" Target="../media/image151.wmf"/><Relationship Id="rId4" Type="http://schemas.openxmlformats.org/officeDocument/2006/relationships/image" Target="../media/image15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image" Target="../media/image158.wmf"/><Relationship Id="rId1" Type="http://schemas.openxmlformats.org/officeDocument/2006/relationships/image" Target="../media/image157.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image" Target="../media/image28.e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7.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11" Type="http://schemas.openxmlformats.org/officeDocument/2006/relationships/image" Target="../media/image26.wmf"/><Relationship Id="rId5" Type="http://schemas.openxmlformats.org/officeDocument/2006/relationships/image" Target="../media/image21.wmf"/><Relationship Id="rId10" Type="http://schemas.openxmlformats.org/officeDocument/2006/relationships/image" Target="../media/image12.wmf"/><Relationship Id="rId4" Type="http://schemas.openxmlformats.org/officeDocument/2006/relationships/image" Target="../media/image20.wmf"/><Relationship Id="rId9"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64.png"/></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67.wmf"/><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77.wmf"/><Relationship Id="rId5" Type="http://schemas.openxmlformats.org/officeDocument/2006/relationships/image" Target="../media/image182.wmf"/><Relationship Id="rId4" Type="http://schemas.openxmlformats.org/officeDocument/2006/relationships/image" Target="../media/image18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image" Target="../media/image194.wmf"/><Relationship Id="rId3" Type="http://schemas.openxmlformats.org/officeDocument/2006/relationships/image" Target="../media/image185.wmf"/><Relationship Id="rId7" Type="http://schemas.openxmlformats.org/officeDocument/2006/relationships/image" Target="../media/image188.wmf"/><Relationship Id="rId12" Type="http://schemas.openxmlformats.org/officeDocument/2006/relationships/image" Target="../media/image193.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77.wmf"/><Relationship Id="rId11" Type="http://schemas.openxmlformats.org/officeDocument/2006/relationships/image" Target="../media/image192.wmf"/><Relationship Id="rId5" Type="http://schemas.openxmlformats.org/officeDocument/2006/relationships/image" Target="../media/image187.wmf"/><Relationship Id="rId10" Type="http://schemas.openxmlformats.org/officeDocument/2006/relationships/image" Target="../media/image191.wmf"/><Relationship Id="rId4" Type="http://schemas.openxmlformats.org/officeDocument/2006/relationships/image" Target="../media/image186.wmf"/><Relationship Id="rId9" Type="http://schemas.openxmlformats.org/officeDocument/2006/relationships/image" Target="../media/image190.wmf"/><Relationship Id="rId14" Type="http://schemas.openxmlformats.org/officeDocument/2006/relationships/image" Target="../media/image195.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image" Target="../media/image188.wmf"/><Relationship Id="rId7" Type="http://schemas.openxmlformats.org/officeDocument/2006/relationships/image" Target="../media/image192.wmf"/><Relationship Id="rId2" Type="http://schemas.openxmlformats.org/officeDocument/2006/relationships/image" Target="../media/image197.wmf"/><Relationship Id="rId1" Type="http://schemas.openxmlformats.org/officeDocument/2006/relationships/image" Target="../media/image196.wmf"/><Relationship Id="rId6" Type="http://schemas.openxmlformats.org/officeDocument/2006/relationships/image" Target="../media/image191.wmf"/><Relationship Id="rId5" Type="http://schemas.openxmlformats.org/officeDocument/2006/relationships/image" Target="../media/image190.wmf"/><Relationship Id="rId4" Type="http://schemas.openxmlformats.org/officeDocument/2006/relationships/image" Target="../media/image189.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image" Target="../media/image189.wmf"/><Relationship Id="rId7" Type="http://schemas.openxmlformats.org/officeDocument/2006/relationships/image" Target="../media/image202.wmf"/><Relationship Id="rId12" Type="http://schemas.openxmlformats.org/officeDocument/2006/relationships/image" Target="../media/image177.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1.wmf"/><Relationship Id="rId11" Type="http://schemas.openxmlformats.org/officeDocument/2006/relationships/image" Target="../media/image206.wmf"/><Relationship Id="rId5" Type="http://schemas.openxmlformats.org/officeDocument/2006/relationships/image" Target="../media/image200.wmf"/><Relationship Id="rId10" Type="http://schemas.openxmlformats.org/officeDocument/2006/relationships/image" Target="../media/image205.wmf"/><Relationship Id="rId4" Type="http://schemas.openxmlformats.org/officeDocument/2006/relationships/image" Target="../media/image190.wmf"/><Relationship Id="rId9" Type="http://schemas.openxmlformats.org/officeDocument/2006/relationships/image" Target="../media/image20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wmf"/><Relationship Id="rId4" Type="http://schemas.openxmlformats.org/officeDocument/2006/relationships/image" Target="../media/image3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9.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90.wmf"/><Relationship Id="rId7" Type="http://schemas.openxmlformats.org/officeDocument/2006/relationships/image" Target="../media/image214.wmf"/><Relationship Id="rId2" Type="http://schemas.openxmlformats.org/officeDocument/2006/relationships/image" Target="../media/image189.wmf"/><Relationship Id="rId1" Type="http://schemas.openxmlformats.org/officeDocument/2006/relationships/image" Target="../media/image210.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image" Target="../media/image189.wmf"/><Relationship Id="rId7" Type="http://schemas.openxmlformats.org/officeDocument/2006/relationships/image" Target="../media/image219.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18.wmf"/><Relationship Id="rId5" Type="http://schemas.openxmlformats.org/officeDocument/2006/relationships/image" Target="../media/image217.wmf"/><Relationship Id="rId10" Type="http://schemas.openxmlformats.org/officeDocument/2006/relationships/image" Target="../media/image177.wmf"/><Relationship Id="rId4" Type="http://schemas.openxmlformats.org/officeDocument/2006/relationships/image" Target="../media/image190.wmf"/><Relationship Id="rId9" Type="http://schemas.openxmlformats.org/officeDocument/2006/relationships/image" Target="../media/image221.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image" Target="../media/image44.wmf"/><Relationship Id="rId18" Type="http://schemas.openxmlformats.org/officeDocument/2006/relationships/image" Target="../media/image236.wmf"/><Relationship Id="rId26" Type="http://schemas.openxmlformats.org/officeDocument/2006/relationships/image" Target="../media/image242.wmf"/><Relationship Id="rId3" Type="http://schemas.openxmlformats.org/officeDocument/2006/relationships/image" Target="../media/image224.wmf"/><Relationship Id="rId21" Type="http://schemas.openxmlformats.org/officeDocument/2006/relationships/image" Target="../media/image238.wmf"/><Relationship Id="rId7" Type="http://schemas.openxmlformats.org/officeDocument/2006/relationships/image" Target="../media/image228.wmf"/><Relationship Id="rId12" Type="http://schemas.openxmlformats.org/officeDocument/2006/relationships/image" Target="../media/image233.wmf"/><Relationship Id="rId17" Type="http://schemas.openxmlformats.org/officeDocument/2006/relationships/image" Target="../media/image190.wmf"/><Relationship Id="rId25" Type="http://schemas.openxmlformats.org/officeDocument/2006/relationships/image" Target="../media/image177.wmf"/><Relationship Id="rId2" Type="http://schemas.openxmlformats.org/officeDocument/2006/relationships/image" Target="../media/image223.wmf"/><Relationship Id="rId16" Type="http://schemas.openxmlformats.org/officeDocument/2006/relationships/image" Target="../media/image189.wmf"/><Relationship Id="rId20" Type="http://schemas.openxmlformats.org/officeDocument/2006/relationships/image" Target="../media/image193.wmf"/><Relationship Id="rId1" Type="http://schemas.openxmlformats.org/officeDocument/2006/relationships/image" Target="../media/image222.wmf"/><Relationship Id="rId6" Type="http://schemas.openxmlformats.org/officeDocument/2006/relationships/image" Target="../media/image227.wmf"/><Relationship Id="rId11" Type="http://schemas.openxmlformats.org/officeDocument/2006/relationships/image" Target="../media/image232.wmf"/><Relationship Id="rId24" Type="http://schemas.openxmlformats.org/officeDocument/2006/relationships/image" Target="../media/image241.wmf"/><Relationship Id="rId5" Type="http://schemas.openxmlformats.org/officeDocument/2006/relationships/image" Target="../media/image226.wmf"/><Relationship Id="rId15" Type="http://schemas.openxmlformats.org/officeDocument/2006/relationships/image" Target="../media/image235.wmf"/><Relationship Id="rId23" Type="http://schemas.openxmlformats.org/officeDocument/2006/relationships/image" Target="../media/image240.wmf"/><Relationship Id="rId28" Type="http://schemas.openxmlformats.org/officeDocument/2006/relationships/image" Target="../media/image185.wmf"/><Relationship Id="rId10" Type="http://schemas.openxmlformats.org/officeDocument/2006/relationships/image" Target="../media/image231.wmf"/><Relationship Id="rId19" Type="http://schemas.openxmlformats.org/officeDocument/2006/relationships/image" Target="../media/image237.wmf"/><Relationship Id="rId4" Type="http://schemas.openxmlformats.org/officeDocument/2006/relationships/image" Target="../media/image225.wmf"/><Relationship Id="rId9" Type="http://schemas.openxmlformats.org/officeDocument/2006/relationships/image" Target="../media/image230.wmf"/><Relationship Id="rId14" Type="http://schemas.openxmlformats.org/officeDocument/2006/relationships/image" Target="../media/image234.wmf"/><Relationship Id="rId22" Type="http://schemas.openxmlformats.org/officeDocument/2006/relationships/image" Target="../media/image239.wmf"/><Relationship Id="rId27" Type="http://schemas.openxmlformats.org/officeDocument/2006/relationships/image" Target="../media/image243.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image" Target="../media/image256.wmf"/><Relationship Id="rId3" Type="http://schemas.openxmlformats.org/officeDocument/2006/relationships/image" Target="../media/image246.wmf"/><Relationship Id="rId7" Type="http://schemas.openxmlformats.org/officeDocument/2006/relationships/image" Target="../media/image250.wmf"/><Relationship Id="rId12" Type="http://schemas.openxmlformats.org/officeDocument/2006/relationships/image" Target="../media/image255.w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9.wmf"/><Relationship Id="rId11" Type="http://schemas.openxmlformats.org/officeDocument/2006/relationships/image" Target="../media/image254.wmf"/><Relationship Id="rId5" Type="http://schemas.openxmlformats.org/officeDocument/2006/relationships/image" Target="../media/image248.wmf"/><Relationship Id="rId10" Type="http://schemas.openxmlformats.org/officeDocument/2006/relationships/image" Target="../media/image253.wmf"/><Relationship Id="rId4" Type="http://schemas.openxmlformats.org/officeDocument/2006/relationships/image" Target="../media/image247.wmf"/><Relationship Id="rId9" Type="http://schemas.openxmlformats.org/officeDocument/2006/relationships/image" Target="../media/image252.wmf"/><Relationship Id="rId14" Type="http://schemas.openxmlformats.org/officeDocument/2006/relationships/image" Target="../media/image25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59.wmf"/><Relationship Id="rId1" Type="http://schemas.openxmlformats.org/officeDocument/2006/relationships/image" Target="../media/image258.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image" Target="../media/image270.wmf"/><Relationship Id="rId3" Type="http://schemas.openxmlformats.org/officeDocument/2006/relationships/image" Target="../media/image262.wmf"/><Relationship Id="rId7" Type="http://schemas.openxmlformats.org/officeDocument/2006/relationships/image" Target="../media/image266.wmf"/><Relationship Id="rId12" Type="http://schemas.openxmlformats.org/officeDocument/2006/relationships/image" Target="../media/image269.wmf"/><Relationship Id="rId2" Type="http://schemas.openxmlformats.org/officeDocument/2006/relationships/image" Target="../media/image261.wmf"/><Relationship Id="rId16" Type="http://schemas.openxmlformats.org/officeDocument/2006/relationships/image" Target="../media/image271.wmf"/><Relationship Id="rId1" Type="http://schemas.openxmlformats.org/officeDocument/2006/relationships/image" Target="../media/image260.wmf"/><Relationship Id="rId6" Type="http://schemas.openxmlformats.org/officeDocument/2006/relationships/image" Target="../media/image265.wmf"/><Relationship Id="rId11" Type="http://schemas.openxmlformats.org/officeDocument/2006/relationships/image" Target="../media/image190.wmf"/><Relationship Id="rId5" Type="http://schemas.openxmlformats.org/officeDocument/2006/relationships/image" Target="../media/image264.wmf"/><Relationship Id="rId15" Type="http://schemas.openxmlformats.org/officeDocument/2006/relationships/image" Target="../media/image44.wmf"/><Relationship Id="rId10" Type="http://schemas.openxmlformats.org/officeDocument/2006/relationships/image" Target="../media/image189.wmf"/><Relationship Id="rId4" Type="http://schemas.openxmlformats.org/officeDocument/2006/relationships/image" Target="../media/image263.wmf"/><Relationship Id="rId9" Type="http://schemas.openxmlformats.org/officeDocument/2006/relationships/image" Target="../media/image268.wmf"/><Relationship Id="rId14" Type="http://schemas.openxmlformats.org/officeDocument/2006/relationships/image" Target="../media/image233.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image" Target="../media/image274.wmf"/><Relationship Id="rId7" Type="http://schemas.openxmlformats.org/officeDocument/2006/relationships/image" Target="../media/image278.wmf"/><Relationship Id="rId2" Type="http://schemas.openxmlformats.org/officeDocument/2006/relationships/image" Target="../media/image273.wmf"/><Relationship Id="rId1" Type="http://schemas.openxmlformats.org/officeDocument/2006/relationships/image" Target="../media/image272.wmf"/><Relationship Id="rId6" Type="http://schemas.openxmlformats.org/officeDocument/2006/relationships/image" Target="../media/image277.wmf"/><Relationship Id="rId11" Type="http://schemas.openxmlformats.org/officeDocument/2006/relationships/image" Target="../media/image282.wmf"/><Relationship Id="rId5" Type="http://schemas.openxmlformats.org/officeDocument/2006/relationships/image" Target="../media/image276.wmf"/><Relationship Id="rId10" Type="http://schemas.openxmlformats.org/officeDocument/2006/relationships/image" Target="../media/image281.wmf"/><Relationship Id="rId4" Type="http://schemas.openxmlformats.org/officeDocument/2006/relationships/image" Target="../media/image275.wmf"/><Relationship Id="rId9" Type="http://schemas.openxmlformats.org/officeDocument/2006/relationships/image" Target="../media/image280.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image" Target="../media/image285.wmf"/><Relationship Id="rId7" Type="http://schemas.openxmlformats.org/officeDocument/2006/relationships/image" Target="../media/image278.wmf"/><Relationship Id="rId2" Type="http://schemas.openxmlformats.org/officeDocument/2006/relationships/image" Target="../media/image284.wmf"/><Relationship Id="rId1" Type="http://schemas.openxmlformats.org/officeDocument/2006/relationships/image" Target="../media/image272.wmf"/><Relationship Id="rId6" Type="http://schemas.openxmlformats.org/officeDocument/2006/relationships/image" Target="../media/image277.wmf"/><Relationship Id="rId5" Type="http://schemas.openxmlformats.org/officeDocument/2006/relationships/image" Target="../media/image287.wmf"/><Relationship Id="rId4" Type="http://schemas.openxmlformats.org/officeDocument/2006/relationships/image" Target="../media/image286.wmf"/><Relationship Id="rId9" Type="http://schemas.openxmlformats.org/officeDocument/2006/relationships/image" Target="../media/image282.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95.wmf"/><Relationship Id="rId13" Type="http://schemas.openxmlformats.org/officeDocument/2006/relationships/image" Target="../media/image190.wmf"/><Relationship Id="rId18" Type="http://schemas.openxmlformats.org/officeDocument/2006/relationships/image" Target="../media/image301.wmf"/><Relationship Id="rId3" Type="http://schemas.openxmlformats.org/officeDocument/2006/relationships/image" Target="../media/image290.wmf"/><Relationship Id="rId21" Type="http://schemas.openxmlformats.org/officeDocument/2006/relationships/image" Target="../media/image304.wmf"/><Relationship Id="rId7" Type="http://schemas.openxmlformats.org/officeDocument/2006/relationships/image" Target="../media/image294.wmf"/><Relationship Id="rId12" Type="http://schemas.openxmlformats.org/officeDocument/2006/relationships/image" Target="../media/image296.wmf"/><Relationship Id="rId17" Type="http://schemas.openxmlformats.org/officeDocument/2006/relationships/image" Target="../media/image300.wmf"/><Relationship Id="rId2" Type="http://schemas.openxmlformats.org/officeDocument/2006/relationships/image" Target="../media/image289.wmf"/><Relationship Id="rId16" Type="http://schemas.openxmlformats.org/officeDocument/2006/relationships/image" Target="../media/image299.wmf"/><Relationship Id="rId20" Type="http://schemas.openxmlformats.org/officeDocument/2006/relationships/image" Target="../media/image303.wmf"/><Relationship Id="rId1" Type="http://schemas.openxmlformats.org/officeDocument/2006/relationships/image" Target="../media/image288.wmf"/><Relationship Id="rId6" Type="http://schemas.openxmlformats.org/officeDocument/2006/relationships/image" Target="../media/image293.wmf"/><Relationship Id="rId11" Type="http://schemas.openxmlformats.org/officeDocument/2006/relationships/image" Target="../media/image44.wmf"/><Relationship Id="rId24" Type="http://schemas.openxmlformats.org/officeDocument/2006/relationships/image" Target="../media/image307.wmf"/><Relationship Id="rId5" Type="http://schemas.openxmlformats.org/officeDocument/2006/relationships/image" Target="../media/image292.wmf"/><Relationship Id="rId15" Type="http://schemas.openxmlformats.org/officeDocument/2006/relationships/image" Target="../media/image298.wmf"/><Relationship Id="rId23" Type="http://schemas.openxmlformats.org/officeDocument/2006/relationships/image" Target="../media/image306.wmf"/><Relationship Id="rId10" Type="http://schemas.openxmlformats.org/officeDocument/2006/relationships/image" Target="../media/image233.wmf"/><Relationship Id="rId19" Type="http://schemas.openxmlformats.org/officeDocument/2006/relationships/image" Target="../media/image302.wmf"/><Relationship Id="rId4" Type="http://schemas.openxmlformats.org/officeDocument/2006/relationships/image" Target="../media/image291.wmf"/><Relationship Id="rId9" Type="http://schemas.openxmlformats.org/officeDocument/2006/relationships/image" Target="../media/image193.wmf"/><Relationship Id="rId14" Type="http://schemas.openxmlformats.org/officeDocument/2006/relationships/image" Target="../media/image297.wmf"/><Relationship Id="rId22" Type="http://schemas.openxmlformats.org/officeDocument/2006/relationships/image" Target="../media/image30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e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image" Target="../media/image193.wmf"/><Relationship Id="rId18" Type="http://schemas.openxmlformats.org/officeDocument/2006/relationships/image" Target="../media/image315.wmf"/><Relationship Id="rId26" Type="http://schemas.openxmlformats.org/officeDocument/2006/relationships/image" Target="../media/image323.wmf"/><Relationship Id="rId3" Type="http://schemas.openxmlformats.org/officeDocument/2006/relationships/image" Target="../media/image310.wmf"/><Relationship Id="rId21" Type="http://schemas.openxmlformats.org/officeDocument/2006/relationships/image" Target="../media/image318.wmf"/><Relationship Id="rId7" Type="http://schemas.openxmlformats.org/officeDocument/2006/relationships/image" Target="../media/image311.wmf"/><Relationship Id="rId12" Type="http://schemas.openxmlformats.org/officeDocument/2006/relationships/image" Target="../media/image313.wmf"/><Relationship Id="rId17" Type="http://schemas.openxmlformats.org/officeDocument/2006/relationships/image" Target="../media/image190.wmf"/><Relationship Id="rId25" Type="http://schemas.openxmlformats.org/officeDocument/2006/relationships/image" Target="../media/image322.wmf"/><Relationship Id="rId2" Type="http://schemas.openxmlformats.org/officeDocument/2006/relationships/image" Target="../media/image309.wmf"/><Relationship Id="rId16" Type="http://schemas.openxmlformats.org/officeDocument/2006/relationships/image" Target="../media/image314.wmf"/><Relationship Id="rId20" Type="http://schemas.openxmlformats.org/officeDocument/2006/relationships/image" Target="../media/image317.wmf"/><Relationship Id="rId29" Type="http://schemas.openxmlformats.org/officeDocument/2006/relationships/image" Target="../media/image326.wmf"/><Relationship Id="rId1" Type="http://schemas.openxmlformats.org/officeDocument/2006/relationships/image" Target="../media/image308.wmf"/><Relationship Id="rId6" Type="http://schemas.openxmlformats.org/officeDocument/2006/relationships/image" Target="../media/image262.wmf"/><Relationship Id="rId11" Type="http://schemas.openxmlformats.org/officeDocument/2006/relationships/image" Target="../media/image312.wmf"/><Relationship Id="rId24" Type="http://schemas.openxmlformats.org/officeDocument/2006/relationships/image" Target="../media/image321.wmf"/><Relationship Id="rId32" Type="http://schemas.openxmlformats.org/officeDocument/2006/relationships/image" Target="../media/image329.wmf"/><Relationship Id="rId5" Type="http://schemas.openxmlformats.org/officeDocument/2006/relationships/image" Target="../media/image261.wmf"/><Relationship Id="rId15" Type="http://schemas.openxmlformats.org/officeDocument/2006/relationships/image" Target="../media/image44.wmf"/><Relationship Id="rId23" Type="http://schemas.openxmlformats.org/officeDocument/2006/relationships/image" Target="../media/image320.wmf"/><Relationship Id="rId28" Type="http://schemas.openxmlformats.org/officeDocument/2006/relationships/image" Target="../media/image325.wmf"/><Relationship Id="rId10" Type="http://schemas.openxmlformats.org/officeDocument/2006/relationships/image" Target="../media/image266.wmf"/><Relationship Id="rId19" Type="http://schemas.openxmlformats.org/officeDocument/2006/relationships/image" Target="../media/image316.wmf"/><Relationship Id="rId31" Type="http://schemas.openxmlformats.org/officeDocument/2006/relationships/image" Target="../media/image328.wmf"/><Relationship Id="rId4" Type="http://schemas.openxmlformats.org/officeDocument/2006/relationships/image" Target="../media/image260.wmf"/><Relationship Id="rId9" Type="http://schemas.openxmlformats.org/officeDocument/2006/relationships/image" Target="../media/image265.wmf"/><Relationship Id="rId14" Type="http://schemas.openxmlformats.org/officeDocument/2006/relationships/image" Target="../media/image233.wmf"/><Relationship Id="rId22" Type="http://schemas.openxmlformats.org/officeDocument/2006/relationships/image" Target="../media/image319.wmf"/><Relationship Id="rId27" Type="http://schemas.openxmlformats.org/officeDocument/2006/relationships/image" Target="../media/image324.wmf"/><Relationship Id="rId30" Type="http://schemas.openxmlformats.org/officeDocument/2006/relationships/image" Target="../media/image327.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66.wmf"/><Relationship Id="rId13" Type="http://schemas.openxmlformats.org/officeDocument/2006/relationships/image" Target="../media/image44.wmf"/><Relationship Id="rId18" Type="http://schemas.openxmlformats.org/officeDocument/2006/relationships/image" Target="../media/image324.wmf"/><Relationship Id="rId3" Type="http://schemas.openxmlformats.org/officeDocument/2006/relationships/image" Target="../media/image261.wmf"/><Relationship Id="rId7" Type="http://schemas.openxmlformats.org/officeDocument/2006/relationships/image" Target="../media/image265.wmf"/><Relationship Id="rId12" Type="http://schemas.openxmlformats.org/officeDocument/2006/relationships/image" Target="../media/image233.wmf"/><Relationship Id="rId17" Type="http://schemas.openxmlformats.org/officeDocument/2006/relationships/image" Target="../media/image323.wmf"/><Relationship Id="rId2" Type="http://schemas.openxmlformats.org/officeDocument/2006/relationships/image" Target="../media/image260.wmf"/><Relationship Id="rId16" Type="http://schemas.openxmlformats.org/officeDocument/2006/relationships/image" Target="../media/image322.wmf"/><Relationship Id="rId1" Type="http://schemas.openxmlformats.org/officeDocument/2006/relationships/image" Target="../media/image308.wmf"/><Relationship Id="rId6" Type="http://schemas.openxmlformats.org/officeDocument/2006/relationships/image" Target="../media/image264.wmf"/><Relationship Id="rId11" Type="http://schemas.openxmlformats.org/officeDocument/2006/relationships/image" Target="../media/image193.wmf"/><Relationship Id="rId5" Type="http://schemas.openxmlformats.org/officeDocument/2006/relationships/image" Target="../media/image318.wmf"/><Relationship Id="rId15" Type="http://schemas.openxmlformats.org/officeDocument/2006/relationships/image" Target="../media/image190.wmf"/><Relationship Id="rId10" Type="http://schemas.openxmlformats.org/officeDocument/2006/relationships/image" Target="../media/image320.wmf"/><Relationship Id="rId19" Type="http://schemas.openxmlformats.org/officeDocument/2006/relationships/image" Target="../media/image325.wmf"/><Relationship Id="rId4" Type="http://schemas.openxmlformats.org/officeDocument/2006/relationships/image" Target="../media/image262.wmf"/><Relationship Id="rId9" Type="http://schemas.openxmlformats.org/officeDocument/2006/relationships/image" Target="../media/image319.wmf"/><Relationship Id="rId14" Type="http://schemas.openxmlformats.org/officeDocument/2006/relationships/image" Target="../media/image321.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image" Target="../media/image211.wmf"/><Relationship Id="rId18" Type="http://schemas.openxmlformats.org/officeDocument/2006/relationships/image" Target="../media/image161.wmf"/><Relationship Id="rId3" Type="http://schemas.openxmlformats.org/officeDocument/2006/relationships/image" Target="../media/image255.wmf"/><Relationship Id="rId7" Type="http://schemas.openxmlformats.org/officeDocument/2006/relationships/image" Target="../media/image189.wmf"/><Relationship Id="rId12" Type="http://schemas.openxmlformats.org/officeDocument/2006/relationships/image" Target="../media/image210.wmf"/><Relationship Id="rId17" Type="http://schemas.openxmlformats.org/officeDocument/2006/relationships/image" Target="../media/image160.wmf"/><Relationship Id="rId2" Type="http://schemas.openxmlformats.org/officeDocument/2006/relationships/image" Target="../media/image247.wmf"/><Relationship Id="rId16" Type="http://schemas.openxmlformats.org/officeDocument/2006/relationships/image" Target="../media/image204.wmf"/><Relationship Id="rId20" Type="http://schemas.openxmlformats.org/officeDocument/2006/relationships/image" Target="../media/image163.wmf"/><Relationship Id="rId1" Type="http://schemas.openxmlformats.org/officeDocument/2006/relationships/image" Target="../media/image157.emf"/><Relationship Id="rId6" Type="http://schemas.openxmlformats.org/officeDocument/2006/relationships/image" Target="../media/image216.wmf"/><Relationship Id="rId11" Type="http://schemas.openxmlformats.org/officeDocument/2006/relationships/image" Target="../media/image219.wmf"/><Relationship Id="rId5" Type="http://schemas.openxmlformats.org/officeDocument/2006/relationships/image" Target="../media/image257.wmf"/><Relationship Id="rId15" Type="http://schemas.openxmlformats.org/officeDocument/2006/relationships/image" Target="../media/image203.wmf"/><Relationship Id="rId10" Type="http://schemas.openxmlformats.org/officeDocument/2006/relationships/image" Target="../media/image218.wmf"/><Relationship Id="rId19" Type="http://schemas.openxmlformats.org/officeDocument/2006/relationships/image" Target="../media/image162.wmf"/><Relationship Id="rId4" Type="http://schemas.openxmlformats.org/officeDocument/2006/relationships/image" Target="../media/image256.wmf"/><Relationship Id="rId9" Type="http://schemas.openxmlformats.org/officeDocument/2006/relationships/image" Target="../media/image217.wmf"/><Relationship Id="rId14" Type="http://schemas.openxmlformats.org/officeDocument/2006/relationships/image" Target="../media/image212.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335.wmf"/><Relationship Id="rId13" Type="http://schemas.openxmlformats.org/officeDocument/2006/relationships/image" Target="../media/image340.wmf"/><Relationship Id="rId3" Type="http://schemas.openxmlformats.org/officeDocument/2006/relationships/image" Target="../media/image330.wmf"/><Relationship Id="rId7" Type="http://schemas.openxmlformats.org/officeDocument/2006/relationships/image" Target="../media/image334.wmf"/><Relationship Id="rId12" Type="http://schemas.openxmlformats.org/officeDocument/2006/relationships/image" Target="../media/image339.wmf"/><Relationship Id="rId17" Type="http://schemas.openxmlformats.org/officeDocument/2006/relationships/image" Target="../media/image344.wmf"/><Relationship Id="rId2" Type="http://schemas.openxmlformats.org/officeDocument/2006/relationships/image" Target="../media/image44.wmf"/><Relationship Id="rId16" Type="http://schemas.openxmlformats.org/officeDocument/2006/relationships/image" Target="../media/image343.wmf"/><Relationship Id="rId1" Type="http://schemas.openxmlformats.org/officeDocument/2006/relationships/image" Target="../media/image233.wmf"/><Relationship Id="rId6" Type="http://schemas.openxmlformats.org/officeDocument/2006/relationships/image" Target="../media/image333.wmf"/><Relationship Id="rId11" Type="http://schemas.openxmlformats.org/officeDocument/2006/relationships/image" Target="../media/image338.wmf"/><Relationship Id="rId5" Type="http://schemas.openxmlformats.org/officeDocument/2006/relationships/image" Target="../media/image332.wmf"/><Relationship Id="rId15" Type="http://schemas.openxmlformats.org/officeDocument/2006/relationships/image" Target="../media/image342.wmf"/><Relationship Id="rId10" Type="http://schemas.openxmlformats.org/officeDocument/2006/relationships/image" Target="../media/image337.wmf"/><Relationship Id="rId4" Type="http://schemas.openxmlformats.org/officeDocument/2006/relationships/image" Target="../media/image331.wmf"/><Relationship Id="rId9" Type="http://schemas.openxmlformats.org/officeDocument/2006/relationships/image" Target="../media/image336.wmf"/><Relationship Id="rId14" Type="http://schemas.openxmlformats.org/officeDocument/2006/relationships/image" Target="../media/image34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45.e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351.wmf"/><Relationship Id="rId13" Type="http://schemas.openxmlformats.org/officeDocument/2006/relationships/image" Target="../media/image355.wmf"/><Relationship Id="rId18" Type="http://schemas.openxmlformats.org/officeDocument/2006/relationships/image" Target="../media/image233.wmf"/><Relationship Id="rId3" Type="http://schemas.openxmlformats.org/officeDocument/2006/relationships/image" Target="../media/image348.wmf"/><Relationship Id="rId7" Type="http://schemas.openxmlformats.org/officeDocument/2006/relationships/image" Target="../media/image190.wmf"/><Relationship Id="rId12" Type="http://schemas.openxmlformats.org/officeDocument/2006/relationships/image" Target="../media/image354.wmf"/><Relationship Id="rId17" Type="http://schemas.openxmlformats.org/officeDocument/2006/relationships/image" Target="../media/image359.wmf"/><Relationship Id="rId2" Type="http://schemas.openxmlformats.org/officeDocument/2006/relationships/image" Target="../media/image347.wmf"/><Relationship Id="rId16" Type="http://schemas.openxmlformats.org/officeDocument/2006/relationships/image" Target="../media/image358.wmf"/><Relationship Id="rId20" Type="http://schemas.openxmlformats.org/officeDocument/2006/relationships/image" Target="../media/image360.wmf"/><Relationship Id="rId1" Type="http://schemas.openxmlformats.org/officeDocument/2006/relationships/image" Target="../media/image346.wmf"/><Relationship Id="rId6" Type="http://schemas.openxmlformats.org/officeDocument/2006/relationships/image" Target="../media/image189.wmf"/><Relationship Id="rId11" Type="http://schemas.openxmlformats.org/officeDocument/2006/relationships/image" Target="../media/image353.wmf"/><Relationship Id="rId5" Type="http://schemas.openxmlformats.org/officeDocument/2006/relationships/image" Target="../media/image350.wmf"/><Relationship Id="rId15" Type="http://schemas.openxmlformats.org/officeDocument/2006/relationships/image" Target="../media/image357.wmf"/><Relationship Id="rId10" Type="http://schemas.openxmlformats.org/officeDocument/2006/relationships/image" Target="../media/image352.wmf"/><Relationship Id="rId19" Type="http://schemas.openxmlformats.org/officeDocument/2006/relationships/image" Target="../media/image44.wmf"/><Relationship Id="rId4" Type="http://schemas.openxmlformats.org/officeDocument/2006/relationships/image" Target="../media/image349.wmf"/><Relationship Id="rId9" Type="http://schemas.openxmlformats.org/officeDocument/2006/relationships/image" Target="../media/image193.wmf"/><Relationship Id="rId14" Type="http://schemas.openxmlformats.org/officeDocument/2006/relationships/image" Target="../media/image356.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366.wmf"/><Relationship Id="rId13" Type="http://schemas.openxmlformats.org/officeDocument/2006/relationships/image" Target="../media/image233.wmf"/><Relationship Id="rId18" Type="http://schemas.openxmlformats.org/officeDocument/2006/relationships/image" Target="../media/image373.wmf"/><Relationship Id="rId3" Type="http://schemas.openxmlformats.org/officeDocument/2006/relationships/image" Target="../media/image363.wmf"/><Relationship Id="rId21" Type="http://schemas.openxmlformats.org/officeDocument/2006/relationships/image" Target="../media/image376.wmf"/><Relationship Id="rId7" Type="http://schemas.openxmlformats.org/officeDocument/2006/relationships/image" Target="../media/image190.wmf"/><Relationship Id="rId12" Type="http://schemas.openxmlformats.org/officeDocument/2006/relationships/image" Target="../media/image369.wmf"/><Relationship Id="rId17" Type="http://schemas.openxmlformats.org/officeDocument/2006/relationships/image" Target="../media/image372.wmf"/><Relationship Id="rId2" Type="http://schemas.openxmlformats.org/officeDocument/2006/relationships/image" Target="../media/image362.wmf"/><Relationship Id="rId16" Type="http://schemas.openxmlformats.org/officeDocument/2006/relationships/image" Target="../media/image371.wmf"/><Relationship Id="rId20" Type="http://schemas.openxmlformats.org/officeDocument/2006/relationships/image" Target="../media/image375.wmf"/><Relationship Id="rId1" Type="http://schemas.openxmlformats.org/officeDocument/2006/relationships/image" Target="../media/image361.wmf"/><Relationship Id="rId6" Type="http://schemas.openxmlformats.org/officeDocument/2006/relationships/image" Target="../media/image189.wmf"/><Relationship Id="rId11" Type="http://schemas.openxmlformats.org/officeDocument/2006/relationships/image" Target="../media/image368.wmf"/><Relationship Id="rId5" Type="http://schemas.openxmlformats.org/officeDocument/2006/relationships/image" Target="../media/image365.wmf"/><Relationship Id="rId15" Type="http://schemas.openxmlformats.org/officeDocument/2006/relationships/image" Target="../media/image370.wmf"/><Relationship Id="rId10" Type="http://schemas.openxmlformats.org/officeDocument/2006/relationships/image" Target="../media/image367.wmf"/><Relationship Id="rId19" Type="http://schemas.openxmlformats.org/officeDocument/2006/relationships/image" Target="../media/image374.wmf"/><Relationship Id="rId4" Type="http://schemas.openxmlformats.org/officeDocument/2006/relationships/image" Target="../media/image364.wmf"/><Relationship Id="rId9" Type="http://schemas.openxmlformats.org/officeDocument/2006/relationships/image" Target="../media/image193.wmf"/><Relationship Id="rId14" Type="http://schemas.openxmlformats.org/officeDocument/2006/relationships/image" Target="../media/image44.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381.wmf"/><Relationship Id="rId13" Type="http://schemas.openxmlformats.org/officeDocument/2006/relationships/image" Target="../media/image383.wmf"/><Relationship Id="rId18" Type="http://schemas.openxmlformats.org/officeDocument/2006/relationships/image" Target="../media/image193.wmf"/><Relationship Id="rId3" Type="http://schemas.openxmlformats.org/officeDocument/2006/relationships/image" Target="../media/image379.wmf"/><Relationship Id="rId21" Type="http://schemas.openxmlformats.org/officeDocument/2006/relationships/image" Target="../media/image388.wmf"/><Relationship Id="rId7" Type="http://schemas.openxmlformats.org/officeDocument/2006/relationships/image" Target="../media/image262.wmf"/><Relationship Id="rId12" Type="http://schemas.openxmlformats.org/officeDocument/2006/relationships/image" Target="../media/image382.wmf"/><Relationship Id="rId17" Type="http://schemas.openxmlformats.org/officeDocument/2006/relationships/image" Target="../media/image385.wmf"/><Relationship Id="rId2" Type="http://schemas.openxmlformats.org/officeDocument/2006/relationships/image" Target="../media/image378.wmf"/><Relationship Id="rId16" Type="http://schemas.openxmlformats.org/officeDocument/2006/relationships/image" Target="../media/image190.wmf"/><Relationship Id="rId20" Type="http://schemas.openxmlformats.org/officeDocument/2006/relationships/image" Target="../media/image387.wmf"/><Relationship Id="rId1" Type="http://schemas.openxmlformats.org/officeDocument/2006/relationships/image" Target="../media/image377.wmf"/><Relationship Id="rId6" Type="http://schemas.openxmlformats.org/officeDocument/2006/relationships/image" Target="../media/image261.wmf"/><Relationship Id="rId11" Type="http://schemas.openxmlformats.org/officeDocument/2006/relationships/image" Target="../media/image266.wmf"/><Relationship Id="rId24" Type="http://schemas.openxmlformats.org/officeDocument/2006/relationships/image" Target="../media/image389.wmf"/><Relationship Id="rId5" Type="http://schemas.openxmlformats.org/officeDocument/2006/relationships/image" Target="../media/image260.wmf"/><Relationship Id="rId15" Type="http://schemas.openxmlformats.org/officeDocument/2006/relationships/image" Target="../media/image189.wmf"/><Relationship Id="rId23" Type="http://schemas.openxmlformats.org/officeDocument/2006/relationships/image" Target="../media/image44.wmf"/><Relationship Id="rId10" Type="http://schemas.openxmlformats.org/officeDocument/2006/relationships/image" Target="../media/image265.wmf"/><Relationship Id="rId19" Type="http://schemas.openxmlformats.org/officeDocument/2006/relationships/image" Target="../media/image386.wmf"/><Relationship Id="rId4" Type="http://schemas.openxmlformats.org/officeDocument/2006/relationships/image" Target="../media/image380.wmf"/><Relationship Id="rId9" Type="http://schemas.openxmlformats.org/officeDocument/2006/relationships/image" Target="../media/image264.wmf"/><Relationship Id="rId14" Type="http://schemas.openxmlformats.org/officeDocument/2006/relationships/image" Target="../media/image384.wmf"/><Relationship Id="rId22" Type="http://schemas.openxmlformats.org/officeDocument/2006/relationships/image" Target="../media/image23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392.wmf"/><Relationship Id="rId2" Type="http://schemas.openxmlformats.org/officeDocument/2006/relationships/image" Target="../media/image391.wmf"/><Relationship Id="rId1" Type="http://schemas.openxmlformats.org/officeDocument/2006/relationships/image" Target="../media/image390.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398.wmf"/><Relationship Id="rId13" Type="http://schemas.openxmlformats.org/officeDocument/2006/relationships/image" Target="../media/image403.wmf"/><Relationship Id="rId18" Type="http://schemas.openxmlformats.org/officeDocument/2006/relationships/image" Target="../media/image407.wmf"/><Relationship Id="rId3" Type="http://schemas.openxmlformats.org/officeDocument/2006/relationships/image" Target="../media/image189.wmf"/><Relationship Id="rId7" Type="http://schemas.openxmlformats.org/officeDocument/2006/relationships/image" Target="../media/image397.wmf"/><Relationship Id="rId12" Type="http://schemas.openxmlformats.org/officeDocument/2006/relationships/image" Target="../media/image402.wmf"/><Relationship Id="rId17" Type="http://schemas.openxmlformats.org/officeDocument/2006/relationships/image" Target="../media/image406.wmf"/><Relationship Id="rId2" Type="http://schemas.openxmlformats.org/officeDocument/2006/relationships/image" Target="../media/image394.wmf"/><Relationship Id="rId16" Type="http://schemas.openxmlformats.org/officeDocument/2006/relationships/image" Target="../media/image405.wmf"/><Relationship Id="rId1" Type="http://schemas.openxmlformats.org/officeDocument/2006/relationships/image" Target="../media/image393.wmf"/><Relationship Id="rId6" Type="http://schemas.openxmlformats.org/officeDocument/2006/relationships/image" Target="../media/image396.wmf"/><Relationship Id="rId11" Type="http://schemas.openxmlformats.org/officeDocument/2006/relationships/image" Target="../media/image401.wmf"/><Relationship Id="rId5" Type="http://schemas.openxmlformats.org/officeDocument/2006/relationships/image" Target="../media/image395.wmf"/><Relationship Id="rId15" Type="http://schemas.openxmlformats.org/officeDocument/2006/relationships/image" Target="../media/image404.wmf"/><Relationship Id="rId10" Type="http://schemas.openxmlformats.org/officeDocument/2006/relationships/image" Target="../media/image400.wmf"/><Relationship Id="rId4" Type="http://schemas.openxmlformats.org/officeDocument/2006/relationships/image" Target="../media/image190.wmf"/><Relationship Id="rId9" Type="http://schemas.openxmlformats.org/officeDocument/2006/relationships/image" Target="../media/image399.wmf"/><Relationship Id="rId14" Type="http://schemas.openxmlformats.org/officeDocument/2006/relationships/image" Target="../media/image18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4.wmf"/><Relationship Id="rId18" Type="http://schemas.openxmlformats.org/officeDocument/2006/relationships/image" Target="../media/image59.wmf"/><Relationship Id="rId3" Type="http://schemas.openxmlformats.org/officeDocument/2006/relationships/image" Target="../media/image44.wmf"/><Relationship Id="rId21" Type="http://schemas.openxmlformats.org/officeDocument/2006/relationships/image" Target="../media/image62.wmf"/><Relationship Id="rId7" Type="http://schemas.openxmlformats.org/officeDocument/2006/relationships/image" Target="../media/image48.wmf"/><Relationship Id="rId12" Type="http://schemas.openxmlformats.org/officeDocument/2006/relationships/image" Target="../media/image53.wmf"/><Relationship Id="rId17" Type="http://schemas.openxmlformats.org/officeDocument/2006/relationships/image" Target="../media/image58.wmf"/><Relationship Id="rId2" Type="http://schemas.openxmlformats.org/officeDocument/2006/relationships/image" Target="../media/image43.wmf"/><Relationship Id="rId16" Type="http://schemas.openxmlformats.org/officeDocument/2006/relationships/image" Target="../media/image57.wmf"/><Relationship Id="rId20" Type="http://schemas.openxmlformats.org/officeDocument/2006/relationships/image" Target="../media/image61.wmf"/><Relationship Id="rId1" Type="http://schemas.openxmlformats.org/officeDocument/2006/relationships/image" Target="../media/image42.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5" Type="http://schemas.openxmlformats.org/officeDocument/2006/relationships/image" Target="../media/image56.wmf"/><Relationship Id="rId10" Type="http://schemas.openxmlformats.org/officeDocument/2006/relationships/image" Target="../media/image51.wmf"/><Relationship Id="rId19" Type="http://schemas.openxmlformats.org/officeDocument/2006/relationships/image" Target="../media/image60.wmf"/><Relationship Id="rId4" Type="http://schemas.openxmlformats.org/officeDocument/2006/relationships/image" Target="../media/image45.wmf"/><Relationship Id="rId9" Type="http://schemas.openxmlformats.org/officeDocument/2006/relationships/image" Target="../media/image50.wmf"/><Relationship Id="rId14" Type="http://schemas.openxmlformats.org/officeDocument/2006/relationships/image" Target="../media/image55.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408.wmf"/><Relationship Id="rId4" Type="http://schemas.openxmlformats.org/officeDocument/2006/relationships/image" Target="../media/image409.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410.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418.wmf"/><Relationship Id="rId13" Type="http://schemas.openxmlformats.org/officeDocument/2006/relationships/image" Target="../media/image423.wmf"/><Relationship Id="rId3" Type="http://schemas.openxmlformats.org/officeDocument/2006/relationships/image" Target="../media/image413.wmf"/><Relationship Id="rId7" Type="http://schemas.openxmlformats.org/officeDocument/2006/relationships/image" Target="../media/image417.wmf"/><Relationship Id="rId12" Type="http://schemas.openxmlformats.org/officeDocument/2006/relationships/image" Target="../media/image422.wmf"/><Relationship Id="rId2" Type="http://schemas.openxmlformats.org/officeDocument/2006/relationships/image" Target="../media/image412.wmf"/><Relationship Id="rId16" Type="http://schemas.openxmlformats.org/officeDocument/2006/relationships/image" Target="../media/image426.wmf"/><Relationship Id="rId1" Type="http://schemas.openxmlformats.org/officeDocument/2006/relationships/image" Target="../media/image411.wmf"/><Relationship Id="rId6" Type="http://schemas.openxmlformats.org/officeDocument/2006/relationships/image" Target="../media/image416.wmf"/><Relationship Id="rId11" Type="http://schemas.openxmlformats.org/officeDocument/2006/relationships/image" Target="../media/image421.wmf"/><Relationship Id="rId5" Type="http://schemas.openxmlformats.org/officeDocument/2006/relationships/image" Target="../media/image415.wmf"/><Relationship Id="rId15" Type="http://schemas.openxmlformats.org/officeDocument/2006/relationships/image" Target="../media/image425.wmf"/><Relationship Id="rId10" Type="http://schemas.openxmlformats.org/officeDocument/2006/relationships/image" Target="../media/image420.wmf"/><Relationship Id="rId4" Type="http://schemas.openxmlformats.org/officeDocument/2006/relationships/image" Target="../media/image414.wmf"/><Relationship Id="rId9" Type="http://schemas.openxmlformats.org/officeDocument/2006/relationships/image" Target="../media/image419.wmf"/><Relationship Id="rId14" Type="http://schemas.openxmlformats.org/officeDocument/2006/relationships/image" Target="../media/image424.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434.wmf"/><Relationship Id="rId3" Type="http://schemas.openxmlformats.org/officeDocument/2006/relationships/image" Target="../media/image429.wmf"/><Relationship Id="rId7" Type="http://schemas.openxmlformats.org/officeDocument/2006/relationships/image" Target="../media/image433.wmf"/><Relationship Id="rId2" Type="http://schemas.openxmlformats.org/officeDocument/2006/relationships/image" Target="../media/image428.wmf"/><Relationship Id="rId1" Type="http://schemas.openxmlformats.org/officeDocument/2006/relationships/image" Target="../media/image427.wmf"/><Relationship Id="rId6" Type="http://schemas.openxmlformats.org/officeDocument/2006/relationships/image" Target="../media/image432.wmf"/><Relationship Id="rId5" Type="http://schemas.openxmlformats.org/officeDocument/2006/relationships/image" Target="../media/image431.wmf"/><Relationship Id="rId10" Type="http://schemas.openxmlformats.org/officeDocument/2006/relationships/image" Target="../media/image436.wmf"/><Relationship Id="rId4" Type="http://schemas.openxmlformats.org/officeDocument/2006/relationships/image" Target="../media/image430.wmf"/><Relationship Id="rId9" Type="http://schemas.openxmlformats.org/officeDocument/2006/relationships/image" Target="../media/image435.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439.wmf"/><Relationship Id="rId2" Type="http://schemas.openxmlformats.org/officeDocument/2006/relationships/image" Target="../media/image438.wmf"/><Relationship Id="rId1" Type="http://schemas.openxmlformats.org/officeDocument/2006/relationships/image" Target="../media/image437.wmf"/><Relationship Id="rId5" Type="http://schemas.openxmlformats.org/officeDocument/2006/relationships/image" Target="../media/image441.wmf"/><Relationship Id="rId4" Type="http://schemas.openxmlformats.org/officeDocument/2006/relationships/image" Target="../media/image440.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42.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443.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44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446.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448.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image" Target="../media/image49.wmf"/><Relationship Id="rId3" Type="http://schemas.openxmlformats.org/officeDocument/2006/relationships/image" Target="../media/image65.wmf"/><Relationship Id="rId7" Type="http://schemas.openxmlformats.org/officeDocument/2006/relationships/image" Target="../media/image43.wmf"/><Relationship Id="rId12" Type="http://schemas.openxmlformats.org/officeDocument/2006/relationships/image" Target="../media/image48.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11" Type="http://schemas.openxmlformats.org/officeDocument/2006/relationships/image" Target="../media/image70.wmf"/><Relationship Id="rId5" Type="http://schemas.openxmlformats.org/officeDocument/2006/relationships/image" Target="../media/image67.wmf"/><Relationship Id="rId15" Type="http://schemas.openxmlformats.org/officeDocument/2006/relationships/image" Target="../media/image51.wmf"/><Relationship Id="rId10" Type="http://schemas.openxmlformats.org/officeDocument/2006/relationships/image" Target="../media/image46.wmf"/><Relationship Id="rId4" Type="http://schemas.openxmlformats.org/officeDocument/2006/relationships/image" Target="../media/image66.wmf"/><Relationship Id="rId9" Type="http://schemas.openxmlformats.org/officeDocument/2006/relationships/image" Target="../media/image69.wmf"/><Relationship Id="rId14" Type="http://schemas.openxmlformats.org/officeDocument/2006/relationships/image" Target="../media/image7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20098DD-E535-478C-AF2F-B9F4A7320F8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0445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3ABFAE-28C3-4443-BA3B-29D6D9DB8DCB}" type="slidenum">
              <a:rPr lang="zh-CN" altLang="en-US" smtClean="0"/>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98308" name="灯片编号占位符 3"/>
          <p:cNvSpPr>
            <a:spLocks noGrp="1"/>
          </p:cNvSpPr>
          <p:nvPr>
            <p:ph type="sldNum" sz="quarter" idx="5"/>
          </p:nvPr>
        </p:nvSpPr>
        <p:spPr>
          <a:noFill/>
        </p:spPr>
        <p:txBody>
          <a:bodyPr/>
          <a:lstStyle/>
          <a:p>
            <a:fld id="{6DB74D6A-ACDB-4FDB-8C7F-FD2D58CED3E7}" type="slidenum">
              <a:rPr lang="en-US" altLang="zh-CN" smtClean="0">
                <a:latin typeface="Arial" pitchFamily="34" charset="0"/>
              </a:rPr>
              <a:pPr/>
              <a:t>10</a:t>
            </a:fld>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endParaRPr lang="zh-CN" altLang="en-US" b="1" dirty="0" smtClean="0">
              <a:solidFill>
                <a:srgbClr val="000099"/>
              </a:solidFill>
              <a:effectLst>
                <a:outerShdw blurRad="38100" dist="38100" dir="2700000" algn="tl">
                  <a:srgbClr val="C0C0C0"/>
                </a:outerShdw>
              </a:effectLst>
            </a:endParaRPr>
          </a:p>
        </p:txBody>
      </p:sp>
      <p:sp>
        <p:nvSpPr>
          <p:cNvPr id="99332" name="灯片编号占位符 3"/>
          <p:cNvSpPr>
            <a:spLocks noGrp="1"/>
          </p:cNvSpPr>
          <p:nvPr>
            <p:ph type="sldNum" sz="quarter" idx="5"/>
          </p:nvPr>
        </p:nvSpPr>
        <p:spPr>
          <a:noFill/>
        </p:spPr>
        <p:txBody>
          <a:bodyPr/>
          <a:lstStyle/>
          <a:p>
            <a:fld id="{A34F46CC-B5DA-4B5E-A5DD-BA6CD145F19C}" type="slidenum">
              <a:rPr lang="en-US" altLang="zh-CN" smtClean="0">
                <a:latin typeface="Arial" pitchFamily="34" charset="0"/>
              </a:rPr>
              <a:pPr/>
              <a:t>12</a:t>
            </a:fld>
            <a:endParaRPr lang="en-US"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p:spPr>
        <p:txBody>
          <a:bodyPr/>
          <a:lstStyle/>
          <a:p>
            <a:pPr eaLnBrk="1" hangingPunct="1">
              <a:lnSpc>
                <a:spcPct val="95000"/>
              </a:lnSpc>
            </a:pPr>
            <a:endParaRPr lang="zh-CN" altLang="zh-CN" b="1" dirty="0" smtClean="0">
              <a:solidFill>
                <a:srgbClr val="002E00"/>
              </a:solidFill>
              <a:latin typeface="Arial" pitchFamily="34" charset="0"/>
              <a:ea typeface="仿宋_GB2312" pitchFamily="49" charset="-122"/>
            </a:endParaRPr>
          </a:p>
        </p:txBody>
      </p:sp>
      <p:sp>
        <p:nvSpPr>
          <p:cNvPr id="100356" name="灯片编号占位符 3"/>
          <p:cNvSpPr>
            <a:spLocks noGrp="1"/>
          </p:cNvSpPr>
          <p:nvPr>
            <p:ph type="sldNum" sz="quarter" idx="5"/>
          </p:nvPr>
        </p:nvSpPr>
        <p:spPr>
          <a:noFill/>
        </p:spPr>
        <p:txBody>
          <a:bodyPr/>
          <a:lstStyle/>
          <a:p>
            <a:fld id="{AF7C5292-06C7-464A-A8B8-5BF333A196B3}" type="slidenum">
              <a:rPr lang="en-US" altLang="zh-CN" smtClean="0">
                <a:latin typeface="Arial" pitchFamily="34" charset="0"/>
              </a:rPr>
              <a:pPr/>
              <a:t>13</a:t>
            </a:fld>
            <a:endParaRPr lang="en-US"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7489117-D4A7-4364-B7BD-372FA4720485}" type="slidenum">
              <a:rPr lang="en-US" altLang="zh-CN" smtClean="0">
                <a:latin typeface="Arial" pitchFamily="34" charset="0"/>
              </a:rPr>
              <a:pPr/>
              <a:t>14</a:t>
            </a:fld>
            <a:endParaRPr lang="en-US" altLang="zh-CN" smtClean="0">
              <a:latin typeface="Arial" pitchFamily="34" charset="0"/>
            </a:endParaRPr>
          </a:p>
        </p:txBody>
      </p:sp>
      <p:sp>
        <p:nvSpPr>
          <p:cNvPr id="101379"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101380" name="Rectangle 3"/>
          <p:cNvSpPr>
            <a:spLocks noGrp="1" noChangeArrowheads="1"/>
          </p:cNvSpPr>
          <p:nvPr>
            <p:ph type="body" idx="1"/>
          </p:nvPr>
        </p:nvSpPr>
        <p:spPr>
          <a:xfrm>
            <a:off x="914400" y="4343400"/>
            <a:ext cx="5029200" cy="444500"/>
          </a:xfrm>
          <a:solidFill>
            <a:srgbClr val="FFFFFF"/>
          </a:solidFill>
          <a:ln>
            <a:solidFill>
              <a:srgbClr val="000000"/>
            </a:solidFill>
          </a:ln>
        </p:spPr>
        <p:txBody>
          <a:bodyPr/>
          <a:lstStyle/>
          <a:p>
            <a:pPr eaLnBrk="1" hangingPunct="1"/>
            <a:endParaRPr lang="en-US" altLang="zh-CN"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02404" name="灯片编号占位符 3"/>
          <p:cNvSpPr>
            <a:spLocks noGrp="1"/>
          </p:cNvSpPr>
          <p:nvPr>
            <p:ph type="sldNum" sz="quarter" idx="5"/>
          </p:nvPr>
        </p:nvSpPr>
        <p:spPr>
          <a:noFill/>
        </p:spPr>
        <p:txBody>
          <a:bodyPr/>
          <a:lstStyle/>
          <a:p>
            <a:fld id="{530B19F9-A81F-40E0-A969-C169AA5D4C8A}" type="slidenum">
              <a:rPr lang="en-US" altLang="zh-CN" smtClean="0">
                <a:latin typeface="Arial" pitchFamily="34" charset="0"/>
              </a:rPr>
              <a:pPr/>
              <a:t>15</a:t>
            </a:fld>
            <a:endParaRPr lang="en-US"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p:spPr>
        <p:txBody>
          <a:bodyPr/>
          <a:lstStyle/>
          <a:p>
            <a:endParaRPr lang="en-US" altLang="zh-CN" dirty="0" smtClean="0">
              <a:latin typeface="Arial" pitchFamily="34" charset="0"/>
            </a:endParaRPr>
          </a:p>
          <a:p>
            <a:endParaRPr lang="zh-CN" altLang="en-US" dirty="0" smtClean="0"/>
          </a:p>
          <a:p>
            <a:pPr algn="just" eaLnBrk="1" hangingPunct="1"/>
            <a:endParaRPr lang="zh-CN" altLang="en-US" dirty="0" smtClean="0">
              <a:latin typeface="Arial" pitchFamily="34" charset="0"/>
            </a:endParaRPr>
          </a:p>
        </p:txBody>
      </p:sp>
      <p:sp>
        <p:nvSpPr>
          <p:cNvPr id="103428" name="灯片编号占位符 3"/>
          <p:cNvSpPr>
            <a:spLocks noGrp="1"/>
          </p:cNvSpPr>
          <p:nvPr>
            <p:ph type="sldNum" sz="quarter" idx="5"/>
          </p:nvPr>
        </p:nvSpPr>
        <p:spPr>
          <a:noFill/>
        </p:spPr>
        <p:txBody>
          <a:bodyPr/>
          <a:lstStyle/>
          <a:p>
            <a:fld id="{19BB4980-66CC-4B93-8827-6F9F92F69FB7}" type="slidenum">
              <a:rPr lang="en-US" altLang="zh-CN" smtClean="0">
                <a:latin typeface="Arial" pitchFamily="34" charset="0"/>
              </a:rPr>
              <a:pPr/>
              <a:t>16</a:t>
            </a:fld>
            <a:endParaRPr lang="en-US"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0098DD-E535-478C-AF2F-B9F4A7320F87}" type="slidenum">
              <a:rPr lang="en-US" altLang="zh-CN"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06500" name="灯片编号占位符 3"/>
          <p:cNvSpPr>
            <a:spLocks noGrp="1"/>
          </p:cNvSpPr>
          <p:nvPr>
            <p:ph type="sldNum" sz="quarter" idx="5"/>
          </p:nvPr>
        </p:nvSpPr>
        <p:spPr>
          <a:noFill/>
        </p:spPr>
        <p:txBody>
          <a:bodyPr/>
          <a:lstStyle/>
          <a:p>
            <a:fld id="{4FD79FBD-9080-40B7-893C-8508FBB0C13B}" type="slidenum">
              <a:rPr lang="en-US" altLang="zh-CN" smtClean="0">
                <a:latin typeface="Arial" pitchFamily="34" charset="0"/>
              </a:rPr>
              <a:pPr/>
              <a:t>18</a:t>
            </a:fld>
            <a:endParaRPr lang="en-US"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p:spPr>
        <p:txBody>
          <a:bodyPr/>
          <a:lstStyle/>
          <a:p>
            <a:endParaRPr lang="en-US" altLang="zh-CN" dirty="0" smtClean="0">
              <a:latin typeface="Arial" pitchFamily="34" charset="0"/>
            </a:endParaRPr>
          </a:p>
        </p:txBody>
      </p:sp>
      <p:sp>
        <p:nvSpPr>
          <p:cNvPr id="107524" name="灯片编号占位符 3"/>
          <p:cNvSpPr>
            <a:spLocks noGrp="1"/>
          </p:cNvSpPr>
          <p:nvPr>
            <p:ph type="sldNum" sz="quarter" idx="5"/>
          </p:nvPr>
        </p:nvSpPr>
        <p:spPr>
          <a:noFill/>
        </p:spPr>
        <p:txBody>
          <a:bodyPr/>
          <a:lstStyle/>
          <a:p>
            <a:fld id="{892E55A4-5DDF-4892-9B86-F97E5753D2C6}" type="slidenum">
              <a:rPr lang="en-US" altLang="zh-CN" smtClean="0">
                <a:latin typeface="Arial" pitchFamily="34" charset="0"/>
              </a:rPr>
              <a:pPr/>
              <a:t>19</a:t>
            </a:fld>
            <a:endParaRPr lang="en-US"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08548" name="灯片编号占位符 3"/>
          <p:cNvSpPr>
            <a:spLocks noGrp="1"/>
          </p:cNvSpPr>
          <p:nvPr>
            <p:ph type="sldNum" sz="quarter" idx="5"/>
          </p:nvPr>
        </p:nvSpPr>
        <p:spPr>
          <a:noFill/>
        </p:spPr>
        <p:txBody>
          <a:bodyPr/>
          <a:lstStyle/>
          <a:p>
            <a:fld id="{9D9E3D85-A30D-4BE9-9A6D-4DCDFA550559}" type="slidenum">
              <a:rPr lang="en-US" altLang="zh-CN" smtClean="0">
                <a:latin typeface="Arial" pitchFamily="34" charset="0"/>
              </a:rPr>
              <a:pPr/>
              <a:t>21</a:t>
            </a:fld>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054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A58B63-CE4F-4CD1-8F15-0DF6E5EE15D3}" type="slidenum">
              <a:rPr lang="zh-CN" altLang="en-US" smtClean="0"/>
              <a:pPr/>
              <a:t>2</a:t>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09572" name="灯片编号占位符 3"/>
          <p:cNvSpPr>
            <a:spLocks noGrp="1"/>
          </p:cNvSpPr>
          <p:nvPr>
            <p:ph type="sldNum" sz="quarter" idx="5"/>
          </p:nvPr>
        </p:nvSpPr>
        <p:spPr>
          <a:noFill/>
        </p:spPr>
        <p:txBody>
          <a:bodyPr/>
          <a:lstStyle/>
          <a:p>
            <a:fld id="{EAB374EB-0D53-45FF-80ED-4C4655E13F71}" type="slidenum">
              <a:rPr lang="en-US" altLang="zh-CN" smtClean="0">
                <a:latin typeface="Arial" pitchFamily="34" charset="0"/>
              </a:rPr>
              <a:pPr/>
              <a:t>22</a:t>
            </a:fld>
            <a:endParaRPr lang="en-US" altLang="zh-CN"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0596" name="灯片编号占位符 3"/>
          <p:cNvSpPr>
            <a:spLocks noGrp="1"/>
          </p:cNvSpPr>
          <p:nvPr>
            <p:ph type="sldNum" sz="quarter" idx="5"/>
          </p:nvPr>
        </p:nvSpPr>
        <p:spPr>
          <a:noFill/>
        </p:spPr>
        <p:txBody>
          <a:bodyPr/>
          <a:lstStyle/>
          <a:p>
            <a:fld id="{12D3EC3F-BA2D-458C-B7B4-A5E9E79699C4}" type="slidenum">
              <a:rPr lang="en-US" altLang="zh-CN" smtClean="0">
                <a:latin typeface="Arial" pitchFamily="34" charset="0"/>
              </a:rPr>
              <a:pPr/>
              <a:t>23</a:t>
            </a:fld>
            <a:endParaRPr lang="en-US"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endParaRPr lang="zh-CN" altLang="en-US" b="1" dirty="0" smtClean="0">
              <a:effectLst>
                <a:outerShdw blurRad="38100" dist="38100" dir="2700000" algn="tl">
                  <a:srgbClr val="C0C0C0"/>
                </a:outerShdw>
              </a:effectLst>
              <a:latin typeface="楷体_GB2312" pitchFamily="49" charset="-122"/>
              <a:ea typeface="楷体_GB2312" pitchFamily="49" charset="-122"/>
            </a:endParaRPr>
          </a:p>
        </p:txBody>
      </p:sp>
      <p:sp>
        <p:nvSpPr>
          <p:cNvPr id="111620" name="灯片编号占位符 3"/>
          <p:cNvSpPr>
            <a:spLocks noGrp="1"/>
          </p:cNvSpPr>
          <p:nvPr>
            <p:ph type="sldNum" sz="quarter" idx="5"/>
          </p:nvPr>
        </p:nvSpPr>
        <p:spPr>
          <a:noFill/>
        </p:spPr>
        <p:txBody>
          <a:bodyPr/>
          <a:lstStyle/>
          <a:p>
            <a:fld id="{68E9DF52-C036-46C0-9A58-90466375BD66}" type="slidenum">
              <a:rPr lang="en-US" altLang="zh-CN" smtClean="0">
                <a:latin typeface="Arial" pitchFamily="34" charset="0"/>
              </a:rPr>
              <a:pPr/>
              <a:t>26</a:t>
            </a:fld>
            <a:endParaRPr lang="en-US"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2644" name="灯片编号占位符 3"/>
          <p:cNvSpPr>
            <a:spLocks noGrp="1"/>
          </p:cNvSpPr>
          <p:nvPr>
            <p:ph type="sldNum" sz="quarter" idx="5"/>
          </p:nvPr>
        </p:nvSpPr>
        <p:spPr>
          <a:noFill/>
        </p:spPr>
        <p:txBody>
          <a:bodyPr/>
          <a:lstStyle/>
          <a:p>
            <a:fld id="{739B329E-9DB1-43E1-9CA3-80FFC3F8C010}" type="slidenum">
              <a:rPr lang="en-US" altLang="zh-CN" smtClean="0">
                <a:latin typeface="Arial" pitchFamily="34" charset="0"/>
              </a:rPr>
              <a:pPr/>
              <a:t>27</a:t>
            </a:fld>
            <a:endParaRPr lang="en-US"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3668" name="灯片编号占位符 3"/>
          <p:cNvSpPr>
            <a:spLocks noGrp="1"/>
          </p:cNvSpPr>
          <p:nvPr>
            <p:ph type="sldNum" sz="quarter" idx="5"/>
          </p:nvPr>
        </p:nvSpPr>
        <p:spPr>
          <a:noFill/>
        </p:spPr>
        <p:txBody>
          <a:bodyPr/>
          <a:lstStyle/>
          <a:p>
            <a:fld id="{B42EE381-36EC-4C97-BF8F-2F1878D3572D}" type="slidenum">
              <a:rPr lang="en-US" altLang="zh-CN" smtClean="0">
                <a:latin typeface="Arial" pitchFamily="34" charset="0"/>
              </a:rPr>
              <a:pPr/>
              <a:t>28</a:t>
            </a:fld>
            <a:endParaRPr lang="en-US"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p:spPr>
        <p:txBody>
          <a:bodyPr/>
          <a:lstStyle/>
          <a:p>
            <a:pPr eaLnBrk="1" hangingPunct="1"/>
            <a:endParaRPr lang="zh-CN" altLang="en-US" dirty="0" smtClean="0">
              <a:latin typeface="Arial" pitchFamily="34" charset="0"/>
            </a:endParaRPr>
          </a:p>
          <a:p>
            <a:endParaRPr lang="zh-CN" altLang="en-US" dirty="0" smtClean="0">
              <a:latin typeface="Arial" pitchFamily="34" charset="0"/>
            </a:endParaRPr>
          </a:p>
        </p:txBody>
      </p:sp>
      <p:sp>
        <p:nvSpPr>
          <p:cNvPr id="114692" name="灯片编号占位符 3"/>
          <p:cNvSpPr>
            <a:spLocks noGrp="1"/>
          </p:cNvSpPr>
          <p:nvPr>
            <p:ph type="sldNum" sz="quarter" idx="5"/>
          </p:nvPr>
        </p:nvSpPr>
        <p:spPr>
          <a:noFill/>
        </p:spPr>
        <p:txBody>
          <a:bodyPr/>
          <a:lstStyle/>
          <a:p>
            <a:fld id="{A17F8EAB-8469-4EBE-8501-53B0F6D0137C}" type="slidenum">
              <a:rPr kumimoji="1" lang="en-US" altLang="zh-CN" smtClean="0">
                <a:latin typeface="Times New Roman" pitchFamily="18" charset="0"/>
              </a:rPr>
              <a:pPr/>
              <a:t>29</a:t>
            </a:fld>
            <a:endParaRPr kumimoji="1" lang="en-US" altLang="zh-CN"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5716" name="灯片编号占位符 3"/>
          <p:cNvSpPr>
            <a:spLocks noGrp="1"/>
          </p:cNvSpPr>
          <p:nvPr>
            <p:ph type="sldNum" sz="quarter" idx="5"/>
          </p:nvPr>
        </p:nvSpPr>
        <p:spPr>
          <a:noFill/>
        </p:spPr>
        <p:txBody>
          <a:bodyPr/>
          <a:lstStyle/>
          <a:p>
            <a:fld id="{7C1172ED-F770-4735-A86C-337D5B474BE8}" type="slidenum">
              <a:rPr kumimoji="1" lang="en-US" altLang="zh-CN" smtClean="0">
                <a:latin typeface="Times New Roman" pitchFamily="18" charset="0"/>
              </a:rPr>
              <a:pPr/>
              <a:t>30</a:t>
            </a:fld>
            <a:endParaRPr kumimoji="1" lang="en-US" altLang="zh-CN"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6740" name="灯片编号占位符 3"/>
          <p:cNvSpPr>
            <a:spLocks noGrp="1"/>
          </p:cNvSpPr>
          <p:nvPr>
            <p:ph type="sldNum" sz="quarter" idx="5"/>
          </p:nvPr>
        </p:nvSpPr>
        <p:spPr>
          <a:noFill/>
        </p:spPr>
        <p:txBody>
          <a:bodyPr/>
          <a:lstStyle/>
          <a:p>
            <a:fld id="{FDFA9211-C25E-4526-934C-34465FE5E0ED}" type="slidenum">
              <a:rPr lang="en-US" altLang="zh-CN" smtClean="0">
                <a:latin typeface="Arial" pitchFamily="34" charset="0"/>
              </a:rPr>
              <a:pPr/>
              <a:t>32</a:t>
            </a:fld>
            <a:endParaRPr lang="en-US" altLang="zh-CN"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7764" name="灯片编号占位符 3"/>
          <p:cNvSpPr>
            <a:spLocks noGrp="1"/>
          </p:cNvSpPr>
          <p:nvPr>
            <p:ph type="sldNum" sz="quarter" idx="5"/>
          </p:nvPr>
        </p:nvSpPr>
        <p:spPr>
          <a:noFill/>
        </p:spPr>
        <p:txBody>
          <a:bodyPr/>
          <a:lstStyle/>
          <a:p>
            <a:fld id="{A04FC264-E048-4F57-9D4B-C672C6981523}" type="slidenum">
              <a:rPr lang="en-US" altLang="zh-CN" smtClean="0">
                <a:latin typeface="Arial" pitchFamily="34" charset="0"/>
              </a:rPr>
              <a:pPr/>
              <a:t>33</a:t>
            </a:fld>
            <a:endParaRPr lang="en-US"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20098DD-E535-478C-AF2F-B9F4A7320F87}" type="slidenum">
              <a:rPr lang="en-US" altLang="zh-CN" smtClean="0"/>
              <a:pPr>
                <a:defRPr/>
              </a:pPr>
              <a:t>34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0547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A58B63-CE4F-4CD1-8F15-0DF6E5EE15D3}" type="slidenum">
              <a:rPr lang="zh-CN" altLang="en-US" smtClean="0"/>
              <a:pPr/>
              <a:t>3</a:t>
            </a:fld>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8788" name="灯片编号占位符 3"/>
          <p:cNvSpPr>
            <a:spLocks noGrp="1"/>
          </p:cNvSpPr>
          <p:nvPr>
            <p:ph type="sldNum" sz="quarter" idx="5"/>
          </p:nvPr>
        </p:nvSpPr>
        <p:spPr>
          <a:noFill/>
        </p:spPr>
        <p:txBody>
          <a:bodyPr/>
          <a:lstStyle/>
          <a:p>
            <a:fld id="{71383421-F8E8-47F1-9B59-74A40AD7029A}" type="slidenum">
              <a:rPr lang="en-US" altLang="zh-CN" smtClean="0">
                <a:latin typeface="Arial" pitchFamily="34" charset="0"/>
              </a:rPr>
              <a:pPr/>
              <a:t>35</a:t>
            </a:fld>
            <a:endParaRPr lang="en-US" altLang="zh-CN"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19812" name="灯片编号占位符 3"/>
          <p:cNvSpPr>
            <a:spLocks noGrp="1"/>
          </p:cNvSpPr>
          <p:nvPr>
            <p:ph type="sldNum" sz="quarter" idx="5"/>
          </p:nvPr>
        </p:nvSpPr>
        <p:spPr>
          <a:noFill/>
        </p:spPr>
        <p:txBody>
          <a:bodyPr/>
          <a:lstStyle/>
          <a:p>
            <a:fld id="{BCD1B54E-0349-4DE6-ACB0-230BD56272B7}" type="slidenum">
              <a:rPr lang="en-US" altLang="zh-CN" smtClean="0">
                <a:latin typeface="Arial" pitchFamily="34" charset="0"/>
              </a:rPr>
              <a:pPr/>
              <a:t>36</a:t>
            </a:fld>
            <a:endParaRPr lang="en-US" altLang="zh-CN"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0836" name="灯片编号占位符 3"/>
          <p:cNvSpPr>
            <a:spLocks noGrp="1"/>
          </p:cNvSpPr>
          <p:nvPr>
            <p:ph type="sldNum" sz="quarter" idx="5"/>
          </p:nvPr>
        </p:nvSpPr>
        <p:spPr>
          <a:noFill/>
        </p:spPr>
        <p:txBody>
          <a:bodyPr/>
          <a:lstStyle/>
          <a:p>
            <a:fld id="{03B895FB-E2A3-4D46-B69D-DD0B4DD3FAD9}" type="slidenum">
              <a:rPr lang="en-US" altLang="zh-CN" smtClean="0">
                <a:latin typeface="Arial" pitchFamily="34" charset="0"/>
              </a:rPr>
              <a:pPr/>
              <a:t>37</a:t>
            </a:fld>
            <a:endParaRPr lang="en-US" altLang="zh-CN"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1860" name="灯片编号占位符 3"/>
          <p:cNvSpPr>
            <a:spLocks noGrp="1"/>
          </p:cNvSpPr>
          <p:nvPr>
            <p:ph type="sldNum" sz="quarter" idx="5"/>
          </p:nvPr>
        </p:nvSpPr>
        <p:spPr>
          <a:noFill/>
        </p:spPr>
        <p:txBody>
          <a:bodyPr/>
          <a:lstStyle/>
          <a:p>
            <a:fld id="{7BDB83EB-BD07-4C22-9A5F-DFC9FDE60D0C}" type="slidenum">
              <a:rPr lang="en-US" altLang="zh-CN" smtClean="0">
                <a:latin typeface="Arial" pitchFamily="34" charset="0"/>
              </a:rPr>
              <a:pPr/>
              <a:t>38</a:t>
            </a:fld>
            <a:endParaRPr lang="en-US" altLang="zh-CN"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a:ln/>
        </p:spPr>
        <p:txBody>
          <a:bodyPr/>
          <a:lstStyle/>
          <a:p>
            <a:endParaRPr lang="en-US" altLang="zh-CN" dirty="0" smtClean="0">
              <a:latin typeface="Arial" pitchFamily="34" charset="0"/>
            </a:endParaRPr>
          </a:p>
        </p:txBody>
      </p:sp>
      <p:sp>
        <p:nvSpPr>
          <p:cNvPr id="122884" name="灯片编号占位符 3"/>
          <p:cNvSpPr>
            <a:spLocks noGrp="1"/>
          </p:cNvSpPr>
          <p:nvPr>
            <p:ph type="sldNum" sz="quarter" idx="5"/>
          </p:nvPr>
        </p:nvSpPr>
        <p:spPr>
          <a:noFill/>
        </p:spPr>
        <p:txBody>
          <a:bodyPr/>
          <a:lstStyle/>
          <a:p>
            <a:fld id="{4D8A76BF-1676-4ECF-BED8-EB63B0F4816D}" type="slidenum">
              <a:rPr lang="en-US" altLang="zh-CN" smtClean="0">
                <a:latin typeface="Arial" pitchFamily="34" charset="0"/>
              </a:rPr>
              <a:pPr/>
              <a:t>39</a:t>
            </a:fld>
            <a:endParaRPr lang="en-US" altLang="zh-CN"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3908" name="灯片编号占位符 3"/>
          <p:cNvSpPr>
            <a:spLocks noGrp="1"/>
          </p:cNvSpPr>
          <p:nvPr>
            <p:ph type="sldNum" sz="quarter" idx="5"/>
          </p:nvPr>
        </p:nvSpPr>
        <p:spPr>
          <a:noFill/>
        </p:spPr>
        <p:txBody>
          <a:bodyPr/>
          <a:lstStyle/>
          <a:p>
            <a:fld id="{15FA3A40-B39A-4D80-90FA-B758CE0019CA}" type="slidenum">
              <a:rPr lang="en-US" altLang="zh-CN" smtClean="0">
                <a:latin typeface="Arial" pitchFamily="34" charset="0"/>
              </a:rPr>
              <a:pPr/>
              <a:t>40</a:t>
            </a:fld>
            <a:endParaRPr lang="en-US" altLang="zh-CN"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541B378B-24AE-4A49-B54B-9AD752A2DAFB}" type="slidenum">
              <a:rPr lang="en-US" altLang="zh-CN" smtClean="0">
                <a:latin typeface="Arial" pitchFamily="34" charset="0"/>
              </a:rPr>
              <a:pPr/>
              <a:t>43</a:t>
            </a:fld>
            <a:endParaRPr lang="en-US" altLang="zh-CN" smtClean="0">
              <a:latin typeface="Arial"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r>
              <a:rPr lang="zh-CN" altLang="en-US" sz="800" dirty="0" smtClean="0">
                <a:latin typeface="Arial" pitchFamily="34" charset="0"/>
              </a:rPr>
              <a:t>                                         </a:t>
            </a: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endParaRPr lang="zh-CN" altLang="en-US" sz="800" dirty="0" smtClean="0">
              <a:latin typeface="Arial" pitchFamily="34" charset="0"/>
            </a:endParaRPr>
          </a:p>
          <a:p>
            <a:pPr eaLnBrk="1" hangingPunct="1">
              <a:lnSpc>
                <a:spcPct val="80000"/>
              </a:lnSpc>
            </a:pPr>
            <a:r>
              <a:rPr lang="zh-CN" altLang="en-US" sz="800" dirty="0" smtClean="0">
                <a:latin typeface="Arial" pitchFamily="34" charset="0"/>
              </a:rPr>
              <a:t>图</a:t>
            </a:r>
            <a:r>
              <a:rPr lang="en-US" altLang="zh-CN" sz="800" dirty="0" smtClean="0">
                <a:latin typeface="Arial" pitchFamily="34" charset="0"/>
              </a:rPr>
              <a:t>6.2.2</a:t>
            </a:r>
            <a:r>
              <a:rPr lang="zh-CN" altLang="en-US" sz="800" dirty="0" smtClean="0">
                <a:latin typeface="Arial" pitchFamily="34" charset="0"/>
              </a:rPr>
              <a:t>（</a:t>
            </a:r>
            <a:r>
              <a:rPr lang="en-US" altLang="zh-CN" sz="800" dirty="0" smtClean="0">
                <a:latin typeface="Arial" pitchFamily="34" charset="0"/>
              </a:rPr>
              <a:t>a</a:t>
            </a:r>
            <a:r>
              <a:rPr lang="zh-CN" altLang="en-US" sz="800" dirty="0" smtClean="0">
                <a:latin typeface="Arial" pitchFamily="34" charset="0"/>
              </a:rPr>
              <a:t>）是国标</a:t>
            </a:r>
            <a:r>
              <a:rPr lang="en-US" altLang="zh-CN" sz="800" dirty="0" smtClean="0">
                <a:latin typeface="Arial" pitchFamily="34" charset="0"/>
              </a:rPr>
              <a:t>GB4278</a:t>
            </a:r>
            <a:r>
              <a:rPr lang="zh-CN" altLang="en-US" sz="800" dirty="0" smtClean="0">
                <a:latin typeface="Arial" pitchFamily="34" charset="0"/>
              </a:rPr>
              <a:t>规定的符号，图</a:t>
            </a:r>
            <a:r>
              <a:rPr lang="en-US" altLang="zh-CN" sz="800" dirty="0" smtClean="0">
                <a:latin typeface="Arial" pitchFamily="34" charset="0"/>
              </a:rPr>
              <a:t>6.2.2</a:t>
            </a:r>
            <a:r>
              <a:rPr lang="zh-CN" altLang="en-US" sz="800" dirty="0" smtClean="0">
                <a:latin typeface="Arial" pitchFamily="34" charset="0"/>
              </a:rPr>
              <a:t>（</a:t>
            </a:r>
            <a:r>
              <a:rPr lang="en-US" altLang="zh-CN" sz="800" dirty="0" smtClean="0">
                <a:latin typeface="Arial" pitchFamily="34" charset="0"/>
              </a:rPr>
              <a:t>b</a:t>
            </a:r>
            <a:r>
              <a:rPr lang="zh-CN" altLang="en-US" sz="800" dirty="0" smtClean="0">
                <a:latin typeface="Arial" pitchFamily="34" charset="0"/>
              </a:rPr>
              <a:t>）是国外许多教材、软件和期刊使用的符号，我们就分别简称为标准符号和惯用符号。该符号形状是一个箭头指向了一个挡线，表示了二极管单向导通的基本特性，箭头方向表示正向电流的方向。图中所标正负号的两端分别称为二极管的正极和负极。通常也把二极管的正极称为阳极，用</a:t>
            </a:r>
            <a:r>
              <a:rPr lang="en-US" altLang="zh-CN" sz="800" dirty="0" smtClean="0">
                <a:latin typeface="Arial" pitchFamily="34" charset="0"/>
              </a:rPr>
              <a:t>A</a:t>
            </a:r>
            <a:r>
              <a:rPr lang="zh-CN" altLang="en-US" sz="800" dirty="0" smtClean="0">
                <a:latin typeface="Arial" pitchFamily="34" charset="0"/>
              </a:rPr>
              <a:t>表示，负极称为阴极，用</a:t>
            </a:r>
            <a:r>
              <a:rPr lang="en-US" altLang="zh-CN" sz="800" dirty="0" smtClean="0">
                <a:latin typeface="Arial" pitchFamily="34" charset="0"/>
              </a:rPr>
              <a:t>K</a:t>
            </a:r>
            <a:r>
              <a:rPr lang="zh-CN" altLang="en-US" sz="800" dirty="0" smtClean="0">
                <a:latin typeface="Arial" pitchFamily="34" charset="0"/>
              </a:rPr>
              <a:t>表示。图</a:t>
            </a:r>
            <a:r>
              <a:rPr lang="en-US" altLang="zh-CN" sz="800" dirty="0" smtClean="0">
                <a:latin typeface="Arial" pitchFamily="34" charset="0"/>
              </a:rPr>
              <a:t>6.2.2(c)</a:t>
            </a:r>
            <a:r>
              <a:rPr lang="zh-CN" altLang="en-US" sz="800" dirty="0" smtClean="0">
                <a:latin typeface="Arial" pitchFamily="34" charset="0"/>
              </a:rPr>
              <a:t>表达了受温度影响时硅二极管特性变化的示意图。温度升高时，正向特性向左移，即在同样的电压下，电流会变大；而反向电流本来就决定于本征（纯净）半导体的激发，与温度相关，温度升高，反向电流变大，使得反向截止特性变坏。</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5956" name="灯片编号占位符 3"/>
          <p:cNvSpPr>
            <a:spLocks noGrp="1"/>
          </p:cNvSpPr>
          <p:nvPr>
            <p:ph type="sldNum" sz="quarter" idx="5"/>
          </p:nvPr>
        </p:nvSpPr>
        <p:spPr>
          <a:noFill/>
        </p:spPr>
        <p:txBody>
          <a:bodyPr/>
          <a:lstStyle/>
          <a:p>
            <a:fld id="{B7039BEB-4E3B-457D-AB73-EB6C2BDC9E89}" type="slidenum">
              <a:rPr lang="en-US" altLang="zh-CN" smtClean="0">
                <a:latin typeface="Arial" pitchFamily="34" charset="0"/>
              </a:rPr>
              <a:pPr/>
              <a:t>44</a:t>
            </a:fld>
            <a:endParaRPr lang="en-US" altLang="zh-CN"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6980" name="灯片编号占位符 3"/>
          <p:cNvSpPr>
            <a:spLocks noGrp="1"/>
          </p:cNvSpPr>
          <p:nvPr>
            <p:ph type="sldNum" sz="quarter" idx="5"/>
          </p:nvPr>
        </p:nvSpPr>
        <p:spPr>
          <a:noFill/>
        </p:spPr>
        <p:txBody>
          <a:bodyPr/>
          <a:lstStyle/>
          <a:p>
            <a:fld id="{AA9E6222-98E1-4F18-A32E-6528D1688685}" type="slidenum">
              <a:rPr lang="en-US" altLang="zh-CN" smtClean="0">
                <a:latin typeface="Arial" pitchFamily="34" charset="0"/>
              </a:rPr>
              <a:pPr/>
              <a:t>46</a:t>
            </a:fld>
            <a:endParaRPr lang="en-US" altLang="zh-CN"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4ECE4C3E-C409-4A82-B7E9-51C604AE2184}" type="slidenum">
              <a:rPr lang="en-US" altLang="zh-CN" smtClean="0">
                <a:latin typeface="Arial" pitchFamily="34" charset="0"/>
              </a:rPr>
              <a:pPr/>
              <a:t>48</a:t>
            </a:fld>
            <a:endParaRPr lang="en-US" altLang="zh-CN" smtClean="0">
              <a:latin typeface="Arial" pitchFamily="3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lnSpc>
                <a:spcPct val="80000"/>
              </a:lnSpc>
            </a:pPr>
            <a:endParaRPr lang="zh-CN" altLang="en-US" sz="800"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105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4C194D-5A0B-46A1-B418-A295F1C8B4F0}" type="slidenum">
              <a:rPr lang="zh-CN" altLang="en-US" smtClean="0"/>
              <a:pPr/>
              <a:t>4</a:t>
            </a:fld>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29028" name="灯片编号占位符 3"/>
          <p:cNvSpPr>
            <a:spLocks noGrp="1"/>
          </p:cNvSpPr>
          <p:nvPr>
            <p:ph type="sldNum" sz="quarter" idx="5"/>
          </p:nvPr>
        </p:nvSpPr>
        <p:spPr>
          <a:noFill/>
        </p:spPr>
        <p:txBody>
          <a:bodyPr/>
          <a:lstStyle/>
          <a:p>
            <a:fld id="{2355242A-AC71-4EDA-88EE-723EC68314B5}" type="slidenum">
              <a:rPr lang="en-US" altLang="zh-CN" smtClean="0">
                <a:latin typeface="Arial" pitchFamily="34" charset="0"/>
              </a:rPr>
              <a:pPr/>
              <a:t>49</a:t>
            </a:fld>
            <a:endParaRPr lang="en-US" altLang="zh-CN"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0052" name="灯片编号占位符 3"/>
          <p:cNvSpPr>
            <a:spLocks noGrp="1"/>
          </p:cNvSpPr>
          <p:nvPr>
            <p:ph type="sldNum" sz="quarter" idx="5"/>
          </p:nvPr>
        </p:nvSpPr>
        <p:spPr>
          <a:noFill/>
        </p:spPr>
        <p:txBody>
          <a:bodyPr/>
          <a:lstStyle/>
          <a:p>
            <a:fld id="{9A60EFBC-8BCF-4B8E-B04A-343CDEE1F9AD}" type="slidenum">
              <a:rPr lang="en-US" altLang="zh-CN" smtClean="0">
                <a:latin typeface="Arial" pitchFamily="34" charset="0"/>
              </a:rPr>
              <a:pPr/>
              <a:t>51</a:t>
            </a:fld>
            <a:endParaRPr lang="en-US" altLang="zh-CN"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1076" name="灯片编号占位符 3"/>
          <p:cNvSpPr>
            <a:spLocks noGrp="1"/>
          </p:cNvSpPr>
          <p:nvPr>
            <p:ph type="sldNum" sz="quarter" idx="5"/>
          </p:nvPr>
        </p:nvSpPr>
        <p:spPr>
          <a:noFill/>
        </p:spPr>
        <p:txBody>
          <a:bodyPr/>
          <a:lstStyle/>
          <a:p>
            <a:fld id="{6B9EF9CC-3F3B-406F-95FD-177A348CACF1}" type="slidenum">
              <a:rPr lang="en-US" altLang="zh-CN" smtClean="0">
                <a:latin typeface="Arial" pitchFamily="34" charset="0"/>
              </a:rPr>
              <a:pPr/>
              <a:t>52</a:t>
            </a:fld>
            <a:endParaRPr lang="en-US" altLang="zh-CN"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ln/>
        </p:spPr>
      </p:sp>
      <p:sp>
        <p:nvSpPr>
          <p:cNvPr id="13209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2100" name="灯片编号占位符 3"/>
          <p:cNvSpPr>
            <a:spLocks noGrp="1"/>
          </p:cNvSpPr>
          <p:nvPr>
            <p:ph type="sldNum" sz="quarter" idx="5"/>
          </p:nvPr>
        </p:nvSpPr>
        <p:spPr>
          <a:noFill/>
        </p:spPr>
        <p:txBody>
          <a:bodyPr/>
          <a:lstStyle/>
          <a:p>
            <a:fld id="{54EFF626-6813-400B-A66B-CA4A6A020C45}" type="slidenum">
              <a:rPr lang="en-US" altLang="zh-CN" smtClean="0">
                <a:latin typeface="Arial" pitchFamily="34" charset="0"/>
              </a:rPr>
              <a:pPr/>
              <a:t>53</a:t>
            </a:fld>
            <a:endParaRPr lang="en-US" altLang="zh-CN"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3124" name="灯片编号占位符 3"/>
          <p:cNvSpPr>
            <a:spLocks noGrp="1"/>
          </p:cNvSpPr>
          <p:nvPr>
            <p:ph type="sldNum" sz="quarter" idx="5"/>
          </p:nvPr>
        </p:nvSpPr>
        <p:spPr>
          <a:noFill/>
        </p:spPr>
        <p:txBody>
          <a:bodyPr/>
          <a:lstStyle/>
          <a:p>
            <a:fld id="{13E423AD-0664-4365-9F79-3713CD53410B}" type="slidenum">
              <a:rPr lang="en-US" altLang="zh-CN" smtClean="0">
                <a:latin typeface="Arial" pitchFamily="34" charset="0"/>
              </a:rPr>
              <a:pPr/>
              <a:t>56</a:t>
            </a:fld>
            <a:endParaRPr lang="en-US" altLang="zh-CN"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4148" name="灯片编号占位符 3"/>
          <p:cNvSpPr>
            <a:spLocks noGrp="1"/>
          </p:cNvSpPr>
          <p:nvPr>
            <p:ph type="sldNum" sz="quarter" idx="5"/>
          </p:nvPr>
        </p:nvSpPr>
        <p:spPr>
          <a:noFill/>
        </p:spPr>
        <p:txBody>
          <a:bodyPr/>
          <a:lstStyle/>
          <a:p>
            <a:fld id="{B2E8FB60-5FDF-4A74-80D1-E942E012C61F}" type="slidenum">
              <a:rPr lang="en-US" altLang="zh-CN" smtClean="0">
                <a:latin typeface="Arial" pitchFamily="34" charset="0"/>
              </a:rPr>
              <a:pPr/>
              <a:t>57</a:t>
            </a:fld>
            <a:endParaRPr lang="en-US" altLang="zh-CN"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5172" name="灯片编号占位符 3"/>
          <p:cNvSpPr>
            <a:spLocks noGrp="1"/>
          </p:cNvSpPr>
          <p:nvPr>
            <p:ph type="sldNum" sz="quarter" idx="5"/>
          </p:nvPr>
        </p:nvSpPr>
        <p:spPr>
          <a:noFill/>
        </p:spPr>
        <p:txBody>
          <a:bodyPr/>
          <a:lstStyle/>
          <a:p>
            <a:fld id="{FEC68082-9656-424C-9586-DD11945D53EA}" type="slidenum">
              <a:rPr lang="en-US" altLang="zh-CN" smtClean="0">
                <a:latin typeface="Arial" pitchFamily="34" charset="0"/>
              </a:rPr>
              <a:pPr/>
              <a:t>61</a:t>
            </a:fld>
            <a:endParaRPr lang="en-US" altLang="zh-CN"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ln/>
        </p:spPr>
      </p:sp>
      <p:sp>
        <p:nvSpPr>
          <p:cNvPr id="136195" name="备注占位符 2"/>
          <p:cNvSpPr>
            <a:spLocks noGrp="1"/>
          </p:cNvSpPr>
          <p:nvPr>
            <p:ph type="body" idx="1"/>
          </p:nvPr>
        </p:nvSpPr>
        <p:spPr>
          <a:noFill/>
          <a:ln/>
        </p:spPr>
        <p:txBody>
          <a:bodyPr/>
          <a:lstStyle/>
          <a:p>
            <a:pPr>
              <a:spcBef>
                <a:spcPct val="0"/>
              </a:spcBef>
            </a:pPr>
            <a:endParaRPr lang="en-US" altLang="zh-CN" dirty="0" smtClean="0">
              <a:latin typeface="楷体_GB2312" pitchFamily="49" charset="-122"/>
              <a:ea typeface="楷体_GB2312" pitchFamily="49" charset="-122"/>
            </a:endParaRPr>
          </a:p>
          <a:p>
            <a:pPr>
              <a:spcBef>
                <a:spcPct val="0"/>
              </a:spcBef>
            </a:pPr>
            <a:endParaRPr lang="zh-CN" altLang="en-US" dirty="0" smtClean="0">
              <a:latin typeface="楷体_GB2312" pitchFamily="49" charset="-122"/>
              <a:ea typeface="楷体_GB2312" pitchFamily="49" charset="-122"/>
            </a:endParaRPr>
          </a:p>
          <a:p>
            <a:endParaRPr lang="zh-CN" altLang="en-US" dirty="0" smtClean="0">
              <a:latin typeface="Arial" pitchFamily="34" charset="0"/>
            </a:endParaRPr>
          </a:p>
        </p:txBody>
      </p:sp>
      <p:sp>
        <p:nvSpPr>
          <p:cNvPr id="136196" name="灯片编号占位符 3"/>
          <p:cNvSpPr>
            <a:spLocks noGrp="1"/>
          </p:cNvSpPr>
          <p:nvPr>
            <p:ph type="sldNum" sz="quarter" idx="5"/>
          </p:nvPr>
        </p:nvSpPr>
        <p:spPr>
          <a:noFill/>
        </p:spPr>
        <p:txBody>
          <a:bodyPr/>
          <a:lstStyle/>
          <a:p>
            <a:fld id="{2E69E0B8-F75D-4FBA-AC38-1430CE948729}" type="slidenum">
              <a:rPr lang="en-US" altLang="zh-CN" smtClean="0">
                <a:latin typeface="Arial" pitchFamily="34" charset="0"/>
              </a:rPr>
              <a:pPr/>
              <a:t>62</a:t>
            </a:fld>
            <a:endParaRPr lang="en-US" altLang="zh-CN"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7220" name="灯片编号占位符 3"/>
          <p:cNvSpPr>
            <a:spLocks noGrp="1"/>
          </p:cNvSpPr>
          <p:nvPr>
            <p:ph type="sldNum" sz="quarter" idx="5"/>
          </p:nvPr>
        </p:nvSpPr>
        <p:spPr>
          <a:noFill/>
        </p:spPr>
        <p:txBody>
          <a:bodyPr/>
          <a:lstStyle/>
          <a:p>
            <a:fld id="{23EF1492-8631-403C-AE66-C6A411AEE491}" type="slidenum">
              <a:rPr lang="en-US" altLang="zh-CN" smtClean="0">
                <a:latin typeface="Arial" pitchFamily="34" charset="0"/>
              </a:rPr>
              <a:pPr/>
              <a:t>63</a:t>
            </a:fld>
            <a:endParaRPr lang="en-US" altLang="zh-CN"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38244" name="灯片编号占位符 3"/>
          <p:cNvSpPr>
            <a:spLocks noGrp="1"/>
          </p:cNvSpPr>
          <p:nvPr>
            <p:ph type="sldNum" sz="quarter" idx="5"/>
          </p:nvPr>
        </p:nvSpPr>
        <p:spPr>
          <a:noFill/>
        </p:spPr>
        <p:txBody>
          <a:bodyPr/>
          <a:lstStyle/>
          <a:p>
            <a:fld id="{EFA3DCDF-06E3-4B31-8636-1E7D1145FC69}" type="slidenum">
              <a:rPr lang="en-US" altLang="zh-CN" smtClean="0">
                <a:latin typeface="Arial" pitchFamily="34" charset="0"/>
              </a:rPr>
              <a:pPr/>
              <a:t>66</a:t>
            </a:fld>
            <a:endParaRPr lang="en-US"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E86416F-551A-4E8A-A674-4E4AEB722977}" type="slidenum">
              <a:rPr lang="zh-CN" altLang="en-US" smtClean="0"/>
              <a:pPr/>
              <a:t>5</a:t>
            </a:fld>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39268" name="灯片编号占位符 3"/>
          <p:cNvSpPr>
            <a:spLocks noGrp="1"/>
          </p:cNvSpPr>
          <p:nvPr>
            <p:ph type="sldNum" sz="quarter" idx="5"/>
          </p:nvPr>
        </p:nvSpPr>
        <p:spPr>
          <a:noFill/>
        </p:spPr>
        <p:txBody>
          <a:bodyPr/>
          <a:lstStyle/>
          <a:p>
            <a:fld id="{191327D4-3883-4332-81AF-822BC6F4AAB3}" type="slidenum">
              <a:rPr lang="en-US" altLang="zh-CN" smtClean="0">
                <a:latin typeface="Arial" pitchFamily="34" charset="0"/>
              </a:rPr>
              <a:pPr/>
              <a:t>68</a:t>
            </a:fld>
            <a:endParaRPr lang="en-US" altLang="zh-CN"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140292" name="灯片编号占位符 3"/>
          <p:cNvSpPr>
            <a:spLocks noGrp="1"/>
          </p:cNvSpPr>
          <p:nvPr>
            <p:ph type="sldNum" sz="quarter" idx="5"/>
          </p:nvPr>
        </p:nvSpPr>
        <p:spPr>
          <a:noFill/>
        </p:spPr>
        <p:txBody>
          <a:bodyPr/>
          <a:lstStyle/>
          <a:p>
            <a:fld id="{0715688E-65BB-4CAB-9FB3-E00809B2F6FC}" type="slidenum">
              <a:rPr lang="en-US" altLang="zh-CN" smtClean="0">
                <a:latin typeface="Arial" pitchFamily="34" charset="0"/>
              </a:rPr>
              <a:pPr/>
              <a:t>69</a:t>
            </a:fld>
            <a:endParaRPr lang="en-US" altLang="zh-CN" smtClean="0">
              <a:latin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1316" name="灯片编号占位符 3"/>
          <p:cNvSpPr>
            <a:spLocks noGrp="1"/>
          </p:cNvSpPr>
          <p:nvPr>
            <p:ph type="sldNum" sz="quarter" idx="5"/>
          </p:nvPr>
        </p:nvSpPr>
        <p:spPr>
          <a:noFill/>
        </p:spPr>
        <p:txBody>
          <a:bodyPr/>
          <a:lstStyle/>
          <a:p>
            <a:fld id="{83AFC2B9-D7DD-46DE-9F70-BAF41894CBF8}" type="slidenum">
              <a:rPr lang="en-US" altLang="zh-CN" smtClean="0">
                <a:latin typeface="Arial" pitchFamily="34" charset="0"/>
              </a:rPr>
              <a:pPr/>
              <a:t>70</a:t>
            </a:fld>
            <a:endParaRPr lang="en-US" altLang="zh-CN" smtClean="0">
              <a:latin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lnSpcReduction="10000"/>
          </a:bodyPr>
          <a:lstStyle/>
          <a:p>
            <a:pPr>
              <a:defRPr/>
            </a:pPr>
            <a:endParaRPr lang="en-US" altLang="zh-CN" dirty="0" smtClean="0"/>
          </a:p>
        </p:txBody>
      </p:sp>
      <p:sp>
        <p:nvSpPr>
          <p:cNvPr id="142340" name="灯片编号占位符 3"/>
          <p:cNvSpPr>
            <a:spLocks noGrp="1"/>
          </p:cNvSpPr>
          <p:nvPr>
            <p:ph type="sldNum" sz="quarter" idx="5"/>
          </p:nvPr>
        </p:nvSpPr>
        <p:spPr>
          <a:noFill/>
        </p:spPr>
        <p:txBody>
          <a:bodyPr/>
          <a:lstStyle/>
          <a:p>
            <a:fld id="{712241D7-2559-48C0-A54A-CCD83EDF9597}" type="slidenum">
              <a:rPr lang="en-US" altLang="zh-CN" smtClean="0">
                <a:latin typeface="Arial" pitchFamily="34" charset="0"/>
              </a:rPr>
              <a:pPr/>
              <a:t>73</a:t>
            </a:fld>
            <a:endParaRPr lang="en-US" altLang="zh-CN" smtClean="0">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p:spPr>
        <p:txBody>
          <a:bodyPr/>
          <a:lstStyle/>
          <a:p>
            <a:endParaRPr lang="en-US" altLang="zh-CN" b="1" dirty="0" smtClean="0">
              <a:solidFill>
                <a:srgbClr val="00004C"/>
              </a:solidFill>
              <a:latin typeface="Arial" pitchFamily="34" charset="0"/>
              <a:ea typeface="仿宋_GB2312" pitchFamily="49" charset="-122"/>
            </a:endParaRPr>
          </a:p>
          <a:p>
            <a:endParaRPr lang="zh-CN" altLang="en-US" b="1" dirty="0" smtClean="0">
              <a:latin typeface="Arial" pitchFamily="34" charset="0"/>
            </a:endParaRPr>
          </a:p>
          <a:p>
            <a:endParaRPr lang="zh-CN" altLang="en-US" dirty="0" smtClean="0">
              <a:latin typeface="Arial" pitchFamily="34" charset="0"/>
            </a:endParaRPr>
          </a:p>
        </p:txBody>
      </p:sp>
      <p:sp>
        <p:nvSpPr>
          <p:cNvPr id="143364" name="灯片编号占位符 3"/>
          <p:cNvSpPr>
            <a:spLocks noGrp="1"/>
          </p:cNvSpPr>
          <p:nvPr>
            <p:ph type="sldNum" sz="quarter" idx="5"/>
          </p:nvPr>
        </p:nvSpPr>
        <p:spPr>
          <a:noFill/>
        </p:spPr>
        <p:txBody>
          <a:bodyPr/>
          <a:lstStyle/>
          <a:p>
            <a:fld id="{C8C6FC46-9133-43F3-BC62-9C665996A0D0}" type="slidenum">
              <a:rPr lang="en-US" altLang="zh-CN" smtClean="0">
                <a:latin typeface="Arial" pitchFamily="34" charset="0"/>
              </a:rPr>
              <a:pPr/>
              <a:t>74</a:t>
            </a:fld>
            <a:endParaRPr lang="en-US" altLang="zh-CN" smtClean="0">
              <a:latin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4388" name="灯片编号占位符 3"/>
          <p:cNvSpPr>
            <a:spLocks noGrp="1"/>
          </p:cNvSpPr>
          <p:nvPr>
            <p:ph type="sldNum" sz="quarter" idx="5"/>
          </p:nvPr>
        </p:nvSpPr>
        <p:spPr>
          <a:noFill/>
        </p:spPr>
        <p:txBody>
          <a:bodyPr/>
          <a:lstStyle/>
          <a:p>
            <a:fld id="{63B85B65-33E3-4AC5-A4B2-03012F2CAF55}" type="slidenum">
              <a:rPr lang="en-US" altLang="zh-CN" smtClean="0">
                <a:latin typeface="Arial" pitchFamily="34" charset="0"/>
              </a:rPr>
              <a:pPr/>
              <a:t>75</a:t>
            </a:fld>
            <a:endParaRPr lang="en-US" altLang="zh-CN" smtClean="0">
              <a:latin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5412" name="灯片编号占位符 3"/>
          <p:cNvSpPr>
            <a:spLocks noGrp="1"/>
          </p:cNvSpPr>
          <p:nvPr>
            <p:ph type="sldNum" sz="quarter" idx="5"/>
          </p:nvPr>
        </p:nvSpPr>
        <p:spPr>
          <a:noFill/>
        </p:spPr>
        <p:txBody>
          <a:bodyPr/>
          <a:lstStyle/>
          <a:p>
            <a:fld id="{AD338CDE-6660-4352-8D09-14FCD1532D93}" type="slidenum">
              <a:rPr lang="en-US" altLang="zh-CN" smtClean="0">
                <a:latin typeface="Arial" pitchFamily="34" charset="0"/>
              </a:rPr>
              <a:pPr/>
              <a:t>76</a:t>
            </a:fld>
            <a:endParaRPr lang="en-US" altLang="zh-CN" smtClean="0">
              <a:latin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6436" name="灯片编号占位符 3"/>
          <p:cNvSpPr>
            <a:spLocks noGrp="1"/>
          </p:cNvSpPr>
          <p:nvPr>
            <p:ph type="sldNum" sz="quarter" idx="5"/>
          </p:nvPr>
        </p:nvSpPr>
        <p:spPr>
          <a:noFill/>
        </p:spPr>
        <p:txBody>
          <a:bodyPr/>
          <a:lstStyle/>
          <a:p>
            <a:fld id="{34DD460B-FD1F-4C8F-A9E6-2DAD34E5F1C0}" type="slidenum">
              <a:rPr lang="en-US" altLang="zh-CN" smtClean="0">
                <a:latin typeface="Arial" pitchFamily="34" charset="0"/>
              </a:rPr>
              <a:pPr/>
              <a:t>79</a:t>
            </a:fld>
            <a:endParaRPr lang="en-US" altLang="zh-CN" smtClean="0">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7460" name="灯片编号占位符 3"/>
          <p:cNvSpPr>
            <a:spLocks noGrp="1"/>
          </p:cNvSpPr>
          <p:nvPr>
            <p:ph type="sldNum" sz="quarter" idx="5"/>
          </p:nvPr>
        </p:nvSpPr>
        <p:spPr>
          <a:noFill/>
        </p:spPr>
        <p:txBody>
          <a:bodyPr/>
          <a:lstStyle/>
          <a:p>
            <a:fld id="{62DE15C3-6F01-4D7F-B547-497947A0A7FC}" type="slidenum">
              <a:rPr lang="en-US" altLang="zh-CN" smtClean="0">
                <a:latin typeface="Arial" pitchFamily="34" charset="0"/>
              </a:rPr>
              <a:pPr/>
              <a:t>81</a:t>
            </a:fld>
            <a:endParaRPr lang="en-US" altLang="zh-CN" smtClean="0">
              <a:latin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8484" name="灯片编号占位符 3"/>
          <p:cNvSpPr>
            <a:spLocks noGrp="1"/>
          </p:cNvSpPr>
          <p:nvPr>
            <p:ph type="sldNum" sz="quarter" idx="5"/>
          </p:nvPr>
        </p:nvSpPr>
        <p:spPr>
          <a:noFill/>
        </p:spPr>
        <p:txBody>
          <a:bodyPr/>
          <a:lstStyle/>
          <a:p>
            <a:fld id="{47BB320B-A93E-443C-A0F6-FC8476066D6A}" type="slidenum">
              <a:rPr lang="en-US" altLang="zh-CN" smtClean="0">
                <a:latin typeface="Arial" pitchFamily="34" charset="0"/>
              </a:rPr>
              <a:pPr/>
              <a:t>82</a:t>
            </a:fld>
            <a:endParaRPr lang="en-US"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4133E0B-83CC-48E3-8D79-D4416094F7C9}" type="slidenum">
              <a:rPr lang="en-US" altLang="zh-CN" smtClean="0"/>
              <a:pPr/>
              <a:t>6</a:t>
            </a:fld>
            <a:endParaRPr lang="en-US" altLang="zh-CN" smtClean="0"/>
          </a:p>
        </p:txBody>
      </p:sp>
      <p:sp>
        <p:nvSpPr>
          <p:cNvPr id="11366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1366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zh-CN"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49508" name="灯片编号占位符 3"/>
          <p:cNvSpPr>
            <a:spLocks noGrp="1"/>
          </p:cNvSpPr>
          <p:nvPr>
            <p:ph type="sldNum" sz="quarter" idx="5"/>
          </p:nvPr>
        </p:nvSpPr>
        <p:spPr>
          <a:noFill/>
        </p:spPr>
        <p:txBody>
          <a:bodyPr/>
          <a:lstStyle/>
          <a:p>
            <a:fld id="{95D782FC-CB98-4FAE-83E5-DFD58F396208}" type="slidenum">
              <a:rPr lang="en-US" altLang="zh-CN" smtClean="0">
                <a:latin typeface="Arial" pitchFamily="34" charset="0"/>
              </a:rPr>
              <a:pPr/>
              <a:t>83</a:t>
            </a:fld>
            <a:endParaRPr lang="en-US" altLang="zh-CN" smtClean="0">
              <a:latin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p:spPr>
        <p:txBody>
          <a:bodyPr/>
          <a:lstStyle/>
          <a:p>
            <a:pPr eaLnBrk="1" hangingPunct="1"/>
            <a:endParaRPr lang="zh-CN" altLang="zh-CN" dirty="0" smtClean="0">
              <a:latin typeface="Arial" pitchFamily="34" charset="0"/>
            </a:endParaRPr>
          </a:p>
        </p:txBody>
      </p:sp>
      <p:sp>
        <p:nvSpPr>
          <p:cNvPr id="150532" name="灯片编号占位符 3"/>
          <p:cNvSpPr>
            <a:spLocks noGrp="1"/>
          </p:cNvSpPr>
          <p:nvPr>
            <p:ph type="sldNum" sz="quarter" idx="5"/>
          </p:nvPr>
        </p:nvSpPr>
        <p:spPr>
          <a:noFill/>
        </p:spPr>
        <p:txBody>
          <a:bodyPr/>
          <a:lstStyle/>
          <a:p>
            <a:fld id="{F717FD87-13E9-4484-B1DA-F0095F4D3823}" type="slidenum">
              <a:rPr lang="en-US" altLang="zh-CN" smtClean="0">
                <a:latin typeface="Arial" pitchFamily="34" charset="0"/>
              </a:rPr>
              <a:pPr/>
              <a:t>84</a:t>
            </a:fld>
            <a:endParaRPr lang="en-US" altLang="zh-CN" smtClean="0">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51556" name="灯片编号占位符 3"/>
          <p:cNvSpPr>
            <a:spLocks noGrp="1"/>
          </p:cNvSpPr>
          <p:nvPr>
            <p:ph type="sldNum" sz="quarter" idx="5"/>
          </p:nvPr>
        </p:nvSpPr>
        <p:spPr>
          <a:noFill/>
        </p:spPr>
        <p:txBody>
          <a:bodyPr/>
          <a:lstStyle/>
          <a:p>
            <a:fld id="{DBC5393F-C2F6-41F8-B75A-20F6C36A334E}" type="slidenum">
              <a:rPr lang="en-US" altLang="zh-CN" smtClean="0">
                <a:latin typeface="Arial" pitchFamily="34" charset="0"/>
              </a:rPr>
              <a:pPr/>
              <a:t>85</a:t>
            </a:fld>
            <a:endParaRPr lang="en-US" altLang="zh-CN" smtClean="0">
              <a:latin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52580" name="灯片编号占位符 3"/>
          <p:cNvSpPr>
            <a:spLocks noGrp="1"/>
          </p:cNvSpPr>
          <p:nvPr>
            <p:ph type="sldNum" sz="quarter" idx="5"/>
          </p:nvPr>
        </p:nvSpPr>
        <p:spPr>
          <a:noFill/>
        </p:spPr>
        <p:txBody>
          <a:bodyPr/>
          <a:lstStyle/>
          <a:p>
            <a:fld id="{95D27141-E910-4D0A-AFFC-D9B39BDC1D36}" type="slidenum">
              <a:rPr lang="en-US" altLang="zh-CN" smtClean="0">
                <a:latin typeface="Arial" pitchFamily="34" charset="0"/>
              </a:rPr>
              <a:pPr/>
              <a:t>88</a:t>
            </a:fld>
            <a:endParaRPr lang="en-US" altLang="zh-CN" smtClean="0">
              <a:latin typeface="Arial"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ln/>
        </p:spPr>
      </p:sp>
      <p:sp>
        <p:nvSpPr>
          <p:cNvPr id="15360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53604" name="灯片编号占位符 3"/>
          <p:cNvSpPr>
            <a:spLocks noGrp="1"/>
          </p:cNvSpPr>
          <p:nvPr>
            <p:ph type="sldNum" sz="quarter" idx="5"/>
          </p:nvPr>
        </p:nvSpPr>
        <p:spPr>
          <a:noFill/>
        </p:spPr>
        <p:txBody>
          <a:bodyPr/>
          <a:lstStyle/>
          <a:p>
            <a:fld id="{DC82BB1D-8A8A-4AFB-BB20-CEB94AC4C2FE}" type="slidenum">
              <a:rPr lang="en-US" altLang="zh-CN" smtClean="0">
                <a:latin typeface="Arial" pitchFamily="34" charset="0"/>
              </a:rPr>
              <a:pPr/>
              <a:t>89</a:t>
            </a:fld>
            <a:endParaRPr lang="en-US" altLang="zh-CN" smtClean="0">
              <a:latin typeface="Arial"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54628" name="灯片编号占位符 3"/>
          <p:cNvSpPr>
            <a:spLocks noGrp="1"/>
          </p:cNvSpPr>
          <p:nvPr>
            <p:ph type="sldNum" sz="quarter" idx="5"/>
          </p:nvPr>
        </p:nvSpPr>
        <p:spPr>
          <a:noFill/>
        </p:spPr>
        <p:txBody>
          <a:bodyPr/>
          <a:lstStyle/>
          <a:p>
            <a:fld id="{C04901E9-0F2F-4CDC-A61E-E7B8B50D1A2A}" type="slidenum">
              <a:rPr lang="en-US" altLang="zh-CN" smtClean="0">
                <a:latin typeface="Arial" pitchFamily="34" charset="0"/>
              </a:rPr>
              <a:pPr/>
              <a:t>90</a:t>
            </a:fld>
            <a:endParaRPr lang="en-US" altLang="zh-CN" smtClean="0">
              <a:latin typeface="Arial"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BA3034A-4826-459D-8B4E-483E2566EAFC}" type="slidenum">
              <a:rPr lang="en-US" altLang="zh-CN" smtClean="0">
                <a:latin typeface="Arial" pitchFamily="34" charset="0"/>
              </a:rPr>
              <a:pPr/>
              <a:t>91</a:t>
            </a:fld>
            <a:endParaRPr lang="en-US" altLang="zh-CN" smtClean="0">
              <a:latin typeface="Arial" pitchFamily="34" charset="0"/>
            </a:endParaRPr>
          </a:p>
        </p:txBody>
      </p:sp>
      <p:sp>
        <p:nvSpPr>
          <p:cNvPr id="155651"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p:txBody>
          <a:bodyPr/>
          <a:lstStyle/>
          <a:p>
            <a:pPr eaLnBrk="1" hangingPunct="1">
              <a:defRPr/>
            </a:pPr>
            <a:endParaRPr lang="zh-CN" alt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56676" name="灯片编号占位符 3"/>
          <p:cNvSpPr>
            <a:spLocks noGrp="1"/>
          </p:cNvSpPr>
          <p:nvPr>
            <p:ph type="sldNum" sz="quarter" idx="5"/>
          </p:nvPr>
        </p:nvSpPr>
        <p:spPr>
          <a:noFill/>
        </p:spPr>
        <p:txBody>
          <a:bodyPr/>
          <a:lstStyle/>
          <a:p>
            <a:fld id="{640DB914-6930-4388-9D0E-4858AB472FDB}" type="slidenum">
              <a:rPr lang="en-US" altLang="zh-CN" smtClean="0">
                <a:latin typeface="Arial" pitchFamily="34" charset="0"/>
              </a:rPr>
              <a:pPr/>
              <a:t>93</a:t>
            </a:fld>
            <a:endParaRPr lang="en-US" altLang="zh-CN" smtClean="0">
              <a:latin typeface="Arial"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104452" name="灯片编号占位符 3"/>
          <p:cNvSpPr>
            <a:spLocks noGrp="1"/>
          </p:cNvSpPr>
          <p:nvPr>
            <p:ph type="sldNum" sz="quarter" idx="5"/>
          </p:nvPr>
        </p:nvSpPr>
        <p:spPr>
          <a:noFill/>
        </p:spPr>
        <p:txBody>
          <a:bodyPr/>
          <a:lstStyle/>
          <a:p>
            <a:fld id="{3615B42A-A748-4A31-9A40-C434DC51DEEB}" type="slidenum">
              <a:rPr lang="en-US" altLang="zh-CN" smtClean="0">
                <a:latin typeface="Arial" pitchFamily="34" charset="0"/>
              </a:rPr>
              <a:pPr/>
              <a:t>95</a:t>
            </a:fld>
            <a:endParaRPr lang="en-US"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146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CB6EE7F-3521-4ADA-9EB1-F5EE33641CA7}" type="slidenum">
              <a:rPr lang="zh-CN" altLang="en-US" smtClean="0"/>
              <a:pPr/>
              <a:t>7</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C20098DD-E535-478C-AF2F-B9F4A7320F87}"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97284" name="灯片编号占位符 3"/>
          <p:cNvSpPr>
            <a:spLocks noGrp="1"/>
          </p:cNvSpPr>
          <p:nvPr>
            <p:ph type="sldNum" sz="quarter" idx="5"/>
          </p:nvPr>
        </p:nvSpPr>
        <p:spPr>
          <a:noFill/>
        </p:spPr>
        <p:txBody>
          <a:bodyPr/>
          <a:lstStyle/>
          <a:p>
            <a:fld id="{A7F7F48D-1773-4E06-9ED4-24FA5FD9380B}" type="slidenum">
              <a:rPr lang="en-US" altLang="zh-CN" smtClean="0">
                <a:latin typeface="Arial" pitchFamily="34" charset="0"/>
              </a:rPr>
              <a:pPr/>
              <a:t>9</a:t>
            </a:fld>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3083FF4-E0C3-4D92-8ACF-F6F4E6B6C4AC}" type="datetime1">
              <a:rPr lang="zh-CN" altLang="en-US"/>
              <a:pPr>
                <a:defRPr/>
              </a:pPr>
              <a:t>2019-9-18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0772C171-ECF7-4F03-B146-1C335C6A6E5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2A012D60-F2BF-4DB5-B286-0DB600595A9F}" type="datetime1">
              <a:rPr lang="zh-CN" altLang="en-US"/>
              <a:pPr>
                <a:defRPr/>
              </a:pPr>
              <a:t>2019-9-18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1E497B57-A6DF-4C41-B375-64F495290EE6}"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507A3A0-43D6-4485-B57F-3888443392EB}" type="datetime1">
              <a:rPr lang="zh-CN" altLang="en-US"/>
              <a:pPr>
                <a:defRPr/>
              </a:pPr>
              <a:t>2019-9-18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A5FC664C-0ACB-4732-9536-2FF5532AB1FA}"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mediaAndTx">
  <p:cSld name="标题，媒体剪辑与文本">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媒体占位符 2"/>
          <p:cNvSpPr>
            <a:spLocks noGrp="1"/>
          </p:cNvSpPr>
          <p:nvPr>
            <p:ph type="media" sz="half" idx="1"/>
          </p:nvPr>
        </p:nvSpPr>
        <p:spPr>
          <a:xfrm>
            <a:off x="685800" y="1981200"/>
            <a:ext cx="3810000" cy="4114800"/>
          </a:xfrm>
        </p:spPr>
        <p:txBody>
          <a:bodyPr/>
          <a:lstStyle/>
          <a:p>
            <a:pPr lvl="0"/>
            <a:endParaRPr lang="zh-CN" altLang="en-US" noProof="0" smtClean="0"/>
          </a:p>
        </p:txBody>
      </p:sp>
      <p:sp>
        <p:nvSpPr>
          <p:cNvPr id="4" name="文本占位符 3"/>
          <p:cNvSpPr>
            <a:spLocks noGrp="1"/>
          </p:cNvSpPr>
          <p:nvPr>
            <p:ph type="body"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C7B430F-DB5F-4CD0-ADA0-DF31F1E1C768}"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3" name="TextBox 8"/>
          <p:cNvSpPr txBox="1">
            <a:spLocks noChangeArrowheads="1"/>
          </p:cNvSpPr>
          <p:nvPr userDrawn="1"/>
        </p:nvSpPr>
        <p:spPr bwMode="auto">
          <a:xfrm>
            <a:off x="515938" y="6429375"/>
            <a:ext cx="371475" cy="277813"/>
          </a:xfrm>
          <a:prstGeom prst="rect">
            <a:avLst/>
          </a:prstGeom>
          <a:noFill/>
          <a:ln w="9525">
            <a:noFill/>
            <a:miter lim="800000"/>
            <a:headEnd/>
            <a:tailEnd/>
          </a:ln>
        </p:spPr>
        <p:txBody>
          <a:bodyPr wrap="none">
            <a:spAutoFit/>
          </a:bodyPr>
          <a:lstStyle/>
          <a:p>
            <a:pPr>
              <a:defRPr/>
            </a:pPr>
            <a:fld id="{06937826-4051-43AC-B8E0-90DFB62855E2}" type="slidenum">
              <a:rPr lang="zh-CN" altLang="en-US" sz="1200" i="1">
                <a:solidFill>
                  <a:srgbClr val="0099CC"/>
                </a:solidFill>
                <a:ea typeface="华文行楷" pitchFamily="2" charset="-122"/>
              </a:rPr>
              <a:pPr>
                <a:defRPr/>
              </a:pPr>
              <a:t>‹#›</a:t>
            </a:fld>
            <a:endParaRPr lang="zh-CN" altLang="en-US" sz="1200" i="1">
              <a:solidFill>
                <a:srgbClr val="0099CC"/>
              </a:solidFill>
              <a:ea typeface="华文行楷" pitchFamily="2" charset="-122"/>
            </a:endParaRPr>
          </a:p>
        </p:txBody>
      </p:sp>
      <p:sp>
        <p:nvSpPr>
          <p:cNvPr id="6" name="标题 1"/>
          <p:cNvSpPr>
            <a:spLocks noGrp="1"/>
          </p:cNvSpPr>
          <p:nvPr>
            <p:ph type="title"/>
          </p:nvPr>
        </p:nvSpPr>
        <p:spPr>
          <a:xfrm>
            <a:off x="701974" y="71258"/>
            <a:ext cx="7887463" cy="646783"/>
          </a:xfrm>
        </p:spPr>
        <p:txBody>
          <a:bodyPr>
            <a:normAutofit/>
          </a:bodyPr>
          <a:lstStyle>
            <a:lvl1pPr algn="l">
              <a:defRPr sz="3000" b="1">
                <a:solidFill>
                  <a:schemeClr val="tx2"/>
                </a:solidFill>
                <a:latin typeface="Arial Narrow" panose="020B0606020202030204" pitchFamily="34" charset="0"/>
                <a:ea typeface="黑体" panose="02010609060101010101" pitchFamily="49" charset="-122"/>
                <a:cs typeface="Arial" panose="020B0604020202020204" pitchFamily="34" charset="0"/>
              </a:defRPr>
            </a:lvl1pPr>
          </a:lstStyle>
          <a:p>
            <a:r>
              <a:rPr lang="zh-CN" altLang="en-US" dirty="0" smtClean="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617C4DE6-A5F5-43A2-85E5-ED88797106BF}" type="datetimeFigureOut">
              <a:rPr lang="zh-CN" altLang="en-US"/>
              <a:pPr>
                <a:defRPr/>
              </a:pPr>
              <a:t>2019-9-18</a:t>
            </a:fld>
            <a:endParaRPr lang="zh-CN" altLang="en-US" dirty="0"/>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pPr>
              <a:defRPr/>
            </a:pPr>
            <a:fld id="{AAE57185-9C72-4464-A1D3-61D0E84C394B}"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3E06A2D-5FA8-49F5-87E6-C793138A4AE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F13A52A-4EB1-4E64-B772-49C6B2FA39B9}" type="datetime1">
              <a:rPr lang="zh-CN" altLang="en-US"/>
              <a:pPr>
                <a:defRPr/>
              </a:pPr>
              <a:t>2019-9-18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3CAFF125-D9EA-4437-9511-2BC7D0520EA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E568505-68BD-43D3-955F-0E1146E8B16B}" type="datetime1">
              <a:rPr lang="zh-CN" altLang="en-US"/>
              <a:pPr>
                <a:defRPr/>
              </a:pPr>
              <a:t>2019-9-18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6" name="Rectangle 6"/>
          <p:cNvSpPr>
            <a:spLocks noGrp="1" noChangeArrowheads="1"/>
          </p:cNvSpPr>
          <p:nvPr>
            <p:ph type="sldNum" sz="quarter" idx="12"/>
          </p:nvPr>
        </p:nvSpPr>
        <p:spPr>
          <a:ln/>
        </p:spPr>
        <p:txBody>
          <a:bodyPr/>
          <a:lstStyle>
            <a:lvl1pPr>
              <a:defRPr/>
            </a:lvl1pPr>
          </a:lstStyle>
          <a:p>
            <a:pPr>
              <a:defRPr/>
            </a:pPr>
            <a:fld id="{3D703C64-FAD3-443B-872B-684A1A2629C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F9F87E6E-76FE-4623-9166-B600CB0BD8BF}" type="datetime1">
              <a:rPr lang="zh-CN" altLang="en-US"/>
              <a:pPr>
                <a:defRPr/>
              </a:pPr>
              <a:t>2019-9-18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7" name="Rectangle 6"/>
          <p:cNvSpPr>
            <a:spLocks noGrp="1" noChangeArrowheads="1"/>
          </p:cNvSpPr>
          <p:nvPr>
            <p:ph type="sldNum" sz="quarter" idx="12"/>
          </p:nvPr>
        </p:nvSpPr>
        <p:spPr>
          <a:ln/>
        </p:spPr>
        <p:txBody>
          <a:bodyPr/>
          <a:lstStyle>
            <a:lvl1pPr>
              <a:defRPr/>
            </a:lvl1pPr>
          </a:lstStyle>
          <a:p>
            <a:pPr>
              <a:defRPr/>
            </a:pPr>
            <a:fld id="{55B268BA-4094-4337-BED4-0B673C22E78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9B766813-7CD6-42B4-BDE6-85C6F693FEF9}" type="datetime1">
              <a:rPr lang="zh-CN" altLang="en-US"/>
              <a:pPr>
                <a:defRPr/>
              </a:pPr>
              <a:t>2019-9-18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9" name="Rectangle 6"/>
          <p:cNvSpPr>
            <a:spLocks noGrp="1" noChangeArrowheads="1"/>
          </p:cNvSpPr>
          <p:nvPr>
            <p:ph type="sldNum" sz="quarter" idx="12"/>
          </p:nvPr>
        </p:nvSpPr>
        <p:spPr>
          <a:ln/>
        </p:spPr>
        <p:txBody>
          <a:bodyPr/>
          <a:lstStyle>
            <a:lvl1pPr>
              <a:defRPr/>
            </a:lvl1pPr>
          </a:lstStyle>
          <a:p>
            <a:pPr>
              <a:defRPr/>
            </a:pPr>
            <a:fld id="{DE60E9EE-2DAF-4518-ABB1-0C43CAB16A7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4C947FF9-82BA-4308-A3E5-A37DE7E5A672}" type="datetime1">
              <a:rPr lang="zh-CN" altLang="en-US"/>
              <a:pPr>
                <a:defRPr/>
              </a:pPr>
              <a:t>2019-9-18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5" name="Rectangle 6"/>
          <p:cNvSpPr>
            <a:spLocks noGrp="1" noChangeArrowheads="1"/>
          </p:cNvSpPr>
          <p:nvPr>
            <p:ph type="sldNum" sz="quarter" idx="12"/>
          </p:nvPr>
        </p:nvSpPr>
        <p:spPr>
          <a:ln/>
        </p:spPr>
        <p:txBody>
          <a:bodyPr/>
          <a:lstStyle>
            <a:lvl1pPr>
              <a:defRPr/>
            </a:lvl1pPr>
          </a:lstStyle>
          <a:p>
            <a:pPr>
              <a:defRPr/>
            </a:pPr>
            <a:fld id="{AFCF70AB-4187-4042-B8EF-3F423D0EFAC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38D03EB-7485-4758-8BB4-17B48F307974}" type="datetime1">
              <a:rPr lang="zh-CN" altLang="en-US"/>
              <a:pPr>
                <a:defRPr/>
              </a:pPr>
              <a:t>2019-9-18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4" name="Rectangle 6"/>
          <p:cNvSpPr>
            <a:spLocks noGrp="1" noChangeArrowheads="1"/>
          </p:cNvSpPr>
          <p:nvPr>
            <p:ph type="sldNum" sz="quarter" idx="12"/>
          </p:nvPr>
        </p:nvSpPr>
        <p:spPr>
          <a:ln/>
        </p:spPr>
        <p:txBody>
          <a:bodyPr/>
          <a:lstStyle>
            <a:lvl1pPr>
              <a:defRPr/>
            </a:lvl1pPr>
          </a:lstStyle>
          <a:p>
            <a:pPr>
              <a:defRPr/>
            </a:pPr>
            <a:fld id="{020F4830-A335-4EF0-A4A3-3654ACA16DF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834EF3E-449D-4D72-8D04-9DED90D4A67F}" type="datetime1">
              <a:rPr lang="zh-CN" altLang="en-US"/>
              <a:pPr>
                <a:defRPr/>
              </a:pPr>
              <a:t>2019-9-18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7" name="Rectangle 6"/>
          <p:cNvSpPr>
            <a:spLocks noGrp="1" noChangeArrowheads="1"/>
          </p:cNvSpPr>
          <p:nvPr>
            <p:ph type="sldNum" sz="quarter" idx="12"/>
          </p:nvPr>
        </p:nvSpPr>
        <p:spPr>
          <a:ln/>
        </p:spPr>
        <p:txBody>
          <a:bodyPr/>
          <a:lstStyle>
            <a:lvl1pPr>
              <a:defRPr/>
            </a:lvl1pPr>
          </a:lstStyle>
          <a:p>
            <a:pPr>
              <a:defRPr/>
            </a:pPr>
            <a:fld id="{607D5DAD-2BBD-4422-B96E-D13C05E406A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360E0F0-8080-4B66-8911-A284E381EEDB}" type="datetime1">
              <a:rPr lang="zh-CN" altLang="en-US"/>
              <a:pPr>
                <a:defRPr/>
              </a:pPr>
              <a:t>2019-9-18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电工电子教研室</a:t>
            </a:r>
          </a:p>
        </p:txBody>
      </p:sp>
      <p:sp>
        <p:nvSpPr>
          <p:cNvPr id="7" name="Rectangle 6"/>
          <p:cNvSpPr>
            <a:spLocks noGrp="1" noChangeArrowheads="1"/>
          </p:cNvSpPr>
          <p:nvPr>
            <p:ph type="sldNum" sz="quarter" idx="12"/>
          </p:nvPr>
        </p:nvSpPr>
        <p:spPr>
          <a:ln/>
        </p:spPr>
        <p:txBody>
          <a:bodyPr/>
          <a:lstStyle>
            <a:lvl1pPr>
              <a:defRPr/>
            </a:lvl1pPr>
          </a:lstStyle>
          <a:p>
            <a:pPr>
              <a:defRPr/>
            </a:pPr>
            <a:fld id="{EED6DEBC-B84D-4A08-A664-3E1651F5D54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32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04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solidFill>
                  <a:srgbClr val="009900"/>
                </a:solidFill>
                <a:latin typeface="Arial" charset="0"/>
                <a:ea typeface="楷体_GB2312" pitchFamily="49" charset="-122"/>
              </a:defRPr>
            </a:lvl1pPr>
          </a:lstStyle>
          <a:p>
            <a:pPr>
              <a:defRPr/>
            </a:pPr>
            <a:fld id="{482E62C1-2695-45FF-AEA9-9CDB3827DECD}" type="datetime1">
              <a:rPr lang="zh-CN" altLang="en-US"/>
              <a:pPr>
                <a:defRPr/>
              </a:pPr>
              <a:t>2019-9-18</a:t>
            </a:fld>
            <a:endParaRPr lang="en-US" altLang="zh-CN"/>
          </a:p>
        </p:txBody>
      </p:sp>
      <p:sp>
        <p:nvSpPr>
          <p:cNvPr id="604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solidFill>
                  <a:srgbClr val="009900"/>
                </a:solidFill>
                <a:latin typeface="Arial" charset="0"/>
                <a:ea typeface="楷体_GB2312" pitchFamily="49" charset="-122"/>
              </a:defRPr>
            </a:lvl1pPr>
          </a:lstStyle>
          <a:p>
            <a:pPr>
              <a:defRPr/>
            </a:pPr>
            <a:r>
              <a:rPr lang="en-US" altLang="zh-CN"/>
              <a:t>电工电子教研室</a:t>
            </a:r>
          </a:p>
        </p:txBody>
      </p:sp>
      <p:sp>
        <p:nvSpPr>
          <p:cNvPr id="604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solidFill>
                  <a:srgbClr val="009900"/>
                </a:solidFill>
                <a:latin typeface="Arial" charset="0"/>
                <a:ea typeface="楷体_GB2312" pitchFamily="49" charset="-122"/>
              </a:defRPr>
            </a:lvl1pPr>
          </a:lstStyle>
          <a:p>
            <a:pPr>
              <a:defRPr/>
            </a:pPr>
            <a:fld id="{80A4EA66-FE48-4B4C-83B3-525B79FC92DD}" type="slidenum">
              <a:rPr lang="en-US" altLang="zh-CN"/>
              <a:pPr>
                <a:defRPr/>
              </a:pPr>
              <a:t>‹#›</a:t>
            </a:fld>
            <a:endParaRPr lang="en-US" altLang="zh-CN"/>
          </a:p>
        </p:txBody>
      </p:sp>
      <p:pic>
        <p:nvPicPr>
          <p:cNvPr id="53255" name="Picture 7"/>
          <p:cNvPicPr>
            <a:picLocks noChangeAspect="1" noChangeArrowheads="1"/>
          </p:cNvPicPr>
          <p:nvPr/>
        </p:nvPicPr>
        <p:blipFill>
          <a:blip r:embed="rId18"/>
          <a:srcRect/>
          <a:stretch>
            <a:fillRect/>
          </a:stretch>
        </p:blipFill>
        <p:spPr bwMode="auto">
          <a:xfrm>
            <a:off x="7354888" y="41275"/>
            <a:ext cx="1739900" cy="474663"/>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18" Type="http://schemas.openxmlformats.org/officeDocument/2006/relationships/oleObject" Target="../embeddings/oleObject15.bin"/><Relationship Id="rId3" Type="http://schemas.openxmlformats.org/officeDocument/2006/relationships/notesSlide" Target="../notesSlides/notesSlide1.xml"/><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5" Type="http://schemas.openxmlformats.org/officeDocument/2006/relationships/oleObject" Target="../embeddings/oleObject1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oleObject" Target="../embeddings/oleObject1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8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88.bin"/><Relationship Id="rId4" Type="http://schemas.openxmlformats.org/officeDocument/2006/relationships/audio" Target="../media/audio3.wav"/></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5.bin"/><Relationship Id="rId3" Type="http://schemas.openxmlformats.org/officeDocument/2006/relationships/notesSlide" Target="../notesSlides/notesSlide2.xml"/><Relationship Id="rId7" Type="http://schemas.openxmlformats.org/officeDocument/2006/relationships/oleObject" Target="../embeddings/oleObject19.bin"/><Relationship Id="rId12"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oleObject" Target="../embeddings/oleObject28.bin"/><Relationship Id="rId1" Type="http://schemas.openxmlformats.org/officeDocument/2006/relationships/vmlDrawing" Target="../drawings/vmlDrawing2.vml"/><Relationship Id="rId6" Type="http://schemas.openxmlformats.org/officeDocument/2006/relationships/oleObject" Target="../embeddings/oleObject18.bin"/><Relationship Id="rId11" Type="http://schemas.openxmlformats.org/officeDocument/2006/relationships/oleObject" Target="../embeddings/oleObject23.bin"/><Relationship Id="rId5" Type="http://schemas.openxmlformats.org/officeDocument/2006/relationships/oleObject" Target="../embeddings/oleObject17.bin"/><Relationship Id="rId15" Type="http://schemas.openxmlformats.org/officeDocument/2006/relationships/oleObject" Target="../embeddings/oleObject27.bin"/><Relationship Id="rId10" Type="http://schemas.openxmlformats.org/officeDocument/2006/relationships/oleObject" Target="../embeddings/oleObject22.bin"/><Relationship Id="rId4" Type="http://schemas.openxmlformats.org/officeDocument/2006/relationships/oleObject" Target="../embeddings/oleObject16.bin"/><Relationship Id="rId9" Type="http://schemas.openxmlformats.org/officeDocument/2006/relationships/oleObject" Target="../embeddings/oleObject21.bin"/><Relationship Id="rId14" Type="http://schemas.openxmlformats.org/officeDocument/2006/relationships/oleObject" Target="../embeddings/oleObject26.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oleObject" Target="../embeddings/oleObject98.bin"/><Relationship Id="rId18" Type="http://schemas.openxmlformats.org/officeDocument/2006/relationships/oleObject" Target="../embeddings/oleObject103.bin"/><Relationship Id="rId26" Type="http://schemas.openxmlformats.org/officeDocument/2006/relationships/oleObject" Target="../embeddings/oleObject111.bin"/><Relationship Id="rId3" Type="http://schemas.openxmlformats.org/officeDocument/2006/relationships/notesSlide" Target="../notesSlides/notesSlide22.xml"/><Relationship Id="rId21" Type="http://schemas.openxmlformats.org/officeDocument/2006/relationships/oleObject" Target="../embeddings/oleObject106.bin"/><Relationship Id="rId7" Type="http://schemas.openxmlformats.org/officeDocument/2006/relationships/oleObject" Target="../embeddings/oleObject92.bin"/><Relationship Id="rId12" Type="http://schemas.openxmlformats.org/officeDocument/2006/relationships/oleObject" Target="../embeddings/oleObject97.bin"/><Relationship Id="rId17" Type="http://schemas.openxmlformats.org/officeDocument/2006/relationships/oleObject" Target="../embeddings/oleObject102.bin"/><Relationship Id="rId25"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oleObject" Target="../embeddings/oleObject101.bin"/><Relationship Id="rId20" Type="http://schemas.openxmlformats.org/officeDocument/2006/relationships/oleObject" Target="../embeddings/oleObject105.bin"/><Relationship Id="rId1" Type="http://schemas.openxmlformats.org/officeDocument/2006/relationships/vmlDrawing" Target="../drawings/vmlDrawing10.vml"/><Relationship Id="rId6" Type="http://schemas.openxmlformats.org/officeDocument/2006/relationships/oleObject" Target="../embeddings/oleObject91.bin"/><Relationship Id="rId11" Type="http://schemas.openxmlformats.org/officeDocument/2006/relationships/oleObject" Target="../embeddings/oleObject96.bin"/><Relationship Id="rId24" Type="http://schemas.openxmlformats.org/officeDocument/2006/relationships/oleObject" Target="../embeddings/oleObject109.bin"/><Relationship Id="rId5" Type="http://schemas.openxmlformats.org/officeDocument/2006/relationships/oleObject" Target="../embeddings/oleObject90.bin"/><Relationship Id="rId15" Type="http://schemas.openxmlformats.org/officeDocument/2006/relationships/oleObject" Target="../embeddings/oleObject100.bin"/><Relationship Id="rId23" Type="http://schemas.openxmlformats.org/officeDocument/2006/relationships/oleObject" Target="../embeddings/oleObject108.bin"/><Relationship Id="rId10" Type="http://schemas.openxmlformats.org/officeDocument/2006/relationships/oleObject" Target="../embeddings/oleObject95.bin"/><Relationship Id="rId19" Type="http://schemas.openxmlformats.org/officeDocument/2006/relationships/oleObject" Target="../embeddings/oleObject104.bin"/><Relationship Id="rId4" Type="http://schemas.openxmlformats.org/officeDocument/2006/relationships/oleObject" Target="../embeddings/oleObject89.bin"/><Relationship Id="rId9" Type="http://schemas.openxmlformats.org/officeDocument/2006/relationships/oleObject" Target="../embeddings/oleObject94.bin"/><Relationship Id="rId14" Type="http://schemas.openxmlformats.org/officeDocument/2006/relationships/oleObject" Target="../embeddings/oleObject99.bin"/><Relationship Id="rId22" Type="http://schemas.openxmlformats.org/officeDocument/2006/relationships/oleObject" Target="../embeddings/oleObject107.bin"/><Relationship Id="rId27" Type="http://schemas.openxmlformats.org/officeDocument/2006/relationships/oleObject" Target="../embeddings/oleObject11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113.bin"/></Relationships>
</file>

<file path=ppt/slides/_rels/slide2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oleObject" Target="../embeddings/oleObject123.bin"/><Relationship Id="rId18" Type="http://schemas.openxmlformats.org/officeDocument/2006/relationships/oleObject" Target="../embeddings/oleObject128.bin"/><Relationship Id="rId3" Type="http://schemas.openxmlformats.org/officeDocument/2006/relationships/notesSlide" Target="../notesSlides/notesSlide25.xml"/><Relationship Id="rId7" Type="http://schemas.openxmlformats.org/officeDocument/2006/relationships/oleObject" Target="../embeddings/oleObject117.bin"/><Relationship Id="rId12" Type="http://schemas.openxmlformats.org/officeDocument/2006/relationships/oleObject" Target="../embeddings/oleObject122.bin"/><Relationship Id="rId17" Type="http://schemas.openxmlformats.org/officeDocument/2006/relationships/oleObject" Target="../embeddings/oleObject127.bin"/><Relationship Id="rId2" Type="http://schemas.openxmlformats.org/officeDocument/2006/relationships/slideLayout" Target="../slideLayouts/slideLayout7.xml"/><Relationship Id="rId16" Type="http://schemas.openxmlformats.org/officeDocument/2006/relationships/oleObject" Target="../embeddings/oleObject126.bin"/><Relationship Id="rId1" Type="http://schemas.openxmlformats.org/officeDocument/2006/relationships/vmlDrawing" Target="../drawings/vmlDrawing12.vml"/><Relationship Id="rId6" Type="http://schemas.openxmlformats.org/officeDocument/2006/relationships/oleObject" Target="../embeddings/oleObject116.bin"/><Relationship Id="rId11" Type="http://schemas.openxmlformats.org/officeDocument/2006/relationships/oleObject" Target="../embeddings/oleObject121.bin"/><Relationship Id="rId5" Type="http://schemas.openxmlformats.org/officeDocument/2006/relationships/oleObject" Target="../embeddings/oleObject115.bin"/><Relationship Id="rId15" Type="http://schemas.openxmlformats.org/officeDocument/2006/relationships/oleObject" Target="../embeddings/oleObject125.bin"/><Relationship Id="rId10" Type="http://schemas.openxmlformats.org/officeDocument/2006/relationships/oleObject" Target="../embeddings/oleObject120.bin"/><Relationship Id="rId4" Type="http://schemas.openxmlformats.org/officeDocument/2006/relationships/oleObject" Target="../embeddings/oleObject114.bin"/><Relationship Id="rId9" Type="http://schemas.openxmlformats.org/officeDocument/2006/relationships/oleObject" Target="../embeddings/oleObject119.bin"/><Relationship Id="rId14" Type="http://schemas.openxmlformats.org/officeDocument/2006/relationships/oleObject" Target="../embeddings/oleObject124.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3.xml"/><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 Id="rId9" Type="http://schemas.openxmlformats.org/officeDocument/2006/relationships/oleObject" Target="../embeddings/oleObject34.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oleObject" Target="../embeddings/oleObject138.bin"/><Relationship Id="rId18" Type="http://schemas.openxmlformats.org/officeDocument/2006/relationships/oleObject" Target="../embeddings/oleObject143.bin"/><Relationship Id="rId3" Type="http://schemas.openxmlformats.org/officeDocument/2006/relationships/notesSlide" Target="../notesSlides/notesSlide26.xml"/><Relationship Id="rId7" Type="http://schemas.openxmlformats.org/officeDocument/2006/relationships/oleObject" Target="../embeddings/oleObject132.bin"/><Relationship Id="rId12" Type="http://schemas.openxmlformats.org/officeDocument/2006/relationships/oleObject" Target="../embeddings/oleObject137.bin"/><Relationship Id="rId17" Type="http://schemas.openxmlformats.org/officeDocument/2006/relationships/oleObject" Target="../embeddings/oleObject142.bin"/><Relationship Id="rId2" Type="http://schemas.openxmlformats.org/officeDocument/2006/relationships/slideLayout" Target="../slideLayouts/slideLayout7.xml"/><Relationship Id="rId16" Type="http://schemas.openxmlformats.org/officeDocument/2006/relationships/oleObject" Target="../embeddings/oleObject141.bin"/><Relationship Id="rId1" Type="http://schemas.openxmlformats.org/officeDocument/2006/relationships/vmlDrawing" Target="../drawings/vmlDrawing13.vml"/><Relationship Id="rId6" Type="http://schemas.openxmlformats.org/officeDocument/2006/relationships/oleObject" Target="../embeddings/oleObject131.bin"/><Relationship Id="rId11" Type="http://schemas.openxmlformats.org/officeDocument/2006/relationships/oleObject" Target="../embeddings/oleObject136.bin"/><Relationship Id="rId5" Type="http://schemas.openxmlformats.org/officeDocument/2006/relationships/oleObject" Target="../embeddings/oleObject130.bin"/><Relationship Id="rId15" Type="http://schemas.openxmlformats.org/officeDocument/2006/relationships/oleObject" Target="../embeddings/oleObject140.bin"/><Relationship Id="rId10" Type="http://schemas.openxmlformats.org/officeDocument/2006/relationships/oleObject" Target="../embeddings/oleObject135.bin"/><Relationship Id="rId4" Type="http://schemas.openxmlformats.org/officeDocument/2006/relationships/oleObject" Target="../embeddings/oleObject129.bin"/><Relationship Id="rId9" Type="http://schemas.openxmlformats.org/officeDocument/2006/relationships/oleObject" Target="../embeddings/oleObject134.bin"/><Relationship Id="rId14" Type="http://schemas.openxmlformats.org/officeDocument/2006/relationships/oleObject" Target="../embeddings/oleObject13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oleObject14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oleObject" Target="../embeddings/oleObject153.bin"/><Relationship Id="rId3" Type="http://schemas.openxmlformats.org/officeDocument/2006/relationships/notesSlide" Target="../notesSlides/notesSlide27.xml"/><Relationship Id="rId7" Type="http://schemas.openxmlformats.org/officeDocument/2006/relationships/oleObject" Target="../embeddings/oleObject147.bin"/><Relationship Id="rId12" Type="http://schemas.openxmlformats.org/officeDocument/2006/relationships/oleObject" Target="../embeddings/oleObject152.bin"/><Relationship Id="rId17" Type="http://schemas.openxmlformats.org/officeDocument/2006/relationships/oleObject" Target="../embeddings/oleObject157.bin"/><Relationship Id="rId2" Type="http://schemas.openxmlformats.org/officeDocument/2006/relationships/slideLayout" Target="../slideLayouts/slideLayout7.xml"/><Relationship Id="rId16" Type="http://schemas.openxmlformats.org/officeDocument/2006/relationships/oleObject" Target="../embeddings/oleObject156.bin"/><Relationship Id="rId1" Type="http://schemas.openxmlformats.org/officeDocument/2006/relationships/vmlDrawing" Target="../drawings/vmlDrawing15.vml"/><Relationship Id="rId6" Type="http://schemas.openxmlformats.org/officeDocument/2006/relationships/oleObject" Target="../embeddings/oleObject146.bin"/><Relationship Id="rId11" Type="http://schemas.openxmlformats.org/officeDocument/2006/relationships/oleObject" Target="../embeddings/oleObject151.bin"/><Relationship Id="rId5" Type="http://schemas.openxmlformats.org/officeDocument/2006/relationships/audio" Target="../media/audio1.wav"/><Relationship Id="rId15" Type="http://schemas.openxmlformats.org/officeDocument/2006/relationships/oleObject" Target="../embeddings/oleObject155.bin"/><Relationship Id="rId10" Type="http://schemas.openxmlformats.org/officeDocument/2006/relationships/oleObject" Target="../embeddings/oleObject150.bin"/><Relationship Id="rId4" Type="http://schemas.openxmlformats.org/officeDocument/2006/relationships/audio" Target="../media/audio2.wav"/><Relationship Id="rId9" Type="http://schemas.openxmlformats.org/officeDocument/2006/relationships/oleObject" Target="../embeddings/oleObject149.bin"/><Relationship Id="rId14" Type="http://schemas.openxmlformats.org/officeDocument/2006/relationships/oleObject" Target="../embeddings/oleObject15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60.bin"/><Relationship Id="rId5" Type="http://schemas.openxmlformats.org/officeDocument/2006/relationships/oleObject" Target="../embeddings/oleObject159.bin"/><Relationship Id="rId4" Type="http://schemas.openxmlformats.org/officeDocument/2006/relationships/oleObject" Target="../embeddings/oleObject158.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64.bin"/><Relationship Id="rId3" Type="http://schemas.openxmlformats.org/officeDocument/2006/relationships/notesSlide" Target="../notesSlides/notesSlide29.xml"/><Relationship Id="rId7"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62.bin"/><Relationship Id="rId5" Type="http://schemas.openxmlformats.org/officeDocument/2006/relationships/oleObject" Target="../embeddings/oleObject161.bin"/><Relationship Id="rId4" Type="http://schemas.openxmlformats.org/officeDocument/2006/relationships/audio" Target="../media/audio1.wav"/></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oleObject" Target="../embeddings/oleObject165.bin"/></Relationships>
</file>

<file path=ppt/slides/_rels/slide38.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4.xml"/><Relationship Id="rId7" Type="http://schemas.openxmlformats.org/officeDocument/2006/relationships/oleObject" Target="../embeddings/oleObject37.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36.bin"/><Relationship Id="rId11" Type="http://schemas.openxmlformats.org/officeDocument/2006/relationships/oleObject" Target="../embeddings/oleObject41.bin"/><Relationship Id="rId5" Type="http://schemas.openxmlformats.org/officeDocument/2006/relationships/oleObject" Target="../embeddings/oleObject35.bin"/><Relationship Id="rId10" Type="http://schemas.openxmlformats.org/officeDocument/2006/relationships/oleObject" Target="../embeddings/oleObject40.bin"/><Relationship Id="rId4" Type="http://schemas.openxmlformats.org/officeDocument/2006/relationships/audio" Target="../media/audio1.wav"/><Relationship Id="rId9" Type="http://schemas.openxmlformats.org/officeDocument/2006/relationships/oleObject" Target="../embeddings/oleObject39.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oleObject" Target="../embeddings/oleObject168.bin"/><Relationship Id="rId4" Type="http://schemas.openxmlformats.org/officeDocument/2006/relationships/oleObject" Target="../embeddings/oleObject16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notesSlide" Target="../notesSlides/notesSlide37.xml"/><Relationship Id="rId7"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70.bin"/><Relationship Id="rId5" Type="http://schemas.openxmlformats.org/officeDocument/2006/relationships/oleObject" Target="../embeddings/oleObject169.bin"/><Relationship Id="rId4" Type="http://schemas.openxmlformats.org/officeDocument/2006/relationships/audio" Target="../media/audio1.wav"/></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78.bin"/><Relationship Id="rId3" Type="http://schemas.openxmlformats.org/officeDocument/2006/relationships/notesSlide" Target="../notesSlides/notesSlide39.xml"/><Relationship Id="rId7" Type="http://schemas.openxmlformats.org/officeDocument/2006/relationships/oleObject" Target="../embeddings/oleObject17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76.bin"/><Relationship Id="rId5" Type="http://schemas.openxmlformats.org/officeDocument/2006/relationships/oleObject" Target="../embeddings/oleObject175.bin"/><Relationship Id="rId10" Type="http://schemas.openxmlformats.org/officeDocument/2006/relationships/oleObject" Target="../embeddings/oleObject180.bin"/><Relationship Id="rId4" Type="http://schemas.openxmlformats.org/officeDocument/2006/relationships/oleObject" Target="../embeddings/oleObject174.bin"/><Relationship Id="rId9" Type="http://schemas.openxmlformats.org/officeDocument/2006/relationships/oleObject" Target="../embeddings/oleObject179.bin"/></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oleObject" Target="../embeddings/oleObject49.bin"/><Relationship Id="rId18" Type="http://schemas.openxmlformats.org/officeDocument/2006/relationships/oleObject" Target="../embeddings/oleObject54.bin"/><Relationship Id="rId26" Type="http://schemas.openxmlformats.org/officeDocument/2006/relationships/oleObject" Target="../embeddings/oleObject62.bin"/><Relationship Id="rId3" Type="http://schemas.openxmlformats.org/officeDocument/2006/relationships/notesSlide" Target="../notesSlides/notesSlide5.xml"/><Relationship Id="rId21" Type="http://schemas.openxmlformats.org/officeDocument/2006/relationships/oleObject" Target="../embeddings/oleObject57.bin"/><Relationship Id="rId7" Type="http://schemas.openxmlformats.org/officeDocument/2006/relationships/oleObject" Target="../embeddings/oleObject43.bin"/><Relationship Id="rId12" Type="http://schemas.openxmlformats.org/officeDocument/2006/relationships/oleObject" Target="../embeddings/oleObject48.bin"/><Relationship Id="rId17" Type="http://schemas.openxmlformats.org/officeDocument/2006/relationships/oleObject" Target="../embeddings/oleObject53.bin"/><Relationship Id="rId25"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oleObject" Target="../embeddings/oleObject52.bin"/><Relationship Id="rId20" Type="http://schemas.openxmlformats.org/officeDocument/2006/relationships/oleObject" Target="../embeddings/oleObject56.bin"/><Relationship Id="rId29" Type="http://schemas.openxmlformats.org/officeDocument/2006/relationships/oleObject" Target="../embeddings/oleObject65.bin"/><Relationship Id="rId1" Type="http://schemas.openxmlformats.org/officeDocument/2006/relationships/vmlDrawing" Target="../drawings/vmlDrawing5.vml"/><Relationship Id="rId6" Type="http://schemas.openxmlformats.org/officeDocument/2006/relationships/oleObject" Target="../embeddings/oleObject42.bin"/><Relationship Id="rId11" Type="http://schemas.openxmlformats.org/officeDocument/2006/relationships/oleObject" Target="../embeddings/oleObject47.bin"/><Relationship Id="rId24" Type="http://schemas.openxmlformats.org/officeDocument/2006/relationships/oleObject" Target="../embeddings/oleObject60.bin"/><Relationship Id="rId5" Type="http://schemas.openxmlformats.org/officeDocument/2006/relationships/audio" Target="../media/audio2.wav"/><Relationship Id="rId15" Type="http://schemas.openxmlformats.org/officeDocument/2006/relationships/oleObject" Target="../embeddings/oleObject51.bin"/><Relationship Id="rId23" Type="http://schemas.openxmlformats.org/officeDocument/2006/relationships/oleObject" Target="../embeddings/oleObject59.bin"/><Relationship Id="rId28" Type="http://schemas.openxmlformats.org/officeDocument/2006/relationships/oleObject" Target="../embeddings/oleObject64.bin"/><Relationship Id="rId10" Type="http://schemas.openxmlformats.org/officeDocument/2006/relationships/oleObject" Target="../embeddings/oleObject46.bin"/><Relationship Id="rId19" Type="http://schemas.openxmlformats.org/officeDocument/2006/relationships/oleObject" Target="../embeddings/oleObject55.bin"/><Relationship Id="rId4" Type="http://schemas.openxmlformats.org/officeDocument/2006/relationships/audio" Target="../media/audio1.wav"/><Relationship Id="rId9" Type="http://schemas.openxmlformats.org/officeDocument/2006/relationships/oleObject" Target="../embeddings/oleObject45.bin"/><Relationship Id="rId14" Type="http://schemas.openxmlformats.org/officeDocument/2006/relationships/oleObject" Target="../embeddings/oleObject50.bin"/><Relationship Id="rId22" Type="http://schemas.openxmlformats.org/officeDocument/2006/relationships/oleObject" Target="../embeddings/oleObject58.bin"/><Relationship Id="rId27" Type="http://schemas.openxmlformats.org/officeDocument/2006/relationships/oleObject" Target="../embeddings/oleObject63.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audio" Target="../media/audio1.wav"/><Relationship Id="rId7"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82.bin"/><Relationship Id="rId5" Type="http://schemas.openxmlformats.org/officeDocument/2006/relationships/oleObject" Target="../embeddings/oleObject181.bin"/><Relationship Id="rId10" Type="http://schemas.openxmlformats.org/officeDocument/2006/relationships/oleObject" Target="../embeddings/oleObject186.bin"/><Relationship Id="rId4" Type="http://schemas.openxmlformats.org/officeDocument/2006/relationships/audio" Target="../media/audio2.wav"/><Relationship Id="rId9" Type="http://schemas.openxmlformats.org/officeDocument/2006/relationships/oleObject" Target="../embeddings/oleObject185.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notesSlide" Target="../notesSlides/notesSlide43.xml"/><Relationship Id="rId7"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88.bin"/><Relationship Id="rId11" Type="http://schemas.openxmlformats.org/officeDocument/2006/relationships/oleObject" Target="../embeddings/oleObject192.bin"/><Relationship Id="rId5" Type="http://schemas.openxmlformats.org/officeDocument/2006/relationships/oleObject" Target="../embeddings/oleObject187.bin"/><Relationship Id="rId10" Type="http://schemas.openxmlformats.org/officeDocument/2006/relationships/oleObject" Target="../embeddings/oleObject191.bin"/><Relationship Id="rId4" Type="http://schemas.openxmlformats.org/officeDocument/2006/relationships/audio" Target="../media/audio1.wav"/><Relationship Id="rId9" Type="http://schemas.openxmlformats.org/officeDocument/2006/relationships/oleObject" Target="../embeddings/oleObject190.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oleObject" Target="../embeddings/oleObject201.bin"/><Relationship Id="rId18" Type="http://schemas.openxmlformats.org/officeDocument/2006/relationships/oleObject" Target="../embeddings/oleObject206.bin"/><Relationship Id="rId3" Type="http://schemas.openxmlformats.org/officeDocument/2006/relationships/audio" Target="../media/audio2.wav"/><Relationship Id="rId7" Type="http://schemas.openxmlformats.org/officeDocument/2006/relationships/oleObject" Target="../embeddings/oleObject195.bin"/><Relationship Id="rId12" Type="http://schemas.openxmlformats.org/officeDocument/2006/relationships/oleObject" Target="../embeddings/oleObject200.bin"/><Relationship Id="rId17" Type="http://schemas.openxmlformats.org/officeDocument/2006/relationships/oleObject" Target="../embeddings/oleObject205.bin"/><Relationship Id="rId2" Type="http://schemas.openxmlformats.org/officeDocument/2006/relationships/slideLayout" Target="../slideLayouts/slideLayout7.xml"/><Relationship Id="rId16" Type="http://schemas.openxmlformats.org/officeDocument/2006/relationships/oleObject" Target="../embeddings/oleObject204.bin"/><Relationship Id="rId1" Type="http://schemas.openxmlformats.org/officeDocument/2006/relationships/vmlDrawing" Target="../drawings/vmlDrawing25.vml"/><Relationship Id="rId6" Type="http://schemas.openxmlformats.org/officeDocument/2006/relationships/oleObject" Target="../embeddings/oleObject194.bin"/><Relationship Id="rId11" Type="http://schemas.openxmlformats.org/officeDocument/2006/relationships/oleObject" Target="../embeddings/oleObject199.bin"/><Relationship Id="rId5" Type="http://schemas.openxmlformats.org/officeDocument/2006/relationships/oleObject" Target="../embeddings/oleObject193.bin"/><Relationship Id="rId15" Type="http://schemas.openxmlformats.org/officeDocument/2006/relationships/oleObject" Target="../embeddings/oleObject203.bin"/><Relationship Id="rId10" Type="http://schemas.openxmlformats.org/officeDocument/2006/relationships/oleObject" Target="../embeddings/oleObject198.bin"/><Relationship Id="rId4" Type="http://schemas.openxmlformats.org/officeDocument/2006/relationships/audio" Target="../media/audio1.wav"/><Relationship Id="rId9" Type="http://schemas.openxmlformats.org/officeDocument/2006/relationships/oleObject" Target="../embeddings/oleObject197.bin"/><Relationship Id="rId14" Type="http://schemas.openxmlformats.org/officeDocument/2006/relationships/oleObject" Target="../embeddings/oleObject202.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11.bin"/><Relationship Id="rId3" Type="http://schemas.openxmlformats.org/officeDocument/2006/relationships/audio" Target="../media/audio1.wav"/><Relationship Id="rId7"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209.bin"/><Relationship Id="rId11" Type="http://schemas.openxmlformats.org/officeDocument/2006/relationships/oleObject" Target="../embeddings/oleObject214.bin"/><Relationship Id="rId5" Type="http://schemas.openxmlformats.org/officeDocument/2006/relationships/oleObject" Target="../embeddings/oleObject208.bin"/><Relationship Id="rId10" Type="http://schemas.openxmlformats.org/officeDocument/2006/relationships/oleObject" Target="../embeddings/oleObject213.bin"/><Relationship Id="rId4" Type="http://schemas.openxmlformats.org/officeDocument/2006/relationships/oleObject" Target="../embeddings/oleObject207.bin"/><Relationship Id="rId9" Type="http://schemas.openxmlformats.org/officeDocument/2006/relationships/oleObject" Target="../embeddings/oleObject212.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17.bin"/><Relationship Id="rId13" Type="http://schemas.openxmlformats.org/officeDocument/2006/relationships/oleObject" Target="../embeddings/oleObject222.bin"/><Relationship Id="rId18" Type="http://schemas.openxmlformats.org/officeDocument/2006/relationships/oleObject" Target="../embeddings/oleObject227.bin"/><Relationship Id="rId3" Type="http://schemas.openxmlformats.org/officeDocument/2006/relationships/notesSlide" Target="../notesSlides/notesSlide44.xml"/><Relationship Id="rId21" Type="http://schemas.openxmlformats.org/officeDocument/2006/relationships/oleObject" Target="../embeddings/oleObject230.bin"/><Relationship Id="rId7" Type="http://schemas.openxmlformats.org/officeDocument/2006/relationships/oleObject" Target="../embeddings/oleObject216.bin"/><Relationship Id="rId12" Type="http://schemas.openxmlformats.org/officeDocument/2006/relationships/oleObject" Target="../embeddings/oleObject221.bin"/><Relationship Id="rId17" Type="http://schemas.openxmlformats.org/officeDocument/2006/relationships/oleObject" Target="../embeddings/oleObject226.bin"/><Relationship Id="rId2" Type="http://schemas.openxmlformats.org/officeDocument/2006/relationships/slideLayout" Target="../slideLayouts/slideLayout7.xml"/><Relationship Id="rId16" Type="http://schemas.openxmlformats.org/officeDocument/2006/relationships/oleObject" Target="../embeddings/oleObject225.bin"/><Relationship Id="rId20" Type="http://schemas.openxmlformats.org/officeDocument/2006/relationships/oleObject" Target="../embeddings/oleObject229.bin"/><Relationship Id="rId1" Type="http://schemas.openxmlformats.org/officeDocument/2006/relationships/vmlDrawing" Target="../drawings/vmlDrawing27.vml"/><Relationship Id="rId6" Type="http://schemas.openxmlformats.org/officeDocument/2006/relationships/oleObject" Target="../embeddings/oleObject215.bin"/><Relationship Id="rId11" Type="http://schemas.openxmlformats.org/officeDocument/2006/relationships/oleObject" Target="../embeddings/oleObject220.bin"/><Relationship Id="rId5" Type="http://schemas.openxmlformats.org/officeDocument/2006/relationships/audio" Target="../media/audio2.wav"/><Relationship Id="rId15" Type="http://schemas.openxmlformats.org/officeDocument/2006/relationships/oleObject" Target="../embeddings/oleObject224.bin"/><Relationship Id="rId10" Type="http://schemas.openxmlformats.org/officeDocument/2006/relationships/oleObject" Target="../embeddings/oleObject219.bin"/><Relationship Id="rId19" Type="http://schemas.openxmlformats.org/officeDocument/2006/relationships/oleObject" Target="../embeddings/oleObject228.bin"/><Relationship Id="rId4" Type="http://schemas.openxmlformats.org/officeDocument/2006/relationships/audio" Target="../media/audio1.wav"/><Relationship Id="rId9" Type="http://schemas.openxmlformats.org/officeDocument/2006/relationships/oleObject" Target="../embeddings/oleObject218.bin"/><Relationship Id="rId14" Type="http://schemas.openxmlformats.org/officeDocument/2006/relationships/oleObject" Target="../embeddings/oleObject223.bin"/></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31.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32.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oleObject" Target="../embeddings/oleObject234.bin"/><Relationship Id="rId4" Type="http://schemas.openxmlformats.org/officeDocument/2006/relationships/oleObject" Target="../embeddings/oleObject23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oleObject" Target="../embeddings/oleObject74.bin"/><Relationship Id="rId18" Type="http://schemas.openxmlformats.org/officeDocument/2006/relationships/oleObject" Target="../embeddings/oleObject79.bin"/><Relationship Id="rId3" Type="http://schemas.openxmlformats.org/officeDocument/2006/relationships/notesSlide" Target="../notesSlides/notesSlide6.xml"/><Relationship Id="rId7" Type="http://schemas.openxmlformats.org/officeDocument/2006/relationships/oleObject" Target="../embeddings/oleObject68.bin"/><Relationship Id="rId12" Type="http://schemas.openxmlformats.org/officeDocument/2006/relationships/oleObject" Target="../embeddings/oleObject73.bin"/><Relationship Id="rId17" Type="http://schemas.openxmlformats.org/officeDocument/2006/relationships/oleObject" Target="../embeddings/oleObject78.bin"/><Relationship Id="rId2" Type="http://schemas.openxmlformats.org/officeDocument/2006/relationships/slideLayout" Target="../slideLayouts/slideLayout7.xml"/><Relationship Id="rId16" Type="http://schemas.openxmlformats.org/officeDocument/2006/relationships/oleObject" Target="../embeddings/oleObject77.bin"/><Relationship Id="rId1" Type="http://schemas.openxmlformats.org/officeDocument/2006/relationships/vmlDrawing" Target="../drawings/vmlDrawing6.vml"/><Relationship Id="rId6" Type="http://schemas.openxmlformats.org/officeDocument/2006/relationships/oleObject" Target="../embeddings/oleObject67.bin"/><Relationship Id="rId11" Type="http://schemas.openxmlformats.org/officeDocument/2006/relationships/oleObject" Target="../embeddings/oleObject72.bin"/><Relationship Id="rId5" Type="http://schemas.openxmlformats.org/officeDocument/2006/relationships/oleObject" Target="../embeddings/oleObject66.bin"/><Relationship Id="rId15" Type="http://schemas.openxmlformats.org/officeDocument/2006/relationships/oleObject" Target="../embeddings/oleObject76.bin"/><Relationship Id="rId10" Type="http://schemas.openxmlformats.org/officeDocument/2006/relationships/oleObject" Target="../embeddings/oleObject71.bin"/><Relationship Id="rId19" Type="http://schemas.openxmlformats.org/officeDocument/2006/relationships/oleObject" Target="../embeddings/oleObject80.bin"/><Relationship Id="rId4" Type="http://schemas.openxmlformats.org/officeDocument/2006/relationships/audio" Target="../media/audio1.wav"/><Relationship Id="rId9" Type="http://schemas.openxmlformats.org/officeDocument/2006/relationships/oleObject" Target="../embeddings/oleObject70.bin"/><Relationship Id="rId14" Type="http://schemas.openxmlformats.org/officeDocument/2006/relationships/oleObject" Target="../embeddings/oleObject75.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35.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oleObject" Target="../embeddings/oleObject237.bin"/><Relationship Id="rId4" Type="http://schemas.openxmlformats.org/officeDocument/2006/relationships/oleObject" Target="../embeddings/oleObject236.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40.bin"/><Relationship Id="rId13" Type="http://schemas.openxmlformats.org/officeDocument/2006/relationships/oleObject" Target="../embeddings/oleObject245.bin"/><Relationship Id="rId3" Type="http://schemas.openxmlformats.org/officeDocument/2006/relationships/notesSlide" Target="../notesSlides/notesSlide46.xml"/><Relationship Id="rId7" Type="http://schemas.openxmlformats.org/officeDocument/2006/relationships/oleObject" Target="../embeddings/oleObject239.bin"/><Relationship Id="rId12" Type="http://schemas.openxmlformats.org/officeDocument/2006/relationships/oleObject" Target="../embeddings/oleObject244.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238.bin"/><Relationship Id="rId11" Type="http://schemas.openxmlformats.org/officeDocument/2006/relationships/oleObject" Target="../embeddings/oleObject243.bin"/><Relationship Id="rId5" Type="http://schemas.openxmlformats.org/officeDocument/2006/relationships/audio" Target="../media/audio1.wav"/><Relationship Id="rId10" Type="http://schemas.openxmlformats.org/officeDocument/2006/relationships/oleObject" Target="../embeddings/oleObject242.bin"/><Relationship Id="rId4" Type="http://schemas.openxmlformats.org/officeDocument/2006/relationships/audio" Target="../media/audio2.wav"/><Relationship Id="rId9" Type="http://schemas.openxmlformats.org/officeDocument/2006/relationships/oleObject" Target="../embeddings/oleObject241.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47.bin"/><Relationship Id="rId13" Type="http://schemas.openxmlformats.org/officeDocument/2006/relationships/oleObject" Target="../embeddings/oleObject252.bin"/><Relationship Id="rId3" Type="http://schemas.openxmlformats.org/officeDocument/2006/relationships/notesSlide" Target="../notesSlides/notesSlide47.xml"/><Relationship Id="rId7" Type="http://schemas.openxmlformats.org/officeDocument/2006/relationships/oleObject" Target="../embeddings/oleObject246.bin"/><Relationship Id="rId12" Type="http://schemas.openxmlformats.org/officeDocument/2006/relationships/oleObject" Target="../embeddings/oleObject251.bin"/><Relationship Id="rId2" Type="http://schemas.openxmlformats.org/officeDocument/2006/relationships/slideLayout" Target="../slideLayouts/slideLayout7.xml"/><Relationship Id="rId16" Type="http://schemas.openxmlformats.org/officeDocument/2006/relationships/oleObject" Target="../embeddings/oleObject255.bin"/><Relationship Id="rId1" Type="http://schemas.openxmlformats.org/officeDocument/2006/relationships/vmlDrawing" Target="../drawings/vmlDrawing32.vml"/><Relationship Id="rId6" Type="http://schemas.openxmlformats.org/officeDocument/2006/relationships/audio" Target="../media/audio1.wav"/><Relationship Id="rId11" Type="http://schemas.openxmlformats.org/officeDocument/2006/relationships/oleObject" Target="../embeddings/oleObject250.bin"/><Relationship Id="rId5" Type="http://schemas.openxmlformats.org/officeDocument/2006/relationships/audio" Target="../media/audio4.wav"/><Relationship Id="rId15" Type="http://schemas.openxmlformats.org/officeDocument/2006/relationships/oleObject" Target="../embeddings/oleObject254.bin"/><Relationship Id="rId10" Type="http://schemas.openxmlformats.org/officeDocument/2006/relationships/oleObject" Target="../embeddings/oleObject249.bin"/><Relationship Id="rId4" Type="http://schemas.openxmlformats.org/officeDocument/2006/relationships/audio" Target="../media/audio2.wav"/><Relationship Id="rId9" Type="http://schemas.openxmlformats.org/officeDocument/2006/relationships/oleObject" Target="../embeddings/oleObject248.bin"/><Relationship Id="rId14" Type="http://schemas.openxmlformats.org/officeDocument/2006/relationships/oleObject" Target="../embeddings/oleObject253.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58.bin"/><Relationship Id="rId13" Type="http://schemas.openxmlformats.org/officeDocument/2006/relationships/oleObject" Target="../embeddings/oleObject263.bin"/><Relationship Id="rId18" Type="http://schemas.openxmlformats.org/officeDocument/2006/relationships/oleObject" Target="../embeddings/oleObject268.bin"/><Relationship Id="rId26" Type="http://schemas.openxmlformats.org/officeDocument/2006/relationships/oleObject" Target="../embeddings/oleObject276.bin"/><Relationship Id="rId3" Type="http://schemas.openxmlformats.org/officeDocument/2006/relationships/notesSlide" Target="../notesSlides/notesSlide48.xml"/><Relationship Id="rId21" Type="http://schemas.openxmlformats.org/officeDocument/2006/relationships/oleObject" Target="../embeddings/oleObject271.bin"/><Relationship Id="rId7" Type="http://schemas.openxmlformats.org/officeDocument/2006/relationships/oleObject" Target="../embeddings/oleObject257.bin"/><Relationship Id="rId12" Type="http://schemas.openxmlformats.org/officeDocument/2006/relationships/oleObject" Target="../embeddings/oleObject262.bin"/><Relationship Id="rId17" Type="http://schemas.openxmlformats.org/officeDocument/2006/relationships/oleObject" Target="../embeddings/oleObject267.bin"/><Relationship Id="rId25" Type="http://schemas.openxmlformats.org/officeDocument/2006/relationships/oleObject" Target="../embeddings/oleObject275.bin"/><Relationship Id="rId33" Type="http://schemas.openxmlformats.org/officeDocument/2006/relationships/oleObject" Target="../embeddings/oleObject283.bin"/><Relationship Id="rId2" Type="http://schemas.openxmlformats.org/officeDocument/2006/relationships/slideLayout" Target="../slideLayouts/slideLayout7.xml"/><Relationship Id="rId16" Type="http://schemas.openxmlformats.org/officeDocument/2006/relationships/oleObject" Target="../embeddings/oleObject266.bin"/><Relationship Id="rId20" Type="http://schemas.openxmlformats.org/officeDocument/2006/relationships/oleObject" Target="../embeddings/oleObject270.bin"/><Relationship Id="rId29" Type="http://schemas.openxmlformats.org/officeDocument/2006/relationships/oleObject" Target="../embeddings/oleObject279.bin"/><Relationship Id="rId1" Type="http://schemas.openxmlformats.org/officeDocument/2006/relationships/vmlDrawing" Target="../drawings/vmlDrawing33.vml"/><Relationship Id="rId6" Type="http://schemas.openxmlformats.org/officeDocument/2006/relationships/oleObject" Target="../embeddings/oleObject256.bin"/><Relationship Id="rId11" Type="http://schemas.openxmlformats.org/officeDocument/2006/relationships/oleObject" Target="../embeddings/oleObject261.bin"/><Relationship Id="rId24" Type="http://schemas.openxmlformats.org/officeDocument/2006/relationships/oleObject" Target="../embeddings/oleObject274.bin"/><Relationship Id="rId32" Type="http://schemas.openxmlformats.org/officeDocument/2006/relationships/oleObject" Target="../embeddings/oleObject282.bin"/><Relationship Id="rId5" Type="http://schemas.openxmlformats.org/officeDocument/2006/relationships/audio" Target="../media/audio1.wav"/><Relationship Id="rId15" Type="http://schemas.openxmlformats.org/officeDocument/2006/relationships/oleObject" Target="../embeddings/oleObject265.bin"/><Relationship Id="rId23" Type="http://schemas.openxmlformats.org/officeDocument/2006/relationships/oleObject" Target="../embeddings/oleObject273.bin"/><Relationship Id="rId28" Type="http://schemas.openxmlformats.org/officeDocument/2006/relationships/oleObject" Target="../embeddings/oleObject278.bin"/><Relationship Id="rId10" Type="http://schemas.openxmlformats.org/officeDocument/2006/relationships/oleObject" Target="../embeddings/oleObject260.bin"/><Relationship Id="rId19" Type="http://schemas.openxmlformats.org/officeDocument/2006/relationships/oleObject" Target="../embeddings/oleObject269.bin"/><Relationship Id="rId31" Type="http://schemas.openxmlformats.org/officeDocument/2006/relationships/oleObject" Target="../embeddings/oleObject281.bin"/><Relationship Id="rId4" Type="http://schemas.openxmlformats.org/officeDocument/2006/relationships/audio" Target="../media/audio2.wav"/><Relationship Id="rId9" Type="http://schemas.openxmlformats.org/officeDocument/2006/relationships/oleObject" Target="../embeddings/oleObject259.bin"/><Relationship Id="rId14" Type="http://schemas.openxmlformats.org/officeDocument/2006/relationships/oleObject" Target="../embeddings/oleObject264.bin"/><Relationship Id="rId22" Type="http://schemas.openxmlformats.org/officeDocument/2006/relationships/oleObject" Target="../embeddings/oleObject272.bin"/><Relationship Id="rId27" Type="http://schemas.openxmlformats.org/officeDocument/2006/relationships/oleObject" Target="../embeddings/oleObject277.bin"/><Relationship Id="rId30" Type="http://schemas.openxmlformats.org/officeDocument/2006/relationships/oleObject" Target="../embeddings/oleObject280.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85.bin"/><Relationship Id="rId13" Type="http://schemas.openxmlformats.org/officeDocument/2006/relationships/oleObject" Target="../embeddings/oleObject290.bin"/><Relationship Id="rId18" Type="http://schemas.openxmlformats.org/officeDocument/2006/relationships/oleObject" Target="../embeddings/oleObject295.bin"/><Relationship Id="rId3" Type="http://schemas.openxmlformats.org/officeDocument/2006/relationships/audio" Target="../media/audio5.wav"/><Relationship Id="rId7" Type="http://schemas.openxmlformats.org/officeDocument/2006/relationships/oleObject" Target="../embeddings/oleObject284.bin"/><Relationship Id="rId12" Type="http://schemas.openxmlformats.org/officeDocument/2006/relationships/oleObject" Target="../embeddings/oleObject289.bin"/><Relationship Id="rId17" Type="http://schemas.openxmlformats.org/officeDocument/2006/relationships/oleObject" Target="../embeddings/oleObject294.bin"/><Relationship Id="rId2" Type="http://schemas.openxmlformats.org/officeDocument/2006/relationships/slideLayout" Target="../slideLayouts/slideLayout14.xml"/><Relationship Id="rId16" Type="http://schemas.openxmlformats.org/officeDocument/2006/relationships/oleObject" Target="../embeddings/oleObject293.bin"/><Relationship Id="rId20" Type="http://schemas.openxmlformats.org/officeDocument/2006/relationships/oleObject" Target="../embeddings/oleObject297.bin"/><Relationship Id="rId1" Type="http://schemas.openxmlformats.org/officeDocument/2006/relationships/vmlDrawing" Target="../drawings/vmlDrawing34.vml"/><Relationship Id="rId6" Type="http://schemas.openxmlformats.org/officeDocument/2006/relationships/audio" Target="../media/audio1.wav"/><Relationship Id="rId11" Type="http://schemas.openxmlformats.org/officeDocument/2006/relationships/oleObject" Target="../embeddings/oleObject288.bin"/><Relationship Id="rId5" Type="http://schemas.openxmlformats.org/officeDocument/2006/relationships/audio" Target="../media/audio4.wav"/><Relationship Id="rId15" Type="http://schemas.openxmlformats.org/officeDocument/2006/relationships/oleObject" Target="../embeddings/oleObject292.bin"/><Relationship Id="rId10" Type="http://schemas.openxmlformats.org/officeDocument/2006/relationships/oleObject" Target="../embeddings/oleObject287.bin"/><Relationship Id="rId19" Type="http://schemas.openxmlformats.org/officeDocument/2006/relationships/oleObject" Target="../embeddings/oleObject296.bin"/><Relationship Id="rId4" Type="http://schemas.openxmlformats.org/officeDocument/2006/relationships/audio" Target="../media/audio6.wav"/><Relationship Id="rId9" Type="http://schemas.openxmlformats.org/officeDocument/2006/relationships/oleObject" Target="../embeddings/oleObject286.bin"/><Relationship Id="rId14" Type="http://schemas.openxmlformats.org/officeDocument/2006/relationships/oleObject" Target="../embeddings/oleObject291.bin"/></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299.bin"/><Relationship Id="rId5" Type="http://schemas.openxmlformats.org/officeDocument/2006/relationships/oleObject" Target="../embeddings/oleObject298.bin"/><Relationship Id="rId4" Type="http://schemas.openxmlformats.org/officeDocument/2006/relationships/audio" Target="../media/audio2.wav"/></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302.bin"/><Relationship Id="rId13" Type="http://schemas.openxmlformats.org/officeDocument/2006/relationships/oleObject" Target="../embeddings/oleObject307.bin"/><Relationship Id="rId18" Type="http://schemas.openxmlformats.org/officeDocument/2006/relationships/oleObject" Target="../embeddings/oleObject312.bin"/><Relationship Id="rId26" Type="http://schemas.openxmlformats.org/officeDocument/2006/relationships/oleObject" Target="../embeddings/oleObject320.bin"/><Relationship Id="rId3" Type="http://schemas.openxmlformats.org/officeDocument/2006/relationships/notesSlide" Target="../notesSlides/notesSlide49.xml"/><Relationship Id="rId21" Type="http://schemas.openxmlformats.org/officeDocument/2006/relationships/oleObject" Target="../embeddings/oleObject315.bin"/><Relationship Id="rId7" Type="http://schemas.openxmlformats.org/officeDocument/2006/relationships/oleObject" Target="../embeddings/oleObject301.bin"/><Relationship Id="rId12" Type="http://schemas.openxmlformats.org/officeDocument/2006/relationships/oleObject" Target="../embeddings/oleObject306.bin"/><Relationship Id="rId17" Type="http://schemas.openxmlformats.org/officeDocument/2006/relationships/oleObject" Target="../embeddings/oleObject311.bin"/><Relationship Id="rId25" Type="http://schemas.openxmlformats.org/officeDocument/2006/relationships/oleObject" Target="../embeddings/oleObject319.bin"/><Relationship Id="rId2" Type="http://schemas.openxmlformats.org/officeDocument/2006/relationships/slideLayout" Target="../slideLayouts/slideLayout7.xml"/><Relationship Id="rId16" Type="http://schemas.openxmlformats.org/officeDocument/2006/relationships/oleObject" Target="../embeddings/oleObject310.bin"/><Relationship Id="rId20" Type="http://schemas.openxmlformats.org/officeDocument/2006/relationships/oleObject" Target="../embeddings/oleObject314.bin"/><Relationship Id="rId1" Type="http://schemas.openxmlformats.org/officeDocument/2006/relationships/vmlDrawing" Target="../drawings/vmlDrawing36.vml"/><Relationship Id="rId6" Type="http://schemas.openxmlformats.org/officeDocument/2006/relationships/oleObject" Target="../embeddings/oleObject300.bin"/><Relationship Id="rId11" Type="http://schemas.openxmlformats.org/officeDocument/2006/relationships/oleObject" Target="../embeddings/oleObject305.bin"/><Relationship Id="rId24" Type="http://schemas.openxmlformats.org/officeDocument/2006/relationships/oleObject" Target="../embeddings/oleObject318.bin"/><Relationship Id="rId5" Type="http://schemas.openxmlformats.org/officeDocument/2006/relationships/audio" Target="../media/audio2.wav"/><Relationship Id="rId15" Type="http://schemas.openxmlformats.org/officeDocument/2006/relationships/oleObject" Target="../embeddings/oleObject309.bin"/><Relationship Id="rId23" Type="http://schemas.openxmlformats.org/officeDocument/2006/relationships/oleObject" Target="../embeddings/oleObject317.bin"/><Relationship Id="rId10" Type="http://schemas.openxmlformats.org/officeDocument/2006/relationships/oleObject" Target="../embeddings/oleObject304.bin"/><Relationship Id="rId19" Type="http://schemas.openxmlformats.org/officeDocument/2006/relationships/oleObject" Target="../embeddings/oleObject313.bin"/><Relationship Id="rId4" Type="http://schemas.openxmlformats.org/officeDocument/2006/relationships/audio" Target="../media/audio1.wav"/><Relationship Id="rId9" Type="http://schemas.openxmlformats.org/officeDocument/2006/relationships/oleObject" Target="../embeddings/oleObject303.bin"/><Relationship Id="rId14" Type="http://schemas.openxmlformats.org/officeDocument/2006/relationships/oleObject" Target="../embeddings/oleObject308.bin"/><Relationship Id="rId22" Type="http://schemas.openxmlformats.org/officeDocument/2006/relationships/oleObject" Target="../embeddings/oleObject316.bin"/><Relationship Id="rId27" Type="http://schemas.openxmlformats.org/officeDocument/2006/relationships/oleObject" Target="../embeddings/oleObject321.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326.bin"/><Relationship Id="rId13" Type="http://schemas.openxmlformats.org/officeDocument/2006/relationships/oleObject" Target="../embeddings/oleObject331.bin"/><Relationship Id="rId3" Type="http://schemas.openxmlformats.org/officeDocument/2006/relationships/notesSlide" Target="../notesSlides/notesSlide50.xml"/><Relationship Id="rId7" Type="http://schemas.openxmlformats.org/officeDocument/2006/relationships/oleObject" Target="../embeddings/oleObject325.bin"/><Relationship Id="rId12" Type="http://schemas.openxmlformats.org/officeDocument/2006/relationships/oleObject" Target="../embeddings/oleObject330.bin"/><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oleObject" Target="../embeddings/oleObject324.bin"/><Relationship Id="rId11" Type="http://schemas.openxmlformats.org/officeDocument/2006/relationships/oleObject" Target="../embeddings/oleObject329.bin"/><Relationship Id="rId5" Type="http://schemas.openxmlformats.org/officeDocument/2006/relationships/oleObject" Target="../embeddings/oleObject323.bin"/><Relationship Id="rId15" Type="http://schemas.openxmlformats.org/officeDocument/2006/relationships/image" Target="../media/image283.jpeg"/><Relationship Id="rId10" Type="http://schemas.openxmlformats.org/officeDocument/2006/relationships/oleObject" Target="../embeddings/oleObject328.bin"/><Relationship Id="rId4" Type="http://schemas.openxmlformats.org/officeDocument/2006/relationships/oleObject" Target="../embeddings/oleObject322.bin"/><Relationship Id="rId9" Type="http://schemas.openxmlformats.org/officeDocument/2006/relationships/oleObject" Target="../embeddings/oleObject327.bin"/><Relationship Id="rId14" Type="http://schemas.openxmlformats.org/officeDocument/2006/relationships/oleObject" Target="../embeddings/oleObject332.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337.bin"/><Relationship Id="rId3" Type="http://schemas.openxmlformats.org/officeDocument/2006/relationships/notesSlide" Target="../notesSlides/notesSlide51.xml"/><Relationship Id="rId7" Type="http://schemas.openxmlformats.org/officeDocument/2006/relationships/oleObject" Target="../embeddings/oleObject336.bin"/><Relationship Id="rId12" Type="http://schemas.openxmlformats.org/officeDocument/2006/relationships/oleObject" Target="../embeddings/oleObject341.bin"/><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oleObject" Target="../embeddings/oleObject335.bin"/><Relationship Id="rId11" Type="http://schemas.openxmlformats.org/officeDocument/2006/relationships/oleObject" Target="../embeddings/oleObject340.bin"/><Relationship Id="rId5" Type="http://schemas.openxmlformats.org/officeDocument/2006/relationships/oleObject" Target="../embeddings/oleObject334.bin"/><Relationship Id="rId10" Type="http://schemas.openxmlformats.org/officeDocument/2006/relationships/oleObject" Target="../embeddings/oleObject339.bin"/><Relationship Id="rId4" Type="http://schemas.openxmlformats.org/officeDocument/2006/relationships/oleObject" Target="../embeddings/oleObject333.bin"/><Relationship Id="rId9" Type="http://schemas.openxmlformats.org/officeDocument/2006/relationships/oleObject" Target="../embeddings/oleObject338.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7.xml"/><Relationship Id="rId7" Type="http://schemas.openxmlformats.org/officeDocument/2006/relationships/oleObject" Target="../embeddings/oleObject84.bin"/><Relationship Id="rId2" Type="http://schemas.openxmlformats.org/officeDocument/2006/relationships/slideLayout" Target="../slideLayouts/slideLayout16.xml"/><Relationship Id="rId1" Type="http://schemas.openxmlformats.org/officeDocument/2006/relationships/vmlDrawing" Target="../drawings/vmlDrawing7.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 Id="rId9" Type="http://schemas.openxmlformats.org/officeDocument/2006/relationships/oleObject" Target="../embeddings/oleObject86.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344.bin"/><Relationship Id="rId13" Type="http://schemas.openxmlformats.org/officeDocument/2006/relationships/oleObject" Target="../embeddings/oleObject349.bin"/><Relationship Id="rId18" Type="http://schemas.openxmlformats.org/officeDocument/2006/relationships/oleObject" Target="../embeddings/oleObject354.bin"/><Relationship Id="rId26" Type="http://schemas.openxmlformats.org/officeDocument/2006/relationships/oleObject" Target="../embeddings/oleObject362.bin"/><Relationship Id="rId39" Type="http://schemas.openxmlformats.org/officeDocument/2006/relationships/oleObject" Target="../embeddings/oleObject375.bin"/><Relationship Id="rId3" Type="http://schemas.openxmlformats.org/officeDocument/2006/relationships/notesSlide" Target="../notesSlides/notesSlide52.xml"/><Relationship Id="rId21" Type="http://schemas.openxmlformats.org/officeDocument/2006/relationships/oleObject" Target="../embeddings/oleObject357.bin"/><Relationship Id="rId34" Type="http://schemas.openxmlformats.org/officeDocument/2006/relationships/oleObject" Target="../embeddings/oleObject370.bin"/><Relationship Id="rId7" Type="http://schemas.openxmlformats.org/officeDocument/2006/relationships/oleObject" Target="../embeddings/oleObject343.bin"/><Relationship Id="rId12" Type="http://schemas.openxmlformats.org/officeDocument/2006/relationships/oleObject" Target="../embeddings/oleObject348.bin"/><Relationship Id="rId17" Type="http://schemas.openxmlformats.org/officeDocument/2006/relationships/oleObject" Target="../embeddings/oleObject353.bin"/><Relationship Id="rId25" Type="http://schemas.openxmlformats.org/officeDocument/2006/relationships/oleObject" Target="../embeddings/oleObject361.bin"/><Relationship Id="rId33" Type="http://schemas.openxmlformats.org/officeDocument/2006/relationships/oleObject" Target="../embeddings/oleObject369.bin"/><Relationship Id="rId38" Type="http://schemas.openxmlformats.org/officeDocument/2006/relationships/oleObject" Target="../embeddings/oleObject374.bin"/><Relationship Id="rId2" Type="http://schemas.openxmlformats.org/officeDocument/2006/relationships/slideLayout" Target="../slideLayouts/slideLayout7.xml"/><Relationship Id="rId16" Type="http://schemas.openxmlformats.org/officeDocument/2006/relationships/oleObject" Target="../embeddings/oleObject352.bin"/><Relationship Id="rId20" Type="http://schemas.openxmlformats.org/officeDocument/2006/relationships/oleObject" Target="../embeddings/oleObject356.bin"/><Relationship Id="rId29" Type="http://schemas.openxmlformats.org/officeDocument/2006/relationships/oleObject" Target="../embeddings/oleObject365.bin"/><Relationship Id="rId1" Type="http://schemas.openxmlformats.org/officeDocument/2006/relationships/vmlDrawing" Target="../drawings/vmlDrawing39.vml"/><Relationship Id="rId6" Type="http://schemas.openxmlformats.org/officeDocument/2006/relationships/oleObject" Target="../embeddings/oleObject342.bin"/><Relationship Id="rId11" Type="http://schemas.openxmlformats.org/officeDocument/2006/relationships/oleObject" Target="../embeddings/oleObject347.bin"/><Relationship Id="rId24" Type="http://schemas.openxmlformats.org/officeDocument/2006/relationships/oleObject" Target="../embeddings/oleObject360.bin"/><Relationship Id="rId32" Type="http://schemas.openxmlformats.org/officeDocument/2006/relationships/oleObject" Target="../embeddings/oleObject368.bin"/><Relationship Id="rId37" Type="http://schemas.openxmlformats.org/officeDocument/2006/relationships/oleObject" Target="../embeddings/oleObject373.bin"/><Relationship Id="rId40" Type="http://schemas.openxmlformats.org/officeDocument/2006/relationships/oleObject" Target="../embeddings/oleObject376.bin"/><Relationship Id="rId5" Type="http://schemas.openxmlformats.org/officeDocument/2006/relationships/audio" Target="../media/audio2.wav"/><Relationship Id="rId15" Type="http://schemas.openxmlformats.org/officeDocument/2006/relationships/oleObject" Target="../embeddings/oleObject351.bin"/><Relationship Id="rId23" Type="http://schemas.openxmlformats.org/officeDocument/2006/relationships/oleObject" Target="../embeddings/oleObject359.bin"/><Relationship Id="rId28" Type="http://schemas.openxmlformats.org/officeDocument/2006/relationships/oleObject" Target="../embeddings/oleObject364.bin"/><Relationship Id="rId36" Type="http://schemas.openxmlformats.org/officeDocument/2006/relationships/oleObject" Target="../embeddings/oleObject372.bin"/><Relationship Id="rId10" Type="http://schemas.openxmlformats.org/officeDocument/2006/relationships/oleObject" Target="../embeddings/oleObject346.bin"/><Relationship Id="rId19" Type="http://schemas.openxmlformats.org/officeDocument/2006/relationships/oleObject" Target="../embeddings/oleObject355.bin"/><Relationship Id="rId31" Type="http://schemas.openxmlformats.org/officeDocument/2006/relationships/oleObject" Target="../embeddings/oleObject367.bin"/><Relationship Id="rId4" Type="http://schemas.openxmlformats.org/officeDocument/2006/relationships/audio" Target="../media/audio1.wav"/><Relationship Id="rId9" Type="http://schemas.openxmlformats.org/officeDocument/2006/relationships/oleObject" Target="../embeddings/oleObject345.bin"/><Relationship Id="rId14" Type="http://schemas.openxmlformats.org/officeDocument/2006/relationships/oleObject" Target="../embeddings/oleObject350.bin"/><Relationship Id="rId22" Type="http://schemas.openxmlformats.org/officeDocument/2006/relationships/oleObject" Target="../embeddings/oleObject358.bin"/><Relationship Id="rId27" Type="http://schemas.openxmlformats.org/officeDocument/2006/relationships/oleObject" Target="../embeddings/oleObject363.bin"/><Relationship Id="rId30" Type="http://schemas.openxmlformats.org/officeDocument/2006/relationships/oleObject" Target="../embeddings/oleObject366.bin"/><Relationship Id="rId35" Type="http://schemas.openxmlformats.org/officeDocument/2006/relationships/oleObject" Target="../embeddings/oleObject371.bin"/></Relationships>
</file>

<file path=ppt/slides/_rels/slide71.xml.rels><?xml version="1.0" encoding="UTF-8" standalone="yes"?>
<Relationships xmlns="http://schemas.openxmlformats.org/package/2006/relationships"><Relationship Id="rId13" Type="http://schemas.openxmlformats.org/officeDocument/2006/relationships/oleObject" Target="../embeddings/oleObject386.bin"/><Relationship Id="rId18" Type="http://schemas.openxmlformats.org/officeDocument/2006/relationships/oleObject" Target="../embeddings/oleObject391.bin"/><Relationship Id="rId26" Type="http://schemas.openxmlformats.org/officeDocument/2006/relationships/oleObject" Target="../embeddings/oleObject399.bin"/><Relationship Id="rId39" Type="http://schemas.openxmlformats.org/officeDocument/2006/relationships/oleObject" Target="../embeddings/oleObject412.bin"/><Relationship Id="rId21" Type="http://schemas.openxmlformats.org/officeDocument/2006/relationships/oleObject" Target="../embeddings/oleObject394.bin"/><Relationship Id="rId34" Type="http://schemas.openxmlformats.org/officeDocument/2006/relationships/oleObject" Target="../embeddings/oleObject407.bin"/><Relationship Id="rId42" Type="http://schemas.openxmlformats.org/officeDocument/2006/relationships/oleObject" Target="../embeddings/oleObject415.bin"/><Relationship Id="rId47" Type="http://schemas.openxmlformats.org/officeDocument/2006/relationships/oleObject" Target="../embeddings/oleObject420.bin"/><Relationship Id="rId50" Type="http://schemas.openxmlformats.org/officeDocument/2006/relationships/oleObject" Target="../embeddings/oleObject423.bin"/><Relationship Id="rId55" Type="http://schemas.openxmlformats.org/officeDocument/2006/relationships/oleObject" Target="../embeddings/oleObject428.bin"/><Relationship Id="rId7" Type="http://schemas.openxmlformats.org/officeDocument/2006/relationships/oleObject" Target="../embeddings/oleObject380.bin"/><Relationship Id="rId12" Type="http://schemas.openxmlformats.org/officeDocument/2006/relationships/oleObject" Target="../embeddings/oleObject385.bin"/><Relationship Id="rId17" Type="http://schemas.openxmlformats.org/officeDocument/2006/relationships/oleObject" Target="../embeddings/oleObject390.bin"/><Relationship Id="rId25" Type="http://schemas.openxmlformats.org/officeDocument/2006/relationships/oleObject" Target="../embeddings/oleObject398.bin"/><Relationship Id="rId33" Type="http://schemas.openxmlformats.org/officeDocument/2006/relationships/oleObject" Target="../embeddings/oleObject406.bin"/><Relationship Id="rId38" Type="http://schemas.openxmlformats.org/officeDocument/2006/relationships/oleObject" Target="../embeddings/oleObject411.bin"/><Relationship Id="rId46" Type="http://schemas.openxmlformats.org/officeDocument/2006/relationships/oleObject" Target="../embeddings/oleObject419.bin"/><Relationship Id="rId2" Type="http://schemas.openxmlformats.org/officeDocument/2006/relationships/slideLayout" Target="../slideLayouts/slideLayout7.xml"/><Relationship Id="rId16" Type="http://schemas.openxmlformats.org/officeDocument/2006/relationships/oleObject" Target="../embeddings/oleObject389.bin"/><Relationship Id="rId20" Type="http://schemas.openxmlformats.org/officeDocument/2006/relationships/oleObject" Target="../embeddings/oleObject393.bin"/><Relationship Id="rId29" Type="http://schemas.openxmlformats.org/officeDocument/2006/relationships/oleObject" Target="../embeddings/oleObject402.bin"/><Relationship Id="rId41" Type="http://schemas.openxmlformats.org/officeDocument/2006/relationships/oleObject" Target="../embeddings/oleObject414.bin"/><Relationship Id="rId54" Type="http://schemas.openxmlformats.org/officeDocument/2006/relationships/oleObject" Target="../embeddings/oleObject427.bin"/><Relationship Id="rId1" Type="http://schemas.openxmlformats.org/officeDocument/2006/relationships/vmlDrawing" Target="../drawings/vmlDrawing40.vml"/><Relationship Id="rId6" Type="http://schemas.openxmlformats.org/officeDocument/2006/relationships/oleObject" Target="../embeddings/oleObject379.bin"/><Relationship Id="rId11" Type="http://schemas.openxmlformats.org/officeDocument/2006/relationships/oleObject" Target="../embeddings/oleObject384.bin"/><Relationship Id="rId24" Type="http://schemas.openxmlformats.org/officeDocument/2006/relationships/oleObject" Target="../embeddings/oleObject397.bin"/><Relationship Id="rId32" Type="http://schemas.openxmlformats.org/officeDocument/2006/relationships/oleObject" Target="../embeddings/oleObject405.bin"/><Relationship Id="rId37" Type="http://schemas.openxmlformats.org/officeDocument/2006/relationships/oleObject" Target="../embeddings/oleObject410.bin"/><Relationship Id="rId40" Type="http://schemas.openxmlformats.org/officeDocument/2006/relationships/oleObject" Target="../embeddings/oleObject413.bin"/><Relationship Id="rId45" Type="http://schemas.openxmlformats.org/officeDocument/2006/relationships/oleObject" Target="../embeddings/oleObject418.bin"/><Relationship Id="rId53" Type="http://schemas.openxmlformats.org/officeDocument/2006/relationships/oleObject" Target="../embeddings/oleObject426.bin"/><Relationship Id="rId58" Type="http://schemas.openxmlformats.org/officeDocument/2006/relationships/oleObject" Target="../embeddings/oleObject431.bin"/><Relationship Id="rId5" Type="http://schemas.openxmlformats.org/officeDocument/2006/relationships/oleObject" Target="../embeddings/oleObject378.bin"/><Relationship Id="rId15" Type="http://schemas.openxmlformats.org/officeDocument/2006/relationships/oleObject" Target="../embeddings/oleObject388.bin"/><Relationship Id="rId23" Type="http://schemas.openxmlformats.org/officeDocument/2006/relationships/oleObject" Target="../embeddings/oleObject396.bin"/><Relationship Id="rId28" Type="http://schemas.openxmlformats.org/officeDocument/2006/relationships/oleObject" Target="../embeddings/oleObject401.bin"/><Relationship Id="rId36" Type="http://schemas.openxmlformats.org/officeDocument/2006/relationships/oleObject" Target="../embeddings/oleObject409.bin"/><Relationship Id="rId49" Type="http://schemas.openxmlformats.org/officeDocument/2006/relationships/oleObject" Target="../embeddings/oleObject422.bin"/><Relationship Id="rId57" Type="http://schemas.openxmlformats.org/officeDocument/2006/relationships/oleObject" Target="../embeddings/oleObject430.bin"/><Relationship Id="rId10" Type="http://schemas.openxmlformats.org/officeDocument/2006/relationships/oleObject" Target="../embeddings/oleObject383.bin"/><Relationship Id="rId19" Type="http://schemas.openxmlformats.org/officeDocument/2006/relationships/oleObject" Target="../embeddings/oleObject392.bin"/><Relationship Id="rId31" Type="http://schemas.openxmlformats.org/officeDocument/2006/relationships/oleObject" Target="../embeddings/oleObject404.bin"/><Relationship Id="rId44" Type="http://schemas.openxmlformats.org/officeDocument/2006/relationships/oleObject" Target="../embeddings/oleObject417.bin"/><Relationship Id="rId52" Type="http://schemas.openxmlformats.org/officeDocument/2006/relationships/oleObject" Target="../embeddings/oleObject425.bin"/><Relationship Id="rId4" Type="http://schemas.openxmlformats.org/officeDocument/2006/relationships/oleObject" Target="../embeddings/oleObject377.bin"/><Relationship Id="rId9" Type="http://schemas.openxmlformats.org/officeDocument/2006/relationships/oleObject" Target="../embeddings/oleObject382.bin"/><Relationship Id="rId14" Type="http://schemas.openxmlformats.org/officeDocument/2006/relationships/oleObject" Target="../embeddings/oleObject387.bin"/><Relationship Id="rId22" Type="http://schemas.openxmlformats.org/officeDocument/2006/relationships/oleObject" Target="../embeddings/oleObject395.bin"/><Relationship Id="rId27" Type="http://schemas.openxmlformats.org/officeDocument/2006/relationships/oleObject" Target="../embeddings/oleObject400.bin"/><Relationship Id="rId30" Type="http://schemas.openxmlformats.org/officeDocument/2006/relationships/oleObject" Target="../embeddings/oleObject403.bin"/><Relationship Id="rId35" Type="http://schemas.openxmlformats.org/officeDocument/2006/relationships/oleObject" Target="../embeddings/oleObject408.bin"/><Relationship Id="rId43" Type="http://schemas.openxmlformats.org/officeDocument/2006/relationships/oleObject" Target="../embeddings/oleObject416.bin"/><Relationship Id="rId48" Type="http://schemas.openxmlformats.org/officeDocument/2006/relationships/oleObject" Target="../embeddings/oleObject421.bin"/><Relationship Id="rId56" Type="http://schemas.openxmlformats.org/officeDocument/2006/relationships/oleObject" Target="../embeddings/oleObject429.bin"/><Relationship Id="rId8" Type="http://schemas.openxmlformats.org/officeDocument/2006/relationships/oleObject" Target="../embeddings/oleObject381.bin"/><Relationship Id="rId51" Type="http://schemas.openxmlformats.org/officeDocument/2006/relationships/oleObject" Target="../embeddings/oleObject424.bin"/><Relationship Id="rId3" Type="http://schemas.openxmlformats.org/officeDocument/2006/relationships/audio" Target="../media/audio2.wav"/></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437.bin"/><Relationship Id="rId13" Type="http://schemas.openxmlformats.org/officeDocument/2006/relationships/oleObject" Target="../embeddings/oleObject442.bin"/><Relationship Id="rId18" Type="http://schemas.openxmlformats.org/officeDocument/2006/relationships/oleObject" Target="../embeddings/oleObject447.bin"/><Relationship Id="rId26" Type="http://schemas.openxmlformats.org/officeDocument/2006/relationships/oleObject" Target="../embeddings/oleObject455.bin"/><Relationship Id="rId3" Type="http://schemas.openxmlformats.org/officeDocument/2006/relationships/oleObject" Target="../embeddings/oleObject432.bin"/><Relationship Id="rId21" Type="http://schemas.openxmlformats.org/officeDocument/2006/relationships/oleObject" Target="../embeddings/oleObject450.bin"/><Relationship Id="rId7" Type="http://schemas.openxmlformats.org/officeDocument/2006/relationships/oleObject" Target="../embeddings/oleObject436.bin"/><Relationship Id="rId12" Type="http://schemas.openxmlformats.org/officeDocument/2006/relationships/oleObject" Target="../embeddings/oleObject441.bin"/><Relationship Id="rId17" Type="http://schemas.openxmlformats.org/officeDocument/2006/relationships/oleObject" Target="../embeddings/oleObject446.bin"/><Relationship Id="rId25" Type="http://schemas.openxmlformats.org/officeDocument/2006/relationships/oleObject" Target="../embeddings/oleObject454.bin"/><Relationship Id="rId2" Type="http://schemas.openxmlformats.org/officeDocument/2006/relationships/slideLayout" Target="../slideLayouts/slideLayout7.xml"/><Relationship Id="rId16" Type="http://schemas.openxmlformats.org/officeDocument/2006/relationships/oleObject" Target="../embeddings/oleObject445.bin"/><Relationship Id="rId20" Type="http://schemas.openxmlformats.org/officeDocument/2006/relationships/oleObject" Target="../embeddings/oleObject449.bin"/><Relationship Id="rId1" Type="http://schemas.openxmlformats.org/officeDocument/2006/relationships/vmlDrawing" Target="../drawings/vmlDrawing41.vml"/><Relationship Id="rId6" Type="http://schemas.openxmlformats.org/officeDocument/2006/relationships/oleObject" Target="../embeddings/oleObject435.bin"/><Relationship Id="rId11" Type="http://schemas.openxmlformats.org/officeDocument/2006/relationships/oleObject" Target="../embeddings/oleObject440.bin"/><Relationship Id="rId24" Type="http://schemas.openxmlformats.org/officeDocument/2006/relationships/oleObject" Target="../embeddings/oleObject453.bin"/><Relationship Id="rId5" Type="http://schemas.openxmlformats.org/officeDocument/2006/relationships/oleObject" Target="../embeddings/oleObject434.bin"/><Relationship Id="rId15" Type="http://schemas.openxmlformats.org/officeDocument/2006/relationships/oleObject" Target="../embeddings/oleObject444.bin"/><Relationship Id="rId23" Type="http://schemas.openxmlformats.org/officeDocument/2006/relationships/oleObject" Target="../embeddings/oleObject452.bin"/><Relationship Id="rId28" Type="http://schemas.openxmlformats.org/officeDocument/2006/relationships/oleObject" Target="../embeddings/oleObject457.bin"/><Relationship Id="rId10" Type="http://schemas.openxmlformats.org/officeDocument/2006/relationships/oleObject" Target="../embeddings/oleObject439.bin"/><Relationship Id="rId19" Type="http://schemas.openxmlformats.org/officeDocument/2006/relationships/oleObject" Target="../embeddings/oleObject448.bin"/><Relationship Id="rId4" Type="http://schemas.openxmlformats.org/officeDocument/2006/relationships/oleObject" Target="../embeddings/oleObject433.bin"/><Relationship Id="rId9" Type="http://schemas.openxmlformats.org/officeDocument/2006/relationships/oleObject" Target="../embeddings/oleObject438.bin"/><Relationship Id="rId14" Type="http://schemas.openxmlformats.org/officeDocument/2006/relationships/oleObject" Target="../embeddings/oleObject443.bin"/><Relationship Id="rId22" Type="http://schemas.openxmlformats.org/officeDocument/2006/relationships/oleObject" Target="../embeddings/oleObject451.bin"/><Relationship Id="rId27" Type="http://schemas.openxmlformats.org/officeDocument/2006/relationships/oleObject" Target="../embeddings/oleObject456.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460.bin"/><Relationship Id="rId13" Type="http://schemas.openxmlformats.org/officeDocument/2006/relationships/oleObject" Target="../embeddings/oleObject465.bin"/><Relationship Id="rId18" Type="http://schemas.openxmlformats.org/officeDocument/2006/relationships/oleObject" Target="../embeddings/oleObject470.bin"/><Relationship Id="rId26" Type="http://schemas.openxmlformats.org/officeDocument/2006/relationships/oleObject" Target="../embeddings/oleObject478.bin"/><Relationship Id="rId3" Type="http://schemas.openxmlformats.org/officeDocument/2006/relationships/notesSlide" Target="../notesSlides/notesSlide53.xml"/><Relationship Id="rId21" Type="http://schemas.openxmlformats.org/officeDocument/2006/relationships/oleObject" Target="../embeddings/oleObject473.bin"/><Relationship Id="rId7" Type="http://schemas.openxmlformats.org/officeDocument/2006/relationships/oleObject" Target="../embeddings/oleObject459.bin"/><Relationship Id="rId12" Type="http://schemas.openxmlformats.org/officeDocument/2006/relationships/oleObject" Target="../embeddings/oleObject464.bin"/><Relationship Id="rId17" Type="http://schemas.openxmlformats.org/officeDocument/2006/relationships/oleObject" Target="../embeddings/oleObject469.bin"/><Relationship Id="rId25" Type="http://schemas.openxmlformats.org/officeDocument/2006/relationships/oleObject" Target="../embeddings/oleObject477.bin"/><Relationship Id="rId2" Type="http://schemas.openxmlformats.org/officeDocument/2006/relationships/slideLayout" Target="../slideLayouts/slideLayout7.xml"/><Relationship Id="rId16" Type="http://schemas.openxmlformats.org/officeDocument/2006/relationships/oleObject" Target="../embeddings/oleObject468.bin"/><Relationship Id="rId20" Type="http://schemas.openxmlformats.org/officeDocument/2006/relationships/oleObject" Target="../embeddings/oleObject472.bin"/><Relationship Id="rId29" Type="http://schemas.openxmlformats.org/officeDocument/2006/relationships/oleObject" Target="../embeddings/oleObject481.bin"/><Relationship Id="rId1" Type="http://schemas.openxmlformats.org/officeDocument/2006/relationships/vmlDrawing" Target="../drawings/vmlDrawing42.vml"/><Relationship Id="rId6" Type="http://schemas.openxmlformats.org/officeDocument/2006/relationships/oleObject" Target="../embeddings/oleObject458.bin"/><Relationship Id="rId11" Type="http://schemas.openxmlformats.org/officeDocument/2006/relationships/oleObject" Target="../embeddings/oleObject463.bin"/><Relationship Id="rId24" Type="http://schemas.openxmlformats.org/officeDocument/2006/relationships/oleObject" Target="../embeddings/oleObject476.bin"/><Relationship Id="rId5" Type="http://schemas.openxmlformats.org/officeDocument/2006/relationships/audio" Target="../media/audio4.wav"/><Relationship Id="rId15" Type="http://schemas.openxmlformats.org/officeDocument/2006/relationships/oleObject" Target="../embeddings/oleObject467.bin"/><Relationship Id="rId23" Type="http://schemas.openxmlformats.org/officeDocument/2006/relationships/oleObject" Target="../embeddings/oleObject475.bin"/><Relationship Id="rId28" Type="http://schemas.openxmlformats.org/officeDocument/2006/relationships/oleObject" Target="../embeddings/oleObject480.bin"/><Relationship Id="rId10" Type="http://schemas.openxmlformats.org/officeDocument/2006/relationships/oleObject" Target="../embeddings/oleObject462.bin"/><Relationship Id="rId19" Type="http://schemas.openxmlformats.org/officeDocument/2006/relationships/oleObject" Target="../embeddings/oleObject471.bin"/><Relationship Id="rId31" Type="http://schemas.openxmlformats.org/officeDocument/2006/relationships/oleObject" Target="../embeddings/oleObject483.bin"/><Relationship Id="rId4" Type="http://schemas.openxmlformats.org/officeDocument/2006/relationships/audio" Target="../media/audio2.wav"/><Relationship Id="rId9" Type="http://schemas.openxmlformats.org/officeDocument/2006/relationships/oleObject" Target="../embeddings/oleObject461.bin"/><Relationship Id="rId14" Type="http://schemas.openxmlformats.org/officeDocument/2006/relationships/oleObject" Target="../embeddings/oleObject466.bin"/><Relationship Id="rId22" Type="http://schemas.openxmlformats.org/officeDocument/2006/relationships/oleObject" Target="../embeddings/oleObject474.bin"/><Relationship Id="rId27" Type="http://schemas.openxmlformats.org/officeDocument/2006/relationships/oleObject" Target="../embeddings/oleObject479.bin"/><Relationship Id="rId30" Type="http://schemas.openxmlformats.org/officeDocument/2006/relationships/oleObject" Target="../embeddings/oleObject482.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488.bin"/><Relationship Id="rId13" Type="http://schemas.openxmlformats.org/officeDocument/2006/relationships/oleObject" Target="../embeddings/oleObject493.bin"/><Relationship Id="rId18" Type="http://schemas.openxmlformats.org/officeDocument/2006/relationships/oleObject" Target="../embeddings/oleObject498.bin"/><Relationship Id="rId3" Type="http://schemas.openxmlformats.org/officeDocument/2006/relationships/notesSlide" Target="../notesSlides/notesSlide54.xml"/><Relationship Id="rId21" Type="http://schemas.openxmlformats.org/officeDocument/2006/relationships/oleObject" Target="../embeddings/oleObject501.bin"/><Relationship Id="rId7" Type="http://schemas.openxmlformats.org/officeDocument/2006/relationships/oleObject" Target="../embeddings/oleObject487.bin"/><Relationship Id="rId12" Type="http://schemas.openxmlformats.org/officeDocument/2006/relationships/oleObject" Target="../embeddings/oleObject492.bin"/><Relationship Id="rId17" Type="http://schemas.openxmlformats.org/officeDocument/2006/relationships/oleObject" Target="../embeddings/oleObject497.bin"/><Relationship Id="rId25" Type="http://schemas.openxmlformats.org/officeDocument/2006/relationships/oleObject" Target="../embeddings/oleObject505.bin"/><Relationship Id="rId2" Type="http://schemas.openxmlformats.org/officeDocument/2006/relationships/slideLayout" Target="../slideLayouts/slideLayout7.xml"/><Relationship Id="rId16" Type="http://schemas.openxmlformats.org/officeDocument/2006/relationships/oleObject" Target="../embeddings/oleObject496.bin"/><Relationship Id="rId20" Type="http://schemas.openxmlformats.org/officeDocument/2006/relationships/oleObject" Target="../embeddings/oleObject500.bin"/><Relationship Id="rId1" Type="http://schemas.openxmlformats.org/officeDocument/2006/relationships/vmlDrawing" Target="../drawings/vmlDrawing43.vml"/><Relationship Id="rId6" Type="http://schemas.openxmlformats.org/officeDocument/2006/relationships/oleObject" Target="../embeddings/oleObject486.bin"/><Relationship Id="rId11" Type="http://schemas.openxmlformats.org/officeDocument/2006/relationships/oleObject" Target="../embeddings/oleObject491.bin"/><Relationship Id="rId24" Type="http://schemas.openxmlformats.org/officeDocument/2006/relationships/oleObject" Target="../embeddings/oleObject504.bin"/><Relationship Id="rId5" Type="http://schemas.openxmlformats.org/officeDocument/2006/relationships/oleObject" Target="../embeddings/oleObject485.bin"/><Relationship Id="rId15" Type="http://schemas.openxmlformats.org/officeDocument/2006/relationships/oleObject" Target="../embeddings/oleObject495.bin"/><Relationship Id="rId23" Type="http://schemas.openxmlformats.org/officeDocument/2006/relationships/oleObject" Target="../embeddings/oleObject503.bin"/><Relationship Id="rId10" Type="http://schemas.openxmlformats.org/officeDocument/2006/relationships/oleObject" Target="../embeddings/oleObject490.bin"/><Relationship Id="rId19" Type="http://schemas.openxmlformats.org/officeDocument/2006/relationships/oleObject" Target="../embeddings/oleObject499.bin"/><Relationship Id="rId4" Type="http://schemas.openxmlformats.org/officeDocument/2006/relationships/oleObject" Target="../embeddings/oleObject484.bin"/><Relationship Id="rId9" Type="http://schemas.openxmlformats.org/officeDocument/2006/relationships/oleObject" Target="../embeddings/oleObject489.bin"/><Relationship Id="rId14" Type="http://schemas.openxmlformats.org/officeDocument/2006/relationships/oleObject" Target="../embeddings/oleObject494.bin"/><Relationship Id="rId22" Type="http://schemas.openxmlformats.org/officeDocument/2006/relationships/oleObject" Target="../embeddings/oleObject502.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vmlDrawing" Target="../drawings/vmlDrawing44.vml"/><Relationship Id="rId4" Type="http://schemas.openxmlformats.org/officeDocument/2006/relationships/oleObject" Target="../embeddings/oleObject506.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511.bin"/><Relationship Id="rId13" Type="http://schemas.openxmlformats.org/officeDocument/2006/relationships/oleObject" Target="../embeddings/oleObject516.bin"/><Relationship Id="rId18" Type="http://schemas.openxmlformats.org/officeDocument/2006/relationships/oleObject" Target="../embeddings/oleObject521.bin"/><Relationship Id="rId26" Type="http://schemas.openxmlformats.org/officeDocument/2006/relationships/oleObject" Target="../embeddings/oleObject529.bin"/><Relationship Id="rId3" Type="http://schemas.openxmlformats.org/officeDocument/2006/relationships/notesSlide" Target="../notesSlides/notesSlide56.xml"/><Relationship Id="rId21" Type="http://schemas.openxmlformats.org/officeDocument/2006/relationships/oleObject" Target="../embeddings/oleObject524.bin"/><Relationship Id="rId7" Type="http://schemas.openxmlformats.org/officeDocument/2006/relationships/oleObject" Target="../embeddings/oleObject510.bin"/><Relationship Id="rId12" Type="http://schemas.openxmlformats.org/officeDocument/2006/relationships/oleObject" Target="../embeddings/oleObject515.bin"/><Relationship Id="rId17" Type="http://schemas.openxmlformats.org/officeDocument/2006/relationships/oleObject" Target="../embeddings/oleObject520.bin"/><Relationship Id="rId25" Type="http://schemas.openxmlformats.org/officeDocument/2006/relationships/oleObject" Target="../embeddings/oleObject528.bin"/><Relationship Id="rId2" Type="http://schemas.openxmlformats.org/officeDocument/2006/relationships/slideLayout" Target="../slideLayouts/slideLayout7.xml"/><Relationship Id="rId16" Type="http://schemas.openxmlformats.org/officeDocument/2006/relationships/oleObject" Target="../embeddings/oleObject519.bin"/><Relationship Id="rId20" Type="http://schemas.openxmlformats.org/officeDocument/2006/relationships/oleObject" Target="../embeddings/oleObject523.bin"/><Relationship Id="rId1" Type="http://schemas.openxmlformats.org/officeDocument/2006/relationships/vmlDrawing" Target="../drawings/vmlDrawing45.vml"/><Relationship Id="rId6" Type="http://schemas.openxmlformats.org/officeDocument/2006/relationships/oleObject" Target="../embeddings/oleObject509.bin"/><Relationship Id="rId11" Type="http://schemas.openxmlformats.org/officeDocument/2006/relationships/oleObject" Target="../embeddings/oleObject514.bin"/><Relationship Id="rId24" Type="http://schemas.openxmlformats.org/officeDocument/2006/relationships/oleObject" Target="../embeddings/oleObject527.bin"/><Relationship Id="rId5" Type="http://schemas.openxmlformats.org/officeDocument/2006/relationships/oleObject" Target="../embeddings/oleObject508.bin"/><Relationship Id="rId15" Type="http://schemas.openxmlformats.org/officeDocument/2006/relationships/oleObject" Target="../embeddings/oleObject518.bin"/><Relationship Id="rId23" Type="http://schemas.openxmlformats.org/officeDocument/2006/relationships/oleObject" Target="../embeddings/oleObject526.bin"/><Relationship Id="rId28" Type="http://schemas.openxmlformats.org/officeDocument/2006/relationships/oleObject" Target="../embeddings/oleObject531.bin"/><Relationship Id="rId10" Type="http://schemas.openxmlformats.org/officeDocument/2006/relationships/oleObject" Target="../embeddings/oleObject513.bin"/><Relationship Id="rId19" Type="http://schemas.openxmlformats.org/officeDocument/2006/relationships/oleObject" Target="../embeddings/oleObject522.bin"/><Relationship Id="rId4" Type="http://schemas.openxmlformats.org/officeDocument/2006/relationships/oleObject" Target="../embeddings/oleObject507.bin"/><Relationship Id="rId9" Type="http://schemas.openxmlformats.org/officeDocument/2006/relationships/oleObject" Target="../embeddings/oleObject512.bin"/><Relationship Id="rId14" Type="http://schemas.openxmlformats.org/officeDocument/2006/relationships/oleObject" Target="../embeddings/oleObject517.bin"/><Relationship Id="rId22" Type="http://schemas.openxmlformats.org/officeDocument/2006/relationships/oleObject" Target="../embeddings/oleObject525.bin"/><Relationship Id="rId27" Type="http://schemas.openxmlformats.org/officeDocument/2006/relationships/oleObject" Target="../embeddings/oleObject530.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537.bin"/><Relationship Id="rId13" Type="http://schemas.openxmlformats.org/officeDocument/2006/relationships/oleObject" Target="../embeddings/oleObject542.bin"/><Relationship Id="rId18" Type="http://schemas.openxmlformats.org/officeDocument/2006/relationships/oleObject" Target="../embeddings/oleObject547.bin"/><Relationship Id="rId26" Type="http://schemas.openxmlformats.org/officeDocument/2006/relationships/oleObject" Target="../embeddings/oleObject555.bin"/><Relationship Id="rId3" Type="http://schemas.openxmlformats.org/officeDocument/2006/relationships/oleObject" Target="../embeddings/oleObject532.bin"/><Relationship Id="rId21" Type="http://schemas.openxmlformats.org/officeDocument/2006/relationships/oleObject" Target="../embeddings/oleObject550.bin"/><Relationship Id="rId7" Type="http://schemas.openxmlformats.org/officeDocument/2006/relationships/oleObject" Target="../embeddings/oleObject536.bin"/><Relationship Id="rId12" Type="http://schemas.openxmlformats.org/officeDocument/2006/relationships/oleObject" Target="../embeddings/oleObject541.bin"/><Relationship Id="rId17" Type="http://schemas.openxmlformats.org/officeDocument/2006/relationships/oleObject" Target="../embeddings/oleObject546.bin"/><Relationship Id="rId25" Type="http://schemas.openxmlformats.org/officeDocument/2006/relationships/oleObject" Target="../embeddings/oleObject554.bin"/><Relationship Id="rId2" Type="http://schemas.openxmlformats.org/officeDocument/2006/relationships/slideLayout" Target="../slideLayouts/slideLayout7.xml"/><Relationship Id="rId16" Type="http://schemas.openxmlformats.org/officeDocument/2006/relationships/oleObject" Target="../embeddings/oleObject545.bin"/><Relationship Id="rId20" Type="http://schemas.openxmlformats.org/officeDocument/2006/relationships/oleObject" Target="../embeddings/oleObject549.bin"/><Relationship Id="rId29" Type="http://schemas.openxmlformats.org/officeDocument/2006/relationships/oleObject" Target="../embeddings/oleObject558.bin"/><Relationship Id="rId1" Type="http://schemas.openxmlformats.org/officeDocument/2006/relationships/vmlDrawing" Target="../drawings/vmlDrawing46.vml"/><Relationship Id="rId6" Type="http://schemas.openxmlformats.org/officeDocument/2006/relationships/oleObject" Target="../embeddings/oleObject535.bin"/><Relationship Id="rId11" Type="http://schemas.openxmlformats.org/officeDocument/2006/relationships/oleObject" Target="../embeddings/oleObject540.bin"/><Relationship Id="rId24" Type="http://schemas.openxmlformats.org/officeDocument/2006/relationships/oleObject" Target="../embeddings/oleObject553.bin"/><Relationship Id="rId32" Type="http://schemas.openxmlformats.org/officeDocument/2006/relationships/oleObject" Target="../embeddings/oleObject561.bin"/><Relationship Id="rId5" Type="http://schemas.openxmlformats.org/officeDocument/2006/relationships/oleObject" Target="../embeddings/oleObject534.bin"/><Relationship Id="rId15" Type="http://schemas.openxmlformats.org/officeDocument/2006/relationships/oleObject" Target="../embeddings/oleObject544.bin"/><Relationship Id="rId23" Type="http://schemas.openxmlformats.org/officeDocument/2006/relationships/oleObject" Target="../embeddings/oleObject552.bin"/><Relationship Id="rId28" Type="http://schemas.openxmlformats.org/officeDocument/2006/relationships/oleObject" Target="../embeddings/oleObject557.bin"/><Relationship Id="rId10" Type="http://schemas.openxmlformats.org/officeDocument/2006/relationships/oleObject" Target="../embeddings/oleObject539.bin"/><Relationship Id="rId19" Type="http://schemas.openxmlformats.org/officeDocument/2006/relationships/oleObject" Target="../embeddings/oleObject548.bin"/><Relationship Id="rId31" Type="http://schemas.openxmlformats.org/officeDocument/2006/relationships/oleObject" Target="../embeddings/oleObject560.bin"/><Relationship Id="rId4" Type="http://schemas.openxmlformats.org/officeDocument/2006/relationships/oleObject" Target="../embeddings/oleObject533.bin"/><Relationship Id="rId9" Type="http://schemas.openxmlformats.org/officeDocument/2006/relationships/oleObject" Target="../embeddings/oleObject538.bin"/><Relationship Id="rId14" Type="http://schemas.openxmlformats.org/officeDocument/2006/relationships/oleObject" Target="../embeddings/oleObject543.bin"/><Relationship Id="rId22" Type="http://schemas.openxmlformats.org/officeDocument/2006/relationships/oleObject" Target="../embeddings/oleObject551.bin"/><Relationship Id="rId27" Type="http://schemas.openxmlformats.org/officeDocument/2006/relationships/oleObject" Target="../embeddings/oleObject556.bin"/><Relationship Id="rId30" Type="http://schemas.openxmlformats.org/officeDocument/2006/relationships/oleObject" Target="../embeddings/oleObject559.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567.bin"/><Relationship Id="rId13" Type="http://schemas.openxmlformats.org/officeDocument/2006/relationships/oleObject" Target="../embeddings/oleObject572.bin"/><Relationship Id="rId18" Type="http://schemas.openxmlformats.org/officeDocument/2006/relationships/oleObject" Target="../embeddings/oleObject577.bin"/><Relationship Id="rId26" Type="http://schemas.openxmlformats.org/officeDocument/2006/relationships/oleObject" Target="../embeddings/oleObject585.bin"/><Relationship Id="rId3" Type="http://schemas.openxmlformats.org/officeDocument/2006/relationships/oleObject" Target="../embeddings/oleObject562.bin"/><Relationship Id="rId21" Type="http://schemas.openxmlformats.org/officeDocument/2006/relationships/oleObject" Target="../embeddings/oleObject580.bin"/><Relationship Id="rId7" Type="http://schemas.openxmlformats.org/officeDocument/2006/relationships/oleObject" Target="../embeddings/oleObject566.bin"/><Relationship Id="rId12" Type="http://schemas.openxmlformats.org/officeDocument/2006/relationships/oleObject" Target="../embeddings/oleObject571.bin"/><Relationship Id="rId17" Type="http://schemas.openxmlformats.org/officeDocument/2006/relationships/oleObject" Target="../embeddings/oleObject576.bin"/><Relationship Id="rId25" Type="http://schemas.openxmlformats.org/officeDocument/2006/relationships/oleObject" Target="../embeddings/oleObject584.bin"/><Relationship Id="rId2" Type="http://schemas.openxmlformats.org/officeDocument/2006/relationships/slideLayout" Target="../slideLayouts/slideLayout7.xml"/><Relationship Id="rId16" Type="http://schemas.openxmlformats.org/officeDocument/2006/relationships/oleObject" Target="../embeddings/oleObject575.bin"/><Relationship Id="rId20" Type="http://schemas.openxmlformats.org/officeDocument/2006/relationships/oleObject" Target="../embeddings/oleObject579.bin"/><Relationship Id="rId1" Type="http://schemas.openxmlformats.org/officeDocument/2006/relationships/vmlDrawing" Target="../drawings/vmlDrawing47.vml"/><Relationship Id="rId6" Type="http://schemas.openxmlformats.org/officeDocument/2006/relationships/oleObject" Target="../embeddings/oleObject565.bin"/><Relationship Id="rId11" Type="http://schemas.openxmlformats.org/officeDocument/2006/relationships/oleObject" Target="../embeddings/oleObject570.bin"/><Relationship Id="rId24" Type="http://schemas.openxmlformats.org/officeDocument/2006/relationships/oleObject" Target="../embeddings/oleObject583.bin"/><Relationship Id="rId5" Type="http://schemas.openxmlformats.org/officeDocument/2006/relationships/oleObject" Target="../embeddings/oleObject564.bin"/><Relationship Id="rId15" Type="http://schemas.openxmlformats.org/officeDocument/2006/relationships/oleObject" Target="../embeddings/oleObject574.bin"/><Relationship Id="rId23" Type="http://schemas.openxmlformats.org/officeDocument/2006/relationships/oleObject" Target="../embeddings/oleObject582.bin"/><Relationship Id="rId28" Type="http://schemas.openxmlformats.org/officeDocument/2006/relationships/oleObject" Target="../embeddings/oleObject587.bin"/><Relationship Id="rId10" Type="http://schemas.openxmlformats.org/officeDocument/2006/relationships/oleObject" Target="../embeddings/oleObject569.bin"/><Relationship Id="rId19" Type="http://schemas.openxmlformats.org/officeDocument/2006/relationships/oleObject" Target="../embeddings/oleObject578.bin"/><Relationship Id="rId4" Type="http://schemas.openxmlformats.org/officeDocument/2006/relationships/oleObject" Target="../embeddings/oleObject563.bin"/><Relationship Id="rId9" Type="http://schemas.openxmlformats.org/officeDocument/2006/relationships/oleObject" Target="../embeddings/oleObject568.bin"/><Relationship Id="rId14" Type="http://schemas.openxmlformats.org/officeDocument/2006/relationships/oleObject" Target="../embeddings/oleObject573.bin"/><Relationship Id="rId22" Type="http://schemas.openxmlformats.org/officeDocument/2006/relationships/oleObject" Target="../embeddings/oleObject581.bin"/><Relationship Id="rId27" Type="http://schemas.openxmlformats.org/officeDocument/2006/relationships/oleObject" Target="../embeddings/oleObject586.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oleObject" Target="../embeddings/oleObject590.bin"/><Relationship Id="rId2" Type="http://schemas.openxmlformats.org/officeDocument/2006/relationships/slideLayout" Target="../slideLayouts/slideLayout15.xml"/><Relationship Id="rId1" Type="http://schemas.openxmlformats.org/officeDocument/2006/relationships/vmlDrawing" Target="../drawings/vmlDrawing48.vml"/><Relationship Id="rId6" Type="http://schemas.openxmlformats.org/officeDocument/2006/relationships/oleObject" Target="../embeddings/oleObject589.bin"/><Relationship Id="rId5" Type="http://schemas.openxmlformats.org/officeDocument/2006/relationships/oleObject" Target="../embeddings/oleObject588.bin"/><Relationship Id="rId4" Type="http://schemas.openxmlformats.org/officeDocument/2006/relationships/audio" Target="../media/audio4.wav"/></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595.bin"/><Relationship Id="rId13" Type="http://schemas.openxmlformats.org/officeDocument/2006/relationships/oleObject" Target="../embeddings/oleObject600.bin"/><Relationship Id="rId18" Type="http://schemas.openxmlformats.org/officeDocument/2006/relationships/oleObject" Target="../embeddings/oleObject605.bin"/><Relationship Id="rId3" Type="http://schemas.openxmlformats.org/officeDocument/2006/relationships/notesSlide" Target="../notesSlides/notesSlide58.xml"/><Relationship Id="rId21" Type="http://schemas.openxmlformats.org/officeDocument/2006/relationships/oleObject" Target="../embeddings/oleObject608.bin"/><Relationship Id="rId7" Type="http://schemas.openxmlformats.org/officeDocument/2006/relationships/oleObject" Target="../embeddings/oleObject594.bin"/><Relationship Id="rId12" Type="http://schemas.openxmlformats.org/officeDocument/2006/relationships/oleObject" Target="../embeddings/oleObject599.bin"/><Relationship Id="rId17" Type="http://schemas.openxmlformats.org/officeDocument/2006/relationships/oleObject" Target="../embeddings/oleObject604.bin"/><Relationship Id="rId2" Type="http://schemas.openxmlformats.org/officeDocument/2006/relationships/slideLayout" Target="../slideLayouts/slideLayout7.xml"/><Relationship Id="rId16" Type="http://schemas.openxmlformats.org/officeDocument/2006/relationships/oleObject" Target="../embeddings/oleObject603.bin"/><Relationship Id="rId20" Type="http://schemas.openxmlformats.org/officeDocument/2006/relationships/oleObject" Target="../embeddings/oleObject607.bin"/><Relationship Id="rId1" Type="http://schemas.openxmlformats.org/officeDocument/2006/relationships/vmlDrawing" Target="../drawings/vmlDrawing49.vml"/><Relationship Id="rId6" Type="http://schemas.openxmlformats.org/officeDocument/2006/relationships/oleObject" Target="../embeddings/oleObject593.bin"/><Relationship Id="rId11" Type="http://schemas.openxmlformats.org/officeDocument/2006/relationships/oleObject" Target="../embeddings/oleObject598.bin"/><Relationship Id="rId5" Type="http://schemas.openxmlformats.org/officeDocument/2006/relationships/oleObject" Target="../embeddings/oleObject592.bin"/><Relationship Id="rId15" Type="http://schemas.openxmlformats.org/officeDocument/2006/relationships/oleObject" Target="../embeddings/oleObject602.bin"/><Relationship Id="rId10" Type="http://schemas.openxmlformats.org/officeDocument/2006/relationships/oleObject" Target="../embeddings/oleObject597.bin"/><Relationship Id="rId19" Type="http://schemas.openxmlformats.org/officeDocument/2006/relationships/oleObject" Target="../embeddings/oleObject606.bin"/><Relationship Id="rId4" Type="http://schemas.openxmlformats.org/officeDocument/2006/relationships/oleObject" Target="../embeddings/oleObject591.bin"/><Relationship Id="rId9" Type="http://schemas.openxmlformats.org/officeDocument/2006/relationships/oleObject" Target="../embeddings/oleObject596.bin"/><Relationship Id="rId14" Type="http://schemas.openxmlformats.org/officeDocument/2006/relationships/oleObject" Target="../embeddings/oleObject601.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oleObject" Target="../embeddings/oleObject612.bin"/><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oleObject" Target="../embeddings/oleObject611.bin"/><Relationship Id="rId5" Type="http://schemas.openxmlformats.org/officeDocument/2006/relationships/oleObject" Target="../embeddings/oleObject610.bin"/><Relationship Id="rId4" Type="http://schemas.openxmlformats.org/officeDocument/2006/relationships/oleObject" Target="../embeddings/oleObject609.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oleObject" Target="../embeddings/oleObject613.bin"/></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616.bin"/><Relationship Id="rId13" Type="http://schemas.openxmlformats.org/officeDocument/2006/relationships/oleObject" Target="../embeddings/oleObject621.bin"/><Relationship Id="rId18" Type="http://schemas.openxmlformats.org/officeDocument/2006/relationships/oleObject" Target="../embeddings/oleObject626.bin"/><Relationship Id="rId3" Type="http://schemas.openxmlformats.org/officeDocument/2006/relationships/notesSlide" Target="../notesSlides/notesSlide62.xml"/><Relationship Id="rId21" Type="http://schemas.openxmlformats.org/officeDocument/2006/relationships/oleObject" Target="../embeddings/oleObject629.bin"/><Relationship Id="rId7" Type="http://schemas.openxmlformats.org/officeDocument/2006/relationships/oleObject" Target="../embeddings/oleObject615.bin"/><Relationship Id="rId12" Type="http://schemas.openxmlformats.org/officeDocument/2006/relationships/oleObject" Target="../embeddings/oleObject620.bin"/><Relationship Id="rId17" Type="http://schemas.openxmlformats.org/officeDocument/2006/relationships/oleObject" Target="../embeddings/oleObject625.bin"/><Relationship Id="rId2" Type="http://schemas.openxmlformats.org/officeDocument/2006/relationships/slideLayout" Target="../slideLayouts/slideLayout7.xml"/><Relationship Id="rId16" Type="http://schemas.openxmlformats.org/officeDocument/2006/relationships/oleObject" Target="../embeddings/oleObject624.bin"/><Relationship Id="rId20" Type="http://schemas.openxmlformats.org/officeDocument/2006/relationships/oleObject" Target="../embeddings/oleObject628.bin"/><Relationship Id="rId1" Type="http://schemas.openxmlformats.org/officeDocument/2006/relationships/vmlDrawing" Target="../drawings/vmlDrawing52.vml"/><Relationship Id="rId6" Type="http://schemas.openxmlformats.org/officeDocument/2006/relationships/oleObject" Target="../embeddings/oleObject614.bin"/><Relationship Id="rId11" Type="http://schemas.openxmlformats.org/officeDocument/2006/relationships/oleObject" Target="../embeddings/oleObject619.bin"/><Relationship Id="rId5" Type="http://schemas.openxmlformats.org/officeDocument/2006/relationships/audio" Target="../media/audio7.wav"/><Relationship Id="rId15" Type="http://schemas.openxmlformats.org/officeDocument/2006/relationships/oleObject" Target="../embeddings/oleObject623.bin"/><Relationship Id="rId10" Type="http://schemas.openxmlformats.org/officeDocument/2006/relationships/oleObject" Target="../embeddings/oleObject618.bin"/><Relationship Id="rId19" Type="http://schemas.openxmlformats.org/officeDocument/2006/relationships/oleObject" Target="../embeddings/oleObject627.bin"/><Relationship Id="rId4" Type="http://schemas.openxmlformats.org/officeDocument/2006/relationships/audio" Target="../media/audio4.wav"/><Relationship Id="rId9" Type="http://schemas.openxmlformats.org/officeDocument/2006/relationships/oleObject" Target="../embeddings/oleObject617.bin"/><Relationship Id="rId14" Type="http://schemas.openxmlformats.org/officeDocument/2006/relationships/oleObject" Target="../embeddings/oleObject622.bin"/></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634.bin"/><Relationship Id="rId13" Type="http://schemas.openxmlformats.org/officeDocument/2006/relationships/oleObject" Target="../embeddings/oleObject639.bin"/><Relationship Id="rId3" Type="http://schemas.openxmlformats.org/officeDocument/2006/relationships/audio" Target="../media/audio4.wav"/><Relationship Id="rId7" Type="http://schemas.openxmlformats.org/officeDocument/2006/relationships/oleObject" Target="../embeddings/oleObject633.bin"/><Relationship Id="rId12" Type="http://schemas.openxmlformats.org/officeDocument/2006/relationships/oleObject" Target="../embeddings/oleObject638.bin"/><Relationship Id="rId2" Type="http://schemas.openxmlformats.org/officeDocument/2006/relationships/slideLayout" Target="../slideLayouts/slideLayout14.xml"/><Relationship Id="rId1" Type="http://schemas.openxmlformats.org/officeDocument/2006/relationships/vmlDrawing" Target="../drawings/vmlDrawing53.vml"/><Relationship Id="rId6" Type="http://schemas.openxmlformats.org/officeDocument/2006/relationships/oleObject" Target="../embeddings/oleObject632.bin"/><Relationship Id="rId11" Type="http://schemas.openxmlformats.org/officeDocument/2006/relationships/oleObject" Target="../embeddings/oleObject637.bin"/><Relationship Id="rId5" Type="http://schemas.openxmlformats.org/officeDocument/2006/relationships/oleObject" Target="../embeddings/oleObject631.bin"/><Relationship Id="rId10" Type="http://schemas.openxmlformats.org/officeDocument/2006/relationships/oleObject" Target="../embeddings/oleObject636.bin"/><Relationship Id="rId4" Type="http://schemas.openxmlformats.org/officeDocument/2006/relationships/oleObject" Target="../embeddings/oleObject630.bin"/><Relationship Id="rId9" Type="http://schemas.openxmlformats.org/officeDocument/2006/relationships/oleObject" Target="../embeddings/oleObject635.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644.bin"/><Relationship Id="rId3" Type="http://schemas.openxmlformats.org/officeDocument/2006/relationships/audio" Target="../media/audio5.wav"/><Relationship Id="rId7" Type="http://schemas.openxmlformats.org/officeDocument/2006/relationships/oleObject" Target="../embeddings/oleObject643.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642.bin"/><Relationship Id="rId5" Type="http://schemas.openxmlformats.org/officeDocument/2006/relationships/oleObject" Target="../embeddings/oleObject641.bin"/><Relationship Id="rId4" Type="http://schemas.openxmlformats.org/officeDocument/2006/relationships/oleObject" Target="../embeddings/oleObject640.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vmlDrawing" Target="../drawings/vmlDrawing55.vml"/><Relationship Id="rId4" Type="http://schemas.openxmlformats.org/officeDocument/2006/relationships/oleObject" Target="../embeddings/oleObject645.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vmlDrawing" Target="../drawings/vmlDrawing56.vml"/><Relationship Id="rId5" Type="http://schemas.openxmlformats.org/officeDocument/2006/relationships/image" Target="../media/image444.png"/><Relationship Id="rId4" Type="http://schemas.openxmlformats.org/officeDocument/2006/relationships/oleObject" Target="../embeddings/oleObject646.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vmlDrawing" Target="../drawings/vmlDrawing57.vml"/><Relationship Id="rId4" Type="http://schemas.openxmlformats.org/officeDocument/2006/relationships/oleObject" Target="../embeddings/oleObject647.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oleObject" Target="../embeddings/oleObject648.bin"/></Relationships>
</file>

<file path=ppt/slides/_rels/slide92.xml.rels><?xml version="1.0" encoding="UTF-8" standalone="yes"?>
<Relationships xmlns="http://schemas.openxmlformats.org/package/2006/relationships"><Relationship Id="rId2" Type="http://schemas.openxmlformats.org/officeDocument/2006/relationships/image" Target="../media/image447.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vmlDrawing" Target="../drawings/vmlDrawing59.vml"/><Relationship Id="rId4" Type="http://schemas.openxmlformats.org/officeDocument/2006/relationships/oleObject" Target="../embeddings/oleObject649.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a:xfrm>
            <a:off x="214313" y="142875"/>
            <a:ext cx="5214937" cy="857250"/>
          </a:xfrm>
          <a:prstGeom prst="rect">
            <a:avLst/>
          </a:prstGeom>
        </p:spPr>
        <p:txBody>
          <a:bodyPr/>
          <a:lstStyle/>
          <a:p>
            <a:pPr marL="342900" indent="-342900" eaLnBrk="0" hangingPunct="0">
              <a:lnSpc>
                <a:spcPct val="150000"/>
              </a:lnSpc>
              <a:spcBef>
                <a:spcPct val="20000"/>
              </a:spcBef>
              <a:buClr>
                <a:schemeClr val="hlink"/>
              </a:buClr>
              <a:buSzPct val="50000"/>
              <a:defRPr/>
            </a:pPr>
            <a:r>
              <a:rPr lang="en-US" altLang="zh-CN" sz="2400" b="1" kern="0" dirty="0">
                <a:solidFill>
                  <a:srgbClr val="FF0000"/>
                </a:solidFill>
                <a:latin typeface="+mn-lt"/>
                <a:ea typeface="楷体_GB2312"/>
              </a:rPr>
              <a:t>1.</a:t>
            </a:r>
            <a:r>
              <a:rPr lang="zh-CN" altLang="en-US" sz="2400" b="1" kern="0" dirty="0">
                <a:solidFill>
                  <a:srgbClr val="FF0000"/>
                </a:solidFill>
                <a:latin typeface="+mn-lt"/>
                <a:ea typeface="楷体_GB2312"/>
              </a:rPr>
              <a:t>同相放大电路</a:t>
            </a:r>
            <a:endParaRPr lang="en-US" altLang="zh-CN" sz="2400" b="1" kern="0" dirty="0">
              <a:solidFill>
                <a:srgbClr val="FF0000"/>
              </a:solidFill>
              <a:latin typeface="+mn-lt"/>
              <a:ea typeface="楷体_GB2312"/>
            </a:endParaRPr>
          </a:p>
          <a:p>
            <a:pPr marL="342900" indent="-342900" eaLnBrk="0" hangingPunct="0">
              <a:lnSpc>
                <a:spcPct val="150000"/>
              </a:lnSpc>
              <a:spcBef>
                <a:spcPct val="20000"/>
              </a:spcBef>
              <a:buClr>
                <a:schemeClr val="hlink"/>
              </a:buClr>
              <a:buSzPct val="50000"/>
              <a:defRPr/>
            </a:pPr>
            <a:endParaRPr lang="zh-CN" altLang="en-US" sz="2400" b="1" kern="0" dirty="0">
              <a:solidFill>
                <a:srgbClr val="FF0000"/>
              </a:solidFill>
              <a:latin typeface="+mn-lt"/>
              <a:ea typeface="楷体_GB2312"/>
            </a:endParaRPr>
          </a:p>
        </p:txBody>
      </p:sp>
      <p:graphicFrame>
        <p:nvGraphicFramePr>
          <p:cNvPr id="129027" name="Object 3"/>
          <p:cNvGraphicFramePr>
            <a:graphicFrameLocks noChangeAspect="1"/>
          </p:cNvGraphicFramePr>
          <p:nvPr/>
        </p:nvGraphicFramePr>
        <p:xfrm>
          <a:off x="428625" y="714375"/>
          <a:ext cx="1643063" cy="842963"/>
        </p:xfrm>
        <a:graphic>
          <a:graphicData uri="http://schemas.openxmlformats.org/presentationml/2006/ole">
            <p:oleObj spid="_x0000_s178178" name="Equation" r:id="rId4" imgW="939392" imgH="482391" progId="Equation.DSMT4">
              <p:embed/>
            </p:oleObj>
          </a:graphicData>
        </a:graphic>
      </p:graphicFrame>
      <p:graphicFrame>
        <p:nvGraphicFramePr>
          <p:cNvPr id="129028" name="Object 4"/>
          <p:cNvGraphicFramePr>
            <a:graphicFrameLocks noChangeAspect="1"/>
          </p:cNvGraphicFramePr>
          <p:nvPr/>
        </p:nvGraphicFramePr>
        <p:xfrm>
          <a:off x="214282" y="1617654"/>
          <a:ext cx="1000125" cy="596900"/>
        </p:xfrm>
        <a:graphic>
          <a:graphicData uri="http://schemas.openxmlformats.org/presentationml/2006/ole">
            <p:oleObj spid="_x0000_s178179" name="Equation" r:id="rId5" imgW="723586" imgH="431613" progId="Equation.DSMT4">
              <p:embed/>
            </p:oleObj>
          </a:graphicData>
        </a:graphic>
      </p:graphicFrame>
      <p:graphicFrame>
        <p:nvGraphicFramePr>
          <p:cNvPr id="129031" name="Object 7"/>
          <p:cNvGraphicFramePr>
            <a:graphicFrameLocks noChangeAspect="1"/>
          </p:cNvGraphicFramePr>
          <p:nvPr/>
        </p:nvGraphicFramePr>
        <p:xfrm>
          <a:off x="1571595" y="1689091"/>
          <a:ext cx="785812" cy="376238"/>
        </p:xfrm>
        <a:graphic>
          <a:graphicData uri="http://schemas.openxmlformats.org/presentationml/2006/ole">
            <p:oleObj spid="_x0000_s178180" name="Equation" r:id="rId6" imgW="508000" imgH="228600" progId="Equation.DSMT4">
              <p:embed/>
            </p:oleObj>
          </a:graphicData>
        </a:graphic>
      </p:graphicFrame>
      <p:graphicFrame>
        <p:nvGraphicFramePr>
          <p:cNvPr id="129032" name="Object 8"/>
          <p:cNvGraphicFramePr>
            <a:graphicFrameLocks noChangeAspect="1"/>
          </p:cNvGraphicFramePr>
          <p:nvPr/>
        </p:nvGraphicFramePr>
        <p:xfrm>
          <a:off x="2714595" y="1689091"/>
          <a:ext cx="804862" cy="371475"/>
        </p:xfrm>
        <a:graphic>
          <a:graphicData uri="http://schemas.openxmlformats.org/presentationml/2006/ole">
            <p:oleObj spid="_x0000_s178181" name="Equation" r:id="rId7" imgW="495085" imgH="228501" progId="Equation.DSMT4">
              <p:embed/>
            </p:oleObj>
          </a:graphicData>
        </a:graphic>
      </p:graphicFrame>
      <p:sp>
        <p:nvSpPr>
          <p:cNvPr id="11" name="Rectangle 2"/>
          <p:cNvSpPr>
            <a:spLocks noChangeArrowheads="1"/>
          </p:cNvSpPr>
          <p:nvPr/>
        </p:nvSpPr>
        <p:spPr bwMode="auto">
          <a:xfrm>
            <a:off x="142844" y="2214554"/>
            <a:ext cx="4038600" cy="57458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a:solidFill>
                  <a:srgbClr val="FF0000"/>
                </a:solidFill>
                <a:latin typeface="+mn-lt"/>
                <a:ea typeface="楷体_GB2312"/>
              </a:rPr>
              <a:t>2. </a:t>
            </a:r>
            <a:r>
              <a:rPr lang="zh-CN" altLang="en-US" sz="2400" b="1" kern="0" dirty="0">
                <a:solidFill>
                  <a:srgbClr val="FF0000"/>
                </a:solidFill>
                <a:latin typeface="+mn-lt"/>
                <a:ea typeface="楷体_GB2312"/>
              </a:rPr>
              <a:t>电压跟随器</a:t>
            </a:r>
          </a:p>
        </p:txBody>
      </p:sp>
      <p:grpSp>
        <p:nvGrpSpPr>
          <p:cNvPr id="4" name="Group 225"/>
          <p:cNvGrpSpPr>
            <a:grpSpLocks/>
          </p:cNvGrpSpPr>
          <p:nvPr/>
        </p:nvGrpSpPr>
        <p:grpSpPr bwMode="auto">
          <a:xfrm>
            <a:off x="428596" y="3000372"/>
            <a:ext cx="3000375" cy="357188"/>
            <a:chOff x="2903" y="210"/>
            <a:chExt cx="2123" cy="309"/>
          </a:xfrm>
        </p:grpSpPr>
        <p:sp>
          <p:nvSpPr>
            <p:cNvPr id="35872" name="Text Box 221"/>
            <p:cNvSpPr txBox="1">
              <a:spLocks noChangeArrowheads="1"/>
            </p:cNvSpPr>
            <p:nvPr/>
          </p:nvSpPr>
          <p:spPr bwMode="auto">
            <a:xfrm>
              <a:off x="2903" y="210"/>
              <a:ext cx="1882" cy="252"/>
            </a:xfrm>
            <a:prstGeom prst="rect">
              <a:avLst/>
            </a:prstGeom>
            <a:noFill/>
            <a:ln w="9525">
              <a:noFill/>
              <a:miter lim="800000"/>
              <a:headEnd/>
              <a:tailEnd/>
            </a:ln>
          </p:spPr>
          <p:txBody>
            <a:bodyPr>
              <a:spAutoFit/>
            </a:bodyPr>
            <a:lstStyle/>
            <a:p>
              <a:pPr>
                <a:spcBef>
                  <a:spcPct val="50000"/>
                </a:spcBef>
              </a:pPr>
              <a:r>
                <a:rPr lang="zh-CN" altLang="en-US" sz="2000" b="1" dirty="0"/>
                <a:t>同时取：</a:t>
              </a:r>
            </a:p>
          </p:txBody>
        </p:sp>
        <p:graphicFrame>
          <p:nvGraphicFramePr>
            <p:cNvPr id="35862" name="Object 224"/>
            <p:cNvGraphicFramePr>
              <a:graphicFrameLocks noChangeAspect="1"/>
            </p:cNvGraphicFramePr>
            <p:nvPr/>
          </p:nvGraphicFramePr>
          <p:xfrm>
            <a:off x="3690" y="248"/>
            <a:ext cx="1336" cy="271"/>
          </p:xfrm>
          <a:graphic>
            <a:graphicData uri="http://schemas.openxmlformats.org/presentationml/2006/ole">
              <p:oleObj spid="_x0000_s178182" name="Equation" r:id="rId8" imgW="2120900" imgH="431800" progId="Equation.DSMT4">
                <p:embed/>
              </p:oleObj>
            </a:graphicData>
          </a:graphic>
        </p:graphicFrame>
      </p:grpSp>
      <p:graphicFrame>
        <p:nvGraphicFramePr>
          <p:cNvPr id="129035" name="Object 11"/>
          <p:cNvGraphicFramePr>
            <a:graphicFrameLocks noChangeAspect="1"/>
          </p:cNvGraphicFramePr>
          <p:nvPr/>
        </p:nvGraphicFramePr>
        <p:xfrm>
          <a:off x="1000100" y="3500438"/>
          <a:ext cx="857250" cy="428625"/>
        </p:xfrm>
        <a:graphic>
          <a:graphicData uri="http://schemas.openxmlformats.org/presentationml/2006/ole">
            <p:oleObj spid="_x0000_s178183" name="Equation" r:id="rId9" imgW="444307" imgH="228501" progId="Equation.DSMT4">
              <p:embed/>
            </p:oleObj>
          </a:graphicData>
        </a:graphic>
      </p:graphicFrame>
      <p:sp>
        <p:nvSpPr>
          <p:cNvPr id="19" name="Rectangle 2"/>
          <p:cNvSpPr>
            <a:spLocks noChangeArrowheads="1"/>
          </p:cNvSpPr>
          <p:nvPr/>
        </p:nvSpPr>
        <p:spPr bwMode="auto">
          <a:xfrm>
            <a:off x="142844" y="3929066"/>
            <a:ext cx="4038600" cy="57458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a:solidFill>
                  <a:srgbClr val="FF0000"/>
                </a:solidFill>
                <a:latin typeface="+mn-lt"/>
                <a:ea typeface="楷体_GB2312"/>
              </a:rPr>
              <a:t>3. </a:t>
            </a:r>
            <a:r>
              <a:rPr lang="zh-CN" altLang="en-US" sz="2400" b="1" kern="0" dirty="0">
                <a:solidFill>
                  <a:srgbClr val="FF0000"/>
                </a:solidFill>
                <a:latin typeface="+mn-lt"/>
                <a:ea typeface="楷体_GB2312"/>
              </a:rPr>
              <a:t>反相放大电路</a:t>
            </a:r>
          </a:p>
        </p:txBody>
      </p:sp>
      <p:graphicFrame>
        <p:nvGraphicFramePr>
          <p:cNvPr id="2" name="Object 5"/>
          <p:cNvGraphicFramePr>
            <a:graphicFrameLocks noChangeAspect="1"/>
          </p:cNvGraphicFramePr>
          <p:nvPr/>
        </p:nvGraphicFramePr>
        <p:xfrm>
          <a:off x="500034" y="5214950"/>
          <a:ext cx="1266825" cy="863600"/>
        </p:xfrm>
        <a:graphic>
          <a:graphicData uri="http://schemas.openxmlformats.org/presentationml/2006/ole">
            <p:oleObj spid="_x0000_s178184" name="Equation" r:id="rId10" imgW="634725" imgH="431613" progId="Equation.DSMT4">
              <p:embed/>
            </p:oleObj>
          </a:graphicData>
        </a:graphic>
      </p:graphicFrame>
      <p:graphicFrame>
        <p:nvGraphicFramePr>
          <p:cNvPr id="3" name="Object 5"/>
          <p:cNvGraphicFramePr>
            <a:graphicFrameLocks noChangeAspect="1"/>
          </p:cNvGraphicFramePr>
          <p:nvPr/>
        </p:nvGraphicFramePr>
        <p:xfrm>
          <a:off x="500063" y="4430726"/>
          <a:ext cx="1604962" cy="927100"/>
        </p:xfrm>
        <a:graphic>
          <a:graphicData uri="http://schemas.openxmlformats.org/presentationml/2006/ole">
            <p:oleObj spid="_x0000_s178185" name="Equation" r:id="rId11" imgW="748975" imgH="431613" progId="Equation.DSMT4">
              <p:embed/>
            </p:oleObj>
          </a:graphicData>
        </a:graphic>
      </p:graphicFrame>
      <p:sp>
        <p:nvSpPr>
          <p:cNvPr id="22" name="Text Box 52"/>
          <p:cNvSpPr txBox="1">
            <a:spLocks noChangeArrowheads="1"/>
          </p:cNvSpPr>
          <p:nvPr/>
        </p:nvSpPr>
        <p:spPr bwMode="auto">
          <a:xfrm>
            <a:off x="3235323" y="6215082"/>
            <a:ext cx="1122363" cy="400050"/>
          </a:xfrm>
          <a:prstGeom prst="rect">
            <a:avLst/>
          </a:prstGeom>
          <a:noFill/>
          <a:ln w="9525">
            <a:noFill/>
            <a:miter lim="800000"/>
            <a:headEnd/>
            <a:tailEnd/>
          </a:ln>
        </p:spPr>
        <p:txBody>
          <a:bodyPr>
            <a:spAutoFit/>
          </a:bodyPr>
          <a:lstStyle/>
          <a:p>
            <a:r>
              <a:rPr lang="zh-CN" altLang="en-US" sz="2000" b="1">
                <a:ea typeface="楷体_GB2312" pitchFamily="49" charset="-122"/>
              </a:rPr>
              <a:t>反相器</a:t>
            </a:r>
            <a:endParaRPr lang="zh-CN" altLang="en-US" sz="2000" b="1" baseline="-25000">
              <a:ea typeface="楷体_GB2312" pitchFamily="49" charset="-122"/>
            </a:endParaRPr>
          </a:p>
        </p:txBody>
      </p:sp>
      <p:graphicFrame>
        <p:nvGraphicFramePr>
          <p:cNvPr id="24" name="Object 87"/>
          <p:cNvGraphicFramePr>
            <a:graphicFrameLocks noChangeAspect="1"/>
          </p:cNvGraphicFramePr>
          <p:nvPr/>
        </p:nvGraphicFramePr>
        <p:xfrm>
          <a:off x="1878011" y="6215082"/>
          <a:ext cx="1196975" cy="428625"/>
        </p:xfrm>
        <a:graphic>
          <a:graphicData uri="http://schemas.openxmlformats.org/presentationml/2006/ole">
            <p:oleObj spid="_x0000_s178186" name="Equation" r:id="rId12" imgW="1193800" imgH="431800" progId="Equation.DSMT4">
              <p:embed/>
            </p:oleObj>
          </a:graphicData>
        </a:graphic>
      </p:graphicFrame>
      <p:graphicFrame>
        <p:nvGraphicFramePr>
          <p:cNvPr id="129042" name="Object 18"/>
          <p:cNvGraphicFramePr>
            <a:graphicFrameLocks noChangeAspect="1"/>
          </p:cNvGraphicFramePr>
          <p:nvPr/>
        </p:nvGraphicFramePr>
        <p:xfrm>
          <a:off x="2428860" y="5429264"/>
          <a:ext cx="871538" cy="434975"/>
        </p:xfrm>
        <a:graphic>
          <a:graphicData uri="http://schemas.openxmlformats.org/presentationml/2006/ole">
            <p:oleObj spid="_x0000_s178187" name="Equation" r:id="rId13" imgW="457200" imgH="228600" progId="Equation.DSMT4">
              <p:embed/>
            </p:oleObj>
          </a:graphicData>
        </a:graphic>
      </p:graphicFrame>
      <p:graphicFrame>
        <p:nvGraphicFramePr>
          <p:cNvPr id="129043" name="Object 19"/>
          <p:cNvGraphicFramePr>
            <a:graphicFrameLocks noChangeAspect="1"/>
          </p:cNvGraphicFramePr>
          <p:nvPr/>
        </p:nvGraphicFramePr>
        <p:xfrm>
          <a:off x="3571860" y="5429264"/>
          <a:ext cx="857250" cy="395288"/>
        </p:xfrm>
        <a:graphic>
          <a:graphicData uri="http://schemas.openxmlformats.org/presentationml/2006/ole">
            <p:oleObj spid="_x0000_s178188" name="Equation" r:id="rId14" imgW="495085" imgH="228501" progId="Equation.DSMT4">
              <p:embed/>
            </p:oleObj>
          </a:graphicData>
        </a:graphic>
      </p:graphicFrame>
      <p:graphicFrame>
        <p:nvGraphicFramePr>
          <p:cNvPr id="149527" name="Object 23"/>
          <p:cNvGraphicFramePr>
            <a:graphicFrameLocks noChangeAspect="1"/>
          </p:cNvGraphicFramePr>
          <p:nvPr/>
        </p:nvGraphicFramePr>
        <p:xfrm>
          <a:off x="4714876" y="4143380"/>
          <a:ext cx="4130673" cy="2582042"/>
        </p:xfrm>
        <a:graphic>
          <a:graphicData uri="http://schemas.openxmlformats.org/presentationml/2006/ole">
            <p:oleObj spid="_x0000_s178189" name="图片" r:id="rId15" imgW="2208297" imgH="1382579" progId="Word.Picture.8">
              <p:embed/>
            </p:oleObj>
          </a:graphicData>
        </a:graphic>
      </p:graphicFrame>
      <p:graphicFrame>
        <p:nvGraphicFramePr>
          <p:cNvPr id="149528" name="Object 24"/>
          <p:cNvGraphicFramePr>
            <a:graphicFrameLocks noChangeAspect="1"/>
          </p:cNvGraphicFramePr>
          <p:nvPr/>
        </p:nvGraphicFramePr>
        <p:xfrm>
          <a:off x="4786314" y="2285992"/>
          <a:ext cx="4254500" cy="1752600"/>
        </p:xfrm>
        <a:graphic>
          <a:graphicData uri="http://schemas.openxmlformats.org/presentationml/2006/ole">
            <p:oleObj spid="_x0000_s178190" name="图片" r:id="rId16" imgW="2132372" imgH="877136" progId="Word.Picture.8">
              <p:embed/>
            </p:oleObj>
          </a:graphicData>
        </a:graphic>
      </p:graphicFrame>
      <p:graphicFrame>
        <p:nvGraphicFramePr>
          <p:cNvPr id="149529" name="Object 25"/>
          <p:cNvGraphicFramePr>
            <a:graphicFrameLocks noChangeAspect="1"/>
          </p:cNvGraphicFramePr>
          <p:nvPr/>
        </p:nvGraphicFramePr>
        <p:xfrm>
          <a:off x="547688" y="6215063"/>
          <a:ext cx="920750" cy="434975"/>
        </p:xfrm>
        <a:graphic>
          <a:graphicData uri="http://schemas.openxmlformats.org/presentationml/2006/ole">
            <p:oleObj spid="_x0000_s178191" name="Equation" r:id="rId17" imgW="482400" imgH="228600" progId="Equation.DSMT4">
              <p:embed/>
            </p:oleObj>
          </a:graphicData>
        </a:graphic>
      </p:graphicFrame>
      <p:graphicFrame>
        <p:nvGraphicFramePr>
          <p:cNvPr id="149530" name="Object 11"/>
          <p:cNvGraphicFramePr>
            <a:graphicFrameLocks noChangeAspect="1"/>
          </p:cNvGraphicFramePr>
          <p:nvPr/>
        </p:nvGraphicFramePr>
        <p:xfrm>
          <a:off x="4373560" y="0"/>
          <a:ext cx="3357586" cy="2406494"/>
        </p:xfrm>
        <a:graphic>
          <a:graphicData uri="http://schemas.openxmlformats.org/presentationml/2006/ole">
            <p:oleObj spid="_x0000_s178192" name="图片" r:id="rId18" imgW="2417720" imgH="1735525" progId="Word.Picture.8">
              <p:embed/>
            </p:oleObj>
          </a:graphicData>
        </a:graphic>
      </p:graphicFrame>
      <p:sp>
        <p:nvSpPr>
          <p:cNvPr id="23" name="Rectangle 7"/>
          <p:cNvSpPr>
            <a:spLocks noChangeArrowheads="1"/>
          </p:cNvSpPr>
          <p:nvPr/>
        </p:nvSpPr>
        <p:spPr bwMode="auto">
          <a:xfrm>
            <a:off x="1928794" y="4643446"/>
            <a:ext cx="2911469" cy="396875"/>
          </a:xfrm>
          <a:prstGeom prst="rect">
            <a:avLst/>
          </a:prstGeom>
          <a:noFill/>
          <a:ln>
            <a:noFill/>
          </a:ln>
          <a:effectLst/>
          <a:extLst/>
        </p:spPr>
        <p:txBody>
          <a:bodyPr wrap="square">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ctr">
              <a:buClr>
                <a:srgbClr val="0000FF"/>
              </a:buClr>
              <a:buSzPct val="85000"/>
              <a:buFont typeface="Monotype Sorts" pitchFamily="2" charset="2"/>
              <a:buNone/>
              <a:defRPr/>
            </a:pPr>
            <a:r>
              <a:rPr lang="zh-CN" altLang="en-US" sz="2000" kern="0" dirty="0" smtClean="0">
                <a:solidFill>
                  <a:srgbClr val="000000"/>
                </a:solidFill>
              </a:rPr>
              <a:t>虚地</a:t>
            </a:r>
            <a:r>
              <a:rPr lang="en-US" altLang="zh-CN" sz="2000" i="1" kern="0" dirty="0" smtClean="0">
                <a:solidFill>
                  <a:srgbClr val="000000"/>
                </a:solidFill>
                <a:latin typeface="Book Antiqua" pitchFamily="18" charset="0"/>
                <a:ea typeface="华康简宋" charset="-122"/>
              </a:rPr>
              <a:t>v</a:t>
            </a:r>
            <a:r>
              <a:rPr lang="en-US" altLang="zh-CN" sz="2000" kern="0" baseline="-30000" dirty="0" smtClean="0">
                <a:solidFill>
                  <a:srgbClr val="000000"/>
                </a:solidFill>
                <a:ea typeface="华康简宋" charset="-122"/>
              </a:rPr>
              <a:t>n</a:t>
            </a:r>
            <a:r>
              <a:rPr lang="en-US" altLang="zh-CN" sz="2000" kern="0" dirty="0" smtClean="0">
                <a:solidFill>
                  <a:srgbClr val="000000"/>
                </a:solidFill>
                <a:ea typeface="华康简宋" charset="-122"/>
              </a:rPr>
              <a:t>≈0</a:t>
            </a:r>
            <a:r>
              <a:rPr lang="en-US" altLang="zh-CN" sz="2000" kern="0" dirty="0" smtClean="0">
                <a:solidFill>
                  <a:srgbClr val="000000"/>
                </a:solidFill>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85750" y="571500"/>
            <a:ext cx="8229600" cy="1143000"/>
          </a:xfrm>
          <a:noFill/>
        </p:spPr>
        <p:txBody>
          <a:bodyPr/>
          <a:lstStyle/>
          <a:p>
            <a:pPr eaLnBrk="1" hangingPunct="1"/>
            <a:r>
              <a:rPr lang="zh-CN" altLang="en-US" sz="5400" b="1" smtClean="0">
                <a:solidFill>
                  <a:srgbClr val="FF3300"/>
                </a:solidFill>
              </a:rPr>
              <a:t>内容</a:t>
            </a:r>
          </a:p>
        </p:txBody>
      </p:sp>
      <p:sp>
        <p:nvSpPr>
          <p:cNvPr id="59395" name="Rectangle 3"/>
          <p:cNvSpPr>
            <a:spLocks noGrp="1" noChangeArrowheads="1"/>
          </p:cNvSpPr>
          <p:nvPr>
            <p:ph type="body" idx="1"/>
          </p:nvPr>
        </p:nvSpPr>
        <p:spPr>
          <a:xfrm>
            <a:off x="484188" y="1920875"/>
            <a:ext cx="8229600" cy="3505200"/>
          </a:xfrm>
          <a:noFill/>
        </p:spPr>
        <p:txBody>
          <a:bodyPr/>
          <a:lstStyle/>
          <a:p>
            <a:pPr marL="609600" indent="-609600" eaLnBrk="1" fontAlgn="ctr" hangingPunct="1">
              <a:lnSpc>
                <a:spcPct val="90000"/>
              </a:lnSpc>
              <a:buFontTx/>
              <a:buNone/>
            </a:pPr>
            <a:r>
              <a:rPr lang="en-US" altLang="zh-CN" sz="4000" b="1" smtClean="0">
                <a:solidFill>
                  <a:schemeClr val="accent2"/>
                </a:solidFill>
              </a:rPr>
              <a:t>3.1 </a:t>
            </a:r>
            <a:r>
              <a:rPr lang="zh-CN" altLang="en-US" sz="4000" b="1" smtClean="0">
                <a:solidFill>
                  <a:schemeClr val="accent2"/>
                </a:solidFill>
              </a:rPr>
              <a:t>半导体的基本知识</a:t>
            </a:r>
          </a:p>
          <a:p>
            <a:pPr marL="609600" indent="-609600" eaLnBrk="1" fontAlgn="ctr" hangingPunct="1">
              <a:lnSpc>
                <a:spcPct val="90000"/>
              </a:lnSpc>
              <a:buFontTx/>
              <a:buNone/>
            </a:pPr>
            <a:r>
              <a:rPr lang="en-US" altLang="zh-CN" sz="4000" b="1" smtClean="0">
                <a:solidFill>
                  <a:schemeClr val="accent2"/>
                </a:solidFill>
              </a:rPr>
              <a:t>3.2 PN</a:t>
            </a:r>
            <a:r>
              <a:rPr lang="zh-CN" altLang="en-US" sz="4000" b="1" smtClean="0">
                <a:solidFill>
                  <a:schemeClr val="accent2"/>
                </a:solidFill>
              </a:rPr>
              <a:t>结的形成及特性</a:t>
            </a:r>
          </a:p>
          <a:p>
            <a:pPr marL="609600" indent="-609600" eaLnBrk="1" fontAlgn="ctr" hangingPunct="1">
              <a:lnSpc>
                <a:spcPct val="90000"/>
              </a:lnSpc>
              <a:buFontTx/>
              <a:buNone/>
            </a:pPr>
            <a:r>
              <a:rPr lang="en-US" altLang="zh-CN" sz="4000" b="1" smtClean="0">
                <a:solidFill>
                  <a:schemeClr val="accent2"/>
                </a:solidFill>
              </a:rPr>
              <a:t>3.3 </a:t>
            </a:r>
            <a:r>
              <a:rPr lang="zh-CN" altLang="en-US" sz="4000" b="1" smtClean="0">
                <a:solidFill>
                  <a:schemeClr val="accent2"/>
                </a:solidFill>
              </a:rPr>
              <a:t>二极管</a:t>
            </a:r>
          </a:p>
          <a:p>
            <a:pPr marL="609600" indent="-609600" eaLnBrk="1" fontAlgn="ctr" hangingPunct="1">
              <a:lnSpc>
                <a:spcPct val="90000"/>
              </a:lnSpc>
              <a:buFontTx/>
              <a:buNone/>
            </a:pPr>
            <a:r>
              <a:rPr lang="en-US" altLang="zh-CN" sz="4000" b="1" smtClean="0">
                <a:solidFill>
                  <a:schemeClr val="accent2"/>
                </a:solidFill>
              </a:rPr>
              <a:t>3.4 </a:t>
            </a:r>
            <a:r>
              <a:rPr lang="zh-CN" altLang="en-US" sz="4000" b="1" smtClean="0">
                <a:solidFill>
                  <a:schemeClr val="accent2"/>
                </a:solidFill>
              </a:rPr>
              <a:t>二极管的基本电路及其分析方法</a:t>
            </a:r>
          </a:p>
          <a:p>
            <a:pPr marL="609600" indent="-609600" eaLnBrk="1" fontAlgn="ctr" hangingPunct="1">
              <a:lnSpc>
                <a:spcPct val="90000"/>
              </a:lnSpc>
              <a:buFontTx/>
              <a:buNone/>
            </a:pPr>
            <a:r>
              <a:rPr lang="en-US" altLang="zh-CN" sz="4000" b="1" smtClean="0">
                <a:solidFill>
                  <a:schemeClr val="accent2"/>
                </a:solidFill>
              </a:rPr>
              <a:t>3.5 </a:t>
            </a:r>
            <a:r>
              <a:rPr lang="zh-CN" altLang="en-US" sz="4000" b="1" smtClean="0">
                <a:solidFill>
                  <a:schemeClr val="accent2"/>
                </a:solidFill>
              </a:rPr>
              <a:t>特殊二极管</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b="1" smtClean="0">
                <a:solidFill>
                  <a:srgbClr val="FF0000"/>
                </a:solidFill>
                <a:ea typeface="隶书" pitchFamily="49" charset="-122"/>
              </a:rPr>
              <a:t>重点内容</a:t>
            </a:r>
          </a:p>
        </p:txBody>
      </p:sp>
      <p:sp>
        <p:nvSpPr>
          <p:cNvPr id="6147" name="Rectangle 3"/>
          <p:cNvSpPr>
            <a:spLocks noGrp="1" noChangeArrowheads="1"/>
          </p:cNvSpPr>
          <p:nvPr>
            <p:ph type="body" sz="half" idx="2"/>
          </p:nvPr>
        </p:nvSpPr>
        <p:spPr>
          <a:xfrm>
            <a:off x="647700" y="2349500"/>
            <a:ext cx="7893050" cy="4111625"/>
          </a:xfrm>
        </p:spPr>
        <p:txBody>
          <a:bodyPr/>
          <a:lstStyle/>
          <a:p>
            <a:pPr eaLnBrk="1" hangingPunct="1">
              <a:lnSpc>
                <a:spcPct val="120000"/>
              </a:lnSpc>
            </a:pPr>
            <a:r>
              <a:rPr lang="en-US" altLang="zh-CN" b="1" smtClean="0">
                <a:solidFill>
                  <a:srgbClr val="0000FF"/>
                </a:solidFill>
                <a:ea typeface="隶书" pitchFamily="49" charset="-122"/>
              </a:rPr>
              <a:t>PN</a:t>
            </a:r>
            <a:r>
              <a:rPr lang="zh-CN" altLang="en-US" sz="4000" b="1" smtClean="0">
                <a:solidFill>
                  <a:srgbClr val="0000FF"/>
                </a:solidFill>
                <a:ea typeface="隶书" pitchFamily="49" charset="-122"/>
              </a:rPr>
              <a:t>结的形成及其单向导电性</a:t>
            </a:r>
          </a:p>
          <a:p>
            <a:pPr eaLnBrk="1" hangingPunct="1">
              <a:lnSpc>
                <a:spcPct val="120000"/>
              </a:lnSpc>
            </a:pPr>
            <a:r>
              <a:rPr lang="zh-CN" altLang="en-US" sz="4000" b="1" smtClean="0">
                <a:solidFill>
                  <a:srgbClr val="0000FF"/>
                </a:solidFill>
                <a:ea typeface="隶书" pitchFamily="49" charset="-122"/>
              </a:rPr>
              <a:t>二极管的伏安特性和主要参数</a:t>
            </a:r>
          </a:p>
          <a:p>
            <a:pPr eaLnBrk="1" hangingPunct="1">
              <a:lnSpc>
                <a:spcPct val="120000"/>
              </a:lnSpc>
            </a:pPr>
            <a:r>
              <a:rPr lang="zh-CN" altLang="en-US" sz="4000" b="1" smtClean="0">
                <a:solidFill>
                  <a:srgbClr val="0000FF"/>
                </a:solidFill>
                <a:ea typeface="隶书" pitchFamily="49" charset="-122"/>
              </a:rPr>
              <a:t>二极管的简化模型分析法</a:t>
            </a:r>
          </a:p>
        </p:txBody>
      </p:sp>
      <p:sp>
        <p:nvSpPr>
          <p:cNvPr id="60420" name="Rectangle 4"/>
          <p:cNvSpPr>
            <a:spLocks noChangeArrowheads="1"/>
          </p:cNvSpPr>
          <p:nvPr/>
        </p:nvSpPr>
        <p:spPr bwMode="auto">
          <a:xfrm>
            <a:off x="685800" y="609600"/>
            <a:ext cx="7772400" cy="1143000"/>
          </a:xfrm>
          <a:prstGeom prst="rect">
            <a:avLst/>
          </a:prstGeom>
          <a:noFill/>
          <a:ln w="9525">
            <a:noFill/>
            <a:miter lim="800000"/>
            <a:headEnd/>
            <a:tailEnd/>
          </a:ln>
        </p:spPr>
        <p:txBody>
          <a:bodyPr lIns="92075" tIns="46038" rIns="92075" bIns="46038" anchor="ctr"/>
          <a:lstStyle/>
          <a:p>
            <a:pPr algn="ctr"/>
            <a:endParaRPr lang="zh-CN" altLang="zh-CN" sz="4400">
              <a:solidFill>
                <a:srgbClr val="FF0000"/>
              </a:solidFill>
            </a:endParaRPr>
          </a:p>
        </p:txBody>
      </p:sp>
      <p:sp>
        <p:nvSpPr>
          <p:cNvPr id="60421" name="Rectangle 5"/>
          <p:cNvSpPr>
            <a:spLocks noChangeArrowheads="1"/>
          </p:cNvSpPr>
          <p:nvPr/>
        </p:nvSpPr>
        <p:spPr bwMode="auto">
          <a:xfrm>
            <a:off x="762000" y="1676400"/>
            <a:ext cx="7772400" cy="4876800"/>
          </a:xfrm>
          <a:prstGeom prst="rect">
            <a:avLst/>
          </a:prstGeom>
          <a:noFill/>
          <a:ln w="9525">
            <a:noFill/>
            <a:miter lim="800000"/>
            <a:headEnd/>
            <a:tailEnd/>
          </a:ln>
        </p:spPr>
        <p:txBody>
          <a:bodyPr lIns="92075" tIns="46038" rIns="92075" bIns="46038"/>
          <a:lstStyle/>
          <a:p>
            <a:pPr marL="342900" indent="-342900">
              <a:spcBef>
                <a:spcPct val="20000"/>
              </a:spcBef>
              <a:buFontTx/>
              <a:buChar char="•"/>
            </a:pPr>
            <a:endParaRPr lang="en-US" altLang="zh-CN" sz="3200">
              <a:solidFill>
                <a:srgbClr val="0000FF"/>
              </a:solidFill>
              <a:ea typeface="隶书" pitchFamily="49" charset="-122"/>
            </a:endParaRPr>
          </a:p>
          <a:p>
            <a:pPr marL="342900" indent="-342900">
              <a:spcBef>
                <a:spcPct val="20000"/>
              </a:spcBef>
              <a:buFontTx/>
              <a:buChar char="•"/>
            </a:pPr>
            <a:endParaRPr lang="en-US" altLang="zh-CN" sz="3200">
              <a:solidFill>
                <a:srgbClr val="0000FF"/>
              </a:solidFill>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ox(in)">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ox(in)">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ox(in)">
                                      <p:cBhvr>
                                        <p:cTn id="1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3348038" y="188913"/>
            <a:ext cx="4181475" cy="579437"/>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1">
                <a:ea typeface="楷体_GB2312" pitchFamily="49" charset="-122"/>
              </a:rPr>
              <a:t>3.1 </a:t>
            </a:r>
            <a:r>
              <a:rPr lang="zh-CN" altLang="en-US" sz="3200" b="1">
                <a:ea typeface="楷体_GB2312" pitchFamily="49" charset="-122"/>
              </a:rPr>
              <a:t>半导体的基础知识</a:t>
            </a:r>
          </a:p>
        </p:txBody>
      </p:sp>
      <p:sp>
        <p:nvSpPr>
          <p:cNvPr id="7172" name="Text Box 4"/>
          <p:cNvSpPr txBox="1">
            <a:spLocks noChangeArrowheads="1"/>
          </p:cNvSpPr>
          <p:nvPr/>
        </p:nvSpPr>
        <p:spPr bwMode="auto">
          <a:xfrm>
            <a:off x="287338" y="549275"/>
            <a:ext cx="6781800" cy="579438"/>
          </a:xfrm>
          <a:prstGeom prst="rect">
            <a:avLst/>
          </a:prstGeom>
          <a:noFill/>
          <a:ln w="12700" cap="sq">
            <a:noFill/>
            <a:miter lim="800000"/>
            <a:headEnd/>
            <a:tailEnd/>
          </a:ln>
        </p:spPr>
        <p:txBody>
          <a:bodyPr>
            <a:spAutoFit/>
          </a:bodyPr>
          <a:lstStyle/>
          <a:p>
            <a:pPr>
              <a:spcBef>
                <a:spcPct val="50000"/>
              </a:spcBef>
            </a:pPr>
            <a:r>
              <a:rPr lang="zh-CN" altLang="en-US" sz="3200" b="1">
                <a:ea typeface="楷体_GB2312" pitchFamily="49" charset="-122"/>
              </a:rPr>
              <a:t>一、  半导体</a:t>
            </a:r>
          </a:p>
        </p:txBody>
      </p:sp>
      <p:sp>
        <p:nvSpPr>
          <p:cNvPr id="7176" name="Text Box 8"/>
          <p:cNvSpPr txBox="1">
            <a:spLocks noChangeArrowheads="1"/>
          </p:cNvSpPr>
          <p:nvPr/>
        </p:nvSpPr>
        <p:spPr bwMode="auto">
          <a:xfrm>
            <a:off x="971550" y="1700213"/>
            <a:ext cx="7921625" cy="1785104"/>
          </a:xfrm>
          <a:prstGeom prst="rect">
            <a:avLst/>
          </a:prstGeom>
          <a:solidFill>
            <a:schemeClr val="bg1"/>
          </a:solidFill>
          <a:ln w="12700" cap="sq">
            <a:noFill/>
            <a:miter lim="800000"/>
            <a:headEnd/>
            <a:tailEnd/>
          </a:ln>
        </p:spPr>
        <p:txBody>
          <a:bodyPr>
            <a:spAutoFit/>
          </a:bodyPr>
          <a:lstStyle/>
          <a:p>
            <a:pPr>
              <a:spcBef>
                <a:spcPct val="50000"/>
              </a:spcBef>
            </a:pPr>
            <a:r>
              <a:rPr lang="zh-CN" altLang="en-US" sz="2200" b="1">
                <a:ea typeface="楷体_GB2312" pitchFamily="49" charset="-122"/>
              </a:rPr>
              <a:t>导体：     能够导电的物质。如：金属等</a:t>
            </a:r>
          </a:p>
          <a:p>
            <a:pPr>
              <a:spcBef>
                <a:spcPct val="50000"/>
              </a:spcBef>
            </a:pPr>
            <a:r>
              <a:rPr lang="zh-CN" altLang="en-US" sz="2200" b="1">
                <a:ea typeface="楷体_GB2312" pitchFamily="49" charset="-122"/>
              </a:rPr>
              <a:t>绝缘体：不导电的物质。如：橡皮、陶瓷、塑料、石英等</a:t>
            </a:r>
          </a:p>
          <a:p>
            <a:pPr>
              <a:spcBef>
                <a:spcPct val="50000"/>
              </a:spcBef>
            </a:pPr>
            <a:r>
              <a:rPr lang="zh-CN" altLang="en-US" sz="2200" b="1">
                <a:solidFill>
                  <a:srgbClr val="CC3300"/>
                </a:solidFill>
                <a:ea typeface="楷体_GB2312" pitchFamily="49" charset="-122"/>
              </a:rPr>
              <a:t>半导体：</a:t>
            </a:r>
            <a:r>
              <a:rPr lang="zh-CN" altLang="en-US" sz="2200" b="1">
                <a:ea typeface="楷体_GB2312" pitchFamily="49" charset="-122"/>
              </a:rPr>
              <a:t>导电性能介于导体与绝缘体之间的物质。</a:t>
            </a:r>
          </a:p>
          <a:p>
            <a:r>
              <a:rPr lang="zh-CN" altLang="en-US" sz="2200" b="1">
                <a:ea typeface="楷体_GB2312" pitchFamily="49" charset="-122"/>
              </a:rPr>
              <a:t>                 如</a:t>
            </a:r>
            <a:r>
              <a:rPr lang="zh-CN" altLang="en-US" sz="2200" b="1" u="sng">
                <a:solidFill>
                  <a:srgbClr val="0000FF"/>
                </a:solidFill>
                <a:ea typeface="楷体_GB2312" pitchFamily="49" charset="-122"/>
              </a:rPr>
              <a:t>硅</a:t>
            </a:r>
            <a:r>
              <a:rPr lang="zh-CN" altLang="en-US" sz="2200" b="1">
                <a:ea typeface="楷体_GB2312" pitchFamily="49" charset="-122"/>
              </a:rPr>
              <a:t>、</a:t>
            </a:r>
            <a:r>
              <a:rPr lang="zh-CN" altLang="en-US" sz="2200" b="1" u="sng">
                <a:solidFill>
                  <a:srgbClr val="0000FF"/>
                </a:solidFill>
                <a:ea typeface="楷体_GB2312" pitchFamily="49" charset="-122"/>
              </a:rPr>
              <a:t>锗</a:t>
            </a:r>
            <a:r>
              <a:rPr lang="zh-CN" altLang="en-US" sz="2200" b="1">
                <a:ea typeface="楷体_GB2312" pitchFamily="49" charset="-122"/>
              </a:rPr>
              <a:t>、砷化镓和一些硫化物、氧化物等</a:t>
            </a:r>
          </a:p>
        </p:txBody>
      </p:sp>
      <p:sp>
        <p:nvSpPr>
          <p:cNvPr id="7178" name="Text Box 10"/>
          <p:cNvSpPr txBox="1">
            <a:spLocks noChangeArrowheads="1"/>
          </p:cNvSpPr>
          <p:nvPr/>
        </p:nvSpPr>
        <p:spPr bwMode="auto">
          <a:xfrm>
            <a:off x="647700" y="4257675"/>
            <a:ext cx="8496300" cy="430887"/>
          </a:xfrm>
          <a:prstGeom prst="rect">
            <a:avLst/>
          </a:prstGeom>
          <a:noFill/>
          <a:ln w="12700" cap="sq">
            <a:noFill/>
            <a:miter lim="800000"/>
            <a:headEnd/>
            <a:tailEnd/>
          </a:ln>
        </p:spPr>
        <p:txBody>
          <a:bodyPr>
            <a:spAutoFit/>
          </a:bodyPr>
          <a:lstStyle/>
          <a:p>
            <a:pPr>
              <a:spcBef>
                <a:spcPct val="50000"/>
              </a:spcBef>
            </a:pPr>
            <a:r>
              <a:rPr lang="zh-CN" altLang="en-US" sz="2200" b="1">
                <a:ea typeface="长城楷体"/>
                <a:cs typeface="长城楷体"/>
              </a:rPr>
              <a:t>热敏性：加热时，其导电能力显著提高。其应用：热敏电阻</a:t>
            </a:r>
          </a:p>
        </p:txBody>
      </p:sp>
      <p:sp>
        <p:nvSpPr>
          <p:cNvPr id="7179" name="Text Box 11"/>
          <p:cNvSpPr txBox="1">
            <a:spLocks noChangeArrowheads="1"/>
          </p:cNvSpPr>
          <p:nvPr/>
        </p:nvSpPr>
        <p:spPr bwMode="auto">
          <a:xfrm>
            <a:off x="611188" y="5516563"/>
            <a:ext cx="8174037" cy="938719"/>
          </a:xfrm>
          <a:prstGeom prst="rect">
            <a:avLst/>
          </a:prstGeom>
          <a:noFill/>
          <a:ln w="12700" cap="sq">
            <a:noFill/>
            <a:miter lim="800000"/>
            <a:headEnd/>
            <a:tailEnd/>
          </a:ln>
        </p:spPr>
        <p:txBody>
          <a:bodyPr>
            <a:spAutoFit/>
          </a:bodyPr>
          <a:lstStyle/>
          <a:p>
            <a:pPr>
              <a:spcBef>
                <a:spcPct val="50000"/>
              </a:spcBef>
            </a:pPr>
            <a:r>
              <a:rPr lang="zh-CN" altLang="en-US" sz="2200" b="1">
                <a:solidFill>
                  <a:srgbClr val="0000FF"/>
                </a:solidFill>
                <a:ea typeface="长城楷体"/>
                <a:cs typeface="长城楷体"/>
              </a:rPr>
              <a:t>掺杂性：往纯净的半导体中掺入某些微量杂质，</a:t>
            </a:r>
          </a:p>
          <a:p>
            <a:pPr>
              <a:spcBef>
                <a:spcPct val="50000"/>
              </a:spcBef>
            </a:pPr>
            <a:r>
              <a:rPr lang="zh-CN" altLang="en-US" sz="2200" b="1">
                <a:solidFill>
                  <a:srgbClr val="0000FF"/>
                </a:solidFill>
                <a:ea typeface="长城楷体"/>
                <a:cs typeface="长城楷体"/>
              </a:rPr>
              <a:t>               其导电能力显著提高。其应用：二极管，三极管等</a:t>
            </a:r>
          </a:p>
        </p:txBody>
      </p:sp>
      <p:sp>
        <p:nvSpPr>
          <p:cNvPr id="7182" name="Text Box 14"/>
          <p:cNvSpPr txBox="1">
            <a:spLocks noChangeArrowheads="1"/>
          </p:cNvSpPr>
          <p:nvPr/>
        </p:nvSpPr>
        <p:spPr bwMode="auto">
          <a:xfrm>
            <a:off x="647700" y="4905375"/>
            <a:ext cx="8316913" cy="430887"/>
          </a:xfrm>
          <a:prstGeom prst="rect">
            <a:avLst/>
          </a:prstGeom>
          <a:noFill/>
          <a:ln w="12700" cap="sq">
            <a:noFill/>
            <a:miter lim="800000"/>
            <a:headEnd/>
            <a:tailEnd/>
          </a:ln>
        </p:spPr>
        <p:txBody>
          <a:bodyPr>
            <a:spAutoFit/>
          </a:bodyPr>
          <a:lstStyle/>
          <a:p>
            <a:pPr>
              <a:spcBef>
                <a:spcPct val="50000"/>
              </a:spcBef>
            </a:pPr>
            <a:r>
              <a:rPr lang="zh-CN" altLang="en-US" sz="2200" b="1">
                <a:ea typeface="长城楷体"/>
                <a:cs typeface="长城楷体"/>
              </a:rPr>
              <a:t>光敏性：光照时，其导电能力显著提高。其应用：光敏电阻</a:t>
            </a:r>
          </a:p>
        </p:txBody>
      </p:sp>
      <p:sp>
        <p:nvSpPr>
          <p:cNvPr id="7184" name="Text Box 16"/>
          <p:cNvSpPr txBox="1">
            <a:spLocks noChangeArrowheads="1"/>
          </p:cNvSpPr>
          <p:nvPr/>
        </p:nvSpPr>
        <p:spPr bwMode="auto">
          <a:xfrm>
            <a:off x="250825" y="1160463"/>
            <a:ext cx="3565525" cy="430887"/>
          </a:xfrm>
          <a:prstGeom prst="rect">
            <a:avLst/>
          </a:prstGeom>
          <a:noFill/>
          <a:ln w="9525">
            <a:noFill/>
            <a:miter lim="800000"/>
            <a:headEnd/>
            <a:tailEnd/>
          </a:ln>
        </p:spPr>
        <p:txBody>
          <a:bodyPr>
            <a:spAutoFit/>
          </a:bodyPr>
          <a:lstStyle/>
          <a:p>
            <a:pPr>
              <a:spcBef>
                <a:spcPct val="50000"/>
              </a:spcBef>
            </a:pPr>
            <a:r>
              <a:rPr lang="zh-CN" altLang="en-US" sz="2200" b="1">
                <a:solidFill>
                  <a:srgbClr val="FF0000"/>
                </a:solidFill>
              </a:rPr>
              <a:t>物质导电特性分类</a:t>
            </a:r>
          </a:p>
        </p:txBody>
      </p:sp>
      <p:sp>
        <p:nvSpPr>
          <p:cNvPr id="7185" name="Text Box 17"/>
          <p:cNvSpPr txBox="1">
            <a:spLocks noChangeArrowheads="1"/>
          </p:cNvSpPr>
          <p:nvPr/>
        </p:nvSpPr>
        <p:spPr bwMode="auto">
          <a:xfrm>
            <a:off x="215900" y="3716338"/>
            <a:ext cx="3455988" cy="430887"/>
          </a:xfrm>
          <a:prstGeom prst="rect">
            <a:avLst/>
          </a:prstGeom>
          <a:noFill/>
          <a:ln w="9525">
            <a:noFill/>
            <a:miter lim="800000"/>
            <a:headEnd/>
            <a:tailEnd/>
          </a:ln>
        </p:spPr>
        <p:txBody>
          <a:bodyPr>
            <a:spAutoFit/>
          </a:bodyPr>
          <a:lstStyle/>
          <a:p>
            <a:pPr>
              <a:spcBef>
                <a:spcPct val="50000"/>
              </a:spcBef>
            </a:pPr>
            <a:r>
              <a:rPr lang="zh-CN" altLang="en-US" sz="2200" b="1">
                <a:solidFill>
                  <a:srgbClr val="FF0000"/>
                </a:solidFill>
              </a:rPr>
              <a:t>半导体的导电特性</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84"/>
                                        </p:tgtEl>
                                        <p:attrNameLst>
                                          <p:attrName>style.visibility</p:attrName>
                                        </p:attrNameLst>
                                      </p:cBhvr>
                                      <p:to>
                                        <p:strVal val="visible"/>
                                      </p:to>
                                    </p:set>
                                    <p:animEffect transition="in" filter="box(in)">
                                      <p:cBhvr>
                                        <p:cTn id="12" dur="500"/>
                                        <p:tgtEl>
                                          <p:spTgt spid="71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176">
                                            <p:txEl>
                                              <p:pRg st="0" end="0"/>
                                            </p:txEl>
                                          </p:spTgt>
                                        </p:tgtEl>
                                        <p:attrNameLst>
                                          <p:attrName>style.visibility</p:attrName>
                                        </p:attrNameLst>
                                      </p:cBhvr>
                                      <p:to>
                                        <p:strVal val="visible"/>
                                      </p:to>
                                    </p:set>
                                    <p:animEffect transition="in" filter="box(in)">
                                      <p:cBhvr>
                                        <p:cTn id="17" dur="500"/>
                                        <p:tgtEl>
                                          <p:spTgt spid="717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176">
                                            <p:txEl>
                                              <p:pRg st="1" end="1"/>
                                            </p:txEl>
                                          </p:spTgt>
                                        </p:tgtEl>
                                        <p:attrNameLst>
                                          <p:attrName>style.visibility</p:attrName>
                                        </p:attrNameLst>
                                      </p:cBhvr>
                                      <p:to>
                                        <p:strVal val="visible"/>
                                      </p:to>
                                    </p:set>
                                    <p:animEffect transition="in" filter="box(in)">
                                      <p:cBhvr>
                                        <p:cTn id="22" dur="500"/>
                                        <p:tgtEl>
                                          <p:spTgt spid="717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176">
                                            <p:txEl>
                                              <p:pRg st="2" end="2"/>
                                            </p:txEl>
                                          </p:spTgt>
                                        </p:tgtEl>
                                        <p:attrNameLst>
                                          <p:attrName>style.visibility</p:attrName>
                                        </p:attrNameLst>
                                      </p:cBhvr>
                                      <p:to>
                                        <p:strVal val="visible"/>
                                      </p:to>
                                    </p:set>
                                    <p:animEffect transition="in" filter="box(in)">
                                      <p:cBhvr>
                                        <p:cTn id="27" dur="500"/>
                                        <p:tgtEl>
                                          <p:spTgt spid="7176">
                                            <p:txEl>
                                              <p:pRg st="2" end="2"/>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7176">
                                            <p:txEl>
                                              <p:pRg st="3" end="3"/>
                                            </p:txEl>
                                          </p:spTgt>
                                        </p:tgtEl>
                                        <p:attrNameLst>
                                          <p:attrName>style.visibility</p:attrName>
                                        </p:attrNameLst>
                                      </p:cBhvr>
                                      <p:to>
                                        <p:strVal val="visible"/>
                                      </p:to>
                                    </p:set>
                                    <p:animEffect transition="in" filter="box(in)">
                                      <p:cBhvr>
                                        <p:cTn id="30" dur="500"/>
                                        <p:tgtEl>
                                          <p:spTgt spid="7176">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7185"/>
                                        </p:tgtEl>
                                        <p:attrNameLst>
                                          <p:attrName>style.visibility</p:attrName>
                                        </p:attrNameLst>
                                      </p:cBhvr>
                                      <p:to>
                                        <p:strVal val="visible"/>
                                      </p:to>
                                    </p:set>
                                    <p:animEffect transition="in" filter="box(in)">
                                      <p:cBhvr>
                                        <p:cTn id="35" dur="500"/>
                                        <p:tgtEl>
                                          <p:spTgt spid="718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7178">
                                            <p:txEl>
                                              <p:pRg st="0" end="0"/>
                                            </p:txEl>
                                          </p:spTgt>
                                        </p:tgtEl>
                                        <p:attrNameLst>
                                          <p:attrName>style.visibility</p:attrName>
                                        </p:attrNameLst>
                                      </p:cBhvr>
                                      <p:to>
                                        <p:strVal val="visible"/>
                                      </p:to>
                                    </p:set>
                                    <p:animEffect transition="in" filter="barn(outVertical)">
                                      <p:cBhvr>
                                        <p:cTn id="40" dur="500"/>
                                        <p:tgtEl>
                                          <p:spTgt spid="7178">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37" fill="hold" grpId="0" nodeType="clickEffect">
                                  <p:stCondLst>
                                    <p:cond delay="0"/>
                                  </p:stCondLst>
                                  <p:childTnLst>
                                    <p:set>
                                      <p:cBhvr>
                                        <p:cTn id="44" dur="1" fill="hold">
                                          <p:stCondLst>
                                            <p:cond delay="0"/>
                                          </p:stCondLst>
                                        </p:cTn>
                                        <p:tgtEl>
                                          <p:spTgt spid="7182">
                                            <p:txEl>
                                              <p:pRg st="0" end="0"/>
                                            </p:txEl>
                                          </p:spTgt>
                                        </p:tgtEl>
                                        <p:attrNameLst>
                                          <p:attrName>style.visibility</p:attrName>
                                        </p:attrNameLst>
                                      </p:cBhvr>
                                      <p:to>
                                        <p:strVal val="visible"/>
                                      </p:to>
                                    </p:set>
                                    <p:animEffect transition="in" filter="barn(outVertical)">
                                      <p:cBhvr>
                                        <p:cTn id="45" dur="500"/>
                                        <p:tgtEl>
                                          <p:spTgt spid="7182">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37" fill="hold" grpId="0" nodeType="clickEffect">
                                  <p:stCondLst>
                                    <p:cond delay="0"/>
                                  </p:stCondLst>
                                  <p:childTnLst>
                                    <p:set>
                                      <p:cBhvr>
                                        <p:cTn id="49" dur="1" fill="hold">
                                          <p:stCondLst>
                                            <p:cond delay="0"/>
                                          </p:stCondLst>
                                        </p:cTn>
                                        <p:tgtEl>
                                          <p:spTgt spid="7179">
                                            <p:txEl>
                                              <p:pRg st="0" end="0"/>
                                            </p:txEl>
                                          </p:spTgt>
                                        </p:tgtEl>
                                        <p:attrNameLst>
                                          <p:attrName>style.visibility</p:attrName>
                                        </p:attrNameLst>
                                      </p:cBhvr>
                                      <p:to>
                                        <p:strVal val="visible"/>
                                      </p:to>
                                    </p:set>
                                    <p:animEffect transition="in" filter="barn(outVertical)">
                                      <p:cBhvr>
                                        <p:cTn id="50" dur="500"/>
                                        <p:tgtEl>
                                          <p:spTgt spid="7179">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37" fill="hold" grpId="0" nodeType="clickEffect">
                                  <p:stCondLst>
                                    <p:cond delay="0"/>
                                  </p:stCondLst>
                                  <p:childTnLst>
                                    <p:set>
                                      <p:cBhvr>
                                        <p:cTn id="54" dur="1" fill="hold">
                                          <p:stCondLst>
                                            <p:cond delay="0"/>
                                          </p:stCondLst>
                                        </p:cTn>
                                        <p:tgtEl>
                                          <p:spTgt spid="7179">
                                            <p:txEl>
                                              <p:pRg st="1" end="1"/>
                                            </p:txEl>
                                          </p:spTgt>
                                        </p:tgtEl>
                                        <p:attrNameLst>
                                          <p:attrName>style.visibility</p:attrName>
                                        </p:attrNameLst>
                                      </p:cBhvr>
                                      <p:to>
                                        <p:strVal val="visible"/>
                                      </p:to>
                                    </p:set>
                                    <p:animEffect transition="in" filter="barn(outVertical)">
                                      <p:cBhvr>
                                        <p:cTn id="55" dur="500"/>
                                        <p:tgtEl>
                                          <p:spTgt spid="7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8" grpId="0" build="p" autoUpdateAnimBg="0"/>
      <p:bldP spid="7179" grpId="0" build="p" autoUpdateAnimBg="0"/>
      <p:bldP spid="7182" grpId="0" build="p" autoUpdateAnimBg="0"/>
      <p:bldP spid="7184" grpId="0"/>
      <p:bldP spid="71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250825" y="1052513"/>
            <a:ext cx="8664575" cy="1390650"/>
          </a:xfrm>
          <a:prstGeom prst="rect">
            <a:avLst/>
          </a:prstGeom>
          <a:noFill/>
          <a:ln w="12700" cap="sq">
            <a:noFill/>
            <a:miter lim="800000"/>
            <a:headEnd type="none" w="sm" len="sm"/>
            <a:tailEnd type="none" w="sm" len="sm"/>
          </a:ln>
        </p:spPr>
        <p:txBody>
          <a:bodyPr>
            <a:spAutoFit/>
          </a:bodyPr>
          <a:lstStyle/>
          <a:p>
            <a:pPr indent="666750">
              <a:lnSpc>
                <a:spcPct val="140000"/>
              </a:lnSpc>
              <a:spcBef>
                <a:spcPct val="50000"/>
              </a:spcBef>
            </a:pPr>
            <a:r>
              <a:rPr lang="zh-CN" altLang="en-US" sz="3200" b="1">
                <a:ea typeface="长城楷体"/>
                <a:cs typeface="长城楷体"/>
              </a:rPr>
              <a:t>现代电子学中，用的最多的半导体是</a:t>
            </a:r>
            <a:r>
              <a:rPr lang="zh-CN" altLang="en-US" sz="3200" b="1">
                <a:solidFill>
                  <a:srgbClr val="FF0000"/>
                </a:solidFill>
                <a:ea typeface="长城楷体"/>
                <a:cs typeface="长城楷体"/>
              </a:rPr>
              <a:t>硅</a:t>
            </a:r>
            <a:r>
              <a:rPr lang="zh-CN" altLang="en-US" sz="3200" b="1">
                <a:ea typeface="长城楷体"/>
                <a:cs typeface="长城楷体"/>
              </a:rPr>
              <a:t>和</a:t>
            </a:r>
            <a:r>
              <a:rPr lang="zh-CN" altLang="en-US" sz="3200" b="1">
                <a:solidFill>
                  <a:srgbClr val="FF0000"/>
                </a:solidFill>
                <a:ea typeface="长城楷体"/>
                <a:cs typeface="长城楷体"/>
              </a:rPr>
              <a:t>锗</a:t>
            </a:r>
            <a:r>
              <a:rPr lang="zh-CN" altLang="en-US" sz="3200" b="1">
                <a:ea typeface="长城楷体"/>
                <a:cs typeface="长城楷体"/>
              </a:rPr>
              <a:t>，它们的最外层电子（价电子）都是</a:t>
            </a:r>
            <a:r>
              <a:rPr lang="en-US" altLang="zh-CN" sz="3200" b="1">
                <a:ea typeface="长城楷体"/>
                <a:cs typeface="长城楷体"/>
              </a:rPr>
              <a:t>4</a:t>
            </a:r>
            <a:r>
              <a:rPr lang="zh-CN" altLang="en-US" sz="3200" b="1">
                <a:ea typeface="长城楷体"/>
                <a:cs typeface="长城楷体"/>
              </a:rPr>
              <a:t>个。</a:t>
            </a:r>
          </a:p>
        </p:txBody>
      </p:sp>
      <p:grpSp>
        <p:nvGrpSpPr>
          <p:cNvPr id="2" name="Group 4"/>
          <p:cNvGrpSpPr>
            <a:grpSpLocks/>
          </p:cNvGrpSpPr>
          <p:nvPr/>
        </p:nvGrpSpPr>
        <p:grpSpPr bwMode="auto">
          <a:xfrm>
            <a:off x="4572000" y="2924175"/>
            <a:ext cx="3248025" cy="3209925"/>
            <a:chOff x="411" y="2011"/>
            <a:chExt cx="2046" cy="2022"/>
          </a:xfrm>
        </p:grpSpPr>
        <p:sp>
          <p:nvSpPr>
            <p:cNvPr id="62481" name="Oval 5"/>
            <p:cNvSpPr>
              <a:spLocks noChangeArrowheads="1"/>
            </p:cNvSpPr>
            <p:nvPr/>
          </p:nvSpPr>
          <p:spPr bwMode="auto">
            <a:xfrm>
              <a:off x="1248" y="2832"/>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2482" name="Oval 6"/>
            <p:cNvSpPr>
              <a:spLocks noChangeArrowheads="1"/>
            </p:cNvSpPr>
            <p:nvPr/>
          </p:nvSpPr>
          <p:spPr bwMode="auto">
            <a:xfrm>
              <a:off x="879" y="2485"/>
              <a:ext cx="1104" cy="1104"/>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83" name="Oval 7"/>
            <p:cNvSpPr>
              <a:spLocks noChangeArrowheads="1"/>
            </p:cNvSpPr>
            <p:nvPr/>
          </p:nvSpPr>
          <p:spPr bwMode="auto">
            <a:xfrm>
              <a:off x="692" y="2279"/>
              <a:ext cx="1467" cy="1489"/>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84" name="Oval 8"/>
            <p:cNvSpPr>
              <a:spLocks noChangeArrowheads="1"/>
            </p:cNvSpPr>
            <p:nvPr/>
          </p:nvSpPr>
          <p:spPr bwMode="auto">
            <a:xfrm>
              <a:off x="481" y="2079"/>
              <a:ext cx="1934" cy="1889"/>
            </a:xfrm>
            <a:prstGeom prst="ellipse">
              <a:avLst/>
            </a:prstGeom>
            <a:noFill/>
            <a:ln w="38100">
              <a:solidFill>
                <a:schemeClr val="tx1"/>
              </a:solidFill>
              <a:prstDash val="dash"/>
              <a:round/>
              <a:headEnd type="none" w="sm" len="sm"/>
              <a:tailEnd type="none" w="sm" len="sm"/>
            </a:ln>
          </p:spPr>
          <p:txBody>
            <a:bodyPr wrap="none" anchor="ctr">
              <a:spAutoFit/>
            </a:bodyPr>
            <a:lstStyle/>
            <a:p>
              <a:endParaRPr lang="zh-CN" altLang="en-US"/>
            </a:p>
          </p:txBody>
        </p:sp>
        <p:sp>
          <p:nvSpPr>
            <p:cNvPr id="62485" name="Oval 9"/>
            <p:cNvSpPr>
              <a:spLocks noChangeArrowheads="1"/>
            </p:cNvSpPr>
            <p:nvPr/>
          </p:nvSpPr>
          <p:spPr bwMode="auto">
            <a:xfrm>
              <a:off x="1101" y="2685"/>
              <a:ext cx="672" cy="672"/>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86" name="Text Box 10"/>
            <p:cNvSpPr txBox="1">
              <a:spLocks noChangeArrowheads="1"/>
            </p:cNvSpPr>
            <p:nvPr/>
          </p:nvSpPr>
          <p:spPr bwMode="auto">
            <a:xfrm>
              <a:off x="1234" y="2833"/>
              <a:ext cx="489" cy="365"/>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3200" b="1">
                  <a:solidFill>
                    <a:srgbClr val="FF5050"/>
                  </a:solidFill>
                  <a:ea typeface="长城楷体"/>
                  <a:cs typeface="长城楷体"/>
                </a:rPr>
                <a:t>Ge</a:t>
              </a:r>
              <a:endParaRPr lang="en-US" altLang="zh-CN" sz="3200" b="1">
                <a:ea typeface="长城楷体"/>
                <a:cs typeface="长城楷体"/>
              </a:endParaRPr>
            </a:p>
          </p:txBody>
        </p:sp>
        <p:sp>
          <p:nvSpPr>
            <p:cNvPr id="62487" name="Oval 11"/>
            <p:cNvSpPr>
              <a:spLocks noChangeArrowheads="1"/>
            </p:cNvSpPr>
            <p:nvPr/>
          </p:nvSpPr>
          <p:spPr bwMode="auto">
            <a:xfrm>
              <a:off x="2333" y="2977"/>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88" name="Oval 12"/>
            <p:cNvSpPr>
              <a:spLocks noChangeArrowheads="1"/>
            </p:cNvSpPr>
            <p:nvPr/>
          </p:nvSpPr>
          <p:spPr bwMode="auto">
            <a:xfrm>
              <a:off x="411" y="2889"/>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89" name="Oval 13"/>
            <p:cNvSpPr>
              <a:spLocks noChangeArrowheads="1"/>
            </p:cNvSpPr>
            <p:nvPr/>
          </p:nvSpPr>
          <p:spPr bwMode="auto">
            <a:xfrm>
              <a:off x="1410" y="2011"/>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90" name="Oval 14"/>
            <p:cNvSpPr>
              <a:spLocks noChangeArrowheads="1"/>
            </p:cNvSpPr>
            <p:nvPr/>
          </p:nvSpPr>
          <p:spPr bwMode="auto">
            <a:xfrm>
              <a:off x="1388" y="3888"/>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grpSp>
      <p:grpSp>
        <p:nvGrpSpPr>
          <p:cNvPr id="3" name="Group 15"/>
          <p:cNvGrpSpPr>
            <a:grpSpLocks/>
          </p:cNvGrpSpPr>
          <p:nvPr/>
        </p:nvGrpSpPr>
        <p:grpSpPr bwMode="auto">
          <a:xfrm>
            <a:off x="755650" y="3249613"/>
            <a:ext cx="2513013" cy="2554287"/>
            <a:chOff x="3333" y="2276"/>
            <a:chExt cx="1583" cy="1609"/>
          </a:xfrm>
        </p:grpSpPr>
        <p:sp>
          <p:nvSpPr>
            <p:cNvPr id="62472" name="Oval 16"/>
            <p:cNvSpPr>
              <a:spLocks noChangeArrowheads="1"/>
            </p:cNvSpPr>
            <p:nvPr/>
          </p:nvSpPr>
          <p:spPr bwMode="auto">
            <a:xfrm>
              <a:off x="3816" y="2732"/>
              <a:ext cx="672" cy="672"/>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73" name="Oval 17"/>
            <p:cNvSpPr>
              <a:spLocks noChangeArrowheads="1"/>
            </p:cNvSpPr>
            <p:nvPr/>
          </p:nvSpPr>
          <p:spPr bwMode="auto">
            <a:xfrm>
              <a:off x="3956" y="2872"/>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2474" name="Oval 18"/>
            <p:cNvSpPr>
              <a:spLocks noChangeArrowheads="1"/>
            </p:cNvSpPr>
            <p:nvPr/>
          </p:nvSpPr>
          <p:spPr bwMode="auto">
            <a:xfrm>
              <a:off x="3587" y="2514"/>
              <a:ext cx="1104" cy="1104"/>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75" name="Oval 19"/>
            <p:cNvSpPr>
              <a:spLocks noChangeArrowheads="1"/>
            </p:cNvSpPr>
            <p:nvPr/>
          </p:nvSpPr>
          <p:spPr bwMode="auto">
            <a:xfrm>
              <a:off x="3400" y="2320"/>
              <a:ext cx="1467" cy="1489"/>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2476" name="Text Box 20"/>
            <p:cNvSpPr txBox="1">
              <a:spLocks noChangeArrowheads="1"/>
            </p:cNvSpPr>
            <p:nvPr/>
          </p:nvSpPr>
          <p:spPr bwMode="auto">
            <a:xfrm>
              <a:off x="3978" y="2866"/>
              <a:ext cx="444" cy="365"/>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3200" b="1">
                  <a:solidFill>
                    <a:srgbClr val="FF5050"/>
                  </a:solidFill>
                  <a:ea typeface="长城楷体"/>
                  <a:cs typeface="长城楷体"/>
                </a:rPr>
                <a:t>Si</a:t>
              </a:r>
              <a:endParaRPr lang="en-US" altLang="zh-CN" sz="3200" b="1">
                <a:ea typeface="长城楷体"/>
                <a:cs typeface="长城楷体"/>
              </a:endParaRPr>
            </a:p>
          </p:txBody>
        </p:sp>
        <p:sp>
          <p:nvSpPr>
            <p:cNvPr id="62477" name="Oval 21"/>
            <p:cNvSpPr>
              <a:spLocks noChangeArrowheads="1"/>
            </p:cNvSpPr>
            <p:nvPr/>
          </p:nvSpPr>
          <p:spPr bwMode="auto">
            <a:xfrm>
              <a:off x="3333" y="2966"/>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78" name="Oval 22"/>
            <p:cNvSpPr>
              <a:spLocks noChangeArrowheads="1"/>
            </p:cNvSpPr>
            <p:nvPr/>
          </p:nvSpPr>
          <p:spPr bwMode="auto">
            <a:xfrm>
              <a:off x="4107" y="3740"/>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79" name="Oval 23"/>
            <p:cNvSpPr>
              <a:spLocks noChangeArrowheads="1"/>
            </p:cNvSpPr>
            <p:nvPr/>
          </p:nvSpPr>
          <p:spPr bwMode="auto">
            <a:xfrm>
              <a:off x="4792" y="3003"/>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2480" name="Oval 24"/>
            <p:cNvSpPr>
              <a:spLocks noChangeArrowheads="1"/>
            </p:cNvSpPr>
            <p:nvPr/>
          </p:nvSpPr>
          <p:spPr bwMode="auto">
            <a:xfrm>
              <a:off x="4044" y="2276"/>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grpSp>
      <p:sp>
        <p:nvSpPr>
          <p:cNvPr id="62469" name="Text Box 26"/>
          <p:cNvSpPr txBox="1">
            <a:spLocks noChangeArrowheads="1"/>
          </p:cNvSpPr>
          <p:nvPr/>
        </p:nvSpPr>
        <p:spPr bwMode="auto">
          <a:xfrm>
            <a:off x="446088" y="288925"/>
            <a:ext cx="3922712" cy="579438"/>
          </a:xfrm>
          <a:prstGeom prst="rect">
            <a:avLst/>
          </a:prstGeom>
          <a:noFill/>
          <a:ln w="12700" cap="sq">
            <a:noFill/>
            <a:miter lim="800000"/>
            <a:headEnd/>
            <a:tailEnd/>
          </a:ln>
        </p:spPr>
        <p:txBody>
          <a:bodyPr>
            <a:spAutoFit/>
          </a:bodyPr>
          <a:lstStyle/>
          <a:p>
            <a:pPr>
              <a:spcBef>
                <a:spcPct val="50000"/>
              </a:spcBef>
            </a:pPr>
            <a:r>
              <a:rPr lang="zh-CN" altLang="en-US" sz="3200" b="1">
                <a:ea typeface="楷体_GB2312" pitchFamily="49" charset="-122"/>
              </a:rPr>
              <a:t>二、本征半导体</a:t>
            </a:r>
          </a:p>
        </p:txBody>
      </p:sp>
      <p:sp>
        <p:nvSpPr>
          <p:cNvPr id="9243" name="Text Box 27"/>
          <p:cNvSpPr txBox="1">
            <a:spLocks noChangeArrowheads="1"/>
          </p:cNvSpPr>
          <p:nvPr/>
        </p:nvSpPr>
        <p:spPr bwMode="auto">
          <a:xfrm>
            <a:off x="1727200" y="6278563"/>
            <a:ext cx="792163" cy="579437"/>
          </a:xfrm>
          <a:prstGeom prst="rect">
            <a:avLst/>
          </a:prstGeom>
          <a:noFill/>
          <a:ln w="12700" cap="sq">
            <a:noFill/>
            <a:miter lim="800000"/>
            <a:headEnd/>
            <a:tailEnd/>
          </a:ln>
        </p:spPr>
        <p:txBody>
          <a:bodyPr>
            <a:spAutoFit/>
          </a:bodyPr>
          <a:lstStyle/>
          <a:p>
            <a:pPr>
              <a:spcBef>
                <a:spcPct val="50000"/>
              </a:spcBef>
            </a:pPr>
            <a:r>
              <a:rPr lang="en-US" altLang="zh-CN" sz="3200" b="1">
                <a:ea typeface="楷体_GB2312" pitchFamily="49" charset="-122"/>
              </a:rPr>
              <a:t>14</a:t>
            </a:r>
          </a:p>
        </p:txBody>
      </p:sp>
      <p:sp>
        <p:nvSpPr>
          <p:cNvPr id="9244" name="Text Box 28"/>
          <p:cNvSpPr txBox="1">
            <a:spLocks noChangeArrowheads="1"/>
          </p:cNvSpPr>
          <p:nvPr/>
        </p:nvSpPr>
        <p:spPr bwMode="auto">
          <a:xfrm>
            <a:off x="5940425" y="6278563"/>
            <a:ext cx="792163" cy="579437"/>
          </a:xfrm>
          <a:prstGeom prst="rect">
            <a:avLst/>
          </a:prstGeom>
          <a:noFill/>
          <a:ln w="12700" cap="sq">
            <a:noFill/>
            <a:miter lim="800000"/>
            <a:headEnd/>
            <a:tailEnd/>
          </a:ln>
        </p:spPr>
        <p:txBody>
          <a:bodyPr>
            <a:spAutoFit/>
          </a:bodyPr>
          <a:lstStyle/>
          <a:p>
            <a:pPr>
              <a:spcBef>
                <a:spcPct val="50000"/>
              </a:spcBef>
            </a:pPr>
            <a:r>
              <a:rPr lang="en-US" altLang="zh-CN" sz="3200" b="1">
                <a:ea typeface="楷体_GB2312" pitchFamily="49" charset="-122"/>
              </a:rPr>
              <a:t>32</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checkerboard(across)">
                                      <p:cBhvr>
                                        <p:cTn id="7" dur="500"/>
                                        <p:tgtEl>
                                          <p:spTgt spid="9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43"/>
                                        </p:tgtEl>
                                        <p:attrNameLst>
                                          <p:attrName>style.visibility</p:attrName>
                                        </p:attrNameLst>
                                      </p:cBhvr>
                                      <p:to>
                                        <p:strVal val="visible"/>
                                      </p:to>
                                    </p:set>
                                    <p:animEffect transition="in" filter="blinds(horizontal)">
                                      <p:cBhvr>
                                        <p:cTn id="22" dur="500"/>
                                        <p:tgtEl>
                                          <p:spTgt spid="924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244"/>
                                        </p:tgtEl>
                                        <p:attrNameLst>
                                          <p:attrName>style.visibility</p:attrName>
                                        </p:attrNameLst>
                                      </p:cBhvr>
                                      <p:to>
                                        <p:strVal val="visible"/>
                                      </p:to>
                                    </p:set>
                                    <p:animEffect transition="in" filter="blinds(horizontal)">
                                      <p:cBhvr>
                                        <p:cTn id="25" dur="500"/>
                                        <p:tgtEl>
                                          <p:spTgt spid="9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43" grpId="0"/>
      <p:bldP spid="92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nvGraphicFramePr>
        <p:xfrm>
          <a:off x="358775" y="692150"/>
          <a:ext cx="1501775" cy="1063625"/>
        </p:xfrm>
        <a:graphic>
          <a:graphicData uri="http://schemas.openxmlformats.org/presentationml/2006/ole">
            <p:oleObj spid="_x0000_s1026" name="Clip" r:id="rId4" imgW="716890" imgH="892454" progId="">
              <p:embed/>
            </p:oleObj>
          </a:graphicData>
        </a:graphic>
      </p:graphicFrame>
      <p:sp>
        <p:nvSpPr>
          <p:cNvPr id="10244" name="Text Box 4"/>
          <p:cNvSpPr txBox="1">
            <a:spLocks noChangeArrowheads="1"/>
          </p:cNvSpPr>
          <p:nvPr/>
        </p:nvSpPr>
        <p:spPr bwMode="auto">
          <a:xfrm>
            <a:off x="611188" y="2636838"/>
            <a:ext cx="4176712" cy="1570037"/>
          </a:xfrm>
          <a:prstGeom prst="rect">
            <a:avLst/>
          </a:prstGeom>
          <a:solidFill>
            <a:srgbClr val="CCFFCC"/>
          </a:solidFill>
          <a:ln w="38100">
            <a:noFill/>
            <a:prstDash val="dash"/>
            <a:miter lim="800000"/>
            <a:headEnd type="none" w="sm" len="sm"/>
            <a:tailEnd type="none" w="sm" len="sm"/>
          </a:ln>
        </p:spPr>
        <p:txBody>
          <a:bodyPr>
            <a:spAutoFit/>
          </a:bodyPr>
          <a:lstStyle/>
          <a:p>
            <a:pPr indent="571500">
              <a:spcBef>
                <a:spcPct val="50000"/>
              </a:spcBef>
            </a:pPr>
            <a:r>
              <a:rPr lang="zh-CN" altLang="en-US" sz="3200" b="1">
                <a:ea typeface="长城楷体"/>
                <a:cs typeface="长城楷体"/>
              </a:rPr>
              <a:t>完全</a:t>
            </a:r>
            <a:r>
              <a:rPr lang="zh-CN" altLang="en-US" sz="3200" b="1" u="sng">
                <a:solidFill>
                  <a:schemeClr val="accent2"/>
                </a:solidFill>
                <a:ea typeface="长城楷体"/>
                <a:cs typeface="长城楷体"/>
              </a:rPr>
              <a:t>纯净的</a:t>
            </a:r>
            <a:r>
              <a:rPr lang="zh-CN" altLang="en-US" sz="3200" b="1">
                <a:ea typeface="长城楷体"/>
                <a:cs typeface="长城楷体"/>
              </a:rPr>
              <a:t>、具有完整</a:t>
            </a:r>
            <a:r>
              <a:rPr lang="zh-CN" altLang="en-US" sz="3200" b="1" u="sng">
                <a:solidFill>
                  <a:schemeClr val="accent2"/>
                </a:solidFill>
                <a:ea typeface="长城楷体"/>
                <a:cs typeface="长城楷体"/>
              </a:rPr>
              <a:t>晶体结构</a:t>
            </a:r>
            <a:r>
              <a:rPr lang="zh-CN" altLang="en-US" sz="3200" b="1">
                <a:ea typeface="长城楷体"/>
                <a:cs typeface="长城楷体"/>
              </a:rPr>
              <a:t>的半导体称为</a:t>
            </a:r>
            <a:r>
              <a:rPr lang="zh-CN" altLang="en-US" sz="3200" b="1" u="sng">
                <a:solidFill>
                  <a:srgbClr val="CC3300"/>
                </a:solidFill>
                <a:ea typeface="长城楷体"/>
                <a:cs typeface="长城楷体"/>
              </a:rPr>
              <a:t>本征半导体</a:t>
            </a:r>
            <a:endParaRPr lang="zh-CN" altLang="en-US" sz="3200" b="1">
              <a:ea typeface="长城楷体"/>
              <a:cs typeface="长城楷体"/>
            </a:endParaRPr>
          </a:p>
        </p:txBody>
      </p:sp>
      <p:grpSp>
        <p:nvGrpSpPr>
          <p:cNvPr id="2" name="Group 22"/>
          <p:cNvGrpSpPr>
            <a:grpSpLocks/>
          </p:cNvGrpSpPr>
          <p:nvPr/>
        </p:nvGrpSpPr>
        <p:grpSpPr bwMode="auto">
          <a:xfrm>
            <a:off x="5010150" y="2132013"/>
            <a:ext cx="2971800" cy="2971800"/>
            <a:chOff x="3057" y="841"/>
            <a:chExt cx="1872" cy="1872"/>
          </a:xfrm>
        </p:grpSpPr>
        <p:grpSp>
          <p:nvGrpSpPr>
            <p:cNvPr id="1030" name="Group 7"/>
            <p:cNvGrpSpPr>
              <a:grpSpLocks/>
            </p:cNvGrpSpPr>
            <p:nvPr/>
          </p:nvGrpSpPr>
          <p:grpSpPr bwMode="auto">
            <a:xfrm>
              <a:off x="3151" y="950"/>
              <a:ext cx="1703" cy="1654"/>
              <a:chOff x="1922" y="1511"/>
              <a:chExt cx="1991" cy="1835"/>
            </a:xfrm>
          </p:grpSpPr>
          <p:sp>
            <p:nvSpPr>
              <p:cNvPr id="1040" name="AutoShape 8"/>
              <p:cNvSpPr>
                <a:spLocks noChangeArrowheads="1"/>
              </p:cNvSpPr>
              <p:nvPr/>
            </p:nvSpPr>
            <p:spPr bwMode="auto">
              <a:xfrm>
                <a:off x="1924" y="1513"/>
                <a:ext cx="1989" cy="1833"/>
              </a:xfrm>
              <a:prstGeom prst="cube">
                <a:avLst>
                  <a:gd name="adj" fmla="val 25000"/>
                </a:avLst>
              </a:prstGeom>
              <a:noFill/>
              <a:ln w="38100">
                <a:solidFill>
                  <a:schemeClr val="tx1"/>
                </a:solidFill>
                <a:prstDash val="dash"/>
                <a:miter lim="800000"/>
                <a:headEnd type="none" w="sm" len="sm"/>
                <a:tailEnd type="none" w="sm" len="sm"/>
              </a:ln>
            </p:spPr>
            <p:txBody>
              <a:bodyPr anchor="ctr">
                <a:spAutoFit/>
              </a:bodyPr>
              <a:lstStyle/>
              <a:p>
                <a:endParaRPr lang="zh-CN" altLang="en-US"/>
              </a:p>
            </p:txBody>
          </p:sp>
          <p:sp>
            <p:nvSpPr>
              <p:cNvPr id="1041" name="Line 9"/>
              <p:cNvSpPr>
                <a:spLocks noChangeShapeType="1"/>
              </p:cNvSpPr>
              <p:nvPr/>
            </p:nvSpPr>
            <p:spPr bwMode="auto">
              <a:xfrm>
                <a:off x="2400" y="1511"/>
                <a:ext cx="0" cy="1400"/>
              </a:xfrm>
              <a:prstGeom prst="line">
                <a:avLst/>
              </a:prstGeom>
              <a:noFill/>
              <a:ln w="38100">
                <a:solidFill>
                  <a:schemeClr val="tx1"/>
                </a:solidFill>
                <a:prstDash val="dash"/>
                <a:round/>
                <a:headEnd type="none" w="sm" len="sm"/>
                <a:tailEnd type="none" w="sm" len="sm"/>
              </a:ln>
            </p:spPr>
            <p:txBody>
              <a:bodyPr wrap="none" anchor="ctr">
                <a:spAutoFit/>
              </a:bodyPr>
              <a:lstStyle/>
              <a:p>
                <a:endParaRPr lang="zh-CN" altLang="en-US"/>
              </a:p>
            </p:txBody>
          </p:sp>
          <p:sp>
            <p:nvSpPr>
              <p:cNvPr id="1042" name="Line 10"/>
              <p:cNvSpPr>
                <a:spLocks noChangeShapeType="1"/>
              </p:cNvSpPr>
              <p:nvPr/>
            </p:nvSpPr>
            <p:spPr bwMode="auto">
              <a:xfrm flipH="1">
                <a:off x="2389" y="2878"/>
                <a:ext cx="1512" cy="0"/>
              </a:xfrm>
              <a:prstGeom prst="line">
                <a:avLst/>
              </a:prstGeom>
              <a:noFill/>
              <a:ln w="38100">
                <a:solidFill>
                  <a:schemeClr val="tx1"/>
                </a:solidFill>
                <a:prstDash val="dash"/>
                <a:round/>
                <a:headEnd type="none" w="sm" len="sm"/>
                <a:tailEnd type="none" w="sm" len="sm"/>
              </a:ln>
            </p:spPr>
            <p:txBody>
              <a:bodyPr wrap="none" anchor="ctr">
                <a:spAutoFit/>
              </a:bodyPr>
              <a:lstStyle/>
              <a:p>
                <a:endParaRPr lang="zh-CN" altLang="en-US"/>
              </a:p>
            </p:txBody>
          </p:sp>
          <p:sp>
            <p:nvSpPr>
              <p:cNvPr id="1043" name="Line 11"/>
              <p:cNvSpPr>
                <a:spLocks noChangeShapeType="1"/>
              </p:cNvSpPr>
              <p:nvPr/>
            </p:nvSpPr>
            <p:spPr bwMode="auto">
              <a:xfrm flipH="1">
                <a:off x="1922" y="2866"/>
                <a:ext cx="478" cy="456"/>
              </a:xfrm>
              <a:prstGeom prst="line">
                <a:avLst/>
              </a:prstGeom>
              <a:noFill/>
              <a:ln w="38100">
                <a:solidFill>
                  <a:schemeClr val="tx1"/>
                </a:solidFill>
                <a:prstDash val="dash"/>
                <a:round/>
                <a:headEnd type="none" w="sm" len="sm"/>
                <a:tailEnd type="none" w="sm" len="sm"/>
              </a:ln>
            </p:spPr>
            <p:txBody>
              <a:bodyPr wrap="none" anchor="ctr">
                <a:spAutoFit/>
              </a:bodyPr>
              <a:lstStyle/>
              <a:p>
                <a:endParaRPr lang="zh-CN" altLang="en-US"/>
              </a:p>
            </p:txBody>
          </p:sp>
        </p:grpSp>
        <p:sp>
          <p:nvSpPr>
            <p:cNvPr id="1031" name="Oval 12"/>
            <p:cNvSpPr>
              <a:spLocks noChangeArrowheads="1"/>
            </p:cNvSpPr>
            <p:nvPr/>
          </p:nvSpPr>
          <p:spPr bwMode="auto">
            <a:xfrm>
              <a:off x="3845" y="1632"/>
              <a:ext cx="228" cy="250"/>
            </a:xfrm>
            <a:prstGeom prst="ellipse">
              <a:avLst/>
            </a:prstGeom>
            <a:solidFill>
              <a:srgbClr val="D60093">
                <a:alpha val="50195"/>
              </a:srgbClr>
            </a:solidFill>
            <a:ln w="38100">
              <a:solidFill>
                <a:schemeClr val="tx1"/>
              </a:solidFill>
              <a:round/>
              <a:headEnd type="none" w="sm" len="sm"/>
              <a:tailEnd type="none" w="sm" len="sm"/>
            </a:ln>
          </p:spPr>
          <p:txBody>
            <a:bodyPr anchor="ctr">
              <a:spAutoFit/>
            </a:bodyPr>
            <a:lstStyle/>
            <a:p>
              <a:endParaRPr lang="zh-CN" altLang="en-US"/>
            </a:p>
          </p:txBody>
        </p:sp>
        <p:sp>
          <p:nvSpPr>
            <p:cNvPr id="1032" name="Oval 13"/>
            <p:cNvSpPr>
              <a:spLocks noChangeArrowheads="1"/>
            </p:cNvSpPr>
            <p:nvPr/>
          </p:nvSpPr>
          <p:spPr bwMode="auto">
            <a:xfrm>
              <a:off x="3057" y="1222"/>
              <a:ext cx="227" cy="250"/>
            </a:xfrm>
            <a:prstGeom prst="ellipse">
              <a:avLst/>
            </a:prstGeom>
            <a:solidFill>
              <a:srgbClr val="FF9900"/>
            </a:solidFill>
            <a:ln w="38100">
              <a:solidFill>
                <a:schemeClr val="tx1"/>
              </a:solidFill>
              <a:round/>
              <a:headEnd type="none" w="sm" len="sm"/>
              <a:tailEnd type="none" w="sm" len="sm"/>
            </a:ln>
          </p:spPr>
          <p:txBody>
            <a:bodyPr anchor="ctr">
              <a:spAutoFit/>
            </a:bodyPr>
            <a:lstStyle/>
            <a:p>
              <a:endParaRPr lang="zh-CN" altLang="en-US"/>
            </a:p>
          </p:txBody>
        </p:sp>
        <p:sp>
          <p:nvSpPr>
            <p:cNvPr id="1033" name="Oval 14"/>
            <p:cNvSpPr>
              <a:spLocks noChangeArrowheads="1"/>
            </p:cNvSpPr>
            <p:nvPr/>
          </p:nvSpPr>
          <p:spPr bwMode="auto">
            <a:xfrm>
              <a:off x="3437" y="2023"/>
              <a:ext cx="227" cy="249"/>
            </a:xfrm>
            <a:prstGeom prst="ellipse">
              <a:avLst/>
            </a:prstGeom>
            <a:solidFill>
              <a:srgbClr val="FF9900">
                <a:alpha val="50195"/>
              </a:srgbClr>
            </a:solidFill>
            <a:ln w="38100">
              <a:solidFill>
                <a:schemeClr val="tx1"/>
              </a:solidFill>
              <a:round/>
              <a:headEnd type="none" w="sm" len="sm"/>
              <a:tailEnd type="none" w="sm" len="sm"/>
            </a:ln>
          </p:spPr>
          <p:txBody>
            <a:bodyPr anchor="ctr">
              <a:spAutoFit/>
            </a:bodyPr>
            <a:lstStyle/>
            <a:p>
              <a:endParaRPr lang="zh-CN" altLang="en-US"/>
            </a:p>
          </p:txBody>
        </p:sp>
        <p:sp>
          <p:nvSpPr>
            <p:cNvPr id="1034" name="Oval 15"/>
            <p:cNvSpPr>
              <a:spLocks noChangeArrowheads="1"/>
            </p:cNvSpPr>
            <p:nvPr/>
          </p:nvSpPr>
          <p:spPr bwMode="auto">
            <a:xfrm>
              <a:off x="4702" y="841"/>
              <a:ext cx="227" cy="250"/>
            </a:xfrm>
            <a:prstGeom prst="ellipse">
              <a:avLst/>
            </a:prstGeom>
            <a:solidFill>
              <a:srgbClr val="FF9900"/>
            </a:solidFill>
            <a:ln w="38100">
              <a:solidFill>
                <a:schemeClr val="tx1"/>
              </a:solidFill>
              <a:round/>
              <a:headEnd type="none" w="sm" len="sm"/>
              <a:tailEnd type="none" w="sm" len="sm"/>
            </a:ln>
          </p:spPr>
          <p:txBody>
            <a:bodyPr anchor="ctr">
              <a:spAutoFit/>
            </a:bodyPr>
            <a:lstStyle/>
            <a:p>
              <a:endParaRPr lang="zh-CN" altLang="en-US"/>
            </a:p>
          </p:txBody>
        </p:sp>
        <p:sp>
          <p:nvSpPr>
            <p:cNvPr id="1035" name="Oval 16"/>
            <p:cNvSpPr>
              <a:spLocks noChangeArrowheads="1"/>
            </p:cNvSpPr>
            <p:nvPr/>
          </p:nvSpPr>
          <p:spPr bwMode="auto">
            <a:xfrm>
              <a:off x="4340" y="2463"/>
              <a:ext cx="227" cy="250"/>
            </a:xfrm>
            <a:prstGeom prst="ellipse">
              <a:avLst/>
            </a:prstGeom>
            <a:solidFill>
              <a:srgbClr val="FF9900"/>
            </a:solidFill>
            <a:ln w="38100">
              <a:solidFill>
                <a:schemeClr val="tx1"/>
              </a:solidFill>
              <a:round/>
              <a:headEnd type="none" w="sm" len="sm"/>
              <a:tailEnd type="none" w="sm" len="sm"/>
            </a:ln>
          </p:spPr>
          <p:txBody>
            <a:bodyPr anchor="ctr">
              <a:spAutoFit/>
            </a:bodyPr>
            <a:lstStyle/>
            <a:p>
              <a:endParaRPr lang="zh-CN" altLang="en-US"/>
            </a:p>
          </p:txBody>
        </p:sp>
        <p:sp>
          <p:nvSpPr>
            <p:cNvPr id="1036" name="Line 17"/>
            <p:cNvSpPr>
              <a:spLocks noChangeShapeType="1"/>
            </p:cNvSpPr>
            <p:nvPr/>
          </p:nvSpPr>
          <p:spPr bwMode="auto">
            <a:xfrm>
              <a:off x="3266" y="1391"/>
              <a:ext cx="693" cy="370"/>
            </a:xfrm>
            <a:prstGeom prst="line">
              <a:avLst/>
            </a:prstGeom>
            <a:noFill/>
            <a:ln w="76200">
              <a:solidFill>
                <a:schemeClr val="tx1"/>
              </a:solidFill>
              <a:round/>
              <a:headEnd type="none" w="sm" len="sm"/>
              <a:tailEnd type="none" w="sm" len="sm"/>
            </a:ln>
          </p:spPr>
          <p:txBody>
            <a:bodyPr wrap="none" anchor="ctr">
              <a:spAutoFit/>
            </a:bodyPr>
            <a:lstStyle/>
            <a:p>
              <a:endParaRPr lang="zh-CN" altLang="en-US"/>
            </a:p>
          </p:txBody>
        </p:sp>
        <p:sp>
          <p:nvSpPr>
            <p:cNvPr id="1037" name="Line 18"/>
            <p:cNvSpPr>
              <a:spLocks noChangeShapeType="1"/>
            </p:cNvSpPr>
            <p:nvPr/>
          </p:nvSpPr>
          <p:spPr bwMode="auto">
            <a:xfrm flipH="1">
              <a:off x="3565" y="1765"/>
              <a:ext cx="371" cy="380"/>
            </a:xfrm>
            <a:prstGeom prst="line">
              <a:avLst/>
            </a:prstGeom>
            <a:noFill/>
            <a:ln w="76200">
              <a:solidFill>
                <a:schemeClr val="tx1"/>
              </a:solidFill>
              <a:round/>
              <a:headEnd type="none" w="sm" len="sm"/>
              <a:tailEnd type="none" w="sm" len="sm"/>
            </a:ln>
          </p:spPr>
          <p:txBody>
            <a:bodyPr wrap="none" anchor="ctr">
              <a:spAutoFit/>
            </a:bodyPr>
            <a:lstStyle/>
            <a:p>
              <a:endParaRPr lang="zh-CN" altLang="en-US"/>
            </a:p>
          </p:txBody>
        </p:sp>
        <p:sp>
          <p:nvSpPr>
            <p:cNvPr id="1038" name="Line 19"/>
            <p:cNvSpPr>
              <a:spLocks noChangeShapeType="1"/>
            </p:cNvSpPr>
            <p:nvPr/>
          </p:nvSpPr>
          <p:spPr bwMode="auto">
            <a:xfrm>
              <a:off x="3969" y="1752"/>
              <a:ext cx="485" cy="841"/>
            </a:xfrm>
            <a:prstGeom prst="line">
              <a:avLst/>
            </a:prstGeom>
            <a:noFill/>
            <a:ln w="76200">
              <a:solidFill>
                <a:schemeClr val="tx1"/>
              </a:solidFill>
              <a:round/>
              <a:headEnd type="none" w="sm" len="sm"/>
              <a:tailEnd type="none" w="sm" len="sm"/>
            </a:ln>
          </p:spPr>
          <p:txBody>
            <a:bodyPr wrap="none" anchor="ctr">
              <a:spAutoFit/>
            </a:bodyPr>
            <a:lstStyle/>
            <a:p>
              <a:endParaRPr lang="zh-CN" altLang="en-US"/>
            </a:p>
          </p:txBody>
        </p:sp>
        <p:sp>
          <p:nvSpPr>
            <p:cNvPr id="1039" name="Line 20"/>
            <p:cNvSpPr>
              <a:spLocks noChangeShapeType="1"/>
            </p:cNvSpPr>
            <p:nvPr/>
          </p:nvSpPr>
          <p:spPr bwMode="auto">
            <a:xfrm flipV="1">
              <a:off x="3950" y="951"/>
              <a:ext cx="874" cy="791"/>
            </a:xfrm>
            <a:prstGeom prst="line">
              <a:avLst/>
            </a:prstGeom>
            <a:noFill/>
            <a:ln w="76200">
              <a:solidFill>
                <a:schemeClr val="tx1"/>
              </a:solidFill>
              <a:round/>
              <a:headEnd type="none" w="sm" len="sm"/>
              <a:tailEnd type="none" w="sm" len="sm"/>
            </a:ln>
          </p:spPr>
          <p:txBody>
            <a:bodyPr wrap="none" anchor="ctr">
              <a:spAutoFit/>
            </a:bodyPr>
            <a:lstStyle/>
            <a:p>
              <a:endParaRPr lang="zh-CN" altLang="en-US"/>
            </a:p>
          </p:txBody>
        </p:sp>
      </p:grpSp>
      <p:sp>
        <p:nvSpPr>
          <p:cNvPr id="10261" name="Rectangle 21"/>
          <p:cNvSpPr>
            <a:spLocks noChangeArrowheads="1"/>
          </p:cNvSpPr>
          <p:nvPr/>
        </p:nvSpPr>
        <p:spPr bwMode="auto">
          <a:xfrm>
            <a:off x="5003800" y="1449388"/>
            <a:ext cx="3028950" cy="519112"/>
          </a:xfrm>
          <a:prstGeom prst="rect">
            <a:avLst/>
          </a:prstGeom>
          <a:noFill/>
          <a:ln w="9525">
            <a:noFill/>
            <a:miter lim="800000"/>
            <a:headEnd/>
            <a:tailEnd/>
          </a:ln>
        </p:spPr>
        <p:txBody>
          <a:bodyPr wrap="none">
            <a:spAutoFit/>
          </a:bodyPr>
          <a:lstStyle/>
          <a:p>
            <a:pPr fontAlgn="t"/>
            <a:r>
              <a:rPr lang="zh-CN" altLang="en-US" sz="2800" b="1">
                <a:ea typeface="长城楷体"/>
                <a:cs typeface="长城楷体"/>
              </a:rPr>
              <a:t>硅和锗的晶体结构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strips(upRight)">
                                      <p:cBhvr>
                                        <p:cTn id="7" dur="500"/>
                                        <p:tgtEl>
                                          <p:spTgt spid="10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0261"/>
                                        </p:tgtEl>
                                        <p:attrNameLst>
                                          <p:attrName>style.visibility</p:attrName>
                                        </p:attrNameLst>
                                      </p:cBhvr>
                                      <p:to>
                                        <p:strVal val="visible"/>
                                      </p:to>
                                    </p:set>
                                    <p:animEffect transition="in" filter="box(in)">
                                      <p:cBhvr>
                                        <p:cTn id="15" dur="500"/>
                                        <p:tgtEl>
                                          <p:spTgt spid="10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P spid="102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4767263" y="304800"/>
            <a:ext cx="4268787" cy="519113"/>
          </a:xfrm>
          <a:prstGeom prst="rect">
            <a:avLst/>
          </a:prstGeom>
          <a:noFill/>
          <a:ln w="76200">
            <a:noFill/>
            <a:miter lim="800000"/>
            <a:headEnd type="none" w="sm" len="sm"/>
            <a:tailEnd type="none" w="sm" len="sm"/>
          </a:ln>
        </p:spPr>
        <p:txBody>
          <a:bodyPr>
            <a:spAutoFit/>
          </a:bodyPr>
          <a:lstStyle/>
          <a:p>
            <a:pPr>
              <a:spcBef>
                <a:spcPct val="50000"/>
              </a:spcBef>
            </a:pPr>
            <a:r>
              <a:rPr lang="zh-CN" altLang="en-US" sz="2800" b="1">
                <a:ea typeface="长城楷体"/>
                <a:cs typeface="长城楷体"/>
              </a:rPr>
              <a:t>硅和锗的共价键结构</a:t>
            </a:r>
          </a:p>
        </p:txBody>
      </p:sp>
      <p:sp>
        <p:nvSpPr>
          <p:cNvPr id="35843" name="AutoShape 3"/>
          <p:cNvSpPr>
            <a:spLocks noChangeArrowheads="1"/>
          </p:cNvSpPr>
          <p:nvPr/>
        </p:nvSpPr>
        <p:spPr bwMode="auto">
          <a:xfrm>
            <a:off x="3810000" y="873125"/>
            <a:ext cx="1928813" cy="917575"/>
          </a:xfrm>
          <a:prstGeom prst="wedgeRoundRectCallout">
            <a:avLst>
              <a:gd name="adj1" fmla="val 42097"/>
              <a:gd name="adj2" fmla="val 101556"/>
              <a:gd name="adj3" fmla="val 16667"/>
            </a:avLst>
          </a:prstGeom>
          <a:solidFill>
            <a:srgbClr val="00FF00"/>
          </a:solidFill>
          <a:ln w="38100">
            <a:solidFill>
              <a:schemeClr val="tx1"/>
            </a:solidFill>
            <a:miter lim="800000"/>
            <a:headEnd type="none" w="sm" len="sm"/>
            <a:tailEnd type="none" w="sm" len="sm"/>
          </a:ln>
        </p:spPr>
        <p:txBody>
          <a:bodyPr lIns="90000" tIns="46800" rIns="90000" bIns="46800" anchor="ctr">
            <a:spAutoFit/>
          </a:bodyPr>
          <a:lstStyle/>
          <a:p>
            <a:pPr algn="ctr"/>
            <a:r>
              <a:rPr lang="zh-CN" altLang="en-US" b="1"/>
              <a:t>共价键</a:t>
            </a:r>
          </a:p>
          <a:p>
            <a:pPr algn="ctr"/>
            <a:r>
              <a:rPr lang="zh-CN" altLang="en-US" b="1"/>
              <a:t>电子对</a:t>
            </a:r>
          </a:p>
        </p:txBody>
      </p:sp>
      <p:grpSp>
        <p:nvGrpSpPr>
          <p:cNvPr id="2" name="Group 4"/>
          <p:cNvGrpSpPr>
            <a:grpSpLocks/>
          </p:cNvGrpSpPr>
          <p:nvPr/>
        </p:nvGrpSpPr>
        <p:grpSpPr bwMode="auto">
          <a:xfrm>
            <a:off x="4495800" y="1938338"/>
            <a:ext cx="3613150" cy="3505200"/>
            <a:chOff x="1475" y="1296"/>
            <a:chExt cx="2276" cy="2208"/>
          </a:xfrm>
        </p:grpSpPr>
        <p:sp>
          <p:nvSpPr>
            <p:cNvPr id="63505" name="Oval 5"/>
            <p:cNvSpPr>
              <a:spLocks noChangeArrowheads="1"/>
            </p:cNvSpPr>
            <p:nvPr/>
          </p:nvSpPr>
          <p:spPr bwMode="auto">
            <a:xfrm>
              <a:off x="2538" y="17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06" name="Oval 6"/>
            <p:cNvSpPr>
              <a:spLocks noChangeArrowheads="1"/>
            </p:cNvSpPr>
            <p:nvPr/>
          </p:nvSpPr>
          <p:spPr bwMode="auto">
            <a:xfrm>
              <a:off x="1958" y="1763"/>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3507" name="Text Box 7"/>
            <p:cNvSpPr txBox="1">
              <a:spLocks noChangeArrowheads="1"/>
            </p:cNvSpPr>
            <p:nvPr/>
          </p:nvSpPr>
          <p:spPr bwMode="auto">
            <a:xfrm>
              <a:off x="1981" y="1779"/>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3508" name="Oval 8"/>
            <p:cNvSpPr>
              <a:spLocks noChangeArrowheads="1"/>
            </p:cNvSpPr>
            <p:nvPr/>
          </p:nvSpPr>
          <p:spPr bwMode="auto">
            <a:xfrm>
              <a:off x="1638" y="1459"/>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509" name="Oval 9"/>
            <p:cNvSpPr>
              <a:spLocks noChangeArrowheads="1"/>
            </p:cNvSpPr>
            <p:nvPr/>
          </p:nvSpPr>
          <p:spPr bwMode="auto">
            <a:xfrm>
              <a:off x="2824" y="1771"/>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3510" name="Oval 10"/>
            <p:cNvSpPr>
              <a:spLocks noChangeArrowheads="1"/>
            </p:cNvSpPr>
            <p:nvPr/>
          </p:nvSpPr>
          <p:spPr bwMode="auto">
            <a:xfrm>
              <a:off x="2504" y="1467"/>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511" name="Oval 11"/>
            <p:cNvSpPr>
              <a:spLocks noChangeArrowheads="1"/>
            </p:cNvSpPr>
            <p:nvPr/>
          </p:nvSpPr>
          <p:spPr bwMode="auto">
            <a:xfrm>
              <a:off x="1966" y="2618"/>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3512" name="Oval 12"/>
            <p:cNvSpPr>
              <a:spLocks noChangeArrowheads="1"/>
            </p:cNvSpPr>
            <p:nvPr/>
          </p:nvSpPr>
          <p:spPr bwMode="auto">
            <a:xfrm>
              <a:off x="1646" y="2314"/>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513" name="Oval 13"/>
            <p:cNvSpPr>
              <a:spLocks noChangeArrowheads="1"/>
            </p:cNvSpPr>
            <p:nvPr/>
          </p:nvSpPr>
          <p:spPr bwMode="auto">
            <a:xfrm>
              <a:off x="2868" y="2629"/>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3514" name="Oval 14"/>
            <p:cNvSpPr>
              <a:spLocks noChangeArrowheads="1"/>
            </p:cNvSpPr>
            <p:nvPr/>
          </p:nvSpPr>
          <p:spPr bwMode="auto">
            <a:xfrm>
              <a:off x="2548" y="2325"/>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515" name="Oval 15"/>
            <p:cNvSpPr>
              <a:spLocks noChangeArrowheads="1"/>
            </p:cNvSpPr>
            <p:nvPr/>
          </p:nvSpPr>
          <p:spPr bwMode="auto">
            <a:xfrm>
              <a:off x="2538" y="19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16" name="Oval 16"/>
            <p:cNvSpPr>
              <a:spLocks noChangeArrowheads="1"/>
            </p:cNvSpPr>
            <p:nvPr/>
          </p:nvSpPr>
          <p:spPr bwMode="auto">
            <a:xfrm>
              <a:off x="3105" y="23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17" name="Oval 17"/>
            <p:cNvSpPr>
              <a:spLocks noChangeArrowheads="1"/>
            </p:cNvSpPr>
            <p:nvPr/>
          </p:nvSpPr>
          <p:spPr bwMode="auto">
            <a:xfrm>
              <a:off x="29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18" name="Oval 18"/>
            <p:cNvSpPr>
              <a:spLocks noChangeArrowheads="1"/>
            </p:cNvSpPr>
            <p:nvPr/>
          </p:nvSpPr>
          <p:spPr bwMode="auto">
            <a:xfrm>
              <a:off x="2560" y="266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19" name="Oval 19"/>
            <p:cNvSpPr>
              <a:spLocks noChangeArrowheads="1"/>
            </p:cNvSpPr>
            <p:nvPr/>
          </p:nvSpPr>
          <p:spPr bwMode="auto">
            <a:xfrm>
              <a:off x="2560" y="28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0" name="Oval 20"/>
            <p:cNvSpPr>
              <a:spLocks noChangeArrowheads="1"/>
            </p:cNvSpPr>
            <p:nvPr/>
          </p:nvSpPr>
          <p:spPr bwMode="auto">
            <a:xfrm>
              <a:off x="20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1" name="Oval 21"/>
            <p:cNvSpPr>
              <a:spLocks noChangeArrowheads="1"/>
            </p:cNvSpPr>
            <p:nvPr/>
          </p:nvSpPr>
          <p:spPr bwMode="auto">
            <a:xfrm>
              <a:off x="2238" y="234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2" name="Oval 22"/>
            <p:cNvSpPr>
              <a:spLocks noChangeArrowheads="1"/>
            </p:cNvSpPr>
            <p:nvPr/>
          </p:nvSpPr>
          <p:spPr bwMode="auto">
            <a:xfrm>
              <a:off x="1678" y="265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3" name="Oval 23"/>
            <p:cNvSpPr>
              <a:spLocks noChangeArrowheads="1"/>
            </p:cNvSpPr>
            <p:nvPr/>
          </p:nvSpPr>
          <p:spPr bwMode="auto">
            <a:xfrm>
              <a:off x="1678" y="2835"/>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4" name="Oval 24"/>
            <p:cNvSpPr>
              <a:spLocks noChangeArrowheads="1"/>
            </p:cNvSpPr>
            <p:nvPr/>
          </p:nvSpPr>
          <p:spPr bwMode="auto">
            <a:xfrm>
              <a:off x="2023"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5" name="Oval 25"/>
            <p:cNvSpPr>
              <a:spLocks noChangeArrowheads="1"/>
            </p:cNvSpPr>
            <p:nvPr/>
          </p:nvSpPr>
          <p:spPr bwMode="auto">
            <a:xfrm>
              <a:off x="2201"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6" name="Oval 26"/>
            <p:cNvSpPr>
              <a:spLocks noChangeArrowheads="1"/>
            </p:cNvSpPr>
            <p:nvPr/>
          </p:nvSpPr>
          <p:spPr bwMode="auto">
            <a:xfrm>
              <a:off x="1656" y="183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7" name="Oval 27"/>
            <p:cNvSpPr>
              <a:spLocks noChangeArrowheads="1"/>
            </p:cNvSpPr>
            <p:nvPr/>
          </p:nvSpPr>
          <p:spPr bwMode="auto">
            <a:xfrm>
              <a:off x="1667" y="200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8" name="Oval 28"/>
            <p:cNvSpPr>
              <a:spLocks noChangeArrowheads="1"/>
            </p:cNvSpPr>
            <p:nvPr/>
          </p:nvSpPr>
          <p:spPr bwMode="auto">
            <a:xfrm>
              <a:off x="3112" y="320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29" name="Oval 29"/>
            <p:cNvSpPr>
              <a:spLocks noChangeArrowheads="1"/>
            </p:cNvSpPr>
            <p:nvPr/>
          </p:nvSpPr>
          <p:spPr bwMode="auto">
            <a:xfrm>
              <a:off x="2923" y="321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63530" name="Group 30"/>
            <p:cNvGrpSpPr>
              <a:grpSpLocks/>
            </p:cNvGrpSpPr>
            <p:nvPr/>
          </p:nvGrpSpPr>
          <p:grpSpPr bwMode="auto">
            <a:xfrm>
              <a:off x="3422" y="1830"/>
              <a:ext cx="110" cy="282"/>
              <a:chOff x="3073" y="3321"/>
              <a:chExt cx="110" cy="282"/>
            </a:xfrm>
          </p:grpSpPr>
          <p:sp>
            <p:nvSpPr>
              <p:cNvPr id="63548" name="Oval 31"/>
              <p:cNvSpPr>
                <a:spLocks noChangeArrowheads="1"/>
              </p:cNvSpPr>
              <p:nvPr/>
            </p:nvSpPr>
            <p:spPr bwMode="auto">
              <a:xfrm>
                <a:off x="3073" y="349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49" name="Oval 32"/>
              <p:cNvSpPr>
                <a:spLocks noChangeArrowheads="1"/>
              </p:cNvSpPr>
              <p:nvPr/>
            </p:nvSpPr>
            <p:spPr bwMode="auto">
              <a:xfrm>
                <a:off x="3081" y="332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63531" name="Oval 33"/>
            <p:cNvSpPr>
              <a:spLocks noChangeArrowheads="1"/>
            </p:cNvSpPr>
            <p:nvPr/>
          </p:nvSpPr>
          <p:spPr bwMode="auto">
            <a:xfrm>
              <a:off x="2200" y="31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2" name="Oval 34"/>
            <p:cNvSpPr>
              <a:spLocks noChangeArrowheads="1"/>
            </p:cNvSpPr>
            <p:nvPr/>
          </p:nvSpPr>
          <p:spPr bwMode="auto">
            <a:xfrm>
              <a:off x="2030" y="319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3" name="Oval 35"/>
            <p:cNvSpPr>
              <a:spLocks noChangeArrowheads="1"/>
            </p:cNvSpPr>
            <p:nvPr/>
          </p:nvSpPr>
          <p:spPr bwMode="auto">
            <a:xfrm>
              <a:off x="3101" y="147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4" name="Oval 36"/>
            <p:cNvSpPr>
              <a:spLocks noChangeArrowheads="1"/>
            </p:cNvSpPr>
            <p:nvPr/>
          </p:nvSpPr>
          <p:spPr bwMode="auto">
            <a:xfrm>
              <a:off x="2885" y="1476"/>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5" name="Oval 37"/>
            <p:cNvSpPr>
              <a:spLocks noChangeArrowheads="1"/>
            </p:cNvSpPr>
            <p:nvPr/>
          </p:nvSpPr>
          <p:spPr bwMode="auto">
            <a:xfrm>
              <a:off x="3448" y="283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6" name="Oval 38"/>
            <p:cNvSpPr>
              <a:spLocks noChangeArrowheads="1"/>
            </p:cNvSpPr>
            <p:nvPr/>
          </p:nvSpPr>
          <p:spPr bwMode="auto">
            <a:xfrm>
              <a:off x="3455" y="267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3537" name="Freeform 39"/>
            <p:cNvSpPr>
              <a:spLocks/>
            </p:cNvSpPr>
            <p:nvPr/>
          </p:nvSpPr>
          <p:spPr bwMode="auto">
            <a:xfrm>
              <a:off x="3412" y="1502"/>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38" name="Freeform 40"/>
            <p:cNvSpPr>
              <a:spLocks/>
            </p:cNvSpPr>
            <p:nvPr/>
          </p:nvSpPr>
          <p:spPr bwMode="auto">
            <a:xfrm>
              <a:off x="3431" y="234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39" name="Freeform 41"/>
            <p:cNvSpPr>
              <a:spLocks/>
            </p:cNvSpPr>
            <p:nvPr/>
          </p:nvSpPr>
          <p:spPr bwMode="auto">
            <a:xfrm rot="-5400000">
              <a:off x="2015" y="98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0" name="Freeform 42"/>
            <p:cNvSpPr>
              <a:spLocks/>
            </p:cNvSpPr>
            <p:nvPr/>
          </p:nvSpPr>
          <p:spPr bwMode="auto">
            <a:xfrm rot="-5400000">
              <a:off x="2890" y="99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1" name="Freeform 43"/>
            <p:cNvSpPr>
              <a:spLocks/>
            </p:cNvSpPr>
            <p:nvPr/>
          </p:nvSpPr>
          <p:spPr bwMode="auto">
            <a:xfrm rot="5400000" flipV="1">
              <a:off x="2031" y="2843"/>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2" name="Freeform 44"/>
            <p:cNvSpPr>
              <a:spLocks/>
            </p:cNvSpPr>
            <p:nvPr/>
          </p:nvSpPr>
          <p:spPr bwMode="auto">
            <a:xfrm rot="5400000" flipV="1">
              <a:off x="2904" y="287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3" name="Freeform 45"/>
            <p:cNvSpPr>
              <a:spLocks/>
            </p:cNvSpPr>
            <p:nvPr/>
          </p:nvSpPr>
          <p:spPr bwMode="auto">
            <a:xfrm flipH="1" flipV="1">
              <a:off x="1475" y="1455"/>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4" name="Freeform 46"/>
            <p:cNvSpPr>
              <a:spLocks/>
            </p:cNvSpPr>
            <p:nvPr/>
          </p:nvSpPr>
          <p:spPr bwMode="auto">
            <a:xfrm flipH="1" flipV="1">
              <a:off x="1482" y="2351"/>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3545" name="Text Box 47"/>
            <p:cNvSpPr txBox="1">
              <a:spLocks noChangeArrowheads="1"/>
            </p:cNvSpPr>
            <p:nvPr/>
          </p:nvSpPr>
          <p:spPr bwMode="auto">
            <a:xfrm>
              <a:off x="2825" y="1787"/>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3546" name="Text Box 48"/>
            <p:cNvSpPr txBox="1">
              <a:spLocks noChangeArrowheads="1"/>
            </p:cNvSpPr>
            <p:nvPr/>
          </p:nvSpPr>
          <p:spPr bwMode="auto">
            <a:xfrm>
              <a:off x="1989" y="2634"/>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3547" name="Text Box 49"/>
            <p:cNvSpPr txBox="1">
              <a:spLocks noChangeArrowheads="1"/>
            </p:cNvSpPr>
            <p:nvPr/>
          </p:nvSpPr>
          <p:spPr bwMode="auto">
            <a:xfrm>
              <a:off x="2877" y="2653"/>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grpSp>
      <p:sp>
        <p:nvSpPr>
          <p:cNvPr id="35890" name="AutoShape 50"/>
          <p:cNvSpPr>
            <a:spLocks noChangeArrowheads="1"/>
          </p:cNvSpPr>
          <p:nvPr/>
        </p:nvSpPr>
        <p:spPr bwMode="auto">
          <a:xfrm>
            <a:off x="5524512" y="5294336"/>
            <a:ext cx="3162288" cy="649399"/>
          </a:xfrm>
          <a:prstGeom prst="wedgeRoundRectCallout">
            <a:avLst>
              <a:gd name="adj1" fmla="val -48931"/>
              <a:gd name="adj2" fmla="val -179657"/>
              <a:gd name="adj3" fmla="val 16667"/>
            </a:avLst>
          </a:prstGeom>
          <a:solidFill>
            <a:srgbClr val="00FF00"/>
          </a:solidFill>
          <a:ln w="38100">
            <a:solidFill>
              <a:schemeClr val="tx1"/>
            </a:solidFill>
            <a:miter lim="800000"/>
            <a:headEnd type="none" w="sm" len="sm"/>
            <a:tailEnd type="none" w="sm" len="sm"/>
          </a:ln>
        </p:spPr>
        <p:txBody>
          <a:bodyPr wrap="square" lIns="90000" tIns="46800" rIns="90000" bIns="46800" anchor="ctr">
            <a:spAutoFit/>
          </a:bodyPr>
          <a:lstStyle/>
          <a:p>
            <a:pPr algn="ctr">
              <a:spcBef>
                <a:spcPct val="50000"/>
              </a:spcBef>
            </a:pPr>
            <a:r>
              <a:rPr lang="en-US" altLang="zh-CN" b="1">
                <a:latin typeface="宋体" pitchFamily="2" charset="-122"/>
              </a:rPr>
              <a:t>+4</a:t>
            </a:r>
            <a:r>
              <a:rPr lang="zh-CN" altLang="en-US" b="1">
                <a:latin typeface="宋体" pitchFamily="2" charset="-122"/>
              </a:rPr>
              <a:t>表示除去价电子后的原子</a:t>
            </a:r>
            <a:endParaRPr lang="zh-CN" altLang="en-US" sz="3200" b="1">
              <a:ea typeface="长城楷体"/>
              <a:cs typeface="长城楷体"/>
            </a:endParaRPr>
          </a:p>
        </p:txBody>
      </p:sp>
      <p:grpSp>
        <p:nvGrpSpPr>
          <p:cNvPr id="63494" name="Group 51"/>
          <p:cNvGrpSpPr>
            <a:grpSpLocks/>
          </p:cNvGrpSpPr>
          <p:nvPr/>
        </p:nvGrpSpPr>
        <p:grpSpPr bwMode="auto">
          <a:xfrm>
            <a:off x="539750" y="981075"/>
            <a:ext cx="2209800" cy="2273300"/>
            <a:chOff x="3333" y="2276"/>
            <a:chExt cx="1583" cy="1609"/>
          </a:xfrm>
        </p:grpSpPr>
        <p:sp>
          <p:nvSpPr>
            <p:cNvPr id="63496" name="Oval 52"/>
            <p:cNvSpPr>
              <a:spLocks noChangeArrowheads="1"/>
            </p:cNvSpPr>
            <p:nvPr/>
          </p:nvSpPr>
          <p:spPr bwMode="auto">
            <a:xfrm>
              <a:off x="3816" y="2732"/>
              <a:ext cx="672" cy="672"/>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497" name="Oval 53"/>
            <p:cNvSpPr>
              <a:spLocks noChangeArrowheads="1"/>
            </p:cNvSpPr>
            <p:nvPr/>
          </p:nvSpPr>
          <p:spPr bwMode="auto">
            <a:xfrm>
              <a:off x="3956" y="2872"/>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3498" name="Oval 54"/>
            <p:cNvSpPr>
              <a:spLocks noChangeArrowheads="1"/>
            </p:cNvSpPr>
            <p:nvPr/>
          </p:nvSpPr>
          <p:spPr bwMode="auto">
            <a:xfrm>
              <a:off x="3587" y="2514"/>
              <a:ext cx="1104" cy="1104"/>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499" name="Oval 55"/>
            <p:cNvSpPr>
              <a:spLocks noChangeArrowheads="1"/>
            </p:cNvSpPr>
            <p:nvPr/>
          </p:nvSpPr>
          <p:spPr bwMode="auto">
            <a:xfrm>
              <a:off x="3400" y="2320"/>
              <a:ext cx="1467" cy="1489"/>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3500" name="Text Box 56"/>
            <p:cNvSpPr txBox="1">
              <a:spLocks noChangeArrowheads="1"/>
            </p:cNvSpPr>
            <p:nvPr/>
          </p:nvSpPr>
          <p:spPr bwMode="auto">
            <a:xfrm>
              <a:off x="3979" y="2867"/>
              <a:ext cx="444" cy="410"/>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3200" b="1">
                  <a:solidFill>
                    <a:srgbClr val="FF5050"/>
                  </a:solidFill>
                  <a:ea typeface="长城楷体"/>
                  <a:cs typeface="长城楷体"/>
                </a:rPr>
                <a:t>Si</a:t>
              </a:r>
              <a:endParaRPr lang="en-US" altLang="zh-CN" sz="3200" b="1">
                <a:ea typeface="长城楷体"/>
                <a:cs typeface="长城楷体"/>
              </a:endParaRPr>
            </a:p>
          </p:txBody>
        </p:sp>
        <p:sp>
          <p:nvSpPr>
            <p:cNvPr id="63501" name="Oval 57"/>
            <p:cNvSpPr>
              <a:spLocks noChangeArrowheads="1"/>
            </p:cNvSpPr>
            <p:nvPr/>
          </p:nvSpPr>
          <p:spPr bwMode="auto">
            <a:xfrm>
              <a:off x="3333" y="2966"/>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3502" name="Oval 58"/>
            <p:cNvSpPr>
              <a:spLocks noChangeArrowheads="1"/>
            </p:cNvSpPr>
            <p:nvPr/>
          </p:nvSpPr>
          <p:spPr bwMode="auto">
            <a:xfrm>
              <a:off x="4107" y="3740"/>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3503" name="Oval 59"/>
            <p:cNvSpPr>
              <a:spLocks noChangeArrowheads="1"/>
            </p:cNvSpPr>
            <p:nvPr/>
          </p:nvSpPr>
          <p:spPr bwMode="auto">
            <a:xfrm>
              <a:off x="4792" y="3003"/>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sp>
          <p:nvSpPr>
            <p:cNvPr id="63504" name="Oval 60"/>
            <p:cNvSpPr>
              <a:spLocks noChangeArrowheads="1"/>
            </p:cNvSpPr>
            <p:nvPr/>
          </p:nvSpPr>
          <p:spPr bwMode="auto">
            <a:xfrm>
              <a:off x="4044" y="2276"/>
              <a:ext cx="124" cy="145"/>
            </a:xfrm>
            <a:prstGeom prst="ellipse">
              <a:avLst/>
            </a:prstGeom>
            <a:solidFill>
              <a:srgbClr val="FF0000"/>
            </a:solidFill>
            <a:ln w="38100">
              <a:solidFill>
                <a:schemeClr val="accent2"/>
              </a:solidFill>
              <a:round/>
              <a:headEnd type="none" w="sm" len="sm"/>
              <a:tailEnd type="none" w="sm" len="sm"/>
            </a:ln>
          </p:spPr>
          <p:txBody>
            <a:bodyPr anchor="ctr">
              <a:spAutoFit/>
            </a:bodyPr>
            <a:lstStyle/>
            <a:p>
              <a:endParaRPr lang="zh-CN" altLang="en-US"/>
            </a:p>
          </p:txBody>
        </p:sp>
      </p:grpSp>
      <p:sp>
        <p:nvSpPr>
          <p:cNvPr id="35916" name="Text Box 76"/>
          <p:cNvSpPr txBox="1">
            <a:spLocks noChangeArrowheads="1"/>
          </p:cNvSpPr>
          <p:nvPr/>
        </p:nvSpPr>
        <p:spPr bwMode="auto">
          <a:xfrm>
            <a:off x="250825" y="4149725"/>
            <a:ext cx="3744913" cy="1800225"/>
          </a:xfrm>
          <a:prstGeom prst="rect">
            <a:avLst/>
          </a:prstGeom>
          <a:solidFill>
            <a:srgbClr val="CCFFCC"/>
          </a:solidFill>
          <a:ln w="38100">
            <a:noFill/>
            <a:prstDash val="dash"/>
            <a:miter lim="800000"/>
            <a:headEnd type="none" w="sm" len="sm"/>
            <a:tailEnd type="none" w="sm" len="sm"/>
          </a:ln>
        </p:spPr>
        <p:txBody>
          <a:bodyPr>
            <a:spAutoFit/>
          </a:bodyPr>
          <a:lstStyle/>
          <a:p>
            <a:pPr indent="571500">
              <a:spcBef>
                <a:spcPct val="50000"/>
              </a:spcBef>
            </a:pPr>
            <a:r>
              <a:rPr lang="zh-CN" altLang="en-US" sz="2800" b="1">
                <a:ea typeface="长城楷体"/>
                <a:cs typeface="长城楷体"/>
              </a:rPr>
              <a:t>在硅和锗晶体中，每个原子与其相临的原子之间形成</a:t>
            </a:r>
            <a:r>
              <a:rPr lang="zh-CN" altLang="en-US" sz="2800" b="1">
                <a:solidFill>
                  <a:srgbClr val="CC3300"/>
                </a:solidFill>
                <a:ea typeface="长城楷体"/>
                <a:cs typeface="长城楷体"/>
              </a:rPr>
              <a:t>共价键</a:t>
            </a:r>
            <a:r>
              <a:rPr lang="zh-CN" altLang="en-US" sz="2800" b="1">
                <a:ea typeface="长城楷体"/>
                <a:cs typeface="长城楷体"/>
              </a:rPr>
              <a:t>，共用一对价电子。</a:t>
            </a:r>
            <a:endParaRPr lang="zh-CN" altLang="en-US" sz="3200">
              <a:ea typeface="长城楷体"/>
              <a:cs typeface="长城楷体"/>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35916"/>
                                        </p:tgtEl>
                                        <p:attrNameLst>
                                          <p:attrName>style.visibility</p:attrName>
                                        </p:attrNameLst>
                                      </p:cBhvr>
                                      <p:to>
                                        <p:strVal val="visible"/>
                                      </p:to>
                                    </p:set>
                                    <p:animEffect transition="in" filter="strips(upRight)">
                                      <p:cBhvr>
                                        <p:cTn id="13" dur="500"/>
                                        <p:tgtEl>
                                          <p:spTgt spid="359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5890"/>
                                        </p:tgtEl>
                                        <p:attrNameLst>
                                          <p:attrName>style.visibility</p:attrName>
                                        </p:attrNameLst>
                                      </p:cBhvr>
                                      <p:to>
                                        <p:strVal val="visible"/>
                                      </p:to>
                                    </p:set>
                                    <p:anim calcmode="lin" valueType="num">
                                      <p:cBhvr additive="base">
                                        <p:cTn id="18" dur="500" fill="hold"/>
                                        <p:tgtEl>
                                          <p:spTgt spid="35890"/>
                                        </p:tgtEl>
                                        <p:attrNameLst>
                                          <p:attrName>ppt_x</p:attrName>
                                        </p:attrNameLst>
                                      </p:cBhvr>
                                      <p:tavLst>
                                        <p:tav tm="0">
                                          <p:val>
                                            <p:strVal val="0-#ppt_w/2"/>
                                          </p:val>
                                        </p:tav>
                                        <p:tav tm="100000">
                                          <p:val>
                                            <p:strVal val="#ppt_x"/>
                                          </p:val>
                                        </p:tav>
                                      </p:tavLst>
                                    </p:anim>
                                    <p:anim calcmode="lin" valueType="num">
                                      <p:cBhvr additive="base">
                                        <p:cTn id="19" dur="500" fill="hold"/>
                                        <p:tgtEl>
                                          <p:spTgt spid="3589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5843"/>
                                        </p:tgtEl>
                                        <p:attrNameLst>
                                          <p:attrName>style.visibility</p:attrName>
                                        </p:attrNameLst>
                                      </p:cBhvr>
                                      <p:to>
                                        <p:strVal val="visible"/>
                                      </p:to>
                                    </p:set>
                                    <p:anim calcmode="lin" valueType="num">
                                      <p:cBhvr additive="base">
                                        <p:cTn id="24" dur="500" fill="hold"/>
                                        <p:tgtEl>
                                          <p:spTgt spid="35843"/>
                                        </p:tgtEl>
                                        <p:attrNameLst>
                                          <p:attrName>ppt_x</p:attrName>
                                        </p:attrNameLst>
                                      </p:cBhvr>
                                      <p:tavLst>
                                        <p:tav tm="0">
                                          <p:val>
                                            <p:strVal val="1+#ppt_w/2"/>
                                          </p:val>
                                        </p:tav>
                                        <p:tav tm="100000">
                                          <p:val>
                                            <p:strVal val="#ppt_x"/>
                                          </p:val>
                                        </p:tav>
                                      </p:tavLst>
                                    </p:anim>
                                    <p:anim calcmode="lin" valueType="num">
                                      <p:cBhvr additive="base">
                                        <p:cTn id="25" dur="500" fill="hold"/>
                                        <p:tgtEl>
                                          <p:spTgt spid="358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P spid="35890" grpId="0" animBg="1" autoUpdateAnimBg="0"/>
      <p:bldP spid="3591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54"/>
          <p:cNvGrpSpPr>
            <a:grpSpLocks/>
          </p:cNvGrpSpPr>
          <p:nvPr/>
        </p:nvGrpSpPr>
        <p:grpSpPr bwMode="auto">
          <a:xfrm>
            <a:off x="792163" y="2286000"/>
            <a:ext cx="3613150" cy="3505200"/>
            <a:chOff x="519" y="1506"/>
            <a:chExt cx="2276" cy="2208"/>
          </a:xfrm>
        </p:grpSpPr>
        <p:sp>
          <p:nvSpPr>
            <p:cNvPr id="64533" name="Oval 155"/>
            <p:cNvSpPr>
              <a:spLocks noChangeArrowheads="1"/>
            </p:cNvSpPr>
            <p:nvPr/>
          </p:nvSpPr>
          <p:spPr bwMode="auto">
            <a:xfrm>
              <a:off x="1224" y="254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64534" name="Group 156"/>
            <p:cNvGrpSpPr>
              <a:grpSpLocks/>
            </p:cNvGrpSpPr>
            <p:nvPr/>
          </p:nvGrpSpPr>
          <p:grpSpPr bwMode="auto">
            <a:xfrm>
              <a:off x="519" y="1506"/>
              <a:ext cx="2276" cy="2208"/>
              <a:chOff x="1475" y="1296"/>
              <a:chExt cx="2276" cy="2208"/>
            </a:xfrm>
          </p:grpSpPr>
          <p:sp>
            <p:nvSpPr>
              <p:cNvPr id="64535" name="Oval 157"/>
              <p:cNvSpPr>
                <a:spLocks noChangeArrowheads="1"/>
              </p:cNvSpPr>
              <p:nvPr/>
            </p:nvSpPr>
            <p:spPr bwMode="auto">
              <a:xfrm>
                <a:off x="2538" y="17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36" name="Oval 158"/>
              <p:cNvSpPr>
                <a:spLocks noChangeArrowheads="1"/>
              </p:cNvSpPr>
              <p:nvPr/>
            </p:nvSpPr>
            <p:spPr bwMode="auto">
              <a:xfrm>
                <a:off x="1958" y="1763"/>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4537" name="Text Box 159"/>
              <p:cNvSpPr txBox="1">
                <a:spLocks noChangeArrowheads="1"/>
              </p:cNvSpPr>
              <p:nvPr/>
            </p:nvSpPr>
            <p:spPr bwMode="auto">
              <a:xfrm>
                <a:off x="1981" y="1779"/>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4538" name="Oval 160"/>
              <p:cNvSpPr>
                <a:spLocks noChangeArrowheads="1"/>
              </p:cNvSpPr>
              <p:nvPr/>
            </p:nvSpPr>
            <p:spPr bwMode="auto">
              <a:xfrm>
                <a:off x="1638" y="1459"/>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4539" name="Oval 161"/>
              <p:cNvSpPr>
                <a:spLocks noChangeArrowheads="1"/>
              </p:cNvSpPr>
              <p:nvPr/>
            </p:nvSpPr>
            <p:spPr bwMode="auto">
              <a:xfrm>
                <a:off x="2824" y="1771"/>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4540" name="Oval 162"/>
              <p:cNvSpPr>
                <a:spLocks noChangeArrowheads="1"/>
              </p:cNvSpPr>
              <p:nvPr/>
            </p:nvSpPr>
            <p:spPr bwMode="auto">
              <a:xfrm>
                <a:off x="2504" y="1467"/>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4541" name="Oval 163"/>
              <p:cNvSpPr>
                <a:spLocks noChangeArrowheads="1"/>
              </p:cNvSpPr>
              <p:nvPr/>
            </p:nvSpPr>
            <p:spPr bwMode="auto">
              <a:xfrm>
                <a:off x="1966" y="2618"/>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4542" name="Oval 164"/>
              <p:cNvSpPr>
                <a:spLocks noChangeArrowheads="1"/>
              </p:cNvSpPr>
              <p:nvPr/>
            </p:nvSpPr>
            <p:spPr bwMode="auto">
              <a:xfrm>
                <a:off x="1646" y="2314"/>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4543" name="Oval 165"/>
              <p:cNvSpPr>
                <a:spLocks noChangeArrowheads="1"/>
              </p:cNvSpPr>
              <p:nvPr/>
            </p:nvSpPr>
            <p:spPr bwMode="auto">
              <a:xfrm>
                <a:off x="2868" y="2629"/>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4544" name="Oval 166"/>
              <p:cNvSpPr>
                <a:spLocks noChangeArrowheads="1"/>
              </p:cNvSpPr>
              <p:nvPr/>
            </p:nvSpPr>
            <p:spPr bwMode="auto">
              <a:xfrm>
                <a:off x="2548" y="2325"/>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4545" name="Oval 167"/>
              <p:cNvSpPr>
                <a:spLocks noChangeArrowheads="1"/>
              </p:cNvSpPr>
              <p:nvPr/>
            </p:nvSpPr>
            <p:spPr bwMode="auto">
              <a:xfrm>
                <a:off x="2538" y="19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46" name="Oval 168"/>
              <p:cNvSpPr>
                <a:spLocks noChangeArrowheads="1"/>
              </p:cNvSpPr>
              <p:nvPr/>
            </p:nvSpPr>
            <p:spPr bwMode="auto">
              <a:xfrm>
                <a:off x="3105" y="23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47" name="Oval 169"/>
              <p:cNvSpPr>
                <a:spLocks noChangeArrowheads="1"/>
              </p:cNvSpPr>
              <p:nvPr/>
            </p:nvSpPr>
            <p:spPr bwMode="auto">
              <a:xfrm>
                <a:off x="29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48" name="Oval 170"/>
              <p:cNvSpPr>
                <a:spLocks noChangeArrowheads="1"/>
              </p:cNvSpPr>
              <p:nvPr/>
            </p:nvSpPr>
            <p:spPr bwMode="auto">
              <a:xfrm>
                <a:off x="2560" y="266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49" name="Oval 171"/>
              <p:cNvSpPr>
                <a:spLocks noChangeArrowheads="1"/>
              </p:cNvSpPr>
              <p:nvPr/>
            </p:nvSpPr>
            <p:spPr bwMode="auto">
              <a:xfrm>
                <a:off x="2560" y="28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0" name="Oval 172"/>
              <p:cNvSpPr>
                <a:spLocks noChangeArrowheads="1"/>
              </p:cNvSpPr>
              <p:nvPr/>
            </p:nvSpPr>
            <p:spPr bwMode="auto">
              <a:xfrm>
                <a:off x="20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1" name="Oval 173"/>
              <p:cNvSpPr>
                <a:spLocks noChangeArrowheads="1"/>
              </p:cNvSpPr>
              <p:nvPr/>
            </p:nvSpPr>
            <p:spPr bwMode="auto">
              <a:xfrm>
                <a:off x="1678" y="265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2" name="Oval 174"/>
              <p:cNvSpPr>
                <a:spLocks noChangeArrowheads="1"/>
              </p:cNvSpPr>
              <p:nvPr/>
            </p:nvSpPr>
            <p:spPr bwMode="auto">
              <a:xfrm>
                <a:off x="1678" y="2835"/>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3" name="Oval 175"/>
              <p:cNvSpPr>
                <a:spLocks noChangeArrowheads="1"/>
              </p:cNvSpPr>
              <p:nvPr/>
            </p:nvSpPr>
            <p:spPr bwMode="auto">
              <a:xfrm>
                <a:off x="2023"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4" name="Oval 176"/>
              <p:cNvSpPr>
                <a:spLocks noChangeArrowheads="1"/>
              </p:cNvSpPr>
              <p:nvPr/>
            </p:nvSpPr>
            <p:spPr bwMode="auto">
              <a:xfrm>
                <a:off x="2201"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5" name="Oval 177"/>
              <p:cNvSpPr>
                <a:spLocks noChangeArrowheads="1"/>
              </p:cNvSpPr>
              <p:nvPr/>
            </p:nvSpPr>
            <p:spPr bwMode="auto">
              <a:xfrm>
                <a:off x="1656" y="183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6" name="Oval 178"/>
              <p:cNvSpPr>
                <a:spLocks noChangeArrowheads="1"/>
              </p:cNvSpPr>
              <p:nvPr/>
            </p:nvSpPr>
            <p:spPr bwMode="auto">
              <a:xfrm>
                <a:off x="1667" y="200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7" name="Oval 179"/>
              <p:cNvSpPr>
                <a:spLocks noChangeArrowheads="1"/>
              </p:cNvSpPr>
              <p:nvPr/>
            </p:nvSpPr>
            <p:spPr bwMode="auto">
              <a:xfrm>
                <a:off x="3112" y="320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58" name="Oval 180"/>
              <p:cNvSpPr>
                <a:spLocks noChangeArrowheads="1"/>
              </p:cNvSpPr>
              <p:nvPr/>
            </p:nvSpPr>
            <p:spPr bwMode="auto">
              <a:xfrm>
                <a:off x="2923" y="321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64559" name="Group 181"/>
              <p:cNvGrpSpPr>
                <a:grpSpLocks/>
              </p:cNvGrpSpPr>
              <p:nvPr/>
            </p:nvGrpSpPr>
            <p:grpSpPr bwMode="auto">
              <a:xfrm>
                <a:off x="3422" y="1830"/>
                <a:ext cx="110" cy="282"/>
                <a:chOff x="3073" y="3321"/>
                <a:chExt cx="110" cy="282"/>
              </a:xfrm>
            </p:grpSpPr>
            <p:sp>
              <p:nvSpPr>
                <p:cNvPr id="64578" name="Oval 182"/>
                <p:cNvSpPr>
                  <a:spLocks noChangeArrowheads="1"/>
                </p:cNvSpPr>
                <p:nvPr/>
              </p:nvSpPr>
              <p:spPr bwMode="auto">
                <a:xfrm>
                  <a:off x="3073" y="349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79" name="Oval 183"/>
                <p:cNvSpPr>
                  <a:spLocks noChangeArrowheads="1"/>
                </p:cNvSpPr>
                <p:nvPr/>
              </p:nvSpPr>
              <p:spPr bwMode="auto">
                <a:xfrm>
                  <a:off x="3081" y="332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64560" name="Oval 184"/>
              <p:cNvSpPr>
                <a:spLocks noChangeArrowheads="1"/>
              </p:cNvSpPr>
              <p:nvPr/>
            </p:nvSpPr>
            <p:spPr bwMode="auto">
              <a:xfrm>
                <a:off x="2200" y="31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1" name="Oval 185"/>
              <p:cNvSpPr>
                <a:spLocks noChangeArrowheads="1"/>
              </p:cNvSpPr>
              <p:nvPr/>
            </p:nvSpPr>
            <p:spPr bwMode="auto">
              <a:xfrm>
                <a:off x="2030" y="319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2" name="Oval 186"/>
              <p:cNvSpPr>
                <a:spLocks noChangeArrowheads="1"/>
              </p:cNvSpPr>
              <p:nvPr/>
            </p:nvSpPr>
            <p:spPr bwMode="auto">
              <a:xfrm>
                <a:off x="3101" y="147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3" name="Oval 187"/>
              <p:cNvSpPr>
                <a:spLocks noChangeArrowheads="1"/>
              </p:cNvSpPr>
              <p:nvPr/>
            </p:nvSpPr>
            <p:spPr bwMode="auto">
              <a:xfrm>
                <a:off x="2885" y="1476"/>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4" name="Oval 188"/>
              <p:cNvSpPr>
                <a:spLocks noChangeArrowheads="1"/>
              </p:cNvSpPr>
              <p:nvPr/>
            </p:nvSpPr>
            <p:spPr bwMode="auto">
              <a:xfrm>
                <a:off x="3448" y="283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5" name="Oval 189"/>
              <p:cNvSpPr>
                <a:spLocks noChangeArrowheads="1"/>
              </p:cNvSpPr>
              <p:nvPr/>
            </p:nvSpPr>
            <p:spPr bwMode="auto">
              <a:xfrm>
                <a:off x="3455" y="267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66" name="Freeform 190"/>
              <p:cNvSpPr>
                <a:spLocks/>
              </p:cNvSpPr>
              <p:nvPr/>
            </p:nvSpPr>
            <p:spPr bwMode="auto">
              <a:xfrm>
                <a:off x="3412" y="1502"/>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67" name="Freeform 191"/>
              <p:cNvSpPr>
                <a:spLocks/>
              </p:cNvSpPr>
              <p:nvPr/>
            </p:nvSpPr>
            <p:spPr bwMode="auto">
              <a:xfrm>
                <a:off x="3431" y="234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68" name="Freeform 192"/>
              <p:cNvSpPr>
                <a:spLocks/>
              </p:cNvSpPr>
              <p:nvPr/>
            </p:nvSpPr>
            <p:spPr bwMode="auto">
              <a:xfrm rot="-5400000">
                <a:off x="2015" y="98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69" name="Freeform 193"/>
              <p:cNvSpPr>
                <a:spLocks/>
              </p:cNvSpPr>
              <p:nvPr/>
            </p:nvSpPr>
            <p:spPr bwMode="auto">
              <a:xfrm rot="-5400000">
                <a:off x="2890" y="99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70" name="Freeform 194"/>
              <p:cNvSpPr>
                <a:spLocks/>
              </p:cNvSpPr>
              <p:nvPr/>
            </p:nvSpPr>
            <p:spPr bwMode="auto">
              <a:xfrm rot="5400000" flipV="1">
                <a:off x="2031" y="2843"/>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71" name="Freeform 195"/>
              <p:cNvSpPr>
                <a:spLocks/>
              </p:cNvSpPr>
              <p:nvPr/>
            </p:nvSpPr>
            <p:spPr bwMode="auto">
              <a:xfrm rot="5400000" flipV="1">
                <a:off x="2904" y="287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72" name="Freeform 196"/>
              <p:cNvSpPr>
                <a:spLocks/>
              </p:cNvSpPr>
              <p:nvPr/>
            </p:nvSpPr>
            <p:spPr bwMode="auto">
              <a:xfrm flipH="1" flipV="1">
                <a:off x="1475" y="1455"/>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73" name="Freeform 197"/>
              <p:cNvSpPr>
                <a:spLocks/>
              </p:cNvSpPr>
              <p:nvPr/>
            </p:nvSpPr>
            <p:spPr bwMode="auto">
              <a:xfrm flipH="1" flipV="1">
                <a:off x="1482" y="2351"/>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4574" name="Text Box 198"/>
              <p:cNvSpPr txBox="1">
                <a:spLocks noChangeArrowheads="1"/>
              </p:cNvSpPr>
              <p:nvPr/>
            </p:nvSpPr>
            <p:spPr bwMode="auto">
              <a:xfrm>
                <a:off x="2825" y="1787"/>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4575" name="Text Box 199"/>
              <p:cNvSpPr txBox="1">
                <a:spLocks noChangeArrowheads="1"/>
              </p:cNvSpPr>
              <p:nvPr/>
            </p:nvSpPr>
            <p:spPr bwMode="auto">
              <a:xfrm>
                <a:off x="1989" y="2634"/>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4576" name="Text Box 200"/>
              <p:cNvSpPr txBox="1">
                <a:spLocks noChangeArrowheads="1"/>
              </p:cNvSpPr>
              <p:nvPr/>
            </p:nvSpPr>
            <p:spPr bwMode="auto">
              <a:xfrm>
                <a:off x="2877" y="2653"/>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4577" name="Oval 201"/>
              <p:cNvSpPr>
                <a:spLocks noChangeArrowheads="1"/>
              </p:cNvSpPr>
              <p:nvPr/>
            </p:nvSpPr>
            <p:spPr bwMode="auto">
              <a:xfrm>
                <a:off x="2179" y="234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grpSp>
      <p:sp>
        <p:nvSpPr>
          <p:cNvPr id="64515" name="Text Box 2"/>
          <p:cNvSpPr txBox="1">
            <a:spLocks noChangeArrowheads="1"/>
          </p:cNvSpPr>
          <p:nvPr/>
        </p:nvSpPr>
        <p:spPr bwMode="auto">
          <a:xfrm>
            <a:off x="2335213" y="42863"/>
            <a:ext cx="4244975" cy="579437"/>
          </a:xfrm>
          <a:prstGeom prst="rect">
            <a:avLst/>
          </a:prstGeom>
          <a:noFill/>
          <a:ln w="38100">
            <a:no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solidFill>
                  <a:srgbClr val="FF3300"/>
                </a:solidFill>
                <a:ea typeface="长城楷体"/>
                <a:cs typeface="长城楷体"/>
              </a:rPr>
              <a:t>本征半导体的导电机理</a:t>
            </a:r>
          </a:p>
        </p:txBody>
      </p:sp>
      <p:sp>
        <p:nvSpPr>
          <p:cNvPr id="64516" name="Line 55"/>
          <p:cNvSpPr>
            <a:spLocks noChangeShapeType="1"/>
          </p:cNvSpPr>
          <p:nvPr/>
        </p:nvSpPr>
        <p:spPr bwMode="auto">
          <a:xfrm>
            <a:off x="4613275" y="1120775"/>
            <a:ext cx="0" cy="5486400"/>
          </a:xfrm>
          <a:prstGeom prst="line">
            <a:avLst/>
          </a:pr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37946" name="AutoShape 58"/>
          <p:cNvSpPr>
            <a:spLocks noChangeArrowheads="1"/>
          </p:cNvSpPr>
          <p:nvPr/>
        </p:nvSpPr>
        <p:spPr bwMode="auto">
          <a:xfrm>
            <a:off x="34925" y="2682875"/>
            <a:ext cx="1657350" cy="592138"/>
          </a:xfrm>
          <a:prstGeom prst="wedgeRoundRectCallout">
            <a:avLst>
              <a:gd name="adj1" fmla="val 62644"/>
              <a:gd name="adj2" fmla="val 160991"/>
              <a:gd name="adj3" fmla="val 16667"/>
            </a:avLst>
          </a:prstGeom>
          <a:solidFill>
            <a:srgbClr val="00FF00"/>
          </a:solidFill>
          <a:ln w="38100">
            <a:solidFill>
              <a:srgbClr val="008000"/>
            </a:solidFill>
            <a:miter lim="800000"/>
            <a:headEnd type="none" w="sm" len="sm"/>
            <a:tailEnd type="none" w="sm" len="sm"/>
          </a:ln>
        </p:spPr>
        <p:txBody>
          <a:bodyPr lIns="90000" tIns="46800" rIns="90000" bIns="46800" anchor="ctr">
            <a:spAutoFit/>
          </a:bodyPr>
          <a:lstStyle/>
          <a:p>
            <a:pPr>
              <a:spcBef>
                <a:spcPct val="50000"/>
              </a:spcBef>
            </a:pPr>
            <a:r>
              <a:rPr lang="zh-CN" altLang="en-US" sz="2800" b="1"/>
              <a:t>空穴</a:t>
            </a:r>
          </a:p>
        </p:txBody>
      </p:sp>
      <p:sp>
        <p:nvSpPr>
          <p:cNvPr id="37947" name="AutoShape 59"/>
          <p:cNvSpPr>
            <a:spLocks noChangeArrowheads="1"/>
          </p:cNvSpPr>
          <p:nvPr/>
        </p:nvSpPr>
        <p:spPr bwMode="auto">
          <a:xfrm>
            <a:off x="2327275" y="1458913"/>
            <a:ext cx="1957388" cy="590550"/>
          </a:xfrm>
          <a:prstGeom prst="wedgeRoundRectCallout">
            <a:avLst>
              <a:gd name="adj1" fmla="val 46106"/>
              <a:gd name="adj2" fmla="val 317472"/>
              <a:gd name="adj3" fmla="val 16667"/>
            </a:avLst>
          </a:prstGeom>
          <a:solidFill>
            <a:srgbClr val="00FF00"/>
          </a:solidFill>
          <a:ln w="38100">
            <a:solidFill>
              <a:srgbClr val="008000"/>
            </a:solidFill>
            <a:miter lim="800000"/>
            <a:headEnd type="none" w="sm" len="sm"/>
            <a:tailEnd type="none" w="sm" len="sm"/>
          </a:ln>
        </p:spPr>
        <p:txBody>
          <a:bodyPr lIns="90000" tIns="46800" rIns="90000" bIns="46800" anchor="ctr">
            <a:spAutoFit/>
          </a:bodyPr>
          <a:lstStyle/>
          <a:p>
            <a:pPr>
              <a:spcBef>
                <a:spcPct val="50000"/>
              </a:spcBef>
            </a:pPr>
            <a:r>
              <a:rPr lang="zh-CN" altLang="en-US" sz="2800" b="1"/>
              <a:t>自由电子</a:t>
            </a:r>
            <a:endParaRPr lang="zh-CN" altLang="en-US" sz="3200" b="1">
              <a:ea typeface="长城楷体"/>
              <a:cs typeface="长城楷体"/>
            </a:endParaRPr>
          </a:p>
        </p:txBody>
      </p:sp>
      <p:sp>
        <p:nvSpPr>
          <p:cNvPr id="37948" name="AutoShape 60"/>
          <p:cNvSpPr>
            <a:spLocks noChangeArrowheads="1"/>
          </p:cNvSpPr>
          <p:nvPr/>
        </p:nvSpPr>
        <p:spPr bwMode="auto">
          <a:xfrm>
            <a:off x="1412875" y="5878513"/>
            <a:ext cx="1863725" cy="590550"/>
          </a:xfrm>
          <a:prstGeom prst="wedgeRoundRectCallout">
            <a:avLst>
              <a:gd name="adj1" fmla="val 56389"/>
              <a:gd name="adj2" fmla="val -111560"/>
              <a:gd name="adj3" fmla="val 16667"/>
            </a:avLst>
          </a:prstGeom>
          <a:solidFill>
            <a:srgbClr val="00FF00"/>
          </a:solidFill>
          <a:ln w="38100">
            <a:solidFill>
              <a:srgbClr val="008000"/>
            </a:solidFill>
            <a:miter lim="800000"/>
            <a:headEnd type="none" w="sm" len="sm"/>
            <a:tailEnd type="none" w="sm" len="sm"/>
          </a:ln>
        </p:spPr>
        <p:txBody>
          <a:bodyPr lIns="90000" tIns="46800" rIns="90000" bIns="46800" anchor="ctr">
            <a:spAutoFit/>
          </a:bodyPr>
          <a:lstStyle/>
          <a:p>
            <a:pPr>
              <a:spcBef>
                <a:spcPct val="50000"/>
              </a:spcBef>
            </a:pPr>
            <a:r>
              <a:rPr lang="zh-CN" altLang="en-US" sz="2800" b="1"/>
              <a:t>束缚电子</a:t>
            </a:r>
            <a:endParaRPr lang="zh-CN" altLang="en-US" sz="3200" b="1">
              <a:ea typeface="长城楷体"/>
              <a:cs typeface="长城楷体"/>
            </a:endParaRPr>
          </a:p>
        </p:txBody>
      </p:sp>
      <p:grpSp>
        <p:nvGrpSpPr>
          <p:cNvPr id="6" name="Group 202"/>
          <p:cNvGrpSpPr>
            <a:grpSpLocks/>
          </p:cNvGrpSpPr>
          <p:nvPr/>
        </p:nvGrpSpPr>
        <p:grpSpPr bwMode="auto">
          <a:xfrm>
            <a:off x="1882775" y="3733800"/>
            <a:ext cx="2444750" cy="401638"/>
            <a:chOff x="1208" y="2414"/>
            <a:chExt cx="1540" cy="253"/>
          </a:xfrm>
        </p:grpSpPr>
        <p:sp>
          <p:nvSpPr>
            <p:cNvPr id="64531" name="Oval 203"/>
            <p:cNvSpPr>
              <a:spLocks noChangeArrowheads="1"/>
            </p:cNvSpPr>
            <p:nvPr/>
          </p:nvSpPr>
          <p:spPr bwMode="auto">
            <a:xfrm>
              <a:off x="2646" y="241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32" name="Oval 204"/>
            <p:cNvSpPr>
              <a:spLocks noChangeArrowheads="1"/>
            </p:cNvSpPr>
            <p:nvPr/>
          </p:nvSpPr>
          <p:spPr bwMode="auto">
            <a:xfrm>
              <a:off x="1208" y="2544"/>
              <a:ext cx="125" cy="123"/>
            </a:xfrm>
            <a:prstGeom prst="ellipse">
              <a:avLst/>
            </a:prstGeom>
            <a:solidFill>
              <a:srgbClr val="FFFFFF"/>
            </a:solidFill>
            <a:ln w="38100">
              <a:solidFill>
                <a:schemeClr val="tx1"/>
              </a:solidFill>
              <a:round/>
              <a:headEnd type="none" w="sm" len="sm"/>
              <a:tailEnd type="none" w="sm" len="sm"/>
            </a:ln>
          </p:spPr>
          <p:txBody>
            <a:bodyPr anchor="ctr">
              <a:spAutoFit/>
            </a:bodyPr>
            <a:lstStyle/>
            <a:p>
              <a:endParaRPr lang="zh-CN" altLang="en-US"/>
            </a:p>
          </p:txBody>
        </p:sp>
      </p:grpSp>
      <p:grpSp>
        <p:nvGrpSpPr>
          <p:cNvPr id="7" name="Group 52"/>
          <p:cNvGrpSpPr>
            <a:grpSpLocks/>
          </p:cNvGrpSpPr>
          <p:nvPr/>
        </p:nvGrpSpPr>
        <p:grpSpPr bwMode="auto">
          <a:xfrm>
            <a:off x="1901825" y="3378200"/>
            <a:ext cx="774700" cy="744538"/>
            <a:chOff x="1220" y="2030"/>
            <a:chExt cx="488" cy="469"/>
          </a:xfrm>
        </p:grpSpPr>
        <p:sp>
          <p:nvSpPr>
            <p:cNvPr id="64529" name="Oval 53"/>
            <p:cNvSpPr>
              <a:spLocks noChangeArrowheads="1"/>
            </p:cNvSpPr>
            <p:nvPr/>
          </p:nvSpPr>
          <p:spPr bwMode="auto">
            <a:xfrm>
              <a:off x="1220" y="238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4530" name="Oval 54"/>
            <p:cNvSpPr>
              <a:spLocks noChangeArrowheads="1"/>
            </p:cNvSpPr>
            <p:nvPr/>
          </p:nvSpPr>
          <p:spPr bwMode="auto">
            <a:xfrm>
              <a:off x="1583" y="2030"/>
              <a:ext cx="125" cy="123"/>
            </a:xfrm>
            <a:prstGeom prst="ellipse">
              <a:avLst/>
            </a:prstGeom>
            <a:solidFill>
              <a:srgbClr val="FFFFFF"/>
            </a:solidFill>
            <a:ln w="38100">
              <a:solidFill>
                <a:schemeClr val="tx1"/>
              </a:solidFill>
              <a:round/>
              <a:headEnd type="none" w="sm" len="sm"/>
              <a:tailEnd type="none" w="sm" len="sm"/>
            </a:ln>
          </p:spPr>
          <p:txBody>
            <a:bodyPr anchor="ctr">
              <a:spAutoFit/>
            </a:bodyPr>
            <a:lstStyle/>
            <a:p>
              <a:endParaRPr lang="zh-CN" altLang="en-US"/>
            </a:p>
          </p:txBody>
        </p:sp>
      </p:grpSp>
      <p:sp>
        <p:nvSpPr>
          <p:cNvPr id="38093" name="Rectangle 205"/>
          <p:cNvSpPr>
            <a:spLocks noChangeArrowheads="1"/>
          </p:cNvSpPr>
          <p:nvPr/>
        </p:nvSpPr>
        <p:spPr bwMode="auto">
          <a:xfrm>
            <a:off x="4794250" y="2833680"/>
            <a:ext cx="4349750" cy="955903"/>
          </a:xfrm>
          <a:prstGeom prst="rect">
            <a:avLst/>
          </a:prstGeom>
          <a:noFill/>
          <a:ln w="9525">
            <a:noFill/>
            <a:miter lim="800000"/>
            <a:headEnd/>
            <a:tailEnd/>
          </a:ln>
        </p:spPr>
        <p:txBody>
          <a:bodyPr>
            <a:spAutoFit/>
          </a:bodyPr>
          <a:lstStyle/>
          <a:p>
            <a:pPr>
              <a:lnSpc>
                <a:spcPct val="150000"/>
              </a:lnSpc>
            </a:pPr>
            <a:r>
              <a:rPr lang="zh-CN" altLang="en-US" sz="2000" b="1" dirty="0"/>
              <a:t>因此，半导体中存在着两种导电粒子，即</a:t>
            </a:r>
            <a:r>
              <a:rPr lang="zh-CN" altLang="en-US" sz="2000" b="1" dirty="0">
                <a:solidFill>
                  <a:srgbClr val="FF0000"/>
                </a:solidFill>
              </a:rPr>
              <a:t>自由电子和空穴，</a:t>
            </a:r>
            <a:r>
              <a:rPr lang="zh-CN" altLang="en-US" sz="2000" b="1" dirty="0"/>
              <a:t>称为载流子</a:t>
            </a:r>
            <a:r>
              <a:rPr lang="zh-CN" altLang="en-US" sz="2000" b="1" dirty="0">
                <a:solidFill>
                  <a:srgbClr val="FF0000"/>
                </a:solidFill>
              </a:rPr>
              <a:t>。 </a:t>
            </a:r>
          </a:p>
        </p:txBody>
      </p:sp>
      <p:sp>
        <p:nvSpPr>
          <p:cNvPr id="66" name="Rectangle 3" descr="25%"/>
          <p:cNvSpPr>
            <a:spLocks noChangeArrowheads="1"/>
          </p:cNvSpPr>
          <p:nvPr/>
        </p:nvSpPr>
        <p:spPr bwMode="auto">
          <a:xfrm>
            <a:off x="4565650" y="849280"/>
            <a:ext cx="4578350" cy="1870075"/>
          </a:xfrm>
          <a:prstGeom prst="rect">
            <a:avLst/>
          </a:prstGeom>
          <a:noFill/>
          <a:ln>
            <a:noFill/>
          </a:ln>
          <a:effectLst/>
          <a:extLst/>
        </p:spPr>
        <p:txBody>
          <a:bodyPr anchor="ctr">
            <a:spAutoFit/>
          </a:bodyPr>
          <a:lstStyle/>
          <a:p>
            <a:pPr>
              <a:lnSpc>
                <a:spcPct val="110000"/>
              </a:lnSpc>
              <a:defRPr/>
            </a:pPr>
            <a:r>
              <a:rPr lang="zh-CN" altLang="en-US" sz="2100" b="1" dirty="0">
                <a:solidFill>
                  <a:schemeClr val="tx2"/>
                </a:solidFill>
                <a:effectLst>
                  <a:outerShdw blurRad="38100" dist="38100" dir="2700000" algn="tl">
                    <a:srgbClr val="C0C0C0"/>
                  </a:outerShdw>
                </a:effectLst>
              </a:rPr>
              <a:t>当半导体两端加外电压时，将出现两部分电流</a:t>
            </a:r>
            <a:r>
              <a:rPr lang="zh-CN" altLang="en-US" sz="2100" b="1" dirty="0">
                <a:solidFill>
                  <a:schemeClr val="tx2"/>
                </a:solidFill>
                <a:effectLst>
                  <a:outerShdw blurRad="38100" dist="38100" dir="2700000" algn="tl">
                    <a:srgbClr val="C0C0C0"/>
                  </a:outerShdw>
                </a:effectLst>
                <a:sym typeface="Wingdings" pitchFamily="2" charset="2"/>
              </a:rPr>
              <a:t> </a:t>
            </a:r>
            <a:endParaRPr lang="en-US" altLang="zh-CN" sz="2100" b="1" dirty="0">
              <a:solidFill>
                <a:schemeClr val="tx2"/>
              </a:solidFill>
              <a:effectLst>
                <a:outerShdw blurRad="38100" dist="38100" dir="2700000" algn="tl">
                  <a:srgbClr val="C0C0C0"/>
                </a:outerShdw>
              </a:effectLst>
              <a:sym typeface="Wingdings" pitchFamily="2" charset="2"/>
            </a:endParaRPr>
          </a:p>
          <a:p>
            <a:pPr>
              <a:lnSpc>
                <a:spcPct val="110000"/>
              </a:lnSpc>
              <a:defRPr/>
            </a:pPr>
            <a:r>
              <a:rPr lang="zh-CN" altLang="en-US" sz="2100" b="1" dirty="0">
                <a:solidFill>
                  <a:schemeClr val="tx2"/>
                </a:solidFill>
                <a:effectLst>
                  <a:outerShdw blurRad="38100" dist="38100" dir="2700000" algn="tl">
                    <a:srgbClr val="C0C0C0"/>
                  </a:outerShdw>
                </a:effectLst>
                <a:sym typeface="Wingdings" pitchFamily="2" charset="2"/>
              </a:rPr>
              <a:t> </a:t>
            </a:r>
            <a:r>
              <a:rPr lang="en-US" altLang="zh-CN" sz="2100" b="1" dirty="0">
                <a:solidFill>
                  <a:srgbClr val="CC0000"/>
                </a:solidFill>
                <a:effectLst>
                  <a:outerShdw blurRad="38100" dist="38100" dir="2700000" algn="tl">
                    <a:srgbClr val="C0C0C0"/>
                  </a:outerShdw>
                </a:effectLst>
                <a:sym typeface="Wingdings" pitchFamily="2" charset="2"/>
              </a:rPr>
              <a:t>(1)</a:t>
            </a:r>
            <a:r>
              <a:rPr lang="zh-CN" altLang="en-US" sz="2100" b="1" dirty="0">
                <a:solidFill>
                  <a:srgbClr val="A50021"/>
                </a:solidFill>
                <a:effectLst>
                  <a:outerShdw blurRad="38100" dist="38100" dir="2700000" algn="tl">
                    <a:srgbClr val="C0C0C0"/>
                  </a:outerShdw>
                </a:effectLst>
              </a:rPr>
              <a:t>自由电子作定向运动 </a:t>
            </a:r>
            <a:r>
              <a:rPr lang="zh-CN" altLang="en-US" sz="2100" b="1" dirty="0">
                <a:solidFill>
                  <a:srgbClr val="A50021"/>
                </a:solidFill>
                <a:effectLst>
                  <a:outerShdw blurRad="38100" dist="38100" dir="2700000" algn="tl">
                    <a:srgbClr val="C0C0C0"/>
                  </a:outerShdw>
                </a:effectLst>
                <a:sym typeface="Symbol" pitchFamily="18" charset="2"/>
              </a:rPr>
              <a:t></a:t>
            </a:r>
            <a:r>
              <a:rPr lang="zh-CN" altLang="en-US" sz="2100" b="1" dirty="0">
                <a:solidFill>
                  <a:srgbClr val="A50021"/>
                </a:solidFill>
                <a:effectLst>
                  <a:outerShdw blurRad="38100" dist="38100" dir="2700000" algn="tl">
                    <a:srgbClr val="C0C0C0"/>
                  </a:outerShdw>
                </a:effectLst>
              </a:rPr>
              <a:t>电子电流</a:t>
            </a:r>
          </a:p>
          <a:p>
            <a:pPr>
              <a:lnSpc>
                <a:spcPct val="110000"/>
              </a:lnSpc>
              <a:defRPr/>
            </a:pPr>
            <a:r>
              <a:rPr lang="zh-CN" altLang="en-US" sz="2100" b="1" dirty="0">
                <a:solidFill>
                  <a:srgbClr val="A50021"/>
                </a:solidFill>
                <a:effectLst>
                  <a:outerShdw blurRad="38100" dist="38100" dir="2700000" algn="tl">
                    <a:srgbClr val="C0C0C0"/>
                  </a:outerShdw>
                </a:effectLst>
              </a:rPr>
              <a:t> </a:t>
            </a:r>
            <a:r>
              <a:rPr lang="en-US" altLang="zh-CN" sz="2100" b="1" dirty="0">
                <a:solidFill>
                  <a:srgbClr val="CC0000"/>
                </a:solidFill>
                <a:effectLst>
                  <a:outerShdw blurRad="38100" dist="38100" dir="2700000" algn="tl">
                    <a:srgbClr val="C0C0C0"/>
                  </a:outerShdw>
                </a:effectLst>
                <a:sym typeface="Wingdings" pitchFamily="2" charset="2"/>
              </a:rPr>
              <a:t>(2)</a:t>
            </a:r>
            <a:r>
              <a:rPr lang="zh-CN" altLang="en-US" sz="2100" b="1" dirty="0">
                <a:solidFill>
                  <a:srgbClr val="A50021"/>
                </a:solidFill>
                <a:effectLst>
                  <a:outerShdw blurRad="38100" dist="38100" dir="2700000" algn="tl">
                    <a:srgbClr val="C0C0C0"/>
                  </a:outerShdw>
                </a:effectLst>
              </a:rPr>
              <a:t>价电子递补空穴 </a:t>
            </a:r>
            <a:r>
              <a:rPr lang="zh-CN" altLang="en-US" sz="2100" b="1" dirty="0">
                <a:solidFill>
                  <a:srgbClr val="A50021"/>
                </a:solidFill>
                <a:effectLst>
                  <a:outerShdw blurRad="38100" dist="38100" dir="2700000" algn="tl">
                    <a:srgbClr val="C0C0C0"/>
                  </a:outerShdw>
                </a:effectLst>
                <a:sym typeface="Symbol" pitchFamily="18" charset="2"/>
              </a:rPr>
              <a:t>空穴电流</a:t>
            </a:r>
            <a:endParaRPr lang="en-US" altLang="zh-CN" sz="2100" b="1" dirty="0">
              <a:solidFill>
                <a:srgbClr val="A50021"/>
              </a:solidFill>
              <a:effectLst>
                <a:outerShdw blurRad="38100" dist="38100" dir="2700000" algn="tl">
                  <a:srgbClr val="C0C0C0"/>
                </a:outerShdw>
              </a:effectLst>
              <a:sym typeface="Symbol" pitchFamily="18" charset="2"/>
            </a:endParaRPr>
          </a:p>
          <a:p>
            <a:pPr>
              <a:lnSpc>
                <a:spcPct val="110000"/>
              </a:lnSpc>
              <a:defRPr/>
            </a:pPr>
            <a:r>
              <a:rPr lang="zh-CN" altLang="en-US" sz="2100" b="1" dirty="0">
                <a:solidFill>
                  <a:srgbClr val="A50021"/>
                </a:solidFill>
                <a:effectLst>
                  <a:outerShdw blurRad="38100" dist="38100" dir="2700000" algn="tl">
                    <a:srgbClr val="C0C0C0"/>
                  </a:outerShdw>
                </a:effectLst>
                <a:sym typeface="Symbol" pitchFamily="18" charset="2"/>
              </a:rPr>
              <a:t>两者之和即为半导体中的电流。</a:t>
            </a:r>
          </a:p>
        </p:txBody>
      </p:sp>
      <p:sp>
        <p:nvSpPr>
          <p:cNvPr id="2" name="矩形 1"/>
          <p:cNvSpPr>
            <a:spLocks noChangeArrowheads="1"/>
          </p:cNvSpPr>
          <p:nvPr/>
        </p:nvSpPr>
        <p:spPr bwMode="auto">
          <a:xfrm>
            <a:off x="4929192" y="3905256"/>
            <a:ext cx="3897313" cy="400110"/>
          </a:xfrm>
          <a:prstGeom prst="rect">
            <a:avLst/>
          </a:prstGeom>
          <a:noFill/>
          <a:ln w="38100">
            <a:noFill/>
            <a:miter lim="800000"/>
            <a:headEnd/>
            <a:tailEnd/>
          </a:ln>
        </p:spPr>
        <p:txBody>
          <a:bodyPr anchor="ctr">
            <a:spAutoFit/>
          </a:bodyPr>
          <a:lstStyle/>
          <a:p>
            <a:pPr>
              <a:spcBef>
                <a:spcPct val="50000"/>
              </a:spcBef>
            </a:pPr>
            <a:r>
              <a:rPr lang="zh-CN" altLang="en-US" sz="2000" b="1" dirty="0"/>
              <a:t>两者成对出现，成对消失。</a:t>
            </a:r>
          </a:p>
        </p:txBody>
      </p:sp>
      <p:sp>
        <p:nvSpPr>
          <p:cNvPr id="67" name="Rectangle 57"/>
          <p:cNvSpPr>
            <a:spLocks noChangeArrowheads="1"/>
          </p:cNvSpPr>
          <p:nvPr/>
        </p:nvSpPr>
        <p:spPr bwMode="auto">
          <a:xfrm>
            <a:off x="239713" y="558800"/>
            <a:ext cx="1247775" cy="460375"/>
          </a:xfrm>
          <a:prstGeom prst="rect">
            <a:avLst/>
          </a:prstGeom>
          <a:noFill/>
          <a:ln w="38100">
            <a:noFill/>
            <a:miter lim="800000"/>
            <a:headEnd/>
            <a:tailEnd/>
          </a:ln>
        </p:spPr>
        <p:txBody>
          <a:bodyPr anchor="ctr">
            <a:spAutoFit/>
          </a:bodyPr>
          <a:lstStyle/>
          <a:p>
            <a:pPr>
              <a:spcBef>
                <a:spcPct val="50000"/>
              </a:spcBef>
            </a:pPr>
            <a:r>
              <a:rPr lang="zh-CN" altLang="en-US" b="1">
                <a:solidFill>
                  <a:srgbClr val="A50021"/>
                </a:solidFill>
              </a:rPr>
              <a:t>激发</a:t>
            </a:r>
          </a:p>
        </p:txBody>
      </p:sp>
      <p:graphicFrame>
        <p:nvGraphicFramePr>
          <p:cNvPr id="70" name="Object 8"/>
          <p:cNvGraphicFramePr>
            <a:graphicFrameLocks noChangeAspect="1"/>
          </p:cNvGraphicFramePr>
          <p:nvPr/>
        </p:nvGraphicFramePr>
        <p:xfrm>
          <a:off x="5762640" y="4341824"/>
          <a:ext cx="1112837" cy="534987"/>
        </p:xfrm>
        <a:graphic>
          <a:graphicData uri="http://schemas.openxmlformats.org/presentationml/2006/ole">
            <p:oleObj spid="_x0000_s64580" name="Equation" r:id="rId5" imgW="393480" imgH="190440" progId="Equation.DSMT4">
              <p:embed/>
            </p:oleObj>
          </a:graphicData>
        </a:graphic>
      </p:graphicFrame>
      <p:sp>
        <p:nvSpPr>
          <p:cNvPr id="68" name="Rectangle 57"/>
          <p:cNvSpPr>
            <a:spLocks noChangeArrowheads="1"/>
          </p:cNvSpPr>
          <p:nvPr/>
        </p:nvSpPr>
        <p:spPr bwMode="auto">
          <a:xfrm>
            <a:off x="4810128" y="5868988"/>
            <a:ext cx="4191000" cy="400110"/>
          </a:xfrm>
          <a:prstGeom prst="rect">
            <a:avLst/>
          </a:prstGeom>
          <a:noFill/>
          <a:ln w="38100">
            <a:noFill/>
            <a:miter lim="800000"/>
            <a:headEnd/>
            <a:tailEnd/>
          </a:ln>
        </p:spPr>
        <p:txBody>
          <a:bodyPr anchor="ctr">
            <a:spAutoFit/>
          </a:bodyPr>
          <a:lstStyle/>
          <a:p>
            <a:pPr>
              <a:spcBef>
                <a:spcPct val="50000"/>
              </a:spcBef>
            </a:pPr>
            <a:r>
              <a:rPr lang="zh-CN" altLang="en-US" sz="2000" b="1" dirty="0">
                <a:solidFill>
                  <a:srgbClr val="A50021"/>
                </a:solidFill>
              </a:rPr>
              <a:t>温度对半导体的导电性能影响很大。</a:t>
            </a:r>
          </a:p>
        </p:txBody>
      </p:sp>
      <p:sp>
        <p:nvSpPr>
          <p:cNvPr id="69" name="矩形 68"/>
          <p:cNvSpPr>
            <a:spLocks noChangeArrowheads="1"/>
          </p:cNvSpPr>
          <p:nvPr/>
        </p:nvSpPr>
        <p:spPr bwMode="auto">
          <a:xfrm>
            <a:off x="4805363" y="4754929"/>
            <a:ext cx="4191000" cy="1015663"/>
          </a:xfrm>
          <a:prstGeom prst="rect">
            <a:avLst/>
          </a:prstGeom>
          <a:noFill/>
          <a:ln w="38100">
            <a:noFill/>
            <a:miter lim="800000"/>
            <a:headEnd/>
            <a:tailEnd/>
          </a:ln>
        </p:spPr>
        <p:txBody>
          <a:bodyPr anchor="ctr">
            <a:spAutoFit/>
          </a:bodyPr>
          <a:lstStyle/>
          <a:p>
            <a:pPr>
              <a:spcBef>
                <a:spcPct val="50000"/>
              </a:spcBef>
            </a:pPr>
            <a:r>
              <a:rPr lang="zh-CN" altLang="en-US" sz="2000" b="1" dirty="0"/>
              <a:t>在一定温度下，激发与复合</a:t>
            </a:r>
            <a:r>
              <a:rPr lang="zh-CN" altLang="en-US" sz="2000" b="1" dirty="0">
                <a:sym typeface="Symbol" pitchFamily="18" charset="2"/>
              </a:rPr>
              <a:t>达到动态平衡，</a:t>
            </a:r>
            <a:r>
              <a:rPr lang="zh-CN" altLang="en-US" sz="2000" b="1" dirty="0"/>
              <a:t>半导体中载流子浓度保持一定。</a:t>
            </a:r>
          </a:p>
        </p:txBody>
      </p:sp>
      <p:sp>
        <p:nvSpPr>
          <p:cNvPr id="71" name="Rectangle 57"/>
          <p:cNvSpPr>
            <a:spLocks noChangeArrowheads="1"/>
          </p:cNvSpPr>
          <p:nvPr/>
        </p:nvSpPr>
        <p:spPr bwMode="auto">
          <a:xfrm>
            <a:off x="1487488" y="622300"/>
            <a:ext cx="1247775" cy="461963"/>
          </a:xfrm>
          <a:prstGeom prst="rect">
            <a:avLst/>
          </a:prstGeom>
          <a:noFill/>
          <a:ln w="38100">
            <a:noFill/>
            <a:miter lim="800000"/>
            <a:headEnd/>
            <a:tailEnd/>
          </a:ln>
        </p:spPr>
        <p:txBody>
          <a:bodyPr anchor="ctr">
            <a:spAutoFit/>
          </a:bodyPr>
          <a:lstStyle/>
          <a:p>
            <a:pPr>
              <a:spcBef>
                <a:spcPct val="50000"/>
              </a:spcBef>
            </a:pPr>
            <a:r>
              <a:rPr lang="zh-CN" altLang="en-US" b="1">
                <a:solidFill>
                  <a:srgbClr val="A50021"/>
                </a:solidFill>
              </a:rPr>
              <a:t>复合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48"/>
                                        </p:tgtEl>
                                        <p:attrNameLst>
                                          <p:attrName>style.visibility</p:attrName>
                                        </p:attrNameLst>
                                      </p:cBhvr>
                                      <p:to>
                                        <p:strVal val="visible"/>
                                      </p:to>
                                    </p:set>
                                    <p:animEffect transition="in" filter="blinds(horizontal)">
                                      <p:cBhvr>
                                        <p:cTn id="12" dur="500"/>
                                        <p:tgtEl>
                                          <p:spTgt spid="37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subTnLst>
                                    <p:audio>
                                      <p:cMediaNode>
                                        <p:cTn display="0" masterRel="sameClick">
                                          <p:stCondLst>
                                            <p:cond evt="begin" delay="0">
                                              <p:tn val="15"/>
                                            </p:cond>
                                          </p:stCondLst>
                                          <p:endCondLst>
                                            <p:cond evt="onStopAudio" delay="0">
                                              <p:tgtEl>
                                                <p:sldTgt/>
                                              </p:tgtEl>
                                            </p:cond>
                                          </p:endCondLst>
                                        </p:cTn>
                                        <p:tgtEl>
                                          <p:sndTgt r:embed="rId4" name="click.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37947"/>
                                        </p:tgtEl>
                                        <p:attrNameLst>
                                          <p:attrName>style.visibility</p:attrName>
                                        </p:attrNameLst>
                                      </p:cBhvr>
                                      <p:to>
                                        <p:strVal val="visible"/>
                                      </p:to>
                                    </p:set>
                                    <p:anim calcmode="lin" valueType="num">
                                      <p:cBhvr additive="base">
                                        <p:cTn id="22" dur="500" fill="hold"/>
                                        <p:tgtEl>
                                          <p:spTgt spid="37947"/>
                                        </p:tgtEl>
                                        <p:attrNameLst>
                                          <p:attrName>ppt_x</p:attrName>
                                        </p:attrNameLst>
                                      </p:cBhvr>
                                      <p:tavLst>
                                        <p:tav tm="0">
                                          <p:val>
                                            <p:strVal val="1+#ppt_w/2"/>
                                          </p:val>
                                        </p:tav>
                                        <p:tav tm="100000">
                                          <p:val>
                                            <p:strVal val="#ppt_x"/>
                                          </p:val>
                                        </p:tav>
                                      </p:tavLst>
                                    </p:anim>
                                    <p:anim calcmode="lin" valueType="num">
                                      <p:cBhvr additive="base">
                                        <p:cTn id="23" dur="500" fill="hold"/>
                                        <p:tgtEl>
                                          <p:spTgt spid="3794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blinds(vertical)">
                                      <p:cBhvr>
                                        <p:cTn id="28" dur="500"/>
                                        <p:tgtEl>
                                          <p:spTgt spid="6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37946"/>
                                        </p:tgtEl>
                                        <p:attrNameLst>
                                          <p:attrName>style.visibility</p:attrName>
                                        </p:attrNameLst>
                                      </p:cBhvr>
                                      <p:to>
                                        <p:strVal val="visible"/>
                                      </p:to>
                                    </p:set>
                                    <p:anim calcmode="lin" valueType="num">
                                      <p:cBhvr additive="base">
                                        <p:cTn id="33" dur="500" fill="hold"/>
                                        <p:tgtEl>
                                          <p:spTgt spid="37946"/>
                                        </p:tgtEl>
                                        <p:attrNameLst>
                                          <p:attrName>ppt_x</p:attrName>
                                        </p:attrNameLst>
                                      </p:cBhvr>
                                      <p:tavLst>
                                        <p:tav tm="0">
                                          <p:val>
                                            <p:strVal val="0-#ppt_w/2"/>
                                          </p:val>
                                        </p:tav>
                                        <p:tav tm="100000">
                                          <p:val>
                                            <p:strVal val="#ppt_x"/>
                                          </p:val>
                                        </p:tav>
                                      </p:tavLst>
                                    </p:anim>
                                    <p:anim calcmode="lin" valueType="num">
                                      <p:cBhvr additive="base">
                                        <p:cTn id="34" dur="500" fill="hold"/>
                                        <p:tgtEl>
                                          <p:spTgt spid="37946"/>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1000"/>
                                        <p:tgtEl>
                                          <p:spTgt spid="7"/>
                                        </p:tgtEl>
                                      </p:cBhvr>
                                    </p:animEffect>
                                  </p:childTnLst>
                                  <p:subTnLst>
                                    <p:audio>
                                      <p:cMediaNode>
                                        <p:cTn display="0" masterRel="sameClick">
                                          <p:stCondLst>
                                            <p:cond evt="begin" delay="0">
                                              <p:tn val="37"/>
                                            </p:cond>
                                          </p:stCondLst>
                                          <p:endCondLst>
                                            <p:cond evt="onStopAudio" delay="0">
                                              <p:tgtEl>
                                                <p:sldTgt/>
                                              </p:tgtEl>
                                            </p:cond>
                                          </p:endCondLst>
                                        </p:cTn>
                                        <p:tgtEl>
                                          <p:sndTgt r:embed="rId4" name="click.wav" builtIn="1"/>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6">
                                            <p:txEl>
                                              <p:pRg st="0" end="0"/>
                                            </p:txEl>
                                          </p:spTgt>
                                        </p:tgtEl>
                                        <p:attrNameLst>
                                          <p:attrName>style.visibility</p:attrName>
                                        </p:attrNameLst>
                                      </p:cBhvr>
                                      <p:to>
                                        <p:strVal val="visible"/>
                                      </p:to>
                                    </p:set>
                                    <p:animEffect transition="in" filter="wipe(left)">
                                      <p:cBhvr>
                                        <p:cTn id="44" dur="500"/>
                                        <p:tgtEl>
                                          <p:spTgt spid="66">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6">
                                            <p:txEl>
                                              <p:pRg st="1" end="1"/>
                                            </p:txEl>
                                          </p:spTgt>
                                        </p:tgtEl>
                                        <p:attrNameLst>
                                          <p:attrName>style.visibility</p:attrName>
                                        </p:attrNameLst>
                                      </p:cBhvr>
                                      <p:to>
                                        <p:strVal val="visible"/>
                                      </p:to>
                                    </p:set>
                                    <p:animEffect transition="in" filter="wipe(left)">
                                      <p:cBhvr>
                                        <p:cTn id="49" dur="500"/>
                                        <p:tgtEl>
                                          <p:spTgt spid="66">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6">
                                            <p:txEl>
                                              <p:pRg st="2" end="2"/>
                                            </p:txEl>
                                          </p:spTgt>
                                        </p:tgtEl>
                                        <p:attrNameLst>
                                          <p:attrName>style.visibility</p:attrName>
                                        </p:attrNameLst>
                                      </p:cBhvr>
                                      <p:to>
                                        <p:strVal val="visible"/>
                                      </p:to>
                                    </p:set>
                                    <p:animEffect transition="in" filter="wipe(left)">
                                      <p:cBhvr>
                                        <p:cTn id="54" dur="500"/>
                                        <p:tgtEl>
                                          <p:spTgt spid="66">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6">
                                            <p:txEl>
                                              <p:pRg st="3" end="3"/>
                                            </p:txEl>
                                          </p:spTgt>
                                        </p:tgtEl>
                                        <p:attrNameLst>
                                          <p:attrName>style.visibility</p:attrName>
                                        </p:attrNameLst>
                                      </p:cBhvr>
                                      <p:to>
                                        <p:strVal val="visible"/>
                                      </p:to>
                                    </p:set>
                                    <p:animEffect transition="in" filter="wipe(left)">
                                      <p:cBhvr>
                                        <p:cTn id="59" dur="500"/>
                                        <p:tgtEl>
                                          <p:spTgt spid="66">
                                            <p:txEl>
                                              <p:pRg st="3" end="3"/>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38093"/>
                                        </p:tgtEl>
                                        <p:attrNameLst>
                                          <p:attrName>style.visibility</p:attrName>
                                        </p:attrNameLst>
                                      </p:cBhvr>
                                      <p:to>
                                        <p:strVal val="visible"/>
                                      </p:to>
                                    </p:set>
                                    <p:animEffect transition="in" filter="box(in)">
                                      <p:cBhvr>
                                        <p:cTn id="64" dur="500"/>
                                        <p:tgtEl>
                                          <p:spTgt spid="3809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5" fill="hold" grpId="0" nodeType="click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blinds(vertical)">
                                      <p:cBhvr>
                                        <p:cTn id="77" dur="500"/>
                                        <p:tgtEl>
                                          <p:spTgt spid="71"/>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6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3" presetClass="entr" presetSubtype="5" fill="hold" grpId="0" nodeType="clickEffect">
                                  <p:stCondLst>
                                    <p:cond delay="0"/>
                                  </p:stCondLst>
                                  <p:childTnLst>
                                    <p:set>
                                      <p:cBhvr>
                                        <p:cTn id="85" dur="1" fill="hold">
                                          <p:stCondLst>
                                            <p:cond delay="0"/>
                                          </p:stCondLst>
                                        </p:cTn>
                                        <p:tgtEl>
                                          <p:spTgt spid="68"/>
                                        </p:tgtEl>
                                        <p:attrNameLst>
                                          <p:attrName>style.visibility</p:attrName>
                                        </p:attrNameLst>
                                      </p:cBhvr>
                                      <p:to>
                                        <p:strVal val="visible"/>
                                      </p:to>
                                    </p:set>
                                    <p:animEffect transition="in" filter="blinds(vertical)">
                                      <p:cBhvr>
                                        <p:cTn id="8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8" grpId="0" animBg="1"/>
      <p:bldP spid="38093" grpId="0"/>
      <p:bldP spid="66" grpId="0" build="p" autoUpdateAnimBg="0"/>
      <p:bldP spid="2" grpId="0"/>
      <p:bldP spid="67" grpId="0" autoUpdateAnimBg="0"/>
      <p:bldP spid="68" grpId="0" autoUpdateAnimBg="0"/>
      <p:bldP spid="69" grpId="0"/>
      <p:bldP spid="7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384550" y="1268413"/>
            <a:ext cx="5257800" cy="5177316"/>
          </a:xfrm>
          <a:prstGeom prst="rect">
            <a:avLst/>
          </a:prstGeom>
          <a:noFill/>
          <a:ln w="38100">
            <a:noFill/>
            <a:miter lim="800000"/>
            <a:headEnd type="none" w="sm" len="sm"/>
            <a:tailEnd type="none" w="sm" len="sm"/>
          </a:ln>
        </p:spPr>
        <p:txBody>
          <a:bodyPr lIns="90000" tIns="46800" rIns="90000" bIns="46800" anchor="ctr">
            <a:spAutoFit/>
          </a:bodyPr>
          <a:lstStyle/>
          <a:p>
            <a:pPr indent="666750">
              <a:lnSpc>
                <a:spcPct val="150000"/>
              </a:lnSpc>
              <a:spcBef>
                <a:spcPct val="50000"/>
              </a:spcBef>
            </a:pPr>
            <a:r>
              <a:rPr lang="zh-CN" altLang="en-US" sz="3200" b="1" dirty="0">
                <a:ea typeface="长城楷体"/>
                <a:cs typeface="长城楷体"/>
              </a:rPr>
              <a:t>共价键中的两个电子被紧紧束缚在共价键中，称为</a:t>
            </a:r>
            <a:r>
              <a:rPr lang="zh-CN" altLang="en-US" sz="3200" b="1" dirty="0">
                <a:solidFill>
                  <a:srgbClr val="CC3300"/>
                </a:solidFill>
                <a:ea typeface="长城楷体"/>
                <a:cs typeface="长城楷体"/>
              </a:rPr>
              <a:t>束缚电子</a:t>
            </a:r>
            <a:r>
              <a:rPr lang="zh-CN" altLang="en-US" sz="3200" b="1" dirty="0">
                <a:ea typeface="长城楷体"/>
                <a:cs typeface="长城楷体"/>
              </a:rPr>
              <a:t>，</a:t>
            </a:r>
            <a:r>
              <a:rPr lang="zh-CN" altLang="en-US" sz="3200" b="1" dirty="0">
                <a:solidFill>
                  <a:srgbClr val="FF00FF"/>
                </a:solidFill>
                <a:ea typeface="长城楷体"/>
                <a:cs typeface="长城楷体"/>
              </a:rPr>
              <a:t>常温</a:t>
            </a:r>
            <a:r>
              <a:rPr lang="zh-CN" altLang="en-US" sz="3200" b="1" dirty="0">
                <a:ea typeface="长城楷体"/>
                <a:cs typeface="长城楷体"/>
              </a:rPr>
              <a:t>下束缚电子很难脱离共价键成为</a:t>
            </a:r>
            <a:r>
              <a:rPr lang="zh-CN" altLang="en-US" sz="3200" b="1" dirty="0">
                <a:solidFill>
                  <a:srgbClr val="CC3300"/>
                </a:solidFill>
                <a:ea typeface="长城楷体"/>
                <a:cs typeface="长城楷体"/>
              </a:rPr>
              <a:t>自由电子</a:t>
            </a:r>
            <a:r>
              <a:rPr lang="zh-CN" altLang="en-US" sz="3200" b="1" dirty="0">
                <a:ea typeface="长城楷体"/>
                <a:cs typeface="长城楷体"/>
              </a:rPr>
              <a:t>，因此本征半导体中的自由电子很少，所以本征半导体的导电能力很弱。</a:t>
            </a:r>
          </a:p>
        </p:txBody>
      </p:sp>
      <p:grpSp>
        <p:nvGrpSpPr>
          <p:cNvPr id="2" name="Group 5"/>
          <p:cNvGrpSpPr>
            <a:grpSpLocks/>
          </p:cNvGrpSpPr>
          <p:nvPr/>
        </p:nvGrpSpPr>
        <p:grpSpPr bwMode="auto">
          <a:xfrm>
            <a:off x="647700" y="1881188"/>
            <a:ext cx="2309813" cy="2241550"/>
            <a:chOff x="1475" y="1296"/>
            <a:chExt cx="2276" cy="2208"/>
          </a:xfrm>
        </p:grpSpPr>
        <p:sp>
          <p:nvSpPr>
            <p:cNvPr id="67588" name="Oval 6"/>
            <p:cNvSpPr>
              <a:spLocks noChangeArrowheads="1"/>
            </p:cNvSpPr>
            <p:nvPr/>
          </p:nvSpPr>
          <p:spPr bwMode="auto">
            <a:xfrm>
              <a:off x="2538" y="17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589" name="Oval 7"/>
            <p:cNvSpPr>
              <a:spLocks noChangeArrowheads="1"/>
            </p:cNvSpPr>
            <p:nvPr/>
          </p:nvSpPr>
          <p:spPr bwMode="auto">
            <a:xfrm>
              <a:off x="1958" y="1763"/>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7590" name="Text Box 8"/>
            <p:cNvSpPr txBox="1">
              <a:spLocks noChangeArrowheads="1"/>
            </p:cNvSpPr>
            <p:nvPr/>
          </p:nvSpPr>
          <p:spPr bwMode="auto">
            <a:xfrm>
              <a:off x="1980" y="1779"/>
              <a:ext cx="445" cy="332"/>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1600">
                  <a:ea typeface="长城楷体"/>
                  <a:cs typeface="长城楷体"/>
                </a:rPr>
                <a:t>+4</a:t>
              </a:r>
              <a:endParaRPr lang="en-US" altLang="zh-CN">
                <a:ea typeface="长城楷体"/>
                <a:cs typeface="长城楷体"/>
              </a:endParaRPr>
            </a:p>
          </p:txBody>
        </p:sp>
        <p:sp>
          <p:nvSpPr>
            <p:cNvPr id="67591" name="Oval 9"/>
            <p:cNvSpPr>
              <a:spLocks noChangeArrowheads="1"/>
            </p:cNvSpPr>
            <p:nvPr/>
          </p:nvSpPr>
          <p:spPr bwMode="auto">
            <a:xfrm>
              <a:off x="1638" y="1459"/>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7592" name="Oval 10"/>
            <p:cNvSpPr>
              <a:spLocks noChangeArrowheads="1"/>
            </p:cNvSpPr>
            <p:nvPr/>
          </p:nvSpPr>
          <p:spPr bwMode="auto">
            <a:xfrm>
              <a:off x="2824" y="1771"/>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7593" name="Oval 11"/>
            <p:cNvSpPr>
              <a:spLocks noChangeArrowheads="1"/>
            </p:cNvSpPr>
            <p:nvPr/>
          </p:nvSpPr>
          <p:spPr bwMode="auto">
            <a:xfrm>
              <a:off x="2504" y="1467"/>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7594" name="Oval 12"/>
            <p:cNvSpPr>
              <a:spLocks noChangeArrowheads="1"/>
            </p:cNvSpPr>
            <p:nvPr/>
          </p:nvSpPr>
          <p:spPr bwMode="auto">
            <a:xfrm>
              <a:off x="1966" y="2618"/>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7595" name="Oval 13"/>
            <p:cNvSpPr>
              <a:spLocks noChangeArrowheads="1"/>
            </p:cNvSpPr>
            <p:nvPr/>
          </p:nvSpPr>
          <p:spPr bwMode="auto">
            <a:xfrm>
              <a:off x="1646" y="2314"/>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7596" name="Oval 14"/>
            <p:cNvSpPr>
              <a:spLocks noChangeArrowheads="1"/>
            </p:cNvSpPr>
            <p:nvPr/>
          </p:nvSpPr>
          <p:spPr bwMode="auto">
            <a:xfrm>
              <a:off x="2868" y="2629"/>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7597" name="Oval 15"/>
            <p:cNvSpPr>
              <a:spLocks noChangeArrowheads="1"/>
            </p:cNvSpPr>
            <p:nvPr/>
          </p:nvSpPr>
          <p:spPr bwMode="auto">
            <a:xfrm>
              <a:off x="2548" y="2325"/>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7598" name="Oval 16"/>
            <p:cNvSpPr>
              <a:spLocks noChangeArrowheads="1"/>
            </p:cNvSpPr>
            <p:nvPr/>
          </p:nvSpPr>
          <p:spPr bwMode="auto">
            <a:xfrm>
              <a:off x="2538" y="19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599" name="Oval 17"/>
            <p:cNvSpPr>
              <a:spLocks noChangeArrowheads="1"/>
            </p:cNvSpPr>
            <p:nvPr/>
          </p:nvSpPr>
          <p:spPr bwMode="auto">
            <a:xfrm>
              <a:off x="3105" y="23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0" name="Oval 18"/>
            <p:cNvSpPr>
              <a:spLocks noChangeArrowheads="1"/>
            </p:cNvSpPr>
            <p:nvPr/>
          </p:nvSpPr>
          <p:spPr bwMode="auto">
            <a:xfrm>
              <a:off x="29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1" name="Oval 19"/>
            <p:cNvSpPr>
              <a:spLocks noChangeArrowheads="1"/>
            </p:cNvSpPr>
            <p:nvPr/>
          </p:nvSpPr>
          <p:spPr bwMode="auto">
            <a:xfrm>
              <a:off x="2560" y="266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2" name="Oval 20"/>
            <p:cNvSpPr>
              <a:spLocks noChangeArrowheads="1"/>
            </p:cNvSpPr>
            <p:nvPr/>
          </p:nvSpPr>
          <p:spPr bwMode="auto">
            <a:xfrm>
              <a:off x="2560" y="28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3" name="Oval 21"/>
            <p:cNvSpPr>
              <a:spLocks noChangeArrowheads="1"/>
            </p:cNvSpPr>
            <p:nvPr/>
          </p:nvSpPr>
          <p:spPr bwMode="auto">
            <a:xfrm>
              <a:off x="20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4" name="Oval 22"/>
            <p:cNvSpPr>
              <a:spLocks noChangeArrowheads="1"/>
            </p:cNvSpPr>
            <p:nvPr/>
          </p:nvSpPr>
          <p:spPr bwMode="auto">
            <a:xfrm>
              <a:off x="2238" y="234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5" name="Oval 23"/>
            <p:cNvSpPr>
              <a:spLocks noChangeArrowheads="1"/>
            </p:cNvSpPr>
            <p:nvPr/>
          </p:nvSpPr>
          <p:spPr bwMode="auto">
            <a:xfrm>
              <a:off x="1678" y="265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6" name="Oval 24"/>
            <p:cNvSpPr>
              <a:spLocks noChangeArrowheads="1"/>
            </p:cNvSpPr>
            <p:nvPr/>
          </p:nvSpPr>
          <p:spPr bwMode="auto">
            <a:xfrm>
              <a:off x="1678" y="2835"/>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7" name="Oval 25"/>
            <p:cNvSpPr>
              <a:spLocks noChangeArrowheads="1"/>
            </p:cNvSpPr>
            <p:nvPr/>
          </p:nvSpPr>
          <p:spPr bwMode="auto">
            <a:xfrm>
              <a:off x="2023"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8" name="Oval 26"/>
            <p:cNvSpPr>
              <a:spLocks noChangeArrowheads="1"/>
            </p:cNvSpPr>
            <p:nvPr/>
          </p:nvSpPr>
          <p:spPr bwMode="auto">
            <a:xfrm>
              <a:off x="2201"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09" name="Oval 27"/>
            <p:cNvSpPr>
              <a:spLocks noChangeArrowheads="1"/>
            </p:cNvSpPr>
            <p:nvPr/>
          </p:nvSpPr>
          <p:spPr bwMode="auto">
            <a:xfrm>
              <a:off x="1656" y="183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0" name="Oval 28"/>
            <p:cNvSpPr>
              <a:spLocks noChangeArrowheads="1"/>
            </p:cNvSpPr>
            <p:nvPr/>
          </p:nvSpPr>
          <p:spPr bwMode="auto">
            <a:xfrm>
              <a:off x="1667" y="200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1" name="Oval 29"/>
            <p:cNvSpPr>
              <a:spLocks noChangeArrowheads="1"/>
            </p:cNvSpPr>
            <p:nvPr/>
          </p:nvSpPr>
          <p:spPr bwMode="auto">
            <a:xfrm>
              <a:off x="3112" y="320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2" name="Oval 30"/>
            <p:cNvSpPr>
              <a:spLocks noChangeArrowheads="1"/>
            </p:cNvSpPr>
            <p:nvPr/>
          </p:nvSpPr>
          <p:spPr bwMode="auto">
            <a:xfrm>
              <a:off x="2923" y="321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67613" name="Group 31"/>
            <p:cNvGrpSpPr>
              <a:grpSpLocks/>
            </p:cNvGrpSpPr>
            <p:nvPr/>
          </p:nvGrpSpPr>
          <p:grpSpPr bwMode="auto">
            <a:xfrm>
              <a:off x="3422" y="1830"/>
              <a:ext cx="110" cy="282"/>
              <a:chOff x="3073" y="3321"/>
              <a:chExt cx="110" cy="282"/>
            </a:xfrm>
          </p:grpSpPr>
          <p:sp>
            <p:nvSpPr>
              <p:cNvPr id="67631" name="Oval 32"/>
              <p:cNvSpPr>
                <a:spLocks noChangeArrowheads="1"/>
              </p:cNvSpPr>
              <p:nvPr/>
            </p:nvSpPr>
            <p:spPr bwMode="auto">
              <a:xfrm>
                <a:off x="3073" y="349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32" name="Oval 33"/>
              <p:cNvSpPr>
                <a:spLocks noChangeArrowheads="1"/>
              </p:cNvSpPr>
              <p:nvPr/>
            </p:nvSpPr>
            <p:spPr bwMode="auto">
              <a:xfrm>
                <a:off x="3081" y="332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67614" name="Oval 34"/>
            <p:cNvSpPr>
              <a:spLocks noChangeArrowheads="1"/>
            </p:cNvSpPr>
            <p:nvPr/>
          </p:nvSpPr>
          <p:spPr bwMode="auto">
            <a:xfrm>
              <a:off x="2200" y="31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5" name="Oval 35"/>
            <p:cNvSpPr>
              <a:spLocks noChangeArrowheads="1"/>
            </p:cNvSpPr>
            <p:nvPr/>
          </p:nvSpPr>
          <p:spPr bwMode="auto">
            <a:xfrm>
              <a:off x="2030" y="319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6" name="Oval 36"/>
            <p:cNvSpPr>
              <a:spLocks noChangeArrowheads="1"/>
            </p:cNvSpPr>
            <p:nvPr/>
          </p:nvSpPr>
          <p:spPr bwMode="auto">
            <a:xfrm>
              <a:off x="3101" y="147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7" name="Oval 37"/>
            <p:cNvSpPr>
              <a:spLocks noChangeArrowheads="1"/>
            </p:cNvSpPr>
            <p:nvPr/>
          </p:nvSpPr>
          <p:spPr bwMode="auto">
            <a:xfrm>
              <a:off x="2885" y="1476"/>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8" name="Oval 38"/>
            <p:cNvSpPr>
              <a:spLocks noChangeArrowheads="1"/>
            </p:cNvSpPr>
            <p:nvPr/>
          </p:nvSpPr>
          <p:spPr bwMode="auto">
            <a:xfrm>
              <a:off x="3448" y="283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19" name="Oval 39"/>
            <p:cNvSpPr>
              <a:spLocks noChangeArrowheads="1"/>
            </p:cNvSpPr>
            <p:nvPr/>
          </p:nvSpPr>
          <p:spPr bwMode="auto">
            <a:xfrm>
              <a:off x="3455" y="267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7620" name="Freeform 40"/>
            <p:cNvSpPr>
              <a:spLocks/>
            </p:cNvSpPr>
            <p:nvPr/>
          </p:nvSpPr>
          <p:spPr bwMode="auto">
            <a:xfrm>
              <a:off x="3412" y="1502"/>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1" name="Freeform 41"/>
            <p:cNvSpPr>
              <a:spLocks/>
            </p:cNvSpPr>
            <p:nvPr/>
          </p:nvSpPr>
          <p:spPr bwMode="auto">
            <a:xfrm>
              <a:off x="3431" y="234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2" name="Freeform 42"/>
            <p:cNvSpPr>
              <a:spLocks/>
            </p:cNvSpPr>
            <p:nvPr/>
          </p:nvSpPr>
          <p:spPr bwMode="auto">
            <a:xfrm rot="-5400000">
              <a:off x="2015" y="98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3" name="Freeform 43"/>
            <p:cNvSpPr>
              <a:spLocks/>
            </p:cNvSpPr>
            <p:nvPr/>
          </p:nvSpPr>
          <p:spPr bwMode="auto">
            <a:xfrm rot="-5400000">
              <a:off x="2890" y="99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4" name="Freeform 44"/>
            <p:cNvSpPr>
              <a:spLocks/>
            </p:cNvSpPr>
            <p:nvPr/>
          </p:nvSpPr>
          <p:spPr bwMode="auto">
            <a:xfrm rot="5400000" flipV="1">
              <a:off x="2031" y="2843"/>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5" name="Freeform 45"/>
            <p:cNvSpPr>
              <a:spLocks/>
            </p:cNvSpPr>
            <p:nvPr/>
          </p:nvSpPr>
          <p:spPr bwMode="auto">
            <a:xfrm rot="5400000" flipV="1">
              <a:off x="2904" y="287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6" name="Freeform 46"/>
            <p:cNvSpPr>
              <a:spLocks/>
            </p:cNvSpPr>
            <p:nvPr/>
          </p:nvSpPr>
          <p:spPr bwMode="auto">
            <a:xfrm flipH="1" flipV="1">
              <a:off x="1475" y="1455"/>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7" name="Freeform 47"/>
            <p:cNvSpPr>
              <a:spLocks/>
            </p:cNvSpPr>
            <p:nvPr/>
          </p:nvSpPr>
          <p:spPr bwMode="auto">
            <a:xfrm flipH="1" flipV="1">
              <a:off x="1482" y="2351"/>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7628" name="Text Box 48"/>
            <p:cNvSpPr txBox="1">
              <a:spLocks noChangeArrowheads="1"/>
            </p:cNvSpPr>
            <p:nvPr/>
          </p:nvSpPr>
          <p:spPr bwMode="auto">
            <a:xfrm>
              <a:off x="2827" y="1787"/>
              <a:ext cx="444" cy="332"/>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1600" dirty="0">
                  <a:ea typeface="长城楷体"/>
                  <a:cs typeface="长城楷体"/>
                </a:rPr>
                <a:t>+4</a:t>
              </a:r>
              <a:endParaRPr lang="en-US" altLang="zh-CN" dirty="0">
                <a:ea typeface="长城楷体"/>
                <a:cs typeface="长城楷体"/>
              </a:endParaRPr>
            </a:p>
          </p:txBody>
        </p:sp>
        <p:sp>
          <p:nvSpPr>
            <p:cNvPr id="67629" name="Text Box 49"/>
            <p:cNvSpPr txBox="1">
              <a:spLocks noChangeArrowheads="1"/>
            </p:cNvSpPr>
            <p:nvPr/>
          </p:nvSpPr>
          <p:spPr bwMode="auto">
            <a:xfrm>
              <a:off x="1990" y="2635"/>
              <a:ext cx="442" cy="331"/>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1600">
                  <a:ea typeface="长城楷体"/>
                  <a:cs typeface="长城楷体"/>
                </a:rPr>
                <a:t>+4</a:t>
              </a:r>
              <a:endParaRPr lang="en-US" altLang="zh-CN">
                <a:ea typeface="长城楷体"/>
                <a:cs typeface="长城楷体"/>
              </a:endParaRPr>
            </a:p>
          </p:txBody>
        </p:sp>
        <p:sp>
          <p:nvSpPr>
            <p:cNvPr id="67630" name="Text Box 50"/>
            <p:cNvSpPr txBox="1">
              <a:spLocks noChangeArrowheads="1"/>
            </p:cNvSpPr>
            <p:nvPr/>
          </p:nvSpPr>
          <p:spPr bwMode="auto">
            <a:xfrm>
              <a:off x="2877" y="2653"/>
              <a:ext cx="444" cy="332"/>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1600">
                  <a:ea typeface="长城楷体"/>
                  <a:cs typeface="长城楷体"/>
                </a:rPr>
                <a:t>+4</a:t>
              </a:r>
              <a:endParaRPr lang="en-US" altLang="zh-CN">
                <a:ea typeface="长城楷体"/>
                <a:cs typeface="长城楷体"/>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6866"/>
                                        </p:tgtEl>
                                        <p:attrNameLst>
                                          <p:attrName>style.visibility</p:attrName>
                                        </p:attrNameLst>
                                      </p:cBhvr>
                                      <p:to>
                                        <p:strVal val="visible"/>
                                      </p:to>
                                    </p:set>
                                    <p:animEffect transition="in" filter="box(in)">
                                      <p:cBhvr>
                                        <p:cTn id="13"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84213" y="441325"/>
            <a:ext cx="3922712" cy="579438"/>
          </a:xfrm>
          <a:prstGeom prst="rect">
            <a:avLst/>
          </a:prstGeom>
          <a:noFill/>
          <a:ln w="12700" cap="sq">
            <a:noFill/>
            <a:miter lim="800000"/>
            <a:headEnd/>
            <a:tailEnd/>
          </a:ln>
        </p:spPr>
        <p:txBody>
          <a:bodyPr>
            <a:spAutoFit/>
          </a:bodyPr>
          <a:lstStyle/>
          <a:p>
            <a:pPr>
              <a:spcBef>
                <a:spcPct val="50000"/>
              </a:spcBef>
            </a:pPr>
            <a:r>
              <a:rPr lang="zh-CN" altLang="en-US" sz="3200" b="1" dirty="0">
                <a:ea typeface="楷体_GB2312" pitchFamily="49" charset="-122"/>
              </a:rPr>
              <a:t>三、</a:t>
            </a:r>
            <a:r>
              <a:rPr lang="en-US" altLang="zh-CN" sz="3200" b="1" dirty="0">
                <a:ea typeface="楷体_GB2312" pitchFamily="49" charset="-122"/>
              </a:rPr>
              <a:t> </a:t>
            </a:r>
            <a:r>
              <a:rPr lang="zh-CN" altLang="en-US" sz="3200" b="1" dirty="0">
                <a:ea typeface="楷体_GB2312" pitchFamily="49" charset="-122"/>
              </a:rPr>
              <a:t>杂质半导体</a:t>
            </a:r>
          </a:p>
        </p:txBody>
      </p:sp>
      <p:sp>
        <p:nvSpPr>
          <p:cNvPr id="19459" name="Text Box 3"/>
          <p:cNvSpPr txBox="1">
            <a:spLocks noChangeArrowheads="1"/>
          </p:cNvSpPr>
          <p:nvPr/>
        </p:nvSpPr>
        <p:spPr bwMode="auto">
          <a:xfrm>
            <a:off x="722264" y="1206472"/>
            <a:ext cx="7712075" cy="1387176"/>
          </a:xfrm>
          <a:prstGeom prst="rect">
            <a:avLst/>
          </a:prstGeom>
          <a:noFill/>
          <a:ln w="38100">
            <a:noFill/>
            <a:miter lim="800000"/>
            <a:headEnd type="none" w="sm" len="sm"/>
            <a:tailEnd type="none" w="sm" len="sm"/>
          </a:ln>
        </p:spPr>
        <p:txBody>
          <a:bodyPr lIns="90000" tIns="46800" rIns="90000" bIns="46800" anchor="ctr">
            <a:spAutoFit/>
          </a:bodyPr>
          <a:lstStyle/>
          <a:p>
            <a:pPr indent="476250">
              <a:lnSpc>
                <a:spcPct val="150000"/>
              </a:lnSpc>
              <a:spcBef>
                <a:spcPct val="50000"/>
              </a:spcBef>
            </a:pPr>
            <a:r>
              <a:rPr lang="zh-CN" altLang="en-US" sz="2800" b="1" dirty="0">
                <a:latin typeface="+mn-ea"/>
                <a:ea typeface="+mn-ea"/>
                <a:cs typeface="长城楷体"/>
              </a:rPr>
              <a:t>在本征半导体中掺入</a:t>
            </a:r>
            <a:r>
              <a:rPr lang="zh-CN" altLang="en-US" sz="2800" b="1" u="sng" dirty="0">
                <a:solidFill>
                  <a:srgbClr val="0000FF"/>
                </a:solidFill>
                <a:latin typeface="+mn-ea"/>
                <a:ea typeface="+mn-ea"/>
                <a:cs typeface="长城楷体"/>
              </a:rPr>
              <a:t>某些</a:t>
            </a:r>
            <a:r>
              <a:rPr lang="zh-CN" altLang="en-US" sz="2800" b="1" dirty="0">
                <a:latin typeface="+mn-ea"/>
                <a:ea typeface="+mn-ea"/>
                <a:cs typeface="长城楷体"/>
              </a:rPr>
              <a:t>微量的杂质，就会使半导体的导电性能发生显著变化。</a:t>
            </a:r>
          </a:p>
        </p:txBody>
      </p:sp>
      <p:sp>
        <p:nvSpPr>
          <p:cNvPr id="19460" name="Text Box 4"/>
          <p:cNvSpPr txBox="1">
            <a:spLocks noChangeArrowheads="1"/>
          </p:cNvSpPr>
          <p:nvPr/>
        </p:nvSpPr>
        <p:spPr bwMode="auto">
          <a:xfrm>
            <a:off x="444448" y="2714616"/>
            <a:ext cx="8334479" cy="639856"/>
          </a:xfrm>
          <a:prstGeom prst="rect">
            <a:avLst/>
          </a:prstGeom>
          <a:noFill/>
          <a:ln w="38100">
            <a:noFill/>
            <a:miter lim="800000"/>
            <a:headEnd type="none" w="sm" len="sm"/>
            <a:tailEnd type="none" w="sm" len="sm"/>
          </a:ln>
        </p:spPr>
        <p:txBody>
          <a:bodyPr wrap="square" lIns="90000" tIns="46800" rIns="90000" bIns="46800" anchor="ctr">
            <a:spAutoFit/>
          </a:bodyPr>
          <a:lstStyle/>
          <a:p>
            <a:pPr indent="476250">
              <a:lnSpc>
                <a:spcPct val="150000"/>
              </a:lnSpc>
              <a:spcBef>
                <a:spcPct val="50000"/>
              </a:spcBef>
            </a:pPr>
            <a:r>
              <a:rPr lang="zh-CN" altLang="en-US" sz="2800" b="1" dirty="0">
                <a:latin typeface="+mn-ea"/>
                <a:ea typeface="+mn-ea"/>
                <a:cs typeface="长城楷体"/>
              </a:rPr>
              <a:t>其原因是掺杂半导体的某种载流子浓度大大增加。</a:t>
            </a:r>
          </a:p>
        </p:txBody>
      </p:sp>
      <p:sp>
        <p:nvSpPr>
          <p:cNvPr id="19461" name="Text Box 5"/>
          <p:cNvSpPr txBox="1">
            <a:spLocks noChangeArrowheads="1"/>
          </p:cNvSpPr>
          <p:nvPr/>
        </p:nvSpPr>
        <p:spPr bwMode="auto">
          <a:xfrm>
            <a:off x="603201" y="3667128"/>
            <a:ext cx="7620096" cy="1387176"/>
          </a:xfrm>
          <a:prstGeom prst="rect">
            <a:avLst/>
          </a:prstGeom>
          <a:noFill/>
          <a:ln w="38100">
            <a:noFill/>
            <a:miter lim="800000"/>
            <a:headEnd type="none" w="sm" len="sm"/>
            <a:tailEnd type="none" w="sm" len="sm"/>
          </a:ln>
        </p:spPr>
        <p:txBody>
          <a:bodyPr wrap="square" lIns="90000" tIns="46800" rIns="90000" bIns="46800" anchor="ctr">
            <a:spAutoFit/>
          </a:bodyPr>
          <a:lstStyle/>
          <a:p>
            <a:pPr indent="476250">
              <a:lnSpc>
                <a:spcPct val="150000"/>
              </a:lnSpc>
              <a:spcBef>
                <a:spcPct val="50000"/>
              </a:spcBef>
            </a:pPr>
            <a:r>
              <a:rPr lang="zh-CN" altLang="en-US" sz="2800" b="1" dirty="0">
                <a:latin typeface="+mn-ea"/>
                <a:ea typeface="+mn-ea"/>
                <a:cs typeface="长城楷体"/>
              </a:rPr>
              <a:t>使自由电子数目大大增加的杂质半导体称为</a:t>
            </a:r>
            <a:r>
              <a:rPr lang="en-US" altLang="zh-CN" sz="2800" b="1" dirty="0">
                <a:solidFill>
                  <a:srgbClr val="CC3300"/>
                </a:solidFill>
                <a:latin typeface="+mn-ea"/>
                <a:ea typeface="+mn-ea"/>
                <a:cs typeface="长城楷体"/>
              </a:rPr>
              <a:t>N</a:t>
            </a:r>
            <a:r>
              <a:rPr lang="zh-CN" altLang="zh-CN" sz="2800" b="1" dirty="0">
                <a:solidFill>
                  <a:srgbClr val="CC3300"/>
                </a:solidFill>
                <a:latin typeface="+mn-ea"/>
                <a:ea typeface="+mn-ea"/>
                <a:cs typeface="长城楷体"/>
              </a:rPr>
              <a:t>型半导体</a:t>
            </a:r>
            <a:r>
              <a:rPr lang="zh-CN" altLang="en-US" sz="2800" b="1" dirty="0">
                <a:solidFill>
                  <a:srgbClr val="CC3300"/>
                </a:solidFill>
                <a:latin typeface="+mn-ea"/>
                <a:ea typeface="+mn-ea"/>
                <a:cs typeface="长城楷体"/>
              </a:rPr>
              <a:t> </a:t>
            </a:r>
            <a:r>
              <a:rPr lang="en-US" altLang="zh-CN" sz="2800" b="1" dirty="0">
                <a:solidFill>
                  <a:srgbClr val="CC3300"/>
                </a:solidFill>
                <a:latin typeface="+mn-ea"/>
                <a:ea typeface="+mn-ea"/>
                <a:cs typeface="长城楷体"/>
              </a:rPr>
              <a:t>/ </a:t>
            </a:r>
            <a:r>
              <a:rPr lang="zh-CN" altLang="en-US" sz="2800" b="1" dirty="0">
                <a:solidFill>
                  <a:srgbClr val="FF0000"/>
                </a:solidFill>
                <a:latin typeface="+mn-ea"/>
                <a:ea typeface="+mn-ea"/>
                <a:cs typeface="长城楷体"/>
              </a:rPr>
              <a:t>电子型半导体</a:t>
            </a:r>
            <a:r>
              <a:rPr lang="zh-CN" altLang="en-US" sz="2800" b="1" dirty="0">
                <a:latin typeface="+mn-ea"/>
                <a:ea typeface="+mn-ea"/>
                <a:cs typeface="长城楷体"/>
              </a:rPr>
              <a:t>。</a:t>
            </a:r>
          </a:p>
        </p:txBody>
      </p:sp>
      <p:sp>
        <p:nvSpPr>
          <p:cNvPr id="19462" name="Text Box 6"/>
          <p:cNvSpPr txBox="1">
            <a:spLocks noChangeArrowheads="1"/>
          </p:cNvSpPr>
          <p:nvPr/>
        </p:nvSpPr>
        <p:spPr bwMode="auto">
          <a:xfrm>
            <a:off x="484136" y="4976832"/>
            <a:ext cx="7883525" cy="1602619"/>
          </a:xfrm>
          <a:prstGeom prst="rect">
            <a:avLst/>
          </a:prstGeom>
          <a:noFill/>
          <a:ln w="38100">
            <a:noFill/>
            <a:miter lim="800000"/>
            <a:headEnd type="none" w="sm" len="sm"/>
            <a:tailEnd type="none" w="sm" len="sm"/>
          </a:ln>
        </p:spPr>
        <p:txBody>
          <a:bodyPr lIns="90000" tIns="46800" rIns="90000" bIns="46800" anchor="ctr">
            <a:spAutoFit/>
          </a:bodyPr>
          <a:lstStyle/>
          <a:p>
            <a:pPr indent="476250">
              <a:lnSpc>
                <a:spcPct val="150000"/>
              </a:lnSpc>
              <a:spcBef>
                <a:spcPct val="50000"/>
              </a:spcBef>
            </a:pPr>
            <a:r>
              <a:rPr lang="zh-CN" altLang="en-US" sz="2800" b="1" dirty="0">
                <a:latin typeface="+mn-ea"/>
                <a:ea typeface="+mn-ea"/>
                <a:cs typeface="长城楷体"/>
              </a:rPr>
              <a:t>使空穴数目大大增加的杂质半导体称为</a:t>
            </a:r>
          </a:p>
          <a:p>
            <a:pPr indent="476250">
              <a:lnSpc>
                <a:spcPct val="150000"/>
              </a:lnSpc>
              <a:spcBef>
                <a:spcPct val="50000"/>
              </a:spcBef>
            </a:pPr>
            <a:r>
              <a:rPr lang="en-US" altLang="zh-CN" sz="2800" b="1" dirty="0">
                <a:solidFill>
                  <a:srgbClr val="CC3300"/>
                </a:solidFill>
                <a:latin typeface="+mn-ea"/>
                <a:ea typeface="+mn-ea"/>
                <a:cs typeface="长城楷体"/>
              </a:rPr>
              <a:t>P</a:t>
            </a:r>
            <a:r>
              <a:rPr lang="zh-CN" altLang="en-US" sz="2800" b="1" dirty="0">
                <a:solidFill>
                  <a:srgbClr val="CC3300"/>
                </a:solidFill>
                <a:latin typeface="+mn-ea"/>
                <a:ea typeface="+mn-ea"/>
                <a:cs typeface="长城楷体"/>
              </a:rPr>
              <a:t>型半导体 </a:t>
            </a:r>
            <a:r>
              <a:rPr lang="en-US" altLang="zh-CN" sz="2800" b="1" dirty="0">
                <a:solidFill>
                  <a:srgbClr val="CC3300"/>
                </a:solidFill>
                <a:latin typeface="+mn-ea"/>
                <a:ea typeface="+mn-ea"/>
                <a:cs typeface="长城楷体"/>
              </a:rPr>
              <a:t>/ </a:t>
            </a:r>
            <a:r>
              <a:rPr lang="zh-CN" altLang="en-US" sz="2800" b="1" dirty="0">
                <a:solidFill>
                  <a:srgbClr val="FF0000"/>
                </a:solidFill>
                <a:latin typeface="+mn-ea"/>
                <a:ea typeface="+mn-ea"/>
                <a:cs typeface="长城楷体"/>
              </a:rPr>
              <a:t>空穴型半导体</a:t>
            </a:r>
            <a:r>
              <a:rPr lang="zh-CN" altLang="en-US" sz="2800" b="1" dirty="0">
                <a:latin typeface="+mn-ea"/>
                <a:ea typeface="+mn-ea"/>
                <a:cs typeface="长城楷体"/>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randombar(vertical)">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randombar(vertical)">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randombar(vertical)">
                                      <p:cBhvr>
                                        <p:cTn id="17" dur="500"/>
                                        <p:tgtEl>
                                          <p:spTgt spid="19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randombar(vertical)">
                                      <p:cBhvr>
                                        <p:cTn id="22"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0" grpId="0" autoUpdateAnimBg="0"/>
      <p:bldP spid="19461" grpId="0" autoUpdateAnimBg="0"/>
      <p:bldP spid="1946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0" y="2133600"/>
            <a:ext cx="3613150" cy="3505200"/>
            <a:chOff x="1608" y="1341"/>
            <a:chExt cx="2276" cy="2208"/>
          </a:xfrm>
        </p:grpSpPr>
        <p:grpSp>
          <p:nvGrpSpPr>
            <p:cNvPr id="69644" name="Group 3"/>
            <p:cNvGrpSpPr>
              <a:grpSpLocks/>
            </p:cNvGrpSpPr>
            <p:nvPr/>
          </p:nvGrpSpPr>
          <p:grpSpPr bwMode="auto">
            <a:xfrm>
              <a:off x="1608" y="1341"/>
              <a:ext cx="2276" cy="2208"/>
              <a:chOff x="1475" y="1296"/>
              <a:chExt cx="2276" cy="2208"/>
            </a:xfrm>
          </p:grpSpPr>
          <p:sp>
            <p:nvSpPr>
              <p:cNvPr id="69646" name="Oval 4"/>
              <p:cNvSpPr>
                <a:spLocks noChangeArrowheads="1"/>
              </p:cNvSpPr>
              <p:nvPr/>
            </p:nvSpPr>
            <p:spPr bwMode="auto">
              <a:xfrm>
                <a:off x="2538" y="17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47" name="Oval 5"/>
              <p:cNvSpPr>
                <a:spLocks noChangeArrowheads="1"/>
              </p:cNvSpPr>
              <p:nvPr/>
            </p:nvSpPr>
            <p:spPr bwMode="auto">
              <a:xfrm>
                <a:off x="1958" y="1763"/>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9648" name="Text Box 6"/>
              <p:cNvSpPr txBox="1">
                <a:spLocks noChangeArrowheads="1"/>
              </p:cNvSpPr>
              <p:nvPr/>
            </p:nvSpPr>
            <p:spPr bwMode="auto">
              <a:xfrm>
                <a:off x="1981" y="1779"/>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9649" name="Oval 7"/>
              <p:cNvSpPr>
                <a:spLocks noChangeArrowheads="1"/>
              </p:cNvSpPr>
              <p:nvPr/>
            </p:nvSpPr>
            <p:spPr bwMode="auto">
              <a:xfrm>
                <a:off x="1638" y="1459"/>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9650" name="Oval 8"/>
              <p:cNvSpPr>
                <a:spLocks noChangeArrowheads="1"/>
              </p:cNvSpPr>
              <p:nvPr/>
            </p:nvSpPr>
            <p:spPr bwMode="auto">
              <a:xfrm>
                <a:off x="2824" y="1771"/>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9651" name="Oval 9"/>
              <p:cNvSpPr>
                <a:spLocks noChangeArrowheads="1"/>
              </p:cNvSpPr>
              <p:nvPr/>
            </p:nvSpPr>
            <p:spPr bwMode="auto">
              <a:xfrm>
                <a:off x="2504" y="1467"/>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9652" name="Oval 10"/>
              <p:cNvSpPr>
                <a:spLocks noChangeArrowheads="1"/>
              </p:cNvSpPr>
              <p:nvPr/>
            </p:nvSpPr>
            <p:spPr bwMode="auto">
              <a:xfrm>
                <a:off x="1966" y="2618"/>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9653" name="Oval 11"/>
              <p:cNvSpPr>
                <a:spLocks noChangeArrowheads="1"/>
              </p:cNvSpPr>
              <p:nvPr/>
            </p:nvSpPr>
            <p:spPr bwMode="auto">
              <a:xfrm>
                <a:off x="1646" y="2314"/>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9654" name="Oval 12"/>
              <p:cNvSpPr>
                <a:spLocks noChangeArrowheads="1"/>
              </p:cNvSpPr>
              <p:nvPr/>
            </p:nvSpPr>
            <p:spPr bwMode="auto">
              <a:xfrm>
                <a:off x="2868" y="2629"/>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69655" name="Oval 13"/>
              <p:cNvSpPr>
                <a:spLocks noChangeArrowheads="1"/>
              </p:cNvSpPr>
              <p:nvPr/>
            </p:nvSpPr>
            <p:spPr bwMode="auto">
              <a:xfrm>
                <a:off x="2548" y="2325"/>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69656" name="Oval 14"/>
              <p:cNvSpPr>
                <a:spLocks noChangeArrowheads="1"/>
              </p:cNvSpPr>
              <p:nvPr/>
            </p:nvSpPr>
            <p:spPr bwMode="auto">
              <a:xfrm>
                <a:off x="2538" y="19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57" name="Oval 15"/>
              <p:cNvSpPr>
                <a:spLocks noChangeArrowheads="1"/>
              </p:cNvSpPr>
              <p:nvPr/>
            </p:nvSpPr>
            <p:spPr bwMode="auto">
              <a:xfrm>
                <a:off x="3105" y="23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58" name="Oval 16"/>
              <p:cNvSpPr>
                <a:spLocks noChangeArrowheads="1"/>
              </p:cNvSpPr>
              <p:nvPr/>
            </p:nvSpPr>
            <p:spPr bwMode="auto">
              <a:xfrm>
                <a:off x="29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59" name="Oval 17"/>
              <p:cNvSpPr>
                <a:spLocks noChangeArrowheads="1"/>
              </p:cNvSpPr>
              <p:nvPr/>
            </p:nvSpPr>
            <p:spPr bwMode="auto">
              <a:xfrm>
                <a:off x="2560" y="266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0" name="Oval 18"/>
              <p:cNvSpPr>
                <a:spLocks noChangeArrowheads="1"/>
              </p:cNvSpPr>
              <p:nvPr/>
            </p:nvSpPr>
            <p:spPr bwMode="auto">
              <a:xfrm>
                <a:off x="2560" y="28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1" name="Oval 19"/>
              <p:cNvSpPr>
                <a:spLocks noChangeArrowheads="1"/>
              </p:cNvSpPr>
              <p:nvPr/>
            </p:nvSpPr>
            <p:spPr bwMode="auto">
              <a:xfrm>
                <a:off x="20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2" name="Oval 20"/>
              <p:cNvSpPr>
                <a:spLocks noChangeArrowheads="1"/>
              </p:cNvSpPr>
              <p:nvPr/>
            </p:nvSpPr>
            <p:spPr bwMode="auto">
              <a:xfrm>
                <a:off x="1678" y="265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3" name="Oval 21"/>
              <p:cNvSpPr>
                <a:spLocks noChangeArrowheads="1"/>
              </p:cNvSpPr>
              <p:nvPr/>
            </p:nvSpPr>
            <p:spPr bwMode="auto">
              <a:xfrm>
                <a:off x="1678" y="2835"/>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4" name="Oval 22"/>
              <p:cNvSpPr>
                <a:spLocks noChangeArrowheads="1"/>
              </p:cNvSpPr>
              <p:nvPr/>
            </p:nvSpPr>
            <p:spPr bwMode="auto">
              <a:xfrm>
                <a:off x="2023"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5" name="Oval 23"/>
              <p:cNvSpPr>
                <a:spLocks noChangeArrowheads="1"/>
              </p:cNvSpPr>
              <p:nvPr/>
            </p:nvSpPr>
            <p:spPr bwMode="auto">
              <a:xfrm>
                <a:off x="2201"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6" name="Oval 24"/>
              <p:cNvSpPr>
                <a:spLocks noChangeArrowheads="1"/>
              </p:cNvSpPr>
              <p:nvPr/>
            </p:nvSpPr>
            <p:spPr bwMode="auto">
              <a:xfrm>
                <a:off x="1656" y="183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7" name="Oval 25"/>
              <p:cNvSpPr>
                <a:spLocks noChangeArrowheads="1"/>
              </p:cNvSpPr>
              <p:nvPr/>
            </p:nvSpPr>
            <p:spPr bwMode="auto">
              <a:xfrm>
                <a:off x="1667" y="200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8" name="Oval 26"/>
              <p:cNvSpPr>
                <a:spLocks noChangeArrowheads="1"/>
              </p:cNvSpPr>
              <p:nvPr/>
            </p:nvSpPr>
            <p:spPr bwMode="auto">
              <a:xfrm>
                <a:off x="3112" y="320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69" name="Oval 27"/>
              <p:cNvSpPr>
                <a:spLocks noChangeArrowheads="1"/>
              </p:cNvSpPr>
              <p:nvPr/>
            </p:nvSpPr>
            <p:spPr bwMode="auto">
              <a:xfrm>
                <a:off x="2923" y="321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69670" name="Group 28"/>
              <p:cNvGrpSpPr>
                <a:grpSpLocks/>
              </p:cNvGrpSpPr>
              <p:nvPr/>
            </p:nvGrpSpPr>
            <p:grpSpPr bwMode="auto">
              <a:xfrm>
                <a:off x="3422" y="1830"/>
                <a:ext cx="110" cy="282"/>
                <a:chOff x="3073" y="3321"/>
                <a:chExt cx="110" cy="282"/>
              </a:xfrm>
            </p:grpSpPr>
            <p:sp>
              <p:nvSpPr>
                <p:cNvPr id="69689" name="Oval 29"/>
                <p:cNvSpPr>
                  <a:spLocks noChangeArrowheads="1"/>
                </p:cNvSpPr>
                <p:nvPr/>
              </p:nvSpPr>
              <p:spPr bwMode="auto">
                <a:xfrm>
                  <a:off x="3073" y="349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90" name="Oval 30"/>
                <p:cNvSpPr>
                  <a:spLocks noChangeArrowheads="1"/>
                </p:cNvSpPr>
                <p:nvPr/>
              </p:nvSpPr>
              <p:spPr bwMode="auto">
                <a:xfrm>
                  <a:off x="3081" y="332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69671" name="Oval 31"/>
              <p:cNvSpPr>
                <a:spLocks noChangeArrowheads="1"/>
              </p:cNvSpPr>
              <p:nvPr/>
            </p:nvSpPr>
            <p:spPr bwMode="auto">
              <a:xfrm>
                <a:off x="2200" y="31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2" name="Oval 32"/>
              <p:cNvSpPr>
                <a:spLocks noChangeArrowheads="1"/>
              </p:cNvSpPr>
              <p:nvPr/>
            </p:nvSpPr>
            <p:spPr bwMode="auto">
              <a:xfrm>
                <a:off x="2030" y="319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3" name="Oval 33"/>
              <p:cNvSpPr>
                <a:spLocks noChangeArrowheads="1"/>
              </p:cNvSpPr>
              <p:nvPr/>
            </p:nvSpPr>
            <p:spPr bwMode="auto">
              <a:xfrm>
                <a:off x="3101" y="147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4" name="Oval 34"/>
              <p:cNvSpPr>
                <a:spLocks noChangeArrowheads="1"/>
              </p:cNvSpPr>
              <p:nvPr/>
            </p:nvSpPr>
            <p:spPr bwMode="auto">
              <a:xfrm>
                <a:off x="2885" y="1476"/>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5" name="Oval 35"/>
              <p:cNvSpPr>
                <a:spLocks noChangeArrowheads="1"/>
              </p:cNvSpPr>
              <p:nvPr/>
            </p:nvSpPr>
            <p:spPr bwMode="auto">
              <a:xfrm>
                <a:off x="3448" y="283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6" name="Oval 36"/>
              <p:cNvSpPr>
                <a:spLocks noChangeArrowheads="1"/>
              </p:cNvSpPr>
              <p:nvPr/>
            </p:nvSpPr>
            <p:spPr bwMode="auto">
              <a:xfrm>
                <a:off x="3455" y="267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69677" name="Freeform 37"/>
              <p:cNvSpPr>
                <a:spLocks/>
              </p:cNvSpPr>
              <p:nvPr/>
            </p:nvSpPr>
            <p:spPr bwMode="auto">
              <a:xfrm>
                <a:off x="3412" y="1502"/>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78" name="Freeform 38"/>
              <p:cNvSpPr>
                <a:spLocks/>
              </p:cNvSpPr>
              <p:nvPr/>
            </p:nvSpPr>
            <p:spPr bwMode="auto">
              <a:xfrm>
                <a:off x="3431" y="234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79" name="Freeform 39"/>
              <p:cNvSpPr>
                <a:spLocks/>
              </p:cNvSpPr>
              <p:nvPr/>
            </p:nvSpPr>
            <p:spPr bwMode="auto">
              <a:xfrm rot="-5400000">
                <a:off x="2015" y="98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0" name="Freeform 40"/>
              <p:cNvSpPr>
                <a:spLocks/>
              </p:cNvSpPr>
              <p:nvPr/>
            </p:nvSpPr>
            <p:spPr bwMode="auto">
              <a:xfrm rot="-5400000">
                <a:off x="2890" y="99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1" name="Freeform 41"/>
              <p:cNvSpPr>
                <a:spLocks/>
              </p:cNvSpPr>
              <p:nvPr/>
            </p:nvSpPr>
            <p:spPr bwMode="auto">
              <a:xfrm rot="5400000" flipV="1">
                <a:off x="2031" y="2843"/>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2" name="Freeform 42"/>
              <p:cNvSpPr>
                <a:spLocks/>
              </p:cNvSpPr>
              <p:nvPr/>
            </p:nvSpPr>
            <p:spPr bwMode="auto">
              <a:xfrm rot="5400000" flipV="1">
                <a:off x="2904" y="287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3" name="Freeform 43"/>
              <p:cNvSpPr>
                <a:spLocks/>
              </p:cNvSpPr>
              <p:nvPr/>
            </p:nvSpPr>
            <p:spPr bwMode="auto">
              <a:xfrm flipH="1" flipV="1">
                <a:off x="1475" y="1455"/>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4" name="Freeform 44"/>
              <p:cNvSpPr>
                <a:spLocks/>
              </p:cNvSpPr>
              <p:nvPr/>
            </p:nvSpPr>
            <p:spPr bwMode="auto">
              <a:xfrm flipH="1" flipV="1">
                <a:off x="1482" y="2351"/>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69685" name="Text Box 45"/>
              <p:cNvSpPr txBox="1">
                <a:spLocks noChangeArrowheads="1"/>
              </p:cNvSpPr>
              <p:nvPr/>
            </p:nvSpPr>
            <p:spPr bwMode="auto">
              <a:xfrm>
                <a:off x="2825" y="1787"/>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9686" name="Text Box 46"/>
              <p:cNvSpPr txBox="1">
                <a:spLocks noChangeArrowheads="1"/>
              </p:cNvSpPr>
              <p:nvPr/>
            </p:nvSpPr>
            <p:spPr bwMode="auto">
              <a:xfrm>
                <a:off x="1989" y="2634"/>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+5</a:t>
                </a:r>
                <a:endParaRPr lang="en-US" altLang="zh-CN" sz="3200">
                  <a:ea typeface="长城楷体"/>
                  <a:cs typeface="长城楷体"/>
                </a:endParaRPr>
              </a:p>
            </p:txBody>
          </p:sp>
          <p:sp>
            <p:nvSpPr>
              <p:cNvPr id="69687" name="Text Box 47"/>
              <p:cNvSpPr txBox="1">
                <a:spLocks noChangeArrowheads="1"/>
              </p:cNvSpPr>
              <p:nvPr/>
            </p:nvSpPr>
            <p:spPr bwMode="auto">
              <a:xfrm>
                <a:off x="2877" y="2653"/>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69688" name="Oval 48"/>
              <p:cNvSpPr>
                <a:spLocks noChangeArrowheads="1"/>
              </p:cNvSpPr>
              <p:nvPr/>
            </p:nvSpPr>
            <p:spPr bwMode="auto">
              <a:xfrm>
                <a:off x="2179" y="234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69645" name="Oval 49"/>
            <p:cNvSpPr>
              <a:spLocks noChangeArrowheads="1"/>
            </p:cNvSpPr>
            <p:nvPr/>
          </p:nvSpPr>
          <p:spPr bwMode="auto">
            <a:xfrm>
              <a:off x="2635" y="2382"/>
              <a:ext cx="102" cy="111"/>
            </a:xfrm>
            <a:prstGeom prst="ellipse">
              <a:avLst/>
            </a:prstGeom>
            <a:solidFill>
              <a:srgbClr val="00FF00"/>
            </a:solidFill>
            <a:ln w="38100">
              <a:solidFill>
                <a:srgbClr val="008000"/>
              </a:solidFill>
              <a:round/>
              <a:headEnd type="none" w="sm" len="sm"/>
              <a:tailEnd type="none" w="sm" len="sm"/>
            </a:ln>
          </p:spPr>
          <p:txBody>
            <a:bodyPr anchor="ctr">
              <a:spAutoFit/>
            </a:bodyPr>
            <a:lstStyle/>
            <a:p>
              <a:endParaRPr lang="zh-CN" altLang="en-US"/>
            </a:p>
          </p:txBody>
        </p:sp>
      </p:grpSp>
      <p:sp>
        <p:nvSpPr>
          <p:cNvPr id="69635" name="Text Box 50"/>
          <p:cNvSpPr txBox="1">
            <a:spLocks noChangeArrowheads="1"/>
          </p:cNvSpPr>
          <p:nvPr/>
        </p:nvSpPr>
        <p:spPr bwMode="auto">
          <a:xfrm>
            <a:off x="361950" y="225425"/>
            <a:ext cx="2100263" cy="579438"/>
          </a:xfrm>
          <a:prstGeom prst="rect">
            <a:avLst/>
          </a:prstGeom>
          <a:noFill/>
          <a:ln w="38100">
            <a:noFill/>
            <a:miter lim="800000"/>
            <a:headEnd type="none" w="sm" len="sm"/>
            <a:tailEnd type="none" w="sm" len="sm"/>
          </a:ln>
        </p:spPr>
        <p:txBody>
          <a:bodyPr wrap="none" lIns="90000" tIns="46800" rIns="90000" bIns="46800" anchor="ctr">
            <a:spAutoFit/>
          </a:bodyPr>
          <a:lstStyle/>
          <a:p>
            <a:pPr algn="ctr">
              <a:spcBef>
                <a:spcPct val="50000"/>
              </a:spcBef>
            </a:pPr>
            <a:r>
              <a:rPr lang="en-US" altLang="zh-CN" sz="3200" b="1">
                <a:solidFill>
                  <a:srgbClr val="FF3300"/>
                </a:solidFill>
                <a:ea typeface="长城楷体"/>
                <a:cs typeface="长城楷体"/>
              </a:rPr>
              <a:t>N</a:t>
            </a:r>
            <a:r>
              <a:rPr lang="zh-CN" altLang="en-US" sz="3200" b="1">
                <a:solidFill>
                  <a:srgbClr val="FF3300"/>
                </a:solidFill>
                <a:ea typeface="长城楷体"/>
                <a:cs typeface="长城楷体"/>
              </a:rPr>
              <a:t>型半导体</a:t>
            </a:r>
          </a:p>
        </p:txBody>
      </p:sp>
      <p:sp>
        <p:nvSpPr>
          <p:cNvPr id="21555" name="AutoShape 51"/>
          <p:cNvSpPr>
            <a:spLocks noChangeArrowheads="1"/>
          </p:cNvSpPr>
          <p:nvPr/>
        </p:nvSpPr>
        <p:spPr bwMode="auto">
          <a:xfrm>
            <a:off x="2376488" y="1160463"/>
            <a:ext cx="1973262" cy="655637"/>
          </a:xfrm>
          <a:prstGeom prst="wedgeRoundRectCallout">
            <a:avLst>
              <a:gd name="adj1" fmla="val -65917"/>
              <a:gd name="adj2" fmla="val 348315"/>
              <a:gd name="adj3" fmla="val 16667"/>
            </a:avLst>
          </a:prstGeom>
          <a:solidFill>
            <a:srgbClr val="99CC00"/>
          </a:solidFill>
          <a:ln w="38100">
            <a:solidFill>
              <a:srgbClr val="99CC00"/>
            </a:solid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ea typeface="长城楷体"/>
                <a:cs typeface="长城楷体"/>
              </a:rPr>
              <a:t>自由电子</a:t>
            </a:r>
          </a:p>
        </p:txBody>
      </p:sp>
      <p:sp>
        <p:nvSpPr>
          <p:cNvPr id="21556" name="AutoShape 52"/>
          <p:cNvSpPr>
            <a:spLocks noChangeArrowheads="1"/>
          </p:cNvSpPr>
          <p:nvPr/>
        </p:nvSpPr>
        <p:spPr bwMode="auto">
          <a:xfrm>
            <a:off x="304800" y="5791200"/>
            <a:ext cx="1536700" cy="658813"/>
          </a:xfrm>
          <a:prstGeom prst="wedgeRoundRectCallout">
            <a:avLst>
              <a:gd name="adj1" fmla="val 37500"/>
              <a:gd name="adj2" fmla="val -199398"/>
              <a:gd name="adj3" fmla="val 16667"/>
            </a:avLst>
          </a:prstGeom>
          <a:solidFill>
            <a:srgbClr val="99CC00"/>
          </a:solidFill>
          <a:ln w="38100">
            <a:solidFill>
              <a:srgbClr val="99CC00"/>
            </a:solid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ea typeface="长城楷体"/>
                <a:cs typeface="长城楷体"/>
              </a:rPr>
              <a:t>磷原子</a:t>
            </a:r>
          </a:p>
        </p:txBody>
      </p:sp>
      <p:sp>
        <p:nvSpPr>
          <p:cNvPr id="21608" name="Text Box 104"/>
          <p:cNvSpPr txBox="1">
            <a:spLocks noChangeArrowheads="1"/>
          </p:cNvSpPr>
          <p:nvPr/>
        </p:nvSpPr>
        <p:spPr bwMode="auto">
          <a:xfrm>
            <a:off x="250825" y="1089025"/>
            <a:ext cx="2052638" cy="457200"/>
          </a:xfrm>
          <a:prstGeom prst="rect">
            <a:avLst/>
          </a:prstGeom>
          <a:noFill/>
          <a:ln w="9525">
            <a:noFill/>
            <a:miter lim="800000"/>
            <a:headEnd/>
            <a:tailEnd/>
          </a:ln>
        </p:spPr>
        <p:txBody>
          <a:bodyPr>
            <a:spAutoFit/>
          </a:bodyPr>
          <a:lstStyle/>
          <a:p>
            <a:pPr>
              <a:spcBef>
                <a:spcPct val="50000"/>
              </a:spcBef>
            </a:pPr>
            <a:r>
              <a:rPr lang="zh-CN" altLang="en-US" b="1"/>
              <a:t>掺五价磷元素</a:t>
            </a:r>
          </a:p>
        </p:txBody>
      </p:sp>
      <p:sp>
        <p:nvSpPr>
          <p:cNvPr id="107" name="Text Box 105"/>
          <p:cNvSpPr txBox="1">
            <a:spLocks noChangeArrowheads="1"/>
          </p:cNvSpPr>
          <p:nvPr/>
        </p:nvSpPr>
        <p:spPr bwMode="auto">
          <a:xfrm>
            <a:off x="2309813" y="5889625"/>
            <a:ext cx="3125787" cy="646113"/>
          </a:xfrm>
          <a:prstGeom prst="rect">
            <a:avLst/>
          </a:prstGeom>
          <a:noFill/>
          <a:ln w="9525">
            <a:noFill/>
            <a:miter lim="800000"/>
            <a:headEnd/>
            <a:tailEnd/>
          </a:ln>
        </p:spPr>
        <p:txBody>
          <a:bodyPr>
            <a:spAutoFit/>
          </a:bodyPr>
          <a:lstStyle/>
          <a:p>
            <a:pPr>
              <a:spcBef>
                <a:spcPct val="50000"/>
              </a:spcBef>
            </a:pPr>
            <a:r>
              <a:rPr lang="zh-CN" altLang="en-US" b="1"/>
              <a:t>失去电子变成正离子，五价杂质原子也称为施主杂质</a:t>
            </a:r>
          </a:p>
        </p:txBody>
      </p:sp>
      <p:sp>
        <p:nvSpPr>
          <p:cNvPr id="111" name="Text Box 67"/>
          <p:cNvSpPr txBox="1">
            <a:spLocks noChangeArrowheads="1"/>
          </p:cNvSpPr>
          <p:nvPr/>
        </p:nvSpPr>
        <p:spPr bwMode="auto">
          <a:xfrm>
            <a:off x="4175125" y="2674938"/>
            <a:ext cx="4652963" cy="1312862"/>
          </a:xfrm>
          <a:prstGeom prst="rect">
            <a:avLst/>
          </a:prstGeom>
          <a:noFill/>
          <a:ln>
            <a:noFill/>
          </a:ln>
          <a:effectLst/>
          <a:extLst/>
        </p:spPr>
        <p:txBody>
          <a:bodyPr lIns="90000" tIns="46800" rIns="90000" bIns="46800" anchor="ctr">
            <a:spAutoFit/>
          </a:bodyPr>
          <a:lstStyle/>
          <a:p>
            <a:pPr>
              <a:lnSpc>
                <a:spcPct val="110000"/>
              </a:lnSpc>
              <a:defRPr/>
            </a:pPr>
            <a:r>
              <a:rPr lang="en-US" altLang="zh-CN" sz="2400" b="1" dirty="0">
                <a:solidFill>
                  <a:srgbClr val="A50021"/>
                </a:solidFill>
                <a:effectLst>
                  <a:outerShdw blurRad="38100" dist="38100" dir="2700000" algn="tl">
                    <a:srgbClr val="C0C0C0"/>
                  </a:outerShdw>
                </a:effectLst>
              </a:rPr>
              <a:t>N</a:t>
            </a:r>
            <a:r>
              <a:rPr lang="en-US" altLang="zh-CN" sz="2400" b="1" dirty="0">
                <a:effectLst>
                  <a:outerShdw blurRad="38100" dist="38100" dir="2700000" algn="tl">
                    <a:srgbClr val="C0C0C0"/>
                  </a:outerShdw>
                </a:effectLst>
              </a:rPr>
              <a:t> </a:t>
            </a:r>
            <a:r>
              <a:rPr lang="zh-CN" altLang="en-US" sz="2400" b="1" dirty="0">
                <a:solidFill>
                  <a:srgbClr val="A50021"/>
                </a:solidFill>
                <a:effectLst>
                  <a:outerShdw blurRad="38100" dist="38100" dir="2700000" algn="tl">
                    <a:srgbClr val="C0C0C0"/>
                  </a:outerShdw>
                </a:effectLst>
              </a:rPr>
              <a:t>型半导体中</a:t>
            </a:r>
            <a:r>
              <a:rPr lang="zh-CN" altLang="en-US" sz="2400" b="1" dirty="0">
                <a:solidFill>
                  <a:srgbClr val="FF0000"/>
                </a:solidFill>
                <a:effectLst>
                  <a:outerShdw blurRad="38100" dist="38100" dir="2700000" algn="tl">
                    <a:srgbClr val="C0C0C0"/>
                  </a:outerShdw>
                </a:effectLst>
              </a:rPr>
              <a:t>自由电子</a:t>
            </a:r>
            <a:r>
              <a:rPr lang="en-US" altLang="zh-CN" sz="2400" b="1" dirty="0">
                <a:solidFill>
                  <a:srgbClr val="FF0000"/>
                </a:solidFill>
                <a:effectLst>
                  <a:outerShdw blurRad="38100" dist="38100" dir="2700000" algn="tl">
                    <a:srgbClr val="C0C0C0"/>
                  </a:outerShdw>
                </a:effectLst>
              </a:rPr>
              <a:t>-</a:t>
            </a:r>
            <a:r>
              <a:rPr lang="zh-CN" altLang="en-US" sz="2400" b="1" dirty="0">
                <a:solidFill>
                  <a:srgbClr val="FF0000"/>
                </a:solidFill>
                <a:effectLst>
                  <a:outerShdw blurRad="38100" dist="38100" dir="2700000" algn="tl">
                    <a:srgbClr val="C0C0C0"/>
                  </a:outerShdw>
                </a:effectLst>
              </a:rPr>
              <a:t>多数载流子，</a:t>
            </a:r>
            <a:r>
              <a:rPr kumimoji="1" lang="zh-CN" altLang="en-US" sz="2400" b="1" dirty="0">
                <a:solidFill>
                  <a:srgbClr val="000000"/>
                </a:solidFill>
                <a:latin typeface="楷体_GB2312" pitchFamily="49" charset="-122"/>
                <a:ea typeface="楷体_GB2312" pitchFamily="49" charset="-122"/>
              </a:rPr>
              <a:t>主要由杂质原子提供；</a:t>
            </a:r>
            <a:r>
              <a:rPr lang="zh-CN" altLang="en-US" sz="2400" b="1" dirty="0">
                <a:solidFill>
                  <a:srgbClr val="FF0000"/>
                </a:solidFill>
                <a:effectLst>
                  <a:outerShdw blurRad="38100" dist="38100" dir="2700000" algn="tl">
                    <a:srgbClr val="C0C0C0"/>
                  </a:outerShdw>
                </a:effectLst>
              </a:rPr>
              <a:t>空穴</a:t>
            </a:r>
            <a:r>
              <a:rPr lang="en-US" altLang="zh-CN" sz="2400" b="1" dirty="0">
                <a:solidFill>
                  <a:srgbClr val="FF0000"/>
                </a:solidFill>
                <a:effectLst>
                  <a:outerShdw blurRad="38100" dist="38100" dir="2700000" algn="tl">
                    <a:srgbClr val="C0C0C0"/>
                  </a:outerShdw>
                </a:effectLst>
              </a:rPr>
              <a:t>-</a:t>
            </a:r>
            <a:r>
              <a:rPr lang="zh-CN" altLang="en-US" sz="2400" b="1" dirty="0">
                <a:solidFill>
                  <a:srgbClr val="FF0000"/>
                </a:solidFill>
                <a:effectLst>
                  <a:outerShdw blurRad="38100" dist="38100" dir="2700000" algn="tl">
                    <a:srgbClr val="C0C0C0"/>
                  </a:outerShdw>
                </a:effectLst>
              </a:rPr>
              <a:t>少数载流子，</a:t>
            </a:r>
            <a:r>
              <a:rPr kumimoji="1" lang="zh-CN" altLang="en-US" sz="2400" b="1" dirty="0">
                <a:solidFill>
                  <a:srgbClr val="000000"/>
                </a:solidFill>
                <a:latin typeface="楷体_GB2312" pitchFamily="49" charset="-122"/>
                <a:ea typeface="楷体_GB2312" pitchFamily="49" charset="-122"/>
              </a:rPr>
              <a:t>主要由热激发形成</a:t>
            </a:r>
            <a:r>
              <a:rPr lang="zh-CN" altLang="en-US" sz="2400" b="1" dirty="0">
                <a:solidFill>
                  <a:srgbClr val="003399"/>
                </a:solidFill>
                <a:effectLst>
                  <a:outerShdw blurRad="38100" dist="38100" dir="2700000" algn="tl">
                    <a:srgbClr val="C0C0C0"/>
                  </a:outerShdw>
                </a:effectLst>
              </a:rPr>
              <a:t>。</a:t>
            </a:r>
          </a:p>
        </p:txBody>
      </p:sp>
      <p:sp>
        <p:nvSpPr>
          <p:cNvPr id="112" name="Text Box 3"/>
          <p:cNvSpPr txBox="1">
            <a:spLocks noChangeArrowheads="1"/>
          </p:cNvSpPr>
          <p:nvPr/>
        </p:nvSpPr>
        <p:spPr bwMode="auto">
          <a:xfrm>
            <a:off x="4532313" y="849313"/>
            <a:ext cx="4114800" cy="1501775"/>
          </a:xfrm>
          <a:prstGeom prst="rect">
            <a:avLst/>
          </a:prstGeom>
          <a:noFill/>
          <a:ln>
            <a:noFill/>
          </a:ln>
          <a:effectLst/>
          <a:extLst/>
        </p:spPr>
        <p:txBody>
          <a:bodyPr lIns="90000" tIns="46800" rIns="90000" bIns="46800" anchor="ctr">
            <a:spAutoFit/>
          </a:bodyPr>
          <a:lstStyle/>
          <a:p>
            <a:pPr>
              <a:lnSpc>
                <a:spcPct val="110000"/>
              </a:lnSpc>
              <a:defRPr/>
            </a:pPr>
            <a:r>
              <a:rPr lang="zh-CN" altLang="en-US" sz="2800" b="1" dirty="0">
                <a:effectLst>
                  <a:outerShdw blurRad="38100" dist="38100" dir="2700000" algn="tl">
                    <a:srgbClr val="C0C0C0"/>
                  </a:outerShdw>
                </a:effectLst>
              </a:rPr>
              <a:t>自由电子大量增加，自由电子导电为主导电方式，称为</a:t>
            </a:r>
            <a:r>
              <a:rPr lang="en-US" altLang="zh-CN" sz="2800" b="1" dirty="0">
                <a:effectLst>
                  <a:outerShdw blurRad="38100" dist="38100" dir="2700000" algn="tl">
                    <a:srgbClr val="C0C0C0"/>
                  </a:outerShdw>
                </a:effectLst>
              </a:rPr>
              <a:t>N </a:t>
            </a:r>
            <a:r>
              <a:rPr lang="zh-CN" altLang="en-US" sz="2800" b="1" dirty="0">
                <a:effectLst>
                  <a:outerShdw blurRad="38100" dist="38100" dir="2700000" algn="tl">
                    <a:srgbClr val="C0C0C0"/>
                  </a:outerShdw>
                </a:effectLst>
              </a:rPr>
              <a:t>（电子）型半导体。</a:t>
            </a:r>
          </a:p>
        </p:txBody>
      </p:sp>
      <p:sp>
        <p:nvSpPr>
          <p:cNvPr id="59" name="Text Box 144"/>
          <p:cNvSpPr txBox="1">
            <a:spLocks noChangeArrowheads="1"/>
          </p:cNvSpPr>
          <p:nvPr/>
        </p:nvSpPr>
        <p:spPr bwMode="auto">
          <a:xfrm>
            <a:off x="4452938" y="4143375"/>
            <a:ext cx="4246562" cy="833438"/>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en-US" altLang="zh-CN" sz="2400" b="1" i="1" dirty="0">
                <a:solidFill>
                  <a:srgbClr val="FF3300"/>
                </a:solidFill>
              </a:rPr>
              <a:t>N</a:t>
            </a:r>
            <a:r>
              <a:rPr lang="en-US" altLang="zh-CN" sz="2400" b="1" baseline="-25000" dirty="0">
                <a:solidFill>
                  <a:srgbClr val="FF3300"/>
                </a:solidFill>
              </a:rPr>
              <a:t>D</a:t>
            </a:r>
            <a:r>
              <a:rPr lang="zh-CN" altLang="en-US" sz="2400" b="1" dirty="0"/>
              <a:t>（磷原子浓度）</a:t>
            </a:r>
            <a:r>
              <a:rPr lang="en-US" altLang="zh-CN" sz="2400" b="1" dirty="0"/>
              <a:t>+</a:t>
            </a:r>
            <a:r>
              <a:rPr lang="en-US" altLang="zh-CN" sz="2400" b="1" dirty="0">
                <a:solidFill>
                  <a:srgbClr val="FF3300"/>
                </a:solidFill>
              </a:rPr>
              <a:t>p</a:t>
            </a:r>
            <a:r>
              <a:rPr lang="zh-CN" altLang="en-US" sz="2400" b="1" dirty="0"/>
              <a:t>（少子浓度）</a:t>
            </a:r>
            <a:r>
              <a:rPr lang="en-US" altLang="zh-CN" sz="2400" b="1" dirty="0"/>
              <a:t>=</a:t>
            </a:r>
            <a:r>
              <a:rPr lang="en-US" altLang="zh-CN" sz="2400" b="1" dirty="0">
                <a:solidFill>
                  <a:srgbClr val="FF3300"/>
                </a:solidFill>
              </a:rPr>
              <a:t>n</a:t>
            </a:r>
            <a:r>
              <a:rPr lang="zh-CN" altLang="en-US" sz="2400" b="1" dirty="0"/>
              <a:t>（多子浓度）</a:t>
            </a:r>
          </a:p>
        </p:txBody>
      </p:sp>
      <p:sp>
        <p:nvSpPr>
          <p:cNvPr id="60" name="矩形 59"/>
          <p:cNvSpPr>
            <a:spLocks noChangeArrowheads="1"/>
          </p:cNvSpPr>
          <p:nvPr/>
        </p:nvSpPr>
        <p:spPr bwMode="auto">
          <a:xfrm>
            <a:off x="4373563" y="5334000"/>
            <a:ext cx="4354512" cy="461963"/>
          </a:xfrm>
          <a:prstGeom prst="rect">
            <a:avLst/>
          </a:prstGeom>
          <a:noFill/>
          <a:ln w="9525">
            <a:noFill/>
            <a:miter lim="800000"/>
            <a:headEnd/>
            <a:tailEnd/>
          </a:ln>
        </p:spPr>
        <p:txBody>
          <a:bodyPr wrap="none">
            <a:spAutoFit/>
          </a:bodyPr>
          <a:lstStyle/>
          <a:p>
            <a:r>
              <a:rPr kumimoji="1" lang="en-US" altLang="zh-CN" sz="2400" b="1">
                <a:solidFill>
                  <a:srgbClr val="FF0000"/>
                </a:solidFill>
                <a:latin typeface="Times New Roman" pitchFamily="18" charset="0"/>
              </a:rPr>
              <a:t>n≈ </a:t>
            </a:r>
            <a:r>
              <a:rPr kumimoji="1" lang="en-US" altLang="zh-CN" sz="2400" b="1" i="1">
                <a:solidFill>
                  <a:srgbClr val="FF0000"/>
                </a:solidFill>
                <a:latin typeface="Times New Roman" pitchFamily="18" charset="0"/>
              </a:rPr>
              <a:t>N</a:t>
            </a:r>
            <a:r>
              <a:rPr kumimoji="1" lang="en-US" altLang="zh-CN" sz="2400" b="1" baseline="-25000">
                <a:solidFill>
                  <a:srgbClr val="FF0000"/>
                </a:solidFill>
                <a:latin typeface="Times New Roman" pitchFamily="18" charset="0"/>
              </a:rPr>
              <a:t>D</a:t>
            </a:r>
            <a:r>
              <a:rPr kumimoji="1" lang="en-US" altLang="zh-CN" sz="2400" b="1">
                <a:solidFill>
                  <a:srgbClr val="FF0000"/>
                </a:solidFill>
                <a:latin typeface="Times New Roman" pitchFamily="18" charset="0"/>
              </a:rPr>
              <a:t> </a:t>
            </a:r>
            <a:r>
              <a:rPr kumimoji="1" lang="zh-CN" altLang="en-US" sz="2400" b="1">
                <a:latin typeface="Times New Roman" pitchFamily="18" charset="0"/>
              </a:rPr>
              <a:t>（施主杂质的浓度</a:t>
            </a:r>
            <a:r>
              <a:rPr kumimoji="1" lang="en-US" altLang="zh-CN" sz="2400" b="1">
                <a:latin typeface="Times New Roman" pitchFamily="18" charset="0"/>
              </a:rPr>
              <a:t>&gt;&gt;p</a:t>
            </a:r>
            <a:r>
              <a:rPr kumimoji="1" lang="zh-CN" altLang="en-US" sz="2400" b="1">
                <a:latin typeface="Times New Roman" pitchFamily="18" charset="0"/>
              </a:rPr>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608"/>
                                        </p:tgtEl>
                                        <p:attrNameLst>
                                          <p:attrName>style.visibility</p:attrName>
                                        </p:attrNameLst>
                                      </p:cBhvr>
                                      <p:to>
                                        <p:strVal val="visible"/>
                                      </p:to>
                                    </p:set>
                                    <p:animEffect transition="in" filter="box(in)">
                                      <p:cBhvr>
                                        <p:cTn id="7" dur="500"/>
                                        <p:tgtEl>
                                          <p:spTgt spid="21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556"/>
                                        </p:tgtEl>
                                        <p:attrNameLst>
                                          <p:attrName>style.visibility</p:attrName>
                                        </p:attrNameLst>
                                      </p:cBhvr>
                                      <p:to>
                                        <p:strVal val="visible"/>
                                      </p:to>
                                    </p:set>
                                    <p:anim calcmode="lin" valueType="num">
                                      <p:cBhvr additive="base">
                                        <p:cTn id="17" dur="500" fill="hold"/>
                                        <p:tgtEl>
                                          <p:spTgt spid="21556"/>
                                        </p:tgtEl>
                                        <p:attrNameLst>
                                          <p:attrName>ppt_x</p:attrName>
                                        </p:attrNameLst>
                                      </p:cBhvr>
                                      <p:tavLst>
                                        <p:tav tm="0">
                                          <p:val>
                                            <p:strVal val="0-#ppt_w/2"/>
                                          </p:val>
                                        </p:tav>
                                        <p:tav tm="100000">
                                          <p:val>
                                            <p:strVal val="#ppt_x"/>
                                          </p:val>
                                        </p:tav>
                                      </p:tavLst>
                                    </p:anim>
                                    <p:anim calcmode="lin" valueType="num">
                                      <p:cBhvr additive="base">
                                        <p:cTn id="18" dur="500" fill="hold"/>
                                        <p:tgtEl>
                                          <p:spTgt spid="2155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555"/>
                                        </p:tgtEl>
                                        <p:attrNameLst>
                                          <p:attrName>style.visibility</p:attrName>
                                        </p:attrNameLst>
                                      </p:cBhvr>
                                      <p:to>
                                        <p:strVal val="visible"/>
                                      </p:to>
                                    </p:set>
                                    <p:animEffect transition="in" filter="wipe(left)">
                                      <p:cBhvr>
                                        <p:cTn id="23" dur="500"/>
                                        <p:tgtEl>
                                          <p:spTgt spid="215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07"/>
                                        </p:tgtEl>
                                        <p:attrNameLst>
                                          <p:attrName>style.visibility</p:attrName>
                                        </p:attrNameLst>
                                      </p:cBhvr>
                                      <p:to>
                                        <p:strVal val="visible"/>
                                      </p:to>
                                    </p:set>
                                    <p:animEffect transition="in" filter="box(in)">
                                      <p:cBhvr>
                                        <p:cTn id="28" dur="500"/>
                                        <p:tgtEl>
                                          <p:spTgt spid="10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2">
                                            <p:txEl>
                                              <p:pRg st="0" end="0"/>
                                            </p:txEl>
                                          </p:spTgt>
                                        </p:tgtEl>
                                        <p:attrNameLst>
                                          <p:attrName>style.visibility</p:attrName>
                                        </p:attrNameLst>
                                      </p:cBhvr>
                                      <p:to>
                                        <p:strVal val="visible"/>
                                      </p:to>
                                    </p:set>
                                    <p:animEffect transition="in" filter="wipe(left)">
                                      <p:cBhvr>
                                        <p:cTn id="33" dur="500"/>
                                        <p:tgtEl>
                                          <p:spTgt spid="112">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1">
                                            <p:txEl>
                                              <p:pRg st="0" end="0"/>
                                            </p:txEl>
                                          </p:spTgt>
                                        </p:tgtEl>
                                        <p:attrNameLst>
                                          <p:attrName>style.visibility</p:attrName>
                                        </p:attrNameLst>
                                      </p:cBhvr>
                                      <p:to>
                                        <p:strVal val="visible"/>
                                      </p:to>
                                    </p:set>
                                    <p:animEffect transition="in" filter="wipe(left)">
                                      <p:cBhvr>
                                        <p:cTn id="38" dur="500"/>
                                        <p:tgtEl>
                                          <p:spTgt spid="111">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blinds(horizontal)">
                                      <p:cBhvr>
                                        <p:cTn id="43" dur="500"/>
                                        <p:tgtEl>
                                          <p:spTgt spid="59"/>
                                        </p:tgtEl>
                                      </p:cBhvr>
                                    </p:animEffect>
                                  </p:childTnLst>
                                  <p:subTnLst>
                                    <p:audio>
                                      <p:cMediaNode>
                                        <p:cTn display="0" masterRel="sameClick">
                                          <p:stCondLst>
                                            <p:cond evt="begin" delay="0">
                                              <p:tn val="41"/>
                                            </p:cond>
                                          </p:stCondLst>
                                          <p:endCondLst>
                                            <p:cond evt="onStopAudio" delay="0">
                                              <p:tgtEl>
                                                <p:sldTgt/>
                                              </p:tgtEl>
                                            </p:cond>
                                          </p:endCondLst>
                                        </p:cTn>
                                        <p:tgtEl>
                                          <p:sndTgt r:embed="rId3" name="chimes.wav" builtIn="1"/>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5" grpId="0" animBg="1" autoUpdateAnimBg="0"/>
      <p:bldP spid="21556" grpId="0" animBg="1" autoUpdateAnimBg="0"/>
      <p:bldP spid="21608" grpId="0"/>
      <p:bldP spid="107" grpId="0"/>
      <p:bldP spid="111" grpId="0" build="p" autoUpdateAnimBg="0"/>
      <p:bldP spid="112" grpId="0" build="p" autoUpdateAnimBg="0"/>
      <p:bldP spid="59" grpId="0" animBg="1"/>
      <p:bldP spid="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17"/>
          <p:cNvGraphicFramePr>
            <a:graphicFrameLocks noChangeAspect="1"/>
          </p:cNvGraphicFramePr>
          <p:nvPr/>
        </p:nvGraphicFramePr>
        <p:xfrm>
          <a:off x="285696" y="2498711"/>
          <a:ext cx="2395538" cy="450850"/>
        </p:xfrm>
        <a:graphic>
          <a:graphicData uri="http://schemas.openxmlformats.org/presentationml/2006/ole">
            <p:oleObj spid="_x0000_s179213" name="Equation" r:id="rId4" imgW="1091880" imgH="228600" progId="Equation.DSMT4">
              <p:embed/>
            </p:oleObj>
          </a:graphicData>
        </a:graphic>
      </p:graphicFrame>
      <p:graphicFrame>
        <p:nvGraphicFramePr>
          <p:cNvPr id="36" name="Object 20"/>
          <p:cNvGraphicFramePr>
            <a:graphicFrameLocks noChangeAspect="1"/>
          </p:cNvGraphicFramePr>
          <p:nvPr/>
        </p:nvGraphicFramePr>
        <p:xfrm>
          <a:off x="2865416" y="2595552"/>
          <a:ext cx="1508125" cy="400050"/>
        </p:xfrm>
        <a:graphic>
          <a:graphicData uri="http://schemas.openxmlformats.org/presentationml/2006/ole">
            <p:oleObj spid="_x0000_s179214" name="Equation" r:id="rId5" imgW="761669" imgH="203112" progId="Equation.DSMT4">
              <p:embed/>
            </p:oleObj>
          </a:graphicData>
        </a:graphic>
      </p:graphicFrame>
      <p:graphicFrame>
        <p:nvGraphicFramePr>
          <p:cNvPr id="37" name="Object 8"/>
          <p:cNvGraphicFramePr>
            <a:graphicFrameLocks noChangeAspect="1"/>
          </p:cNvGraphicFramePr>
          <p:nvPr/>
        </p:nvGraphicFramePr>
        <p:xfrm>
          <a:off x="246008" y="888968"/>
          <a:ext cx="4225925" cy="808038"/>
        </p:xfrm>
        <a:graphic>
          <a:graphicData uri="http://schemas.openxmlformats.org/presentationml/2006/ole">
            <p:oleObj spid="_x0000_s179215" name="Equation" r:id="rId6" imgW="2120900" imgH="406400" progId="Equation.DSMT4">
              <p:embed/>
            </p:oleObj>
          </a:graphicData>
        </a:graphic>
      </p:graphicFrame>
      <p:grpSp>
        <p:nvGrpSpPr>
          <p:cNvPr id="6" name="Group 9"/>
          <p:cNvGrpSpPr>
            <a:grpSpLocks noChangeAspect="1"/>
          </p:cNvGrpSpPr>
          <p:nvPr/>
        </p:nvGrpSpPr>
        <p:grpSpPr bwMode="auto">
          <a:xfrm>
            <a:off x="230185" y="1722416"/>
            <a:ext cx="1500188" cy="760412"/>
            <a:chOff x="2498" y="2681"/>
            <a:chExt cx="1112" cy="563"/>
          </a:xfrm>
        </p:grpSpPr>
        <p:sp>
          <p:nvSpPr>
            <p:cNvPr id="39" name="Rectangle 10"/>
            <p:cNvSpPr>
              <a:spLocks noChangeAspect="1" noChangeArrowheads="1"/>
            </p:cNvSpPr>
            <p:nvPr/>
          </p:nvSpPr>
          <p:spPr bwMode="auto">
            <a:xfrm>
              <a:off x="2498" y="2732"/>
              <a:ext cx="337" cy="322"/>
            </a:xfrm>
            <a:prstGeom prst="rect">
              <a:avLst/>
            </a:prstGeom>
            <a:noFill/>
            <a:ln>
              <a:noFill/>
            </a:ln>
            <a:effectLst/>
            <a:extLst>
              <a:ext uri="{909E8E84-426E-40DD-AFC4-6F175D3DCCD1}"/>
              <a:ext uri="{91240B29-F687-4F45-9708-019B960494DF}"/>
              <a:ext uri="{AF507438-7753-43E0-B8FC-AC1667EBCBE1}"/>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000" kern="0" dirty="0" smtClean="0">
                  <a:solidFill>
                    <a:srgbClr val="000000"/>
                  </a:solidFill>
                </a:rPr>
                <a:t>若</a:t>
              </a:r>
            </a:p>
          </p:txBody>
        </p:sp>
        <p:graphicFrame>
          <p:nvGraphicFramePr>
            <p:cNvPr id="35861" name="Object 11"/>
            <p:cNvGraphicFramePr>
              <a:graphicFrameLocks noChangeAspect="1"/>
            </p:cNvGraphicFramePr>
            <p:nvPr/>
          </p:nvGraphicFramePr>
          <p:xfrm>
            <a:off x="2748" y="2681"/>
            <a:ext cx="862" cy="563"/>
          </p:xfrm>
          <a:graphic>
            <a:graphicData uri="http://schemas.openxmlformats.org/presentationml/2006/ole">
              <p:oleObj spid="_x0000_s179221" name="Equation" r:id="rId7" imgW="622030" imgH="406224" progId="Equation.3">
                <p:embed/>
              </p:oleObj>
            </a:graphicData>
          </a:graphic>
        </p:graphicFrame>
      </p:grpSp>
      <p:graphicFrame>
        <p:nvGraphicFramePr>
          <p:cNvPr id="43" name="Object 14"/>
          <p:cNvGraphicFramePr>
            <a:graphicFrameLocks noChangeAspect="1"/>
          </p:cNvGraphicFramePr>
          <p:nvPr/>
        </p:nvGraphicFramePr>
        <p:xfrm>
          <a:off x="1944685" y="1722416"/>
          <a:ext cx="2135188" cy="804862"/>
        </p:xfrm>
        <a:graphic>
          <a:graphicData uri="http://schemas.openxmlformats.org/presentationml/2006/ole">
            <p:oleObj spid="_x0000_s179216" name="Equation" r:id="rId8" imgW="1079032" imgH="406224" progId="Equation.DSMT4">
              <p:embed/>
            </p:oleObj>
          </a:graphicData>
        </a:graphic>
      </p:graphicFrame>
      <p:sp>
        <p:nvSpPr>
          <p:cNvPr id="44" name="Rectangle 2"/>
          <p:cNvSpPr>
            <a:spLocks noChangeArrowheads="1"/>
          </p:cNvSpPr>
          <p:nvPr/>
        </p:nvSpPr>
        <p:spPr bwMode="auto">
          <a:xfrm>
            <a:off x="166632" y="174584"/>
            <a:ext cx="4038600" cy="57458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a:solidFill>
                  <a:srgbClr val="FF0000"/>
                </a:solidFill>
                <a:latin typeface="+mn-lt"/>
                <a:ea typeface="楷体_GB2312"/>
              </a:rPr>
              <a:t>4. </a:t>
            </a:r>
            <a:r>
              <a:rPr lang="zh-CN" altLang="en-US" sz="2400" b="1" kern="0" dirty="0">
                <a:solidFill>
                  <a:srgbClr val="FF0000"/>
                </a:solidFill>
                <a:latin typeface="+mn-lt"/>
                <a:ea typeface="楷体_GB2312"/>
              </a:rPr>
              <a:t>求差放大电路</a:t>
            </a:r>
          </a:p>
        </p:txBody>
      </p:sp>
      <p:sp>
        <p:nvSpPr>
          <p:cNvPr id="45" name="Rectangle 2"/>
          <p:cNvSpPr>
            <a:spLocks noChangeArrowheads="1"/>
          </p:cNvSpPr>
          <p:nvPr/>
        </p:nvSpPr>
        <p:spPr bwMode="auto">
          <a:xfrm>
            <a:off x="206320" y="3825880"/>
            <a:ext cx="4038600" cy="57458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a:solidFill>
                  <a:srgbClr val="FF0000"/>
                </a:solidFill>
                <a:latin typeface="+mn-lt"/>
                <a:ea typeface="楷体_GB2312"/>
              </a:rPr>
              <a:t>5. </a:t>
            </a:r>
            <a:r>
              <a:rPr lang="zh-CN" altLang="en-US" sz="2400" b="1" kern="0" dirty="0">
                <a:solidFill>
                  <a:srgbClr val="FF0000"/>
                </a:solidFill>
                <a:latin typeface="+mn-lt"/>
                <a:ea typeface="楷体_GB2312"/>
              </a:rPr>
              <a:t>仪用放大器</a:t>
            </a:r>
          </a:p>
        </p:txBody>
      </p:sp>
      <p:graphicFrame>
        <p:nvGraphicFramePr>
          <p:cNvPr id="129052" name="Object 28"/>
          <p:cNvGraphicFramePr>
            <a:graphicFrameLocks noChangeAspect="1"/>
          </p:cNvGraphicFramePr>
          <p:nvPr/>
        </p:nvGraphicFramePr>
        <p:xfrm>
          <a:off x="246008" y="4421200"/>
          <a:ext cx="3143250" cy="828675"/>
        </p:xfrm>
        <a:graphic>
          <a:graphicData uri="http://schemas.openxmlformats.org/presentationml/2006/ole">
            <p:oleObj spid="_x0000_s179219" name="Equation" r:id="rId9" imgW="1638000" imgH="431640" progId="Equation.DSMT4">
              <p:embed/>
            </p:oleObj>
          </a:graphicData>
        </a:graphic>
      </p:graphicFrame>
      <p:graphicFrame>
        <p:nvGraphicFramePr>
          <p:cNvPr id="129054" name="Object 30"/>
          <p:cNvGraphicFramePr>
            <a:graphicFrameLocks noChangeAspect="1"/>
          </p:cNvGraphicFramePr>
          <p:nvPr/>
        </p:nvGraphicFramePr>
        <p:xfrm>
          <a:off x="246008" y="5254648"/>
          <a:ext cx="2286000" cy="817562"/>
        </p:xfrm>
        <a:graphic>
          <a:graphicData uri="http://schemas.openxmlformats.org/presentationml/2006/ole">
            <p:oleObj spid="_x0000_s179220" name="Equation" r:id="rId10" imgW="1206360" imgH="431640" progId="Equation.DSMT4">
              <p:embed/>
            </p:oleObj>
          </a:graphicData>
        </a:graphic>
      </p:graphicFrame>
      <p:graphicFrame>
        <p:nvGraphicFramePr>
          <p:cNvPr id="179223" name="Object 23"/>
          <p:cNvGraphicFramePr>
            <a:graphicFrameLocks noChangeAspect="1"/>
          </p:cNvGraphicFramePr>
          <p:nvPr/>
        </p:nvGraphicFramePr>
        <p:xfrm>
          <a:off x="4810128" y="651003"/>
          <a:ext cx="4152900" cy="2641600"/>
        </p:xfrm>
        <a:graphic>
          <a:graphicData uri="http://schemas.openxmlformats.org/presentationml/2006/ole">
            <p:oleObj spid="_x0000_s179223" name="图片" r:id="rId11" imgW="2075159" imgH="1325618" progId="Word.Picture.8">
              <p:embed/>
            </p:oleObj>
          </a:graphicData>
        </a:graphic>
      </p:graphicFrame>
      <p:graphicFrame>
        <p:nvGraphicFramePr>
          <p:cNvPr id="7" name="Object 33"/>
          <p:cNvGraphicFramePr>
            <a:graphicFrameLocks noChangeAspect="1"/>
          </p:cNvGraphicFramePr>
          <p:nvPr/>
        </p:nvGraphicFramePr>
        <p:xfrm>
          <a:off x="444448" y="3151184"/>
          <a:ext cx="1338262" cy="387350"/>
        </p:xfrm>
        <a:graphic>
          <a:graphicData uri="http://schemas.openxmlformats.org/presentationml/2006/ole">
            <p:oleObj spid="_x0000_s179224" name="Equation" r:id="rId12" imgW="787320" imgH="228600" progId="Equation.DSMT4">
              <p:embed/>
            </p:oleObj>
          </a:graphicData>
        </a:graphic>
      </p:graphicFrame>
      <p:graphicFrame>
        <p:nvGraphicFramePr>
          <p:cNvPr id="8" name="Object 26"/>
          <p:cNvGraphicFramePr>
            <a:graphicFrameLocks noChangeAspect="1"/>
          </p:cNvGraphicFramePr>
          <p:nvPr/>
        </p:nvGraphicFramePr>
        <p:xfrm>
          <a:off x="2270096" y="3151184"/>
          <a:ext cx="857250" cy="395288"/>
        </p:xfrm>
        <a:graphic>
          <a:graphicData uri="http://schemas.openxmlformats.org/presentationml/2006/ole">
            <p:oleObj spid="_x0000_s179225" name="Equation" r:id="rId13" imgW="495085" imgH="228501" progId="Equation.DSMT4">
              <p:embed/>
            </p:oleObj>
          </a:graphicData>
        </a:graphic>
      </p:graphicFrame>
      <p:graphicFrame>
        <p:nvGraphicFramePr>
          <p:cNvPr id="179226" name="Object 26"/>
          <p:cNvGraphicFramePr>
            <a:graphicFrameLocks noChangeAspect="1"/>
          </p:cNvGraphicFramePr>
          <p:nvPr/>
        </p:nvGraphicFramePr>
        <p:xfrm>
          <a:off x="2587600" y="2211209"/>
          <a:ext cx="2857500" cy="1244600"/>
        </p:xfrm>
        <a:graphic>
          <a:graphicData uri="http://schemas.openxmlformats.org/presentationml/2006/ole">
            <p:oleObj spid="_x0000_s179226" name="图片" r:id="rId14" imgW="1638300" imgH="695325" progId="Word.Picture.8">
              <p:embed/>
            </p:oleObj>
          </a:graphicData>
        </a:graphic>
      </p:graphicFrame>
      <p:graphicFrame>
        <p:nvGraphicFramePr>
          <p:cNvPr id="179227" name="Object 27"/>
          <p:cNvGraphicFramePr>
            <a:graphicFrameLocks noChangeAspect="1"/>
          </p:cNvGraphicFramePr>
          <p:nvPr/>
        </p:nvGraphicFramePr>
        <p:xfrm>
          <a:off x="2556086" y="452400"/>
          <a:ext cx="2819400" cy="1257300"/>
        </p:xfrm>
        <a:graphic>
          <a:graphicData uri="http://schemas.openxmlformats.org/presentationml/2006/ole">
            <p:oleObj spid="_x0000_s179227" name="图片" r:id="rId15" imgW="1619250" imgH="704850" progId="Word.Picture.8">
              <p:embed/>
            </p:oleObj>
          </a:graphicData>
        </a:graphic>
      </p:graphicFrame>
      <p:graphicFrame>
        <p:nvGraphicFramePr>
          <p:cNvPr id="179228" name="对象 2"/>
          <p:cNvGraphicFramePr>
            <a:graphicFrameLocks noChangeAspect="1"/>
          </p:cNvGraphicFramePr>
          <p:nvPr/>
        </p:nvGraphicFramePr>
        <p:xfrm>
          <a:off x="3270176" y="3492544"/>
          <a:ext cx="5707192" cy="3230560"/>
        </p:xfrm>
        <a:graphic>
          <a:graphicData uri="http://schemas.openxmlformats.org/presentationml/2006/ole">
            <p:oleObj spid="_x0000_s179228" name="图片" r:id="rId16" imgW="3817472" imgH="2164899" progId="Word.Picture.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37"/>
                                        </p:tgtEl>
                                        <p:attrNameLst>
                                          <p:attrName>ppt_x</p:attrName>
                                        </p:attrNameLst>
                                      </p:cBhvr>
                                      <p:tavLst>
                                        <p:tav tm="0">
                                          <p:val>
                                            <p:strVal val="ppt_x"/>
                                          </p:val>
                                        </p:tav>
                                        <p:tav tm="100000">
                                          <p:val>
                                            <p:strVal val="ppt_x"/>
                                          </p:val>
                                        </p:tav>
                                      </p:tavLst>
                                    </p:anim>
                                    <p:anim calcmode="lin" valueType="num">
                                      <p:cBhvr additive="base">
                                        <p:cTn id="35" dur="500"/>
                                        <p:tgtEl>
                                          <p:spTgt spid="37"/>
                                        </p:tgtEl>
                                        <p:attrNameLst>
                                          <p:attrName>ppt_y</p:attrName>
                                        </p:attrNameLst>
                                      </p:cBhvr>
                                      <p:tavLst>
                                        <p:tav tm="0">
                                          <p:val>
                                            <p:strVal val="ppt_y"/>
                                          </p:val>
                                        </p:tav>
                                        <p:tav tm="100000">
                                          <p:val>
                                            <p:strVal val="1+ppt_h/2"/>
                                          </p:val>
                                        </p:tav>
                                      </p:tavLst>
                                    </p:anim>
                                    <p:set>
                                      <p:cBhvr>
                                        <p:cTn id="36" dur="1" fill="hold">
                                          <p:stCondLst>
                                            <p:cond delay="499"/>
                                          </p:stCondLst>
                                        </p:cTn>
                                        <p:tgtEl>
                                          <p:spTgt spid="37"/>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6"/>
                                        </p:tgtEl>
                                        <p:attrNameLst>
                                          <p:attrName>ppt_x</p:attrName>
                                        </p:attrNameLst>
                                      </p:cBhvr>
                                      <p:tavLst>
                                        <p:tav tm="0">
                                          <p:val>
                                            <p:strVal val="ppt_x"/>
                                          </p:val>
                                        </p:tav>
                                        <p:tav tm="100000">
                                          <p:val>
                                            <p:strVal val="ppt_x"/>
                                          </p:val>
                                        </p:tav>
                                      </p:tavLst>
                                    </p:anim>
                                    <p:anim calcmode="lin" valueType="num">
                                      <p:cBhvr additive="base">
                                        <p:cTn id="39" dur="500"/>
                                        <p:tgtEl>
                                          <p:spTgt spid="6"/>
                                        </p:tgtEl>
                                        <p:attrNameLst>
                                          <p:attrName>ppt_y</p:attrName>
                                        </p:attrNameLst>
                                      </p:cBhvr>
                                      <p:tavLst>
                                        <p:tav tm="0">
                                          <p:val>
                                            <p:strVal val="ppt_y"/>
                                          </p:val>
                                        </p:tav>
                                        <p:tav tm="100000">
                                          <p:val>
                                            <p:strVal val="1+ppt_h/2"/>
                                          </p:val>
                                        </p:tav>
                                      </p:tavLst>
                                    </p:anim>
                                    <p:set>
                                      <p:cBhvr>
                                        <p:cTn id="40" dur="1" fill="hold">
                                          <p:stCondLst>
                                            <p:cond delay="499"/>
                                          </p:stCondLst>
                                        </p:cTn>
                                        <p:tgtEl>
                                          <p:spTgt spid="6"/>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43"/>
                                        </p:tgtEl>
                                        <p:attrNameLst>
                                          <p:attrName>ppt_x</p:attrName>
                                        </p:attrNameLst>
                                      </p:cBhvr>
                                      <p:tavLst>
                                        <p:tav tm="0">
                                          <p:val>
                                            <p:strVal val="ppt_x"/>
                                          </p:val>
                                        </p:tav>
                                        <p:tav tm="100000">
                                          <p:val>
                                            <p:strVal val="ppt_x"/>
                                          </p:val>
                                        </p:tav>
                                      </p:tavLst>
                                    </p:anim>
                                    <p:anim calcmode="lin" valueType="num">
                                      <p:cBhvr additive="base">
                                        <p:cTn id="43" dur="500"/>
                                        <p:tgtEl>
                                          <p:spTgt spid="43"/>
                                        </p:tgtEl>
                                        <p:attrNameLst>
                                          <p:attrName>ppt_y</p:attrName>
                                        </p:attrNameLst>
                                      </p:cBhvr>
                                      <p:tavLst>
                                        <p:tav tm="0">
                                          <p:val>
                                            <p:strVal val="ppt_y"/>
                                          </p:val>
                                        </p:tav>
                                        <p:tav tm="100000">
                                          <p:val>
                                            <p:strVal val="1+ppt_h/2"/>
                                          </p:val>
                                        </p:tav>
                                      </p:tavLst>
                                    </p:anim>
                                    <p:set>
                                      <p:cBhvr>
                                        <p:cTn id="44" dur="1" fill="hold">
                                          <p:stCondLst>
                                            <p:cond delay="499"/>
                                          </p:stCondLst>
                                        </p:cTn>
                                        <p:tgtEl>
                                          <p:spTgt spid="43"/>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33"/>
                                        </p:tgtEl>
                                        <p:attrNameLst>
                                          <p:attrName>ppt_x</p:attrName>
                                        </p:attrNameLst>
                                      </p:cBhvr>
                                      <p:tavLst>
                                        <p:tav tm="0">
                                          <p:val>
                                            <p:strVal val="ppt_x"/>
                                          </p:val>
                                        </p:tav>
                                        <p:tav tm="100000">
                                          <p:val>
                                            <p:strVal val="ppt_x"/>
                                          </p:val>
                                        </p:tav>
                                      </p:tavLst>
                                    </p:anim>
                                    <p:anim calcmode="lin" valueType="num">
                                      <p:cBhvr additive="base">
                                        <p:cTn id="47" dur="500"/>
                                        <p:tgtEl>
                                          <p:spTgt spid="33"/>
                                        </p:tgtEl>
                                        <p:attrNameLst>
                                          <p:attrName>ppt_y</p:attrName>
                                        </p:attrNameLst>
                                      </p:cBhvr>
                                      <p:tavLst>
                                        <p:tav tm="0">
                                          <p:val>
                                            <p:strVal val="ppt_y"/>
                                          </p:val>
                                        </p:tav>
                                        <p:tav tm="100000">
                                          <p:val>
                                            <p:strVal val="1+ppt_h/2"/>
                                          </p:val>
                                        </p:tav>
                                      </p:tavLst>
                                    </p:anim>
                                    <p:set>
                                      <p:cBhvr>
                                        <p:cTn id="48" dur="1" fill="hold">
                                          <p:stCondLst>
                                            <p:cond delay="499"/>
                                          </p:stCondLst>
                                        </p:cTn>
                                        <p:tgtEl>
                                          <p:spTgt spid="33"/>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36"/>
                                        </p:tgtEl>
                                        <p:attrNameLst>
                                          <p:attrName>ppt_x</p:attrName>
                                        </p:attrNameLst>
                                      </p:cBhvr>
                                      <p:tavLst>
                                        <p:tav tm="0">
                                          <p:val>
                                            <p:strVal val="ppt_x"/>
                                          </p:val>
                                        </p:tav>
                                        <p:tav tm="100000">
                                          <p:val>
                                            <p:strVal val="ppt_x"/>
                                          </p:val>
                                        </p:tav>
                                      </p:tavLst>
                                    </p:anim>
                                    <p:anim calcmode="lin" valueType="num">
                                      <p:cBhvr additive="base">
                                        <p:cTn id="51" dur="500"/>
                                        <p:tgtEl>
                                          <p:spTgt spid="36"/>
                                        </p:tgtEl>
                                        <p:attrNameLst>
                                          <p:attrName>ppt_y</p:attrName>
                                        </p:attrNameLst>
                                      </p:cBhvr>
                                      <p:tavLst>
                                        <p:tav tm="0">
                                          <p:val>
                                            <p:strVal val="ppt_y"/>
                                          </p:val>
                                        </p:tav>
                                        <p:tav tm="100000">
                                          <p:val>
                                            <p:strVal val="1+ppt_h/2"/>
                                          </p:val>
                                        </p:tav>
                                      </p:tavLst>
                                    </p:anim>
                                    <p:set>
                                      <p:cBhvr>
                                        <p:cTn id="52" dur="1" fill="hold">
                                          <p:stCondLst>
                                            <p:cond delay="499"/>
                                          </p:stCondLst>
                                        </p:cTn>
                                        <p:tgtEl>
                                          <p:spTgt spid="36"/>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7"/>
                                        </p:tgtEl>
                                        <p:attrNameLst>
                                          <p:attrName>ppt_x</p:attrName>
                                        </p:attrNameLst>
                                      </p:cBhvr>
                                      <p:tavLst>
                                        <p:tav tm="0">
                                          <p:val>
                                            <p:strVal val="ppt_x"/>
                                          </p:val>
                                        </p:tav>
                                        <p:tav tm="100000">
                                          <p:val>
                                            <p:strVal val="ppt_x"/>
                                          </p:val>
                                        </p:tav>
                                      </p:tavLst>
                                    </p:anim>
                                    <p:anim calcmode="lin" valueType="num">
                                      <p:cBhvr additive="base">
                                        <p:cTn id="55" dur="500"/>
                                        <p:tgtEl>
                                          <p:spTgt spid="7"/>
                                        </p:tgtEl>
                                        <p:attrNameLst>
                                          <p:attrName>ppt_y</p:attrName>
                                        </p:attrNameLst>
                                      </p:cBhvr>
                                      <p:tavLst>
                                        <p:tav tm="0">
                                          <p:val>
                                            <p:strVal val="ppt_y"/>
                                          </p:val>
                                        </p:tav>
                                        <p:tav tm="100000">
                                          <p:val>
                                            <p:strVal val="1+ppt_h/2"/>
                                          </p:val>
                                        </p:tav>
                                      </p:tavLst>
                                    </p:anim>
                                    <p:set>
                                      <p:cBhvr>
                                        <p:cTn id="56" dur="1" fill="hold">
                                          <p:stCondLst>
                                            <p:cond delay="499"/>
                                          </p:stCondLst>
                                        </p:cTn>
                                        <p:tgtEl>
                                          <p:spTgt spid="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8"/>
                                        </p:tgtEl>
                                        <p:attrNameLst>
                                          <p:attrName>ppt_x</p:attrName>
                                        </p:attrNameLst>
                                      </p:cBhvr>
                                      <p:tavLst>
                                        <p:tav tm="0">
                                          <p:val>
                                            <p:strVal val="ppt_x"/>
                                          </p:val>
                                        </p:tav>
                                        <p:tav tm="100000">
                                          <p:val>
                                            <p:strVal val="ppt_x"/>
                                          </p:val>
                                        </p:tav>
                                      </p:tavLst>
                                    </p:anim>
                                    <p:anim calcmode="lin" valueType="num">
                                      <p:cBhvr additive="base">
                                        <p:cTn id="59" dur="500"/>
                                        <p:tgtEl>
                                          <p:spTgt spid="8"/>
                                        </p:tgtEl>
                                        <p:attrNameLst>
                                          <p:attrName>ppt_y</p:attrName>
                                        </p:attrNameLst>
                                      </p:cBhvr>
                                      <p:tavLst>
                                        <p:tav tm="0">
                                          <p:val>
                                            <p:strVal val="ppt_y"/>
                                          </p:val>
                                        </p:tav>
                                        <p:tav tm="100000">
                                          <p:val>
                                            <p:strVal val="1+ppt_h/2"/>
                                          </p:val>
                                        </p:tav>
                                      </p:tavLst>
                                    </p:anim>
                                    <p:set>
                                      <p:cBhvr>
                                        <p:cTn id="60" dur="1" fill="hold">
                                          <p:stCondLst>
                                            <p:cond delay="499"/>
                                          </p:stCondLst>
                                        </p:cTn>
                                        <p:tgtEl>
                                          <p:spTgt spid="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179227"/>
                                        </p:tgtEl>
                                        <p:attrNameLst>
                                          <p:attrName>style.visibility</p:attrName>
                                        </p:attrNameLst>
                                      </p:cBhvr>
                                      <p:to>
                                        <p:strVal val="visible"/>
                                      </p:to>
                                    </p:set>
                                    <p:animEffect transition="in" filter="wipe(right)">
                                      <p:cBhvr>
                                        <p:cTn id="65" dur="500"/>
                                        <p:tgtEl>
                                          <p:spTgt spid="179227"/>
                                        </p:tgtEl>
                                      </p:cBhvr>
                                    </p:animEffect>
                                  </p:childTnLst>
                                </p:cTn>
                              </p:par>
                              <p:par>
                                <p:cTn id="66" presetID="22" presetClass="entr" presetSubtype="2" fill="hold" nodeType="withEffect">
                                  <p:stCondLst>
                                    <p:cond delay="0"/>
                                  </p:stCondLst>
                                  <p:childTnLst>
                                    <p:set>
                                      <p:cBhvr>
                                        <p:cTn id="67" dur="1" fill="hold">
                                          <p:stCondLst>
                                            <p:cond delay="0"/>
                                          </p:stCondLst>
                                        </p:cTn>
                                        <p:tgtEl>
                                          <p:spTgt spid="179226"/>
                                        </p:tgtEl>
                                        <p:attrNameLst>
                                          <p:attrName>style.visibility</p:attrName>
                                        </p:attrNameLst>
                                      </p:cBhvr>
                                      <p:to>
                                        <p:strVal val="visible"/>
                                      </p:to>
                                    </p:set>
                                    <p:animEffect transition="in" filter="wipe(right)">
                                      <p:cBhvr>
                                        <p:cTn id="68" dur="500"/>
                                        <p:tgtEl>
                                          <p:spTgt spid="179226"/>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922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905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9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7" name="Rectangle 5"/>
          <p:cNvSpPr>
            <a:spLocks noChangeArrowheads="1"/>
          </p:cNvSpPr>
          <p:nvPr/>
        </p:nvSpPr>
        <p:spPr bwMode="auto">
          <a:xfrm>
            <a:off x="325384" y="809592"/>
            <a:ext cx="8458200" cy="2743200"/>
          </a:xfrm>
          <a:prstGeom prst="rect">
            <a:avLst/>
          </a:prstGeom>
          <a:noFill/>
          <a:ln w="9525">
            <a:noFill/>
            <a:miter lim="800000"/>
            <a:headEnd/>
            <a:tailEnd/>
          </a:ln>
        </p:spPr>
        <p:txBody>
          <a:bodyPr/>
          <a:lstStyle/>
          <a:p>
            <a:pPr marL="342900" indent="-342900">
              <a:lnSpc>
                <a:spcPct val="110000"/>
              </a:lnSpc>
              <a:spcBef>
                <a:spcPct val="20000"/>
              </a:spcBef>
              <a:tabLst>
                <a:tab pos="6911975" algn="l"/>
              </a:tabLst>
            </a:pPr>
            <a:r>
              <a:rPr kumimoji="1" lang="zh-CN" altLang="en-US" sz="2400" b="1" dirty="0">
                <a:solidFill>
                  <a:srgbClr val="CC0000"/>
                </a:solidFill>
                <a:latin typeface="Times New Roman" pitchFamily="18" charset="0"/>
              </a:rPr>
              <a:t>举例</a:t>
            </a:r>
            <a:r>
              <a:rPr kumimoji="1" lang="zh-CN" altLang="en-US" sz="2400" b="1" dirty="0">
                <a:solidFill>
                  <a:srgbClr val="990000"/>
                </a:solidFill>
                <a:latin typeface="Times New Roman" pitchFamily="18" charset="0"/>
                <a:ea typeface="黑体" pitchFamily="49" charset="-122"/>
              </a:rPr>
              <a:t>：</a:t>
            </a:r>
            <a:r>
              <a:rPr kumimoji="1" lang="zh-CN" altLang="en-US" sz="2400" b="1" dirty="0">
                <a:latin typeface="宋体" pitchFamily="2" charset="-122"/>
              </a:rPr>
              <a:t>锗原子密度为</a:t>
            </a:r>
            <a:r>
              <a:rPr kumimoji="1" lang="en-US" altLang="zh-CN" sz="2400" b="1" dirty="0">
                <a:latin typeface="宋体" pitchFamily="2" charset="-122"/>
              </a:rPr>
              <a:t>4.4</a:t>
            </a:r>
            <a:r>
              <a:rPr kumimoji="1" lang="en-US" altLang="en-US" sz="3200" b="1" dirty="0">
                <a:latin typeface="宋体" pitchFamily="2" charset="-122"/>
              </a:rPr>
              <a:t>×</a:t>
            </a:r>
            <a:r>
              <a:rPr kumimoji="1" lang="en-US" altLang="zh-CN" sz="2400" b="1" dirty="0">
                <a:latin typeface="宋体" pitchFamily="2" charset="-122"/>
              </a:rPr>
              <a:t>10</a:t>
            </a:r>
            <a:r>
              <a:rPr kumimoji="1" lang="en-US" altLang="zh-CN" sz="2400" b="1" baseline="30000" dirty="0">
                <a:latin typeface="宋体" pitchFamily="2" charset="-122"/>
              </a:rPr>
              <a:t>22</a:t>
            </a:r>
            <a:r>
              <a:rPr kumimoji="1" lang="en-US" altLang="zh-CN" sz="2400" b="1" dirty="0">
                <a:latin typeface="宋体" pitchFamily="2" charset="-122"/>
              </a:rPr>
              <a:t>/cm</a:t>
            </a:r>
            <a:r>
              <a:rPr kumimoji="1" lang="en-US" altLang="zh-CN" sz="2400" b="1" baseline="30000" dirty="0">
                <a:latin typeface="宋体" pitchFamily="2" charset="-122"/>
              </a:rPr>
              <a:t>3</a:t>
            </a:r>
            <a:r>
              <a:rPr kumimoji="1" lang="en-US" altLang="zh-CN" sz="2400" b="1" dirty="0">
                <a:latin typeface="宋体" pitchFamily="2" charset="-122"/>
              </a:rPr>
              <a:t> </a:t>
            </a:r>
            <a:r>
              <a:rPr kumimoji="1" lang="zh-CN" altLang="en-US" sz="2400" b="1" dirty="0">
                <a:latin typeface="宋体" pitchFamily="2" charset="-122"/>
              </a:rPr>
              <a:t>，锗本征半导</a:t>
            </a:r>
            <a:r>
              <a:rPr kumimoji="1" lang="en-US" altLang="zh-CN" sz="2400" b="1" i="1" dirty="0" err="1">
                <a:latin typeface="Times New Roman" pitchFamily="18" charset="0"/>
              </a:rPr>
              <a:t>n</a:t>
            </a:r>
            <a:r>
              <a:rPr kumimoji="1" lang="en-US" altLang="zh-CN" sz="2400" b="1" baseline="-42000" dirty="0" err="1">
                <a:latin typeface="宋体" pitchFamily="2" charset="-122"/>
              </a:rPr>
              <a:t>i</a:t>
            </a:r>
            <a:r>
              <a:rPr kumimoji="1" lang="en-US" altLang="zh-CN" sz="2400" b="1" dirty="0">
                <a:latin typeface="宋体" pitchFamily="2" charset="-122"/>
              </a:rPr>
              <a:t>=2.5</a:t>
            </a:r>
            <a:r>
              <a:rPr kumimoji="1" lang="en-US" altLang="en-US" sz="3200" b="1" dirty="0">
                <a:latin typeface="Times New Roman" pitchFamily="18" charset="0"/>
              </a:rPr>
              <a:t>×</a:t>
            </a:r>
            <a:r>
              <a:rPr kumimoji="1" lang="en-US" altLang="zh-CN" sz="2400" b="1" dirty="0">
                <a:latin typeface="宋体" pitchFamily="2" charset="-122"/>
              </a:rPr>
              <a:t>10</a:t>
            </a:r>
            <a:r>
              <a:rPr kumimoji="1" lang="en-US" altLang="zh-CN" sz="2400" b="1" baseline="30000" dirty="0">
                <a:latin typeface="宋体" pitchFamily="2" charset="-122"/>
              </a:rPr>
              <a:t>13</a:t>
            </a:r>
            <a:r>
              <a:rPr kumimoji="1" lang="en-US" altLang="zh-CN" sz="2400" b="1" dirty="0">
                <a:latin typeface="宋体" pitchFamily="2" charset="-122"/>
              </a:rPr>
              <a:t>/cm</a:t>
            </a:r>
            <a:r>
              <a:rPr kumimoji="1" lang="en-US" altLang="zh-CN" sz="2400" b="1" baseline="30000" dirty="0">
                <a:latin typeface="宋体" pitchFamily="2" charset="-122"/>
              </a:rPr>
              <a:t>3</a:t>
            </a:r>
            <a:r>
              <a:rPr kumimoji="1" lang="zh-CN" altLang="en-US" sz="2400" b="1" dirty="0">
                <a:latin typeface="宋体" pitchFamily="2" charset="-122"/>
              </a:rPr>
              <a:t>，</a:t>
            </a:r>
            <a:r>
              <a:rPr kumimoji="1" lang="zh-CN" altLang="zh-CN" sz="2400" b="1" dirty="0">
                <a:latin typeface="宋体" pitchFamily="2" charset="-122"/>
              </a:rPr>
              <a:t>若</a:t>
            </a:r>
            <a:r>
              <a:rPr kumimoji="1" lang="zh-CN" altLang="en-US" sz="2400" b="1" dirty="0">
                <a:latin typeface="宋体" pitchFamily="2" charset="-122"/>
              </a:rPr>
              <a:t>每</a:t>
            </a:r>
            <a:r>
              <a:rPr kumimoji="1" lang="en-US" altLang="zh-CN" sz="2400" b="1" dirty="0">
                <a:latin typeface="宋体" pitchFamily="2" charset="-122"/>
              </a:rPr>
              <a:t>10</a:t>
            </a:r>
            <a:r>
              <a:rPr kumimoji="1" lang="en-US" altLang="zh-CN" sz="2400" b="1" baseline="30000" dirty="0">
                <a:latin typeface="宋体" pitchFamily="2" charset="-122"/>
              </a:rPr>
              <a:t>4</a:t>
            </a:r>
            <a:r>
              <a:rPr kumimoji="1" lang="zh-CN" altLang="en-US" sz="2400" b="1" dirty="0">
                <a:latin typeface="宋体" pitchFamily="2" charset="-122"/>
              </a:rPr>
              <a:t>个锗原子中</a:t>
            </a:r>
            <a:r>
              <a:rPr kumimoji="1" lang="zh-CN" altLang="zh-CN" sz="2400" b="1" dirty="0">
                <a:latin typeface="宋体" pitchFamily="2" charset="-122"/>
              </a:rPr>
              <a:t>掺入</a:t>
            </a:r>
            <a:r>
              <a:rPr kumimoji="1" lang="en-US" altLang="zh-CN" sz="2400" b="1" dirty="0">
                <a:latin typeface="宋体" pitchFamily="2" charset="-122"/>
              </a:rPr>
              <a:t>1</a:t>
            </a:r>
            <a:r>
              <a:rPr kumimoji="1" lang="zh-CN" altLang="en-US" sz="2400" b="1" dirty="0">
                <a:latin typeface="宋体" pitchFamily="2" charset="-122"/>
              </a:rPr>
              <a:t>个</a:t>
            </a:r>
            <a:r>
              <a:rPr kumimoji="1" lang="zh-CN" altLang="en-US" sz="2400" b="1" dirty="0">
                <a:latin typeface="Times New Roman" pitchFamily="18" charset="0"/>
              </a:rPr>
              <a:t>磷</a:t>
            </a:r>
            <a:r>
              <a:rPr kumimoji="1" lang="zh-CN" altLang="zh-CN" sz="2400" b="1" dirty="0">
                <a:latin typeface="宋体" pitchFamily="2" charset="-122"/>
              </a:rPr>
              <a:t>原子</a:t>
            </a:r>
            <a:r>
              <a:rPr kumimoji="1" lang="zh-CN" altLang="en-US" sz="2400" b="1" dirty="0">
                <a:latin typeface="宋体" pitchFamily="2" charset="-122"/>
              </a:rPr>
              <a:t>（掺杂密度为万分之一），则在单位体积中就掺入了</a:t>
            </a:r>
            <a:r>
              <a:rPr kumimoji="1" lang="en-US" altLang="zh-CN" sz="2400" b="1" dirty="0">
                <a:latin typeface="宋体" pitchFamily="2" charset="-122"/>
              </a:rPr>
              <a:t>10</a:t>
            </a:r>
            <a:r>
              <a:rPr kumimoji="1" lang="en-US" altLang="zh-CN" sz="2400" b="1" baseline="30000" dirty="0">
                <a:latin typeface="宋体" pitchFamily="2" charset="-122"/>
              </a:rPr>
              <a:t>-4</a:t>
            </a:r>
            <a:r>
              <a:rPr kumimoji="1" lang="en-US" altLang="en-US" sz="3200" b="1" dirty="0">
                <a:latin typeface="宋体" pitchFamily="2" charset="-122"/>
              </a:rPr>
              <a:t>×</a:t>
            </a:r>
            <a:r>
              <a:rPr kumimoji="1" lang="en-US" altLang="zh-CN" sz="2400" b="1" dirty="0">
                <a:latin typeface="宋体" pitchFamily="2" charset="-122"/>
              </a:rPr>
              <a:t>4.4</a:t>
            </a:r>
            <a:r>
              <a:rPr kumimoji="1" lang="en-US" altLang="en-US" sz="3200" b="1" dirty="0">
                <a:latin typeface="宋体" pitchFamily="2" charset="-122"/>
              </a:rPr>
              <a:t>×</a:t>
            </a:r>
            <a:r>
              <a:rPr kumimoji="1" lang="en-US" altLang="zh-CN" sz="2400" b="1" dirty="0">
                <a:latin typeface="宋体" pitchFamily="2" charset="-122"/>
              </a:rPr>
              <a:t>10</a:t>
            </a:r>
            <a:r>
              <a:rPr kumimoji="1" lang="en-US" altLang="zh-CN" sz="2400" b="1" baseline="30000" dirty="0">
                <a:latin typeface="宋体" pitchFamily="2" charset="-122"/>
              </a:rPr>
              <a:t>22</a:t>
            </a:r>
            <a:r>
              <a:rPr kumimoji="1" lang="en-US" altLang="zh-CN" sz="2400" b="1" dirty="0">
                <a:latin typeface="宋体" pitchFamily="2" charset="-122"/>
              </a:rPr>
              <a:t>=4.4</a:t>
            </a:r>
            <a:r>
              <a:rPr kumimoji="1" lang="en-US" altLang="en-US" sz="3200" b="1" dirty="0">
                <a:latin typeface="宋体" pitchFamily="2" charset="-122"/>
              </a:rPr>
              <a:t>×</a:t>
            </a:r>
            <a:r>
              <a:rPr kumimoji="1" lang="en-US" altLang="zh-CN" sz="2400" b="1" dirty="0">
                <a:latin typeface="宋体" pitchFamily="2" charset="-122"/>
              </a:rPr>
              <a:t>10</a:t>
            </a:r>
            <a:r>
              <a:rPr kumimoji="1" lang="en-US" altLang="zh-CN" sz="2400" b="1" baseline="30000" dirty="0">
                <a:latin typeface="宋体" pitchFamily="2" charset="-122"/>
              </a:rPr>
              <a:t>18</a:t>
            </a:r>
            <a:r>
              <a:rPr kumimoji="1" lang="en-US" altLang="zh-CN" sz="2400" b="1" dirty="0">
                <a:latin typeface="宋体" pitchFamily="2" charset="-122"/>
              </a:rPr>
              <a:t>/cm</a:t>
            </a:r>
            <a:r>
              <a:rPr kumimoji="1" lang="en-US" altLang="zh-CN" sz="2400" b="1" baseline="30000" dirty="0">
                <a:latin typeface="宋体" pitchFamily="2" charset="-122"/>
              </a:rPr>
              <a:t>3</a:t>
            </a:r>
            <a:r>
              <a:rPr kumimoji="1" lang="zh-CN" altLang="en-US" sz="2400" b="1" dirty="0" smtClean="0">
                <a:latin typeface="宋体" pitchFamily="2" charset="-122"/>
              </a:rPr>
              <a:t>个磷</a:t>
            </a:r>
            <a:r>
              <a:rPr kumimoji="1" lang="zh-CN" altLang="zh-CN" sz="2400" b="1" dirty="0" smtClean="0">
                <a:latin typeface="宋体" pitchFamily="2" charset="-122"/>
              </a:rPr>
              <a:t>原子</a:t>
            </a:r>
            <a:r>
              <a:rPr kumimoji="1" lang="zh-CN" altLang="zh-CN" sz="2400" b="1" dirty="0">
                <a:latin typeface="宋体" pitchFamily="2" charset="-122"/>
              </a:rPr>
              <a:t>。</a:t>
            </a:r>
            <a:r>
              <a:rPr kumimoji="1" lang="zh-CN" altLang="en-US" sz="2400" b="1" dirty="0">
                <a:latin typeface="宋体" pitchFamily="2" charset="-122"/>
              </a:rPr>
              <a:t> 则施主杂质浓度为： </a:t>
            </a:r>
            <a:r>
              <a:rPr kumimoji="1" lang="en-US" altLang="zh-CN" sz="2400" b="1" dirty="0">
                <a:latin typeface="宋体" pitchFamily="2" charset="-122"/>
              </a:rPr>
              <a:t>N</a:t>
            </a:r>
            <a:r>
              <a:rPr kumimoji="1" lang="en-US" altLang="zh-CN" sz="2400" b="1" baseline="-25000" dirty="0">
                <a:latin typeface="宋体" pitchFamily="2" charset="-122"/>
              </a:rPr>
              <a:t>D</a:t>
            </a:r>
            <a:r>
              <a:rPr kumimoji="1" lang="en-US" altLang="zh-CN" sz="2400" b="1" dirty="0">
                <a:latin typeface="宋体" pitchFamily="2" charset="-122"/>
              </a:rPr>
              <a:t>=</a:t>
            </a:r>
            <a:r>
              <a:rPr kumimoji="1" lang="en-US" altLang="zh-CN" sz="2400" b="1" baseline="30000" dirty="0">
                <a:latin typeface="宋体" pitchFamily="2" charset="-122"/>
              </a:rPr>
              <a:t> </a:t>
            </a:r>
            <a:r>
              <a:rPr kumimoji="1" lang="en-US" altLang="zh-CN" sz="2400" b="1" dirty="0">
                <a:latin typeface="宋体" pitchFamily="2" charset="-122"/>
              </a:rPr>
              <a:t>4.4</a:t>
            </a:r>
            <a:r>
              <a:rPr kumimoji="1" lang="en-US" altLang="en-US" sz="3200" b="1" dirty="0">
                <a:latin typeface="宋体" pitchFamily="2" charset="-122"/>
              </a:rPr>
              <a:t>×</a:t>
            </a:r>
            <a:r>
              <a:rPr kumimoji="1" lang="en-US" altLang="zh-CN" sz="2400" b="1" dirty="0">
                <a:latin typeface="宋体" pitchFamily="2" charset="-122"/>
              </a:rPr>
              <a:t>10</a:t>
            </a:r>
            <a:r>
              <a:rPr kumimoji="1" lang="en-US" altLang="zh-CN" sz="2400" b="1" baseline="30000" dirty="0">
                <a:latin typeface="宋体" pitchFamily="2" charset="-122"/>
              </a:rPr>
              <a:t>18</a:t>
            </a:r>
            <a:r>
              <a:rPr kumimoji="1" lang="en-US" altLang="zh-CN" sz="2400" b="1" dirty="0">
                <a:latin typeface="宋体" pitchFamily="2" charset="-122"/>
              </a:rPr>
              <a:t>/cm</a:t>
            </a:r>
            <a:r>
              <a:rPr kumimoji="1" lang="en-US" altLang="zh-CN" sz="2400" b="1" baseline="30000" dirty="0">
                <a:latin typeface="宋体" pitchFamily="2" charset="-122"/>
              </a:rPr>
              <a:t>3  </a:t>
            </a:r>
            <a:r>
              <a:rPr kumimoji="1" lang="zh-CN" altLang="en-US" sz="2400" b="1" baseline="30000" dirty="0">
                <a:latin typeface="宋体" pitchFamily="2" charset="-122"/>
              </a:rPr>
              <a:t>（</a:t>
            </a:r>
            <a:r>
              <a:rPr kumimoji="1" lang="zh-CN" altLang="en-US" sz="2400" b="1" dirty="0">
                <a:latin typeface="宋体" pitchFamily="2" charset="-122"/>
              </a:rPr>
              <a:t>比</a:t>
            </a:r>
            <a:r>
              <a:rPr kumimoji="1" lang="en-US" altLang="zh-CN" sz="2400" b="1" i="1" dirty="0" err="1">
                <a:latin typeface="Times New Roman" pitchFamily="18" charset="0"/>
              </a:rPr>
              <a:t>n</a:t>
            </a:r>
            <a:r>
              <a:rPr kumimoji="1" lang="en-US" altLang="zh-CN" sz="2400" b="1" baseline="-42000" dirty="0" err="1">
                <a:latin typeface="Times New Roman" pitchFamily="18" charset="0"/>
              </a:rPr>
              <a:t>i</a:t>
            </a:r>
            <a:r>
              <a:rPr kumimoji="1" lang="zh-CN" altLang="en-US" sz="2400" b="1" dirty="0">
                <a:latin typeface="宋体" pitchFamily="2" charset="-122"/>
              </a:rPr>
              <a:t>大十万倍）</a:t>
            </a:r>
          </a:p>
        </p:txBody>
      </p:sp>
      <p:sp>
        <p:nvSpPr>
          <p:cNvPr id="233478" name="Rectangle 6"/>
          <p:cNvSpPr>
            <a:spLocks noChangeArrowheads="1"/>
          </p:cNvSpPr>
          <p:nvPr/>
        </p:nvSpPr>
        <p:spPr bwMode="auto">
          <a:xfrm>
            <a:off x="87256" y="4183072"/>
            <a:ext cx="8810736" cy="1277954"/>
          </a:xfrm>
          <a:prstGeom prst="rect">
            <a:avLst/>
          </a:prstGeom>
          <a:noFill/>
          <a:ln w="9525">
            <a:noFill/>
            <a:miter lim="800000"/>
            <a:headEnd/>
            <a:tailEnd/>
          </a:ln>
        </p:spPr>
        <p:txBody>
          <a:bodyPr/>
          <a:lstStyle/>
          <a:p>
            <a:pPr marL="342900" indent="-342900">
              <a:lnSpc>
                <a:spcPct val="130000"/>
              </a:lnSpc>
              <a:spcBef>
                <a:spcPct val="20000"/>
              </a:spcBef>
            </a:pPr>
            <a:r>
              <a:rPr kumimoji="1" lang="zh-CN" altLang="en-US" sz="2800" b="1" dirty="0" smtClean="0">
                <a:latin typeface="+mn-ea"/>
                <a:ea typeface="+mn-ea"/>
              </a:rPr>
              <a:t>   尽管</a:t>
            </a:r>
            <a:r>
              <a:rPr kumimoji="1" lang="zh-CN" altLang="en-US" sz="2800" b="1" dirty="0">
                <a:latin typeface="+mn-ea"/>
                <a:ea typeface="+mn-ea"/>
              </a:rPr>
              <a:t>杂质含量很少（如万分之一），但提供的载流子数量仍远大于本征半导体中载流子的数量</a:t>
            </a:r>
            <a:r>
              <a:rPr kumimoji="1" lang="zh-CN" altLang="en-US" sz="2800" b="1" dirty="0" smtClean="0">
                <a:latin typeface="+mn-ea"/>
                <a:ea typeface="+mn-ea"/>
              </a:rPr>
              <a:t>。</a:t>
            </a:r>
            <a:endParaRPr kumimoji="1" lang="zh-CN" altLang="en-US" sz="28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7">
                                            <p:txEl>
                                              <p:pRg st="0" end="0"/>
                                            </p:txEl>
                                          </p:spTgt>
                                        </p:tgtEl>
                                        <p:attrNameLst>
                                          <p:attrName>style.visibility</p:attrName>
                                        </p:attrNameLst>
                                      </p:cBhvr>
                                      <p:to>
                                        <p:strVal val="visible"/>
                                      </p:to>
                                    </p:set>
                                    <p:animEffect transition="in" filter="wipe(left)">
                                      <p:cBhvr>
                                        <p:cTn id="7" dur="500"/>
                                        <p:tgtEl>
                                          <p:spTgt spid="2334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8">
                                            <p:txEl>
                                              <p:pRg st="0" end="0"/>
                                            </p:txEl>
                                          </p:spTgt>
                                        </p:tgtEl>
                                        <p:attrNameLst>
                                          <p:attrName>style.visibility</p:attrName>
                                        </p:attrNameLst>
                                      </p:cBhvr>
                                      <p:to>
                                        <p:strVal val="visible"/>
                                      </p:to>
                                    </p:set>
                                    <p:animEffect transition="in" filter="wipe(left)">
                                      <p:cBhvr>
                                        <p:cTn id="12" dur="500"/>
                                        <p:tgtEl>
                                          <p:spTgt spid="2334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build="p" autoUpdateAnimBg="0"/>
      <p:bldP spid="23347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3"/>
          <p:cNvSpPr txBox="1">
            <a:spLocks noChangeArrowheads="1"/>
          </p:cNvSpPr>
          <p:nvPr/>
        </p:nvSpPr>
        <p:spPr bwMode="auto">
          <a:xfrm>
            <a:off x="227013" y="215900"/>
            <a:ext cx="2054225" cy="579438"/>
          </a:xfrm>
          <a:prstGeom prst="rect">
            <a:avLst/>
          </a:prstGeom>
          <a:noFill/>
          <a:ln w="38100">
            <a:noFill/>
            <a:miter lim="800000"/>
            <a:headEnd type="none" w="sm" len="sm"/>
            <a:tailEnd type="none" w="sm" len="sm"/>
          </a:ln>
        </p:spPr>
        <p:txBody>
          <a:bodyPr wrap="none" lIns="90000" tIns="46800" rIns="90000" bIns="46800" anchor="ctr">
            <a:spAutoFit/>
          </a:bodyPr>
          <a:lstStyle/>
          <a:p>
            <a:pPr algn="ctr">
              <a:spcBef>
                <a:spcPct val="50000"/>
              </a:spcBef>
            </a:pPr>
            <a:r>
              <a:rPr lang="en-US" altLang="zh-CN" sz="3200" b="1">
                <a:solidFill>
                  <a:srgbClr val="FF0000"/>
                </a:solidFill>
                <a:ea typeface="长城楷体"/>
                <a:cs typeface="长城楷体"/>
              </a:rPr>
              <a:t>P</a:t>
            </a:r>
            <a:r>
              <a:rPr lang="zh-CN" altLang="en-US" sz="3200" b="1">
                <a:solidFill>
                  <a:srgbClr val="FF0000"/>
                </a:solidFill>
                <a:ea typeface="长城楷体"/>
                <a:cs typeface="长城楷体"/>
              </a:rPr>
              <a:t>型半导体</a:t>
            </a:r>
          </a:p>
        </p:txBody>
      </p:sp>
      <p:grpSp>
        <p:nvGrpSpPr>
          <p:cNvPr id="2" name="Group 54"/>
          <p:cNvGrpSpPr>
            <a:grpSpLocks/>
          </p:cNvGrpSpPr>
          <p:nvPr/>
        </p:nvGrpSpPr>
        <p:grpSpPr bwMode="auto">
          <a:xfrm>
            <a:off x="790575" y="1795463"/>
            <a:ext cx="3613150" cy="3505200"/>
            <a:chOff x="1850" y="1341"/>
            <a:chExt cx="2276" cy="2208"/>
          </a:xfrm>
        </p:grpSpPr>
        <p:grpSp>
          <p:nvGrpSpPr>
            <p:cNvPr id="70669" name="Group 55"/>
            <p:cNvGrpSpPr>
              <a:grpSpLocks/>
            </p:cNvGrpSpPr>
            <p:nvPr/>
          </p:nvGrpSpPr>
          <p:grpSpPr bwMode="auto">
            <a:xfrm>
              <a:off x="1850" y="1341"/>
              <a:ext cx="2276" cy="2208"/>
              <a:chOff x="1475" y="1296"/>
              <a:chExt cx="2276" cy="2208"/>
            </a:xfrm>
          </p:grpSpPr>
          <p:sp>
            <p:nvSpPr>
              <p:cNvPr id="70671" name="Oval 56"/>
              <p:cNvSpPr>
                <a:spLocks noChangeArrowheads="1"/>
              </p:cNvSpPr>
              <p:nvPr/>
            </p:nvSpPr>
            <p:spPr bwMode="auto">
              <a:xfrm>
                <a:off x="2538" y="17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72" name="Oval 57"/>
              <p:cNvSpPr>
                <a:spLocks noChangeArrowheads="1"/>
              </p:cNvSpPr>
              <p:nvPr/>
            </p:nvSpPr>
            <p:spPr bwMode="auto">
              <a:xfrm>
                <a:off x="1958" y="1763"/>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70673" name="Text Box 58"/>
              <p:cNvSpPr txBox="1">
                <a:spLocks noChangeArrowheads="1"/>
              </p:cNvSpPr>
              <p:nvPr/>
            </p:nvSpPr>
            <p:spPr bwMode="auto">
              <a:xfrm>
                <a:off x="1981" y="1779"/>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70674" name="Oval 59"/>
              <p:cNvSpPr>
                <a:spLocks noChangeArrowheads="1"/>
              </p:cNvSpPr>
              <p:nvPr/>
            </p:nvSpPr>
            <p:spPr bwMode="auto">
              <a:xfrm>
                <a:off x="1638" y="1459"/>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70675" name="Oval 60"/>
              <p:cNvSpPr>
                <a:spLocks noChangeArrowheads="1"/>
              </p:cNvSpPr>
              <p:nvPr/>
            </p:nvSpPr>
            <p:spPr bwMode="auto">
              <a:xfrm>
                <a:off x="2824" y="1771"/>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70676" name="Oval 61"/>
              <p:cNvSpPr>
                <a:spLocks noChangeArrowheads="1"/>
              </p:cNvSpPr>
              <p:nvPr/>
            </p:nvSpPr>
            <p:spPr bwMode="auto">
              <a:xfrm>
                <a:off x="2504" y="1467"/>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70677" name="Oval 62"/>
              <p:cNvSpPr>
                <a:spLocks noChangeArrowheads="1"/>
              </p:cNvSpPr>
              <p:nvPr/>
            </p:nvSpPr>
            <p:spPr bwMode="auto">
              <a:xfrm>
                <a:off x="1966" y="2618"/>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70678" name="Oval 63"/>
              <p:cNvSpPr>
                <a:spLocks noChangeArrowheads="1"/>
              </p:cNvSpPr>
              <p:nvPr/>
            </p:nvSpPr>
            <p:spPr bwMode="auto">
              <a:xfrm>
                <a:off x="1646" y="2314"/>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70679" name="Oval 64"/>
              <p:cNvSpPr>
                <a:spLocks noChangeArrowheads="1"/>
              </p:cNvSpPr>
              <p:nvPr/>
            </p:nvSpPr>
            <p:spPr bwMode="auto">
              <a:xfrm>
                <a:off x="2868" y="2629"/>
                <a:ext cx="384" cy="384"/>
              </a:xfrm>
              <a:prstGeom prst="ellipse">
                <a:avLst/>
              </a:prstGeom>
              <a:solidFill>
                <a:schemeClr val="accent1"/>
              </a:solidFill>
              <a:ln w="12700" cap="sq">
                <a:solidFill>
                  <a:schemeClr val="tx1"/>
                </a:solidFill>
                <a:round/>
                <a:headEnd type="none" w="sm" len="sm"/>
                <a:tailEnd type="none" w="sm" len="sm"/>
              </a:ln>
            </p:spPr>
            <p:txBody>
              <a:bodyPr anchor="ctr">
                <a:spAutoFit/>
              </a:bodyPr>
              <a:lstStyle/>
              <a:p>
                <a:endParaRPr lang="zh-CN" altLang="en-US"/>
              </a:p>
            </p:txBody>
          </p:sp>
          <p:sp>
            <p:nvSpPr>
              <p:cNvPr id="70680" name="Oval 65"/>
              <p:cNvSpPr>
                <a:spLocks noChangeArrowheads="1"/>
              </p:cNvSpPr>
              <p:nvPr/>
            </p:nvSpPr>
            <p:spPr bwMode="auto">
              <a:xfrm>
                <a:off x="2548" y="2325"/>
                <a:ext cx="1044" cy="1021"/>
              </a:xfrm>
              <a:prstGeom prst="ellipse">
                <a:avLst/>
              </a:prstGeom>
              <a:noFill/>
              <a:ln w="38100">
                <a:solidFill>
                  <a:schemeClr val="tx1"/>
                </a:solidFill>
                <a:prstDash val="dash"/>
                <a:round/>
                <a:headEnd type="none" w="sm" len="sm"/>
                <a:tailEnd type="none" w="sm" len="sm"/>
              </a:ln>
            </p:spPr>
            <p:txBody>
              <a:bodyPr anchor="ctr">
                <a:spAutoFit/>
              </a:bodyPr>
              <a:lstStyle/>
              <a:p>
                <a:endParaRPr lang="zh-CN" altLang="en-US"/>
              </a:p>
            </p:txBody>
          </p:sp>
          <p:sp>
            <p:nvSpPr>
              <p:cNvPr id="70681" name="Oval 66"/>
              <p:cNvSpPr>
                <a:spLocks noChangeArrowheads="1"/>
              </p:cNvSpPr>
              <p:nvPr/>
            </p:nvSpPr>
            <p:spPr bwMode="auto">
              <a:xfrm>
                <a:off x="2538" y="199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2" name="Oval 67"/>
              <p:cNvSpPr>
                <a:spLocks noChangeArrowheads="1"/>
              </p:cNvSpPr>
              <p:nvPr/>
            </p:nvSpPr>
            <p:spPr bwMode="auto">
              <a:xfrm>
                <a:off x="3105" y="23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3" name="Oval 68"/>
              <p:cNvSpPr>
                <a:spLocks noChangeArrowheads="1"/>
              </p:cNvSpPr>
              <p:nvPr/>
            </p:nvSpPr>
            <p:spPr bwMode="auto">
              <a:xfrm>
                <a:off x="29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4" name="Oval 69"/>
              <p:cNvSpPr>
                <a:spLocks noChangeArrowheads="1"/>
              </p:cNvSpPr>
              <p:nvPr/>
            </p:nvSpPr>
            <p:spPr bwMode="auto">
              <a:xfrm>
                <a:off x="2560" y="266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5" name="Oval 70"/>
              <p:cNvSpPr>
                <a:spLocks noChangeArrowheads="1"/>
              </p:cNvSpPr>
              <p:nvPr/>
            </p:nvSpPr>
            <p:spPr bwMode="auto">
              <a:xfrm>
                <a:off x="2560" y="283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6" name="Oval 71"/>
              <p:cNvSpPr>
                <a:spLocks noChangeArrowheads="1"/>
              </p:cNvSpPr>
              <p:nvPr/>
            </p:nvSpPr>
            <p:spPr bwMode="auto">
              <a:xfrm>
                <a:off x="2016" y="235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7" name="Oval 72"/>
              <p:cNvSpPr>
                <a:spLocks noChangeArrowheads="1"/>
              </p:cNvSpPr>
              <p:nvPr/>
            </p:nvSpPr>
            <p:spPr bwMode="auto">
              <a:xfrm>
                <a:off x="1678" y="265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8" name="Oval 73"/>
              <p:cNvSpPr>
                <a:spLocks noChangeArrowheads="1"/>
              </p:cNvSpPr>
              <p:nvPr/>
            </p:nvSpPr>
            <p:spPr bwMode="auto">
              <a:xfrm>
                <a:off x="1678" y="2835"/>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89" name="Oval 74"/>
              <p:cNvSpPr>
                <a:spLocks noChangeArrowheads="1"/>
              </p:cNvSpPr>
              <p:nvPr/>
            </p:nvSpPr>
            <p:spPr bwMode="auto">
              <a:xfrm>
                <a:off x="2023"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0" name="Oval 75"/>
              <p:cNvSpPr>
                <a:spLocks noChangeArrowheads="1"/>
              </p:cNvSpPr>
              <p:nvPr/>
            </p:nvSpPr>
            <p:spPr bwMode="auto">
              <a:xfrm>
                <a:off x="2201" y="14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1" name="Oval 76"/>
              <p:cNvSpPr>
                <a:spLocks noChangeArrowheads="1"/>
              </p:cNvSpPr>
              <p:nvPr/>
            </p:nvSpPr>
            <p:spPr bwMode="auto">
              <a:xfrm>
                <a:off x="1656" y="183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2" name="Oval 77"/>
              <p:cNvSpPr>
                <a:spLocks noChangeArrowheads="1"/>
              </p:cNvSpPr>
              <p:nvPr/>
            </p:nvSpPr>
            <p:spPr bwMode="auto">
              <a:xfrm>
                <a:off x="1667" y="200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3" name="Oval 78"/>
              <p:cNvSpPr>
                <a:spLocks noChangeArrowheads="1"/>
              </p:cNvSpPr>
              <p:nvPr/>
            </p:nvSpPr>
            <p:spPr bwMode="auto">
              <a:xfrm>
                <a:off x="3112" y="320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4" name="Oval 79"/>
              <p:cNvSpPr>
                <a:spLocks noChangeArrowheads="1"/>
              </p:cNvSpPr>
              <p:nvPr/>
            </p:nvSpPr>
            <p:spPr bwMode="auto">
              <a:xfrm>
                <a:off x="2923" y="321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nvGrpSpPr>
              <p:cNvPr id="70695" name="Group 80"/>
              <p:cNvGrpSpPr>
                <a:grpSpLocks/>
              </p:cNvGrpSpPr>
              <p:nvPr/>
            </p:nvGrpSpPr>
            <p:grpSpPr bwMode="auto">
              <a:xfrm>
                <a:off x="3422" y="1830"/>
                <a:ext cx="110" cy="282"/>
                <a:chOff x="3073" y="3321"/>
                <a:chExt cx="110" cy="282"/>
              </a:xfrm>
            </p:grpSpPr>
            <p:sp>
              <p:nvSpPr>
                <p:cNvPr id="70714" name="Oval 81"/>
                <p:cNvSpPr>
                  <a:spLocks noChangeArrowheads="1"/>
                </p:cNvSpPr>
                <p:nvPr/>
              </p:nvSpPr>
              <p:spPr bwMode="auto">
                <a:xfrm>
                  <a:off x="3073" y="3492"/>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715" name="Oval 82"/>
                <p:cNvSpPr>
                  <a:spLocks noChangeArrowheads="1"/>
                </p:cNvSpPr>
                <p:nvPr/>
              </p:nvSpPr>
              <p:spPr bwMode="auto">
                <a:xfrm>
                  <a:off x="3081" y="3321"/>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70696" name="Oval 83"/>
              <p:cNvSpPr>
                <a:spLocks noChangeArrowheads="1"/>
              </p:cNvSpPr>
              <p:nvPr/>
            </p:nvSpPr>
            <p:spPr bwMode="auto">
              <a:xfrm>
                <a:off x="2200" y="3190"/>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7" name="Oval 84"/>
              <p:cNvSpPr>
                <a:spLocks noChangeArrowheads="1"/>
              </p:cNvSpPr>
              <p:nvPr/>
            </p:nvSpPr>
            <p:spPr bwMode="auto">
              <a:xfrm>
                <a:off x="2030" y="3197"/>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8" name="Oval 85"/>
              <p:cNvSpPr>
                <a:spLocks noChangeArrowheads="1"/>
              </p:cNvSpPr>
              <p:nvPr/>
            </p:nvSpPr>
            <p:spPr bwMode="auto">
              <a:xfrm>
                <a:off x="3101" y="1479"/>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699" name="Oval 86"/>
              <p:cNvSpPr>
                <a:spLocks noChangeArrowheads="1"/>
              </p:cNvSpPr>
              <p:nvPr/>
            </p:nvSpPr>
            <p:spPr bwMode="auto">
              <a:xfrm>
                <a:off x="2885" y="1476"/>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700" name="Oval 87"/>
              <p:cNvSpPr>
                <a:spLocks noChangeArrowheads="1"/>
              </p:cNvSpPr>
              <p:nvPr/>
            </p:nvSpPr>
            <p:spPr bwMode="auto">
              <a:xfrm>
                <a:off x="3448" y="283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701" name="Oval 88"/>
              <p:cNvSpPr>
                <a:spLocks noChangeArrowheads="1"/>
              </p:cNvSpPr>
              <p:nvPr/>
            </p:nvSpPr>
            <p:spPr bwMode="auto">
              <a:xfrm>
                <a:off x="3455" y="2678"/>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sp>
            <p:nvSpPr>
              <p:cNvPr id="70702" name="Freeform 89"/>
              <p:cNvSpPr>
                <a:spLocks/>
              </p:cNvSpPr>
              <p:nvPr/>
            </p:nvSpPr>
            <p:spPr bwMode="auto">
              <a:xfrm>
                <a:off x="3412" y="1502"/>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3" name="Freeform 90"/>
              <p:cNvSpPr>
                <a:spLocks/>
              </p:cNvSpPr>
              <p:nvPr/>
            </p:nvSpPr>
            <p:spPr bwMode="auto">
              <a:xfrm>
                <a:off x="3431" y="234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4" name="Freeform 91"/>
              <p:cNvSpPr>
                <a:spLocks/>
              </p:cNvSpPr>
              <p:nvPr/>
            </p:nvSpPr>
            <p:spPr bwMode="auto">
              <a:xfrm rot="-5400000">
                <a:off x="2015" y="986"/>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5" name="Freeform 92"/>
              <p:cNvSpPr>
                <a:spLocks/>
              </p:cNvSpPr>
              <p:nvPr/>
            </p:nvSpPr>
            <p:spPr bwMode="auto">
              <a:xfrm rot="-5400000">
                <a:off x="2890" y="99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6" name="Freeform 93"/>
              <p:cNvSpPr>
                <a:spLocks/>
              </p:cNvSpPr>
              <p:nvPr/>
            </p:nvSpPr>
            <p:spPr bwMode="auto">
              <a:xfrm rot="5400000" flipV="1">
                <a:off x="2031" y="2843"/>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7" name="Freeform 94"/>
              <p:cNvSpPr>
                <a:spLocks/>
              </p:cNvSpPr>
              <p:nvPr/>
            </p:nvSpPr>
            <p:spPr bwMode="auto">
              <a:xfrm rot="5400000" flipV="1">
                <a:off x="2904" y="2874"/>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8" name="Freeform 95"/>
              <p:cNvSpPr>
                <a:spLocks/>
              </p:cNvSpPr>
              <p:nvPr/>
            </p:nvSpPr>
            <p:spPr bwMode="auto">
              <a:xfrm flipH="1" flipV="1">
                <a:off x="1475" y="1455"/>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09" name="Freeform 96"/>
              <p:cNvSpPr>
                <a:spLocks/>
              </p:cNvSpPr>
              <p:nvPr/>
            </p:nvSpPr>
            <p:spPr bwMode="auto">
              <a:xfrm flipH="1" flipV="1">
                <a:off x="1482" y="2351"/>
                <a:ext cx="320" cy="940"/>
              </a:xfrm>
              <a:custGeom>
                <a:avLst/>
                <a:gdLst>
                  <a:gd name="T0" fmla="*/ 282 w 320"/>
                  <a:gd name="T1" fmla="*/ 18 h 940"/>
                  <a:gd name="T2" fmla="*/ 286 w 320"/>
                  <a:gd name="T3" fmla="*/ 18 h 940"/>
                  <a:gd name="T4" fmla="*/ 142 w 320"/>
                  <a:gd name="T5" fmla="*/ 129 h 940"/>
                  <a:gd name="T6" fmla="*/ 19 w 320"/>
                  <a:gd name="T7" fmla="*/ 340 h 940"/>
                  <a:gd name="T8" fmla="*/ 30 w 320"/>
                  <a:gd name="T9" fmla="*/ 618 h 940"/>
                  <a:gd name="T10" fmla="*/ 157 w 320"/>
                  <a:gd name="T11" fmla="*/ 818 h 940"/>
                  <a:gd name="T12" fmla="*/ 227 w 320"/>
                  <a:gd name="T13" fmla="*/ 885 h 940"/>
                  <a:gd name="T14" fmla="*/ 305 w 320"/>
                  <a:gd name="T15" fmla="*/ 929 h 940"/>
                  <a:gd name="T16" fmla="*/ 316 w 320"/>
                  <a:gd name="T17" fmla="*/ 940 h 940"/>
                  <a:gd name="T18" fmla="*/ 305 w 320"/>
                  <a:gd name="T19" fmla="*/ 929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0"/>
                  <a:gd name="T31" fmla="*/ 0 h 940"/>
                  <a:gd name="T32" fmla="*/ 320 w 320"/>
                  <a:gd name="T33" fmla="*/ 940 h 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0" h="940">
                    <a:moveTo>
                      <a:pt x="282" y="18"/>
                    </a:moveTo>
                    <a:cubicBezTo>
                      <a:pt x="283" y="16"/>
                      <a:pt x="309" y="0"/>
                      <a:pt x="286" y="18"/>
                    </a:cubicBezTo>
                    <a:cubicBezTo>
                      <a:pt x="263" y="36"/>
                      <a:pt x="187" y="75"/>
                      <a:pt x="142" y="129"/>
                    </a:cubicBezTo>
                    <a:cubicBezTo>
                      <a:pt x="97" y="183"/>
                      <a:pt x="38" y="259"/>
                      <a:pt x="19" y="340"/>
                    </a:cubicBezTo>
                    <a:cubicBezTo>
                      <a:pt x="0" y="421"/>
                      <a:pt x="7" y="538"/>
                      <a:pt x="30" y="618"/>
                    </a:cubicBezTo>
                    <a:cubicBezTo>
                      <a:pt x="53" y="698"/>
                      <a:pt x="124" y="774"/>
                      <a:pt x="157" y="818"/>
                    </a:cubicBezTo>
                    <a:cubicBezTo>
                      <a:pt x="190" y="862"/>
                      <a:pt x="202" y="867"/>
                      <a:pt x="227" y="885"/>
                    </a:cubicBezTo>
                    <a:cubicBezTo>
                      <a:pt x="252" y="903"/>
                      <a:pt x="290" y="920"/>
                      <a:pt x="305" y="929"/>
                    </a:cubicBezTo>
                    <a:cubicBezTo>
                      <a:pt x="320" y="938"/>
                      <a:pt x="316" y="940"/>
                      <a:pt x="316" y="940"/>
                    </a:cubicBezTo>
                    <a:cubicBezTo>
                      <a:pt x="316" y="940"/>
                      <a:pt x="307" y="931"/>
                      <a:pt x="305" y="929"/>
                    </a:cubicBezTo>
                  </a:path>
                </a:pathLst>
              </a:custGeom>
              <a:noFill/>
              <a:ln w="38100">
                <a:solidFill>
                  <a:schemeClr val="tx1"/>
                </a:solidFill>
                <a:prstDash val="dash"/>
                <a:round/>
                <a:headEnd type="none" w="sm" len="sm"/>
                <a:tailEnd type="none" w="sm" len="sm"/>
              </a:ln>
            </p:spPr>
            <p:txBody>
              <a:bodyPr wrap="none" lIns="90000" tIns="46800" rIns="90000" bIns="46800" anchor="ctr">
                <a:spAutoFit/>
              </a:bodyPr>
              <a:lstStyle/>
              <a:p>
                <a:endParaRPr lang="zh-CN" altLang="en-US"/>
              </a:p>
            </p:txBody>
          </p:sp>
          <p:sp>
            <p:nvSpPr>
              <p:cNvPr id="70710" name="Text Box 97"/>
              <p:cNvSpPr txBox="1">
                <a:spLocks noChangeArrowheads="1"/>
              </p:cNvSpPr>
              <p:nvPr/>
            </p:nvSpPr>
            <p:spPr bwMode="auto">
              <a:xfrm>
                <a:off x="2825" y="1787"/>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70711" name="Text Box 98"/>
              <p:cNvSpPr txBox="1">
                <a:spLocks noChangeArrowheads="1"/>
              </p:cNvSpPr>
              <p:nvPr/>
            </p:nvSpPr>
            <p:spPr bwMode="auto">
              <a:xfrm>
                <a:off x="1989" y="2634"/>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+3</a:t>
                </a:r>
                <a:endParaRPr lang="en-US" altLang="zh-CN" sz="3200">
                  <a:ea typeface="长城楷体"/>
                  <a:cs typeface="长城楷体"/>
                </a:endParaRPr>
              </a:p>
            </p:txBody>
          </p:sp>
          <p:sp>
            <p:nvSpPr>
              <p:cNvPr id="70712" name="Text Box 99"/>
              <p:cNvSpPr txBox="1">
                <a:spLocks noChangeArrowheads="1"/>
              </p:cNvSpPr>
              <p:nvPr/>
            </p:nvSpPr>
            <p:spPr bwMode="auto">
              <a:xfrm>
                <a:off x="2877" y="2653"/>
                <a:ext cx="444" cy="327"/>
              </a:xfrm>
              <a:prstGeom prst="rect">
                <a:avLst/>
              </a:prstGeom>
              <a:noFill/>
              <a:ln w="38100">
                <a:noFill/>
                <a:prstDash val="dash"/>
                <a:miter lim="800000"/>
                <a:headEnd type="none" w="sm" len="sm"/>
                <a:tailEnd type="none" w="sm" len="sm"/>
              </a:ln>
            </p:spPr>
            <p:txBody>
              <a:bodyPr>
                <a:spAutoFit/>
              </a:bodyPr>
              <a:lstStyle/>
              <a:p>
                <a:pPr>
                  <a:spcBef>
                    <a:spcPct val="50000"/>
                  </a:spcBef>
                </a:pPr>
                <a:r>
                  <a:rPr lang="en-US" altLang="zh-CN" sz="2800">
                    <a:ea typeface="长城楷体"/>
                    <a:cs typeface="长城楷体"/>
                  </a:rPr>
                  <a:t>+4</a:t>
                </a:r>
                <a:endParaRPr lang="en-US" altLang="zh-CN" sz="3200">
                  <a:ea typeface="长城楷体"/>
                  <a:cs typeface="长城楷体"/>
                </a:endParaRPr>
              </a:p>
            </p:txBody>
          </p:sp>
          <p:sp>
            <p:nvSpPr>
              <p:cNvPr id="70713" name="Oval 100"/>
              <p:cNvSpPr>
                <a:spLocks noChangeArrowheads="1"/>
              </p:cNvSpPr>
              <p:nvPr/>
            </p:nvSpPr>
            <p:spPr bwMode="auto">
              <a:xfrm>
                <a:off x="2179" y="2344"/>
                <a:ext cx="102" cy="111"/>
              </a:xfrm>
              <a:prstGeom prst="ellipse">
                <a:avLst/>
              </a:prstGeom>
              <a:solidFill>
                <a:srgbClr val="FF0000"/>
              </a:solidFill>
              <a:ln w="38100">
                <a:solidFill>
                  <a:srgbClr val="FF0000"/>
                </a:solidFill>
                <a:round/>
                <a:headEnd type="none" w="sm" len="sm"/>
                <a:tailEnd type="none" w="sm" len="sm"/>
              </a:ln>
            </p:spPr>
            <p:txBody>
              <a:bodyPr anchor="ctr">
                <a:spAutoFit/>
              </a:bodyPr>
              <a:lstStyle/>
              <a:p>
                <a:endParaRPr lang="zh-CN" altLang="en-US"/>
              </a:p>
            </p:txBody>
          </p:sp>
        </p:grpSp>
        <p:sp>
          <p:nvSpPr>
            <p:cNvPr id="70670" name="Oval 101"/>
            <p:cNvSpPr>
              <a:spLocks noChangeArrowheads="1"/>
            </p:cNvSpPr>
            <p:nvPr/>
          </p:nvSpPr>
          <p:spPr bwMode="auto">
            <a:xfrm>
              <a:off x="2558" y="2393"/>
              <a:ext cx="102" cy="111"/>
            </a:xfrm>
            <a:prstGeom prst="ellipse">
              <a:avLst/>
            </a:prstGeom>
            <a:solidFill>
              <a:schemeClr val="bg1"/>
            </a:solidFill>
            <a:ln w="38100">
              <a:solidFill>
                <a:schemeClr val="tx1"/>
              </a:solidFill>
              <a:round/>
              <a:headEnd type="none" w="sm" len="sm"/>
              <a:tailEnd type="none" w="sm" len="sm"/>
            </a:ln>
          </p:spPr>
          <p:txBody>
            <a:bodyPr anchor="ctr">
              <a:spAutoFit/>
            </a:bodyPr>
            <a:lstStyle/>
            <a:p>
              <a:endParaRPr lang="zh-CN" altLang="en-US"/>
            </a:p>
          </p:txBody>
        </p:sp>
      </p:grpSp>
      <p:sp>
        <p:nvSpPr>
          <p:cNvPr id="21606" name="AutoShape 102"/>
          <p:cNvSpPr>
            <a:spLocks noChangeArrowheads="1"/>
          </p:cNvSpPr>
          <p:nvPr/>
        </p:nvSpPr>
        <p:spPr bwMode="auto">
          <a:xfrm>
            <a:off x="2543175" y="804863"/>
            <a:ext cx="1098550" cy="660400"/>
          </a:xfrm>
          <a:prstGeom prst="wedgeRoundRectCallout">
            <a:avLst>
              <a:gd name="adj1" fmla="val -97255"/>
              <a:gd name="adj2" fmla="val 333375"/>
              <a:gd name="adj3" fmla="val 16667"/>
            </a:avLst>
          </a:prstGeom>
          <a:solidFill>
            <a:srgbClr val="99CC00"/>
          </a:solidFill>
          <a:ln w="38100">
            <a:solidFill>
              <a:srgbClr val="99CC00"/>
            </a:solid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ea typeface="长城楷体"/>
                <a:cs typeface="长城楷体"/>
              </a:rPr>
              <a:t>空穴</a:t>
            </a:r>
          </a:p>
        </p:txBody>
      </p:sp>
      <p:sp>
        <p:nvSpPr>
          <p:cNvPr id="21607" name="AutoShape 103"/>
          <p:cNvSpPr>
            <a:spLocks noChangeArrowheads="1"/>
          </p:cNvSpPr>
          <p:nvPr/>
        </p:nvSpPr>
        <p:spPr bwMode="auto">
          <a:xfrm>
            <a:off x="806450" y="5389563"/>
            <a:ext cx="1536700" cy="658812"/>
          </a:xfrm>
          <a:prstGeom prst="wedgeRoundRectCallout">
            <a:avLst>
              <a:gd name="adj1" fmla="val -7852"/>
              <a:gd name="adj2" fmla="val -221324"/>
              <a:gd name="adj3" fmla="val 16667"/>
            </a:avLst>
          </a:prstGeom>
          <a:solidFill>
            <a:srgbClr val="99CC00"/>
          </a:solidFill>
          <a:ln w="38100">
            <a:solidFill>
              <a:srgbClr val="99CC00"/>
            </a:solid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ea typeface="长城楷体"/>
                <a:cs typeface="长城楷体"/>
              </a:rPr>
              <a:t>硼原子</a:t>
            </a:r>
          </a:p>
        </p:txBody>
      </p:sp>
      <p:sp>
        <p:nvSpPr>
          <p:cNvPr id="21609" name="Text Box 105"/>
          <p:cNvSpPr txBox="1">
            <a:spLocks noChangeArrowheads="1"/>
          </p:cNvSpPr>
          <p:nvPr/>
        </p:nvSpPr>
        <p:spPr bwMode="auto">
          <a:xfrm>
            <a:off x="131763" y="922338"/>
            <a:ext cx="2052637" cy="457200"/>
          </a:xfrm>
          <a:prstGeom prst="rect">
            <a:avLst/>
          </a:prstGeom>
          <a:noFill/>
          <a:ln w="9525">
            <a:noFill/>
            <a:miter lim="800000"/>
            <a:headEnd/>
            <a:tailEnd/>
          </a:ln>
        </p:spPr>
        <p:txBody>
          <a:bodyPr>
            <a:spAutoFit/>
          </a:bodyPr>
          <a:lstStyle/>
          <a:p>
            <a:pPr>
              <a:spcBef>
                <a:spcPct val="50000"/>
              </a:spcBef>
            </a:pPr>
            <a:r>
              <a:rPr lang="zh-CN" altLang="en-US" b="1"/>
              <a:t>掺三价硼元素</a:t>
            </a:r>
          </a:p>
        </p:txBody>
      </p:sp>
      <p:sp>
        <p:nvSpPr>
          <p:cNvPr id="108" name="Text Box 105"/>
          <p:cNvSpPr txBox="1">
            <a:spLocks noChangeArrowheads="1"/>
          </p:cNvSpPr>
          <p:nvPr/>
        </p:nvSpPr>
        <p:spPr bwMode="auto">
          <a:xfrm>
            <a:off x="2635250" y="5416550"/>
            <a:ext cx="3263900" cy="646113"/>
          </a:xfrm>
          <a:prstGeom prst="rect">
            <a:avLst/>
          </a:prstGeom>
          <a:noFill/>
          <a:ln w="9525">
            <a:noFill/>
            <a:miter lim="800000"/>
            <a:headEnd/>
            <a:tailEnd/>
          </a:ln>
        </p:spPr>
        <p:txBody>
          <a:bodyPr>
            <a:spAutoFit/>
          </a:bodyPr>
          <a:lstStyle/>
          <a:p>
            <a:pPr>
              <a:spcBef>
                <a:spcPct val="50000"/>
              </a:spcBef>
            </a:pPr>
            <a:r>
              <a:rPr lang="zh-CN" altLang="en-US" b="1"/>
              <a:t>接受电子变成负离子，三价杂质原子也称为受主杂质</a:t>
            </a:r>
          </a:p>
        </p:txBody>
      </p:sp>
      <p:sp>
        <p:nvSpPr>
          <p:cNvPr id="109" name="Text Box 3"/>
          <p:cNvSpPr txBox="1">
            <a:spLocks noChangeArrowheads="1"/>
          </p:cNvSpPr>
          <p:nvPr/>
        </p:nvSpPr>
        <p:spPr bwMode="auto">
          <a:xfrm>
            <a:off x="4492625" y="611188"/>
            <a:ext cx="4440238" cy="1579562"/>
          </a:xfrm>
          <a:prstGeom prst="rect">
            <a:avLst/>
          </a:prstGeom>
          <a:noFill/>
          <a:ln>
            <a:noFill/>
          </a:ln>
          <a:effectLst/>
          <a:extLst/>
        </p:spPr>
        <p:txBody>
          <a:bodyPr lIns="90000" tIns="46800" rIns="90000" bIns="46800" anchor="ctr">
            <a:spAutoFit/>
          </a:bodyPr>
          <a:lstStyle/>
          <a:p>
            <a:pPr>
              <a:lnSpc>
                <a:spcPct val="115000"/>
              </a:lnSpc>
              <a:defRPr/>
            </a:pPr>
            <a:r>
              <a:rPr lang="zh-CN" altLang="en-US" sz="2800" b="1" dirty="0">
                <a:effectLst>
                  <a:outerShdw blurRad="38100" dist="38100" dir="2700000" algn="tl">
                    <a:srgbClr val="C0C0C0"/>
                  </a:outerShdw>
                </a:effectLst>
              </a:rPr>
              <a:t>空穴大量增加，空穴导电为主导电方式，称 </a:t>
            </a:r>
            <a:r>
              <a:rPr lang="en-US" altLang="zh-CN" sz="2800" b="1" dirty="0">
                <a:effectLst>
                  <a:outerShdw blurRad="38100" dist="38100" dir="2700000" algn="tl">
                    <a:srgbClr val="C0C0C0"/>
                  </a:outerShdw>
                </a:effectLst>
              </a:rPr>
              <a:t>P</a:t>
            </a:r>
            <a:r>
              <a:rPr lang="zh-CN" altLang="en-US" sz="2800" b="1" dirty="0">
                <a:effectLst>
                  <a:outerShdw blurRad="38100" dist="38100" dir="2700000" algn="tl">
                    <a:srgbClr val="C0C0C0"/>
                  </a:outerShdw>
                </a:effectLst>
              </a:rPr>
              <a:t>（空穴）型半导体。</a:t>
            </a:r>
          </a:p>
        </p:txBody>
      </p:sp>
      <p:sp>
        <p:nvSpPr>
          <p:cNvPr id="110" name="Text Box 53"/>
          <p:cNvSpPr txBox="1">
            <a:spLocks noChangeArrowheads="1"/>
          </p:cNvSpPr>
          <p:nvPr/>
        </p:nvSpPr>
        <p:spPr bwMode="auto">
          <a:xfrm>
            <a:off x="4478338" y="2317750"/>
            <a:ext cx="4665662" cy="1085850"/>
          </a:xfrm>
          <a:prstGeom prst="rect">
            <a:avLst/>
          </a:prstGeom>
          <a:noFill/>
          <a:ln>
            <a:noFill/>
          </a:ln>
          <a:effectLst/>
          <a:extLst/>
        </p:spPr>
        <p:txBody>
          <a:bodyPr lIns="90000" tIns="46800" rIns="90000" bIns="46800" anchor="ctr">
            <a:spAutoFit/>
          </a:bodyPr>
          <a:lstStyle/>
          <a:p>
            <a:pPr>
              <a:lnSpc>
                <a:spcPct val="115000"/>
              </a:lnSpc>
              <a:defRPr/>
            </a:pPr>
            <a:r>
              <a:rPr lang="en-US" altLang="zh-CN" sz="2800" b="1" dirty="0">
                <a:effectLst>
                  <a:outerShdw blurRad="38100" dist="38100" dir="2700000" algn="tl">
                    <a:srgbClr val="C0C0C0"/>
                  </a:outerShdw>
                </a:effectLst>
              </a:rPr>
              <a:t>P </a:t>
            </a:r>
            <a:r>
              <a:rPr lang="zh-CN" altLang="en-US" sz="2800" b="1" dirty="0">
                <a:effectLst>
                  <a:outerShdw blurRad="38100" dist="38100" dir="2700000" algn="tl">
                    <a:srgbClr val="C0C0C0"/>
                  </a:outerShdw>
                </a:effectLst>
              </a:rPr>
              <a:t>型半导体中</a:t>
            </a:r>
            <a:r>
              <a:rPr lang="zh-CN" altLang="en-US" sz="2800" b="1" dirty="0">
                <a:solidFill>
                  <a:srgbClr val="CC0000"/>
                </a:solidFill>
                <a:effectLst>
                  <a:outerShdw blurRad="38100" dist="38100" dir="2700000" algn="tl">
                    <a:srgbClr val="C0C0C0"/>
                  </a:outerShdw>
                </a:effectLst>
              </a:rPr>
              <a:t>空穴</a:t>
            </a:r>
            <a:r>
              <a:rPr lang="en-US" altLang="zh-CN" sz="2800" b="1" dirty="0">
                <a:solidFill>
                  <a:srgbClr val="CC0000"/>
                </a:solidFill>
                <a:effectLst>
                  <a:outerShdw blurRad="38100" dist="38100" dir="2700000" algn="tl">
                    <a:srgbClr val="C0C0C0"/>
                  </a:outerShdw>
                </a:effectLst>
              </a:rPr>
              <a:t>-</a:t>
            </a:r>
            <a:r>
              <a:rPr lang="zh-CN" altLang="en-US" sz="2800" b="1" dirty="0">
                <a:solidFill>
                  <a:srgbClr val="CC0000"/>
                </a:solidFill>
                <a:effectLst>
                  <a:outerShdw blurRad="38100" dist="38100" dir="2700000" algn="tl">
                    <a:srgbClr val="C0C0C0"/>
                  </a:outerShdw>
                </a:effectLst>
              </a:rPr>
              <a:t>多数载流子，自由电子</a:t>
            </a:r>
            <a:r>
              <a:rPr lang="en-US" altLang="zh-CN" sz="2800" b="1" dirty="0">
                <a:solidFill>
                  <a:srgbClr val="CC0000"/>
                </a:solidFill>
                <a:effectLst>
                  <a:outerShdw blurRad="38100" dist="38100" dir="2700000" algn="tl">
                    <a:srgbClr val="C0C0C0"/>
                  </a:outerShdw>
                </a:effectLst>
              </a:rPr>
              <a:t>-</a:t>
            </a:r>
            <a:r>
              <a:rPr lang="zh-CN" altLang="en-US" sz="2800" b="1" dirty="0">
                <a:solidFill>
                  <a:srgbClr val="CC0000"/>
                </a:solidFill>
                <a:effectLst>
                  <a:outerShdw blurRad="38100" dist="38100" dir="2700000" algn="tl">
                    <a:srgbClr val="C0C0C0"/>
                  </a:outerShdw>
                </a:effectLst>
              </a:rPr>
              <a:t>少数载流子。</a:t>
            </a:r>
          </a:p>
        </p:txBody>
      </p:sp>
      <p:sp>
        <p:nvSpPr>
          <p:cNvPr id="111" name="Text Box 69"/>
          <p:cNvSpPr txBox="1">
            <a:spLocks noChangeArrowheads="1"/>
          </p:cNvSpPr>
          <p:nvPr/>
        </p:nvSpPr>
        <p:spPr bwMode="auto">
          <a:xfrm>
            <a:off x="790575" y="6200775"/>
            <a:ext cx="8153400" cy="519113"/>
          </a:xfrm>
          <a:prstGeom prst="rect">
            <a:avLst/>
          </a:prstGeom>
          <a:noFill/>
          <a:ln>
            <a:noFill/>
          </a:ln>
          <a:effectLst/>
          <a:extLst/>
        </p:spPr>
        <p:txBody>
          <a:bodyPr anchor="ctr">
            <a:spAutoFit/>
          </a:bodyPr>
          <a:lstStyle/>
          <a:p>
            <a:pPr>
              <a:defRPr/>
            </a:pPr>
            <a:r>
              <a:rPr lang="en-US" altLang="zh-CN" sz="2800" b="1" dirty="0">
                <a:solidFill>
                  <a:srgbClr val="A50021"/>
                </a:solidFill>
                <a:effectLst>
                  <a:outerShdw blurRad="38100" dist="38100" dir="2700000" algn="tl">
                    <a:srgbClr val="C0C0C0"/>
                  </a:outerShdw>
                </a:effectLst>
                <a:latin typeface="宋体" pitchFamily="2" charset="-122"/>
              </a:rPr>
              <a:t>*</a:t>
            </a:r>
            <a:r>
              <a:rPr lang="zh-CN" altLang="en-US" sz="2800" b="1" dirty="0">
                <a:solidFill>
                  <a:srgbClr val="A50021"/>
                </a:solidFill>
                <a:effectLst>
                  <a:outerShdw blurRad="38100" dist="38100" dir="2700000" algn="tl">
                    <a:srgbClr val="C0C0C0"/>
                  </a:outerShdw>
                </a:effectLst>
                <a:latin typeface="宋体" pitchFamily="2" charset="-122"/>
              </a:rPr>
              <a:t>无论</a:t>
            </a:r>
            <a:r>
              <a:rPr lang="en-US" altLang="zh-CN" sz="2800" b="1" dirty="0">
                <a:solidFill>
                  <a:srgbClr val="A50021"/>
                </a:solidFill>
                <a:effectLst>
                  <a:outerShdw blurRad="38100" dist="38100" dir="2700000" algn="tl">
                    <a:srgbClr val="C0C0C0"/>
                  </a:outerShdw>
                </a:effectLst>
              </a:rPr>
              <a:t>N</a:t>
            </a:r>
            <a:r>
              <a:rPr lang="zh-CN" altLang="en-US" sz="2800" b="1" dirty="0">
                <a:solidFill>
                  <a:srgbClr val="A50021"/>
                </a:solidFill>
                <a:effectLst>
                  <a:outerShdw blurRad="38100" dist="38100" dir="2700000" algn="tl">
                    <a:srgbClr val="C0C0C0"/>
                  </a:outerShdw>
                </a:effectLst>
                <a:latin typeface="宋体" pitchFamily="2" charset="-122"/>
              </a:rPr>
              <a:t>型或</a:t>
            </a:r>
            <a:r>
              <a:rPr lang="en-US" altLang="zh-CN" sz="2800" b="1" dirty="0">
                <a:solidFill>
                  <a:srgbClr val="A50021"/>
                </a:solidFill>
                <a:effectLst>
                  <a:outerShdw blurRad="38100" dist="38100" dir="2700000" algn="tl">
                    <a:srgbClr val="C0C0C0"/>
                  </a:outerShdw>
                </a:effectLst>
              </a:rPr>
              <a:t>P</a:t>
            </a:r>
            <a:r>
              <a:rPr lang="zh-CN" altLang="en-US" sz="2800" b="1" dirty="0">
                <a:solidFill>
                  <a:srgbClr val="A50021"/>
                </a:solidFill>
                <a:effectLst>
                  <a:outerShdw blurRad="38100" dist="38100" dir="2700000" algn="tl">
                    <a:srgbClr val="C0C0C0"/>
                  </a:outerShdw>
                </a:effectLst>
                <a:latin typeface="宋体" pitchFamily="2" charset="-122"/>
              </a:rPr>
              <a:t>型半导体都是中性的，对外不显电性。</a:t>
            </a:r>
          </a:p>
        </p:txBody>
      </p:sp>
      <p:sp>
        <p:nvSpPr>
          <p:cNvPr id="58" name="Text Box 151"/>
          <p:cNvSpPr txBox="1">
            <a:spLocks noChangeArrowheads="1"/>
          </p:cNvSpPr>
          <p:nvPr/>
        </p:nvSpPr>
        <p:spPr bwMode="auto">
          <a:xfrm>
            <a:off x="4770438" y="3548063"/>
            <a:ext cx="3889375" cy="833437"/>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en-US" altLang="zh-CN" sz="2400" b="1">
                <a:solidFill>
                  <a:srgbClr val="FF3300"/>
                </a:solidFill>
              </a:rPr>
              <a:t>N</a:t>
            </a:r>
            <a:r>
              <a:rPr lang="en-US" altLang="zh-CN" sz="2400" b="1" baseline="-25000">
                <a:solidFill>
                  <a:srgbClr val="FF3300"/>
                </a:solidFill>
              </a:rPr>
              <a:t>A</a:t>
            </a:r>
            <a:r>
              <a:rPr lang="zh-CN" altLang="en-US" sz="2400" b="1"/>
              <a:t>（硼原子浓度）</a:t>
            </a:r>
            <a:r>
              <a:rPr lang="en-US" altLang="zh-CN" sz="2400" b="1"/>
              <a:t>+</a:t>
            </a:r>
            <a:r>
              <a:rPr lang="en-US" altLang="zh-CN" sz="2400" b="1">
                <a:solidFill>
                  <a:srgbClr val="FF3300"/>
                </a:solidFill>
              </a:rPr>
              <a:t>n</a:t>
            </a:r>
            <a:r>
              <a:rPr lang="zh-CN" altLang="en-US" sz="2400" b="1"/>
              <a:t>（少子浓度）</a:t>
            </a:r>
            <a:r>
              <a:rPr lang="en-US" altLang="zh-CN" sz="2400" b="1"/>
              <a:t>=</a:t>
            </a:r>
            <a:r>
              <a:rPr lang="en-US" altLang="zh-CN" sz="2400" b="1">
                <a:solidFill>
                  <a:srgbClr val="FF3300"/>
                </a:solidFill>
              </a:rPr>
              <a:t>p</a:t>
            </a:r>
            <a:r>
              <a:rPr lang="zh-CN" altLang="en-US" sz="2400" b="1"/>
              <a:t>（多子浓度）</a:t>
            </a:r>
          </a:p>
        </p:txBody>
      </p:sp>
      <p:sp>
        <p:nvSpPr>
          <p:cNvPr id="59" name="矩形 58"/>
          <p:cNvSpPr>
            <a:spLocks noChangeArrowheads="1"/>
          </p:cNvSpPr>
          <p:nvPr/>
        </p:nvSpPr>
        <p:spPr bwMode="auto">
          <a:xfrm>
            <a:off x="4611688" y="4738688"/>
            <a:ext cx="4359275" cy="461962"/>
          </a:xfrm>
          <a:prstGeom prst="rect">
            <a:avLst/>
          </a:prstGeom>
          <a:noFill/>
          <a:ln w="9525">
            <a:noFill/>
            <a:miter lim="800000"/>
            <a:headEnd/>
            <a:tailEnd/>
          </a:ln>
        </p:spPr>
        <p:txBody>
          <a:bodyPr wrap="none">
            <a:spAutoFit/>
          </a:bodyPr>
          <a:lstStyle/>
          <a:p>
            <a:r>
              <a:rPr lang="en-US" altLang="zh-CN" sz="2400" b="1">
                <a:solidFill>
                  <a:srgbClr val="FF3300"/>
                </a:solidFill>
              </a:rPr>
              <a:t>p</a:t>
            </a:r>
            <a:r>
              <a:rPr kumimoji="1" lang="en-US" altLang="zh-CN" sz="2400" b="1">
                <a:latin typeface="Times New Roman" pitchFamily="18" charset="0"/>
              </a:rPr>
              <a:t>≈ </a:t>
            </a:r>
            <a:r>
              <a:rPr kumimoji="1" lang="en-US" altLang="zh-CN" sz="2400" b="1" i="1">
                <a:latin typeface="Times New Roman" pitchFamily="18" charset="0"/>
              </a:rPr>
              <a:t>N</a:t>
            </a:r>
            <a:r>
              <a:rPr kumimoji="1" lang="en-US" altLang="zh-CN" sz="2400" b="1" baseline="-25000">
                <a:latin typeface="Times New Roman" pitchFamily="18" charset="0"/>
              </a:rPr>
              <a:t>A</a:t>
            </a:r>
            <a:r>
              <a:rPr kumimoji="1" lang="en-US" altLang="zh-CN" sz="2400" b="1">
                <a:latin typeface="Times New Roman" pitchFamily="18" charset="0"/>
              </a:rPr>
              <a:t> </a:t>
            </a:r>
            <a:r>
              <a:rPr kumimoji="1" lang="zh-CN" altLang="en-US" sz="2400" b="1">
                <a:latin typeface="Times New Roman" pitchFamily="18" charset="0"/>
              </a:rPr>
              <a:t>（受主杂质的浓度</a:t>
            </a:r>
            <a:r>
              <a:rPr kumimoji="1" lang="en-US" altLang="zh-CN" sz="2400" b="1">
                <a:latin typeface="Times New Roman" pitchFamily="18" charset="0"/>
              </a:rPr>
              <a:t>&gt;&gt;</a:t>
            </a:r>
            <a:r>
              <a:rPr kumimoji="1" lang="en-US" altLang="zh-CN" sz="2400" b="1" i="1">
                <a:latin typeface="Times New Roman" pitchFamily="18" charset="0"/>
              </a:rPr>
              <a:t>n</a:t>
            </a:r>
            <a:r>
              <a:rPr kumimoji="1" lang="zh-CN" altLang="en-US" sz="2400" b="1">
                <a:latin typeface="Times New Roman" pitchFamily="18" charset="0"/>
              </a:rPr>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609"/>
                                        </p:tgtEl>
                                        <p:attrNameLst>
                                          <p:attrName>style.visibility</p:attrName>
                                        </p:attrNameLst>
                                      </p:cBhvr>
                                      <p:to>
                                        <p:strVal val="visible"/>
                                      </p:to>
                                    </p:set>
                                    <p:animEffect transition="in" filter="box(in)">
                                      <p:cBhvr>
                                        <p:cTn id="7" dur="500"/>
                                        <p:tgtEl>
                                          <p:spTgt spid="21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607"/>
                                        </p:tgtEl>
                                        <p:attrNameLst>
                                          <p:attrName>style.visibility</p:attrName>
                                        </p:attrNameLst>
                                      </p:cBhvr>
                                      <p:to>
                                        <p:strVal val="visible"/>
                                      </p:to>
                                    </p:set>
                                    <p:anim calcmode="lin" valueType="num">
                                      <p:cBhvr additive="base">
                                        <p:cTn id="17" dur="500" fill="hold"/>
                                        <p:tgtEl>
                                          <p:spTgt spid="21607"/>
                                        </p:tgtEl>
                                        <p:attrNameLst>
                                          <p:attrName>ppt_x</p:attrName>
                                        </p:attrNameLst>
                                      </p:cBhvr>
                                      <p:tavLst>
                                        <p:tav tm="0">
                                          <p:val>
                                            <p:strVal val="0-#ppt_w/2"/>
                                          </p:val>
                                        </p:tav>
                                        <p:tav tm="100000">
                                          <p:val>
                                            <p:strVal val="#ppt_x"/>
                                          </p:val>
                                        </p:tav>
                                      </p:tavLst>
                                    </p:anim>
                                    <p:anim calcmode="lin" valueType="num">
                                      <p:cBhvr additive="base">
                                        <p:cTn id="18" dur="500" fill="hold"/>
                                        <p:tgtEl>
                                          <p:spTgt spid="2160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1606"/>
                                        </p:tgtEl>
                                        <p:attrNameLst>
                                          <p:attrName>style.visibility</p:attrName>
                                        </p:attrNameLst>
                                      </p:cBhvr>
                                      <p:to>
                                        <p:strVal val="visible"/>
                                      </p:to>
                                    </p:set>
                                    <p:anim calcmode="lin" valueType="num">
                                      <p:cBhvr additive="base">
                                        <p:cTn id="23" dur="500" fill="hold"/>
                                        <p:tgtEl>
                                          <p:spTgt spid="21606"/>
                                        </p:tgtEl>
                                        <p:attrNameLst>
                                          <p:attrName>ppt_x</p:attrName>
                                        </p:attrNameLst>
                                      </p:cBhvr>
                                      <p:tavLst>
                                        <p:tav tm="0">
                                          <p:val>
                                            <p:strVal val="0-#ppt_w/2"/>
                                          </p:val>
                                        </p:tav>
                                        <p:tav tm="100000">
                                          <p:val>
                                            <p:strVal val="#ppt_x"/>
                                          </p:val>
                                        </p:tav>
                                      </p:tavLst>
                                    </p:anim>
                                    <p:anim calcmode="lin" valueType="num">
                                      <p:cBhvr additive="base">
                                        <p:cTn id="24" dur="500" fill="hold"/>
                                        <p:tgtEl>
                                          <p:spTgt spid="2160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box(in)">
                                      <p:cBhvr>
                                        <p:cTn id="29" dur="500"/>
                                        <p:tgtEl>
                                          <p:spTgt spid="10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9">
                                            <p:txEl>
                                              <p:pRg st="0" end="0"/>
                                            </p:txEl>
                                          </p:spTgt>
                                        </p:tgtEl>
                                        <p:attrNameLst>
                                          <p:attrName>style.visibility</p:attrName>
                                        </p:attrNameLst>
                                      </p:cBhvr>
                                      <p:to>
                                        <p:strVal val="visible"/>
                                      </p:to>
                                    </p:set>
                                    <p:animEffect transition="in" filter="wipe(left)">
                                      <p:cBhvr>
                                        <p:cTn id="34" dur="500"/>
                                        <p:tgtEl>
                                          <p:spTgt spid="109">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0">
                                            <p:txEl>
                                              <p:pRg st="0" end="0"/>
                                            </p:txEl>
                                          </p:spTgt>
                                        </p:tgtEl>
                                        <p:attrNameLst>
                                          <p:attrName>style.visibility</p:attrName>
                                        </p:attrNameLst>
                                      </p:cBhvr>
                                      <p:to>
                                        <p:strVal val="visible"/>
                                      </p:to>
                                    </p:set>
                                    <p:animEffect transition="in" filter="wipe(left)">
                                      <p:cBhvr>
                                        <p:cTn id="39" dur="500"/>
                                        <p:tgtEl>
                                          <p:spTgt spid="110">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blinds(horizontal)">
                                      <p:cBhvr>
                                        <p:cTn id="44" dur="500"/>
                                        <p:tgtEl>
                                          <p:spTgt spid="58"/>
                                        </p:tgtEl>
                                      </p:cBhvr>
                                    </p:animEffect>
                                  </p:childTnLst>
                                  <p:subTnLst>
                                    <p:audio>
                                      <p:cMediaNode>
                                        <p:cTn display="0" masterRel="sameClick">
                                          <p:stCondLst>
                                            <p:cond evt="begin" delay="0">
                                              <p:tn val="42"/>
                                            </p:cond>
                                          </p:stCondLst>
                                          <p:endCondLst>
                                            <p:cond evt="onStopAudio" delay="0">
                                              <p:tgtEl>
                                                <p:sldTgt/>
                                              </p:tgtEl>
                                            </p:cond>
                                          </p:endCondLst>
                                        </p:cTn>
                                        <p:tgtEl>
                                          <p:sndTgt r:embed="rId3" name="chimes.wav" builtIn="1"/>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1"/>
                                        </p:tgtEl>
                                        <p:attrNameLst>
                                          <p:attrName>style.visibility</p:attrName>
                                        </p:attrNameLst>
                                      </p:cBhvr>
                                      <p:to>
                                        <p:strVal val="visible"/>
                                      </p:to>
                                    </p:set>
                                    <p:animEffect transition="in" filter="wipe(left)">
                                      <p:cBhvr>
                                        <p:cTn id="5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 grpId="0" animBg="1" autoUpdateAnimBg="0"/>
      <p:bldP spid="21607" grpId="0" animBg="1" autoUpdateAnimBg="0"/>
      <p:bldP spid="21609" grpId="0"/>
      <p:bldP spid="108" grpId="0"/>
      <p:bldP spid="109" grpId="0" build="p" autoUpdateAnimBg="0"/>
      <p:bldP spid="110" grpId="0" build="p" autoUpdateAnimBg="0"/>
      <p:bldP spid="111" grpId="0" autoUpdateAnimBg="0"/>
      <p:bldP spid="58" grpId="0" animBg="1"/>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41" name="Text Box 17"/>
          <p:cNvSpPr txBox="1">
            <a:spLocks noChangeArrowheads="1"/>
          </p:cNvSpPr>
          <p:nvPr/>
        </p:nvSpPr>
        <p:spPr bwMode="auto">
          <a:xfrm>
            <a:off x="920750" y="730250"/>
            <a:ext cx="7500938" cy="1130300"/>
          </a:xfrm>
          <a:prstGeom prst="rect">
            <a:avLst/>
          </a:prstGeom>
          <a:noFill/>
          <a:ln w="57150" cmpd="thinThick">
            <a:noFill/>
            <a:miter lim="800000"/>
            <a:headEnd/>
            <a:tailEnd/>
          </a:ln>
        </p:spPr>
        <p:txBody>
          <a:bodyPr anchor="ctr">
            <a:spAutoFit/>
          </a:bodyPr>
          <a:lstStyle/>
          <a:p>
            <a:pPr eaLnBrk="0" hangingPunct="0">
              <a:lnSpc>
                <a:spcPct val="150000"/>
              </a:lnSpc>
            </a:pPr>
            <a:r>
              <a:rPr kumimoji="1" lang="zh-CN" altLang="en-US" sz="2400" b="1">
                <a:latin typeface="Times New Roman" pitchFamily="18" charset="0"/>
              </a:rPr>
              <a:t>在杂质型半导体中，多子浓度比本征半导体的浓度大得多，而少子浓度比本征半导体的浓度小得多。</a:t>
            </a:r>
          </a:p>
        </p:txBody>
      </p:sp>
      <p:sp>
        <p:nvSpPr>
          <p:cNvPr id="231449" name="Text Box 25"/>
          <p:cNvSpPr txBox="1">
            <a:spLocks noChangeArrowheads="1"/>
          </p:cNvSpPr>
          <p:nvPr/>
        </p:nvSpPr>
        <p:spPr bwMode="auto">
          <a:xfrm>
            <a:off x="1008063" y="4078288"/>
            <a:ext cx="6242050" cy="1041400"/>
          </a:xfrm>
          <a:prstGeom prst="rect">
            <a:avLst/>
          </a:prstGeom>
          <a:noFill/>
          <a:ln w="38100">
            <a:noFill/>
            <a:miter lim="800000"/>
            <a:headEnd/>
            <a:tailEnd/>
          </a:ln>
        </p:spPr>
        <p:txBody>
          <a:bodyPr anchor="ctr">
            <a:spAutoFit/>
          </a:bodyPr>
          <a:lstStyle/>
          <a:p>
            <a:pPr>
              <a:lnSpc>
                <a:spcPct val="130000"/>
              </a:lnSpc>
            </a:pPr>
            <a:r>
              <a:rPr kumimoji="1" lang="zh-CN" altLang="en-US" sz="2400" b="1">
                <a:latin typeface="Times New Roman" pitchFamily="18" charset="0"/>
              </a:rPr>
              <a:t>其中：</a:t>
            </a:r>
            <a:r>
              <a:rPr kumimoji="1" lang="en-US" altLang="zh-CN" sz="2400" b="1" i="1">
                <a:solidFill>
                  <a:srgbClr val="CC0000"/>
                </a:solidFill>
                <a:latin typeface="Times New Roman" pitchFamily="18" charset="0"/>
              </a:rPr>
              <a:t>n</a:t>
            </a:r>
            <a:r>
              <a:rPr kumimoji="1" lang="en-US" altLang="zh-CN" sz="2400" b="1" baseline="-25000">
                <a:solidFill>
                  <a:srgbClr val="CC0000"/>
                </a:solidFill>
                <a:latin typeface="Times New Roman" pitchFamily="18" charset="0"/>
              </a:rPr>
              <a:t>i</a:t>
            </a:r>
            <a:r>
              <a:rPr kumimoji="1" lang="en-US" altLang="zh-CN" sz="2400" b="1" baseline="-25000">
                <a:latin typeface="Times New Roman" pitchFamily="18" charset="0"/>
              </a:rPr>
              <a:t>    </a:t>
            </a:r>
            <a:r>
              <a:rPr kumimoji="1" lang="zh-CN" altLang="en-US" sz="2400" b="1">
                <a:latin typeface="宋体" pitchFamily="2" charset="-122"/>
              </a:rPr>
              <a:t>表示本征材料中</a:t>
            </a:r>
            <a:r>
              <a:rPr kumimoji="1" lang="zh-CN" altLang="zh-CN" sz="2400" b="1">
                <a:latin typeface="宋体" pitchFamily="2" charset="-122"/>
              </a:rPr>
              <a:t>电子</a:t>
            </a:r>
            <a:r>
              <a:rPr kumimoji="1" lang="zh-CN" altLang="en-US" sz="2400" b="1">
                <a:latin typeface="宋体" pitchFamily="2" charset="-122"/>
              </a:rPr>
              <a:t>的浓度</a:t>
            </a:r>
            <a:r>
              <a:rPr kumimoji="1" lang="zh-CN" altLang="en-US" sz="2400" b="1">
                <a:solidFill>
                  <a:srgbClr val="CC0000"/>
                </a:solidFill>
                <a:latin typeface="宋体" pitchFamily="2" charset="-122"/>
              </a:rPr>
              <a:t> </a:t>
            </a:r>
          </a:p>
          <a:p>
            <a:pPr>
              <a:lnSpc>
                <a:spcPct val="130000"/>
              </a:lnSpc>
            </a:pPr>
            <a:r>
              <a:rPr kumimoji="1" lang="zh-CN" altLang="en-US" sz="2400" b="1" i="1">
                <a:solidFill>
                  <a:srgbClr val="CC0000"/>
                </a:solidFill>
                <a:latin typeface="Times New Roman" pitchFamily="18" charset="0"/>
              </a:rPr>
              <a:t>            </a:t>
            </a:r>
            <a:r>
              <a:rPr kumimoji="1" lang="en-US" altLang="zh-CN" sz="2400" b="1" i="1">
                <a:solidFill>
                  <a:srgbClr val="CC0000"/>
                </a:solidFill>
                <a:latin typeface="Times New Roman" pitchFamily="18" charset="0"/>
              </a:rPr>
              <a:t>p</a:t>
            </a:r>
            <a:r>
              <a:rPr kumimoji="1" lang="en-US" altLang="zh-CN" sz="2400" b="1" baseline="-25000">
                <a:solidFill>
                  <a:srgbClr val="CC0000"/>
                </a:solidFill>
                <a:latin typeface="Times New Roman" pitchFamily="18" charset="0"/>
              </a:rPr>
              <a:t>i</a:t>
            </a:r>
            <a:r>
              <a:rPr kumimoji="1" lang="en-US" altLang="zh-CN" sz="2400" b="1">
                <a:latin typeface="宋体" pitchFamily="2" charset="-122"/>
              </a:rPr>
              <a:t> </a:t>
            </a:r>
            <a:r>
              <a:rPr kumimoji="1" lang="zh-CN" altLang="en-US" sz="2400" b="1">
                <a:latin typeface="宋体" pitchFamily="2" charset="-122"/>
              </a:rPr>
              <a:t>表示本征材料中空穴的浓度。</a:t>
            </a:r>
          </a:p>
        </p:txBody>
      </p:sp>
      <p:sp>
        <p:nvSpPr>
          <p:cNvPr id="231451" name="Text Box 27"/>
          <p:cNvSpPr txBox="1">
            <a:spLocks noChangeArrowheads="1"/>
          </p:cNvSpPr>
          <p:nvPr/>
        </p:nvSpPr>
        <p:spPr bwMode="auto">
          <a:xfrm>
            <a:off x="2109788" y="3270250"/>
            <a:ext cx="917575" cy="579438"/>
          </a:xfrm>
          <a:prstGeom prst="rect">
            <a:avLst/>
          </a:prstGeom>
          <a:noFill/>
          <a:ln w="38100">
            <a:noFill/>
            <a:miter lim="800000"/>
            <a:headEnd/>
            <a:tailEnd/>
          </a:ln>
        </p:spPr>
        <p:txBody>
          <a:bodyPr wrap="none" anchor="ctr">
            <a:spAutoFit/>
          </a:bodyPr>
          <a:lstStyle/>
          <a:p>
            <a:pPr algn="ctr"/>
            <a:r>
              <a:rPr kumimoji="1" lang="en-US" altLang="zh-CN" sz="3200" b="1" i="1" dirty="0">
                <a:solidFill>
                  <a:srgbClr val="CC3300"/>
                </a:solidFill>
                <a:latin typeface="Times New Roman" pitchFamily="18" charset="0"/>
              </a:rPr>
              <a:t>n · p</a:t>
            </a:r>
          </a:p>
        </p:txBody>
      </p:sp>
      <p:sp>
        <p:nvSpPr>
          <p:cNvPr id="231452" name="Text Box 28"/>
          <p:cNvSpPr txBox="1">
            <a:spLocks noChangeArrowheads="1"/>
          </p:cNvSpPr>
          <p:nvPr/>
        </p:nvSpPr>
        <p:spPr bwMode="auto">
          <a:xfrm>
            <a:off x="3024188" y="3270250"/>
            <a:ext cx="1365250" cy="579438"/>
          </a:xfrm>
          <a:prstGeom prst="rect">
            <a:avLst/>
          </a:prstGeom>
          <a:noFill/>
          <a:ln w="38100">
            <a:noFill/>
            <a:miter lim="800000"/>
            <a:headEnd/>
            <a:tailEnd/>
          </a:ln>
        </p:spPr>
        <p:txBody>
          <a:bodyPr wrap="none" anchor="ctr">
            <a:spAutoFit/>
          </a:bodyPr>
          <a:lstStyle/>
          <a:p>
            <a:pPr algn="ctr"/>
            <a:r>
              <a:rPr kumimoji="1" lang="en-US" altLang="zh-CN" sz="3200" b="1" dirty="0">
                <a:solidFill>
                  <a:srgbClr val="CC3300"/>
                </a:solidFill>
                <a:latin typeface="Times New Roman" pitchFamily="18" charset="0"/>
              </a:rPr>
              <a:t>= </a:t>
            </a:r>
            <a:r>
              <a:rPr kumimoji="1" lang="en-US" altLang="zh-CN" sz="3200" b="1" i="1" dirty="0" err="1">
                <a:solidFill>
                  <a:srgbClr val="CC3300"/>
                </a:solidFill>
                <a:latin typeface="Times New Roman" pitchFamily="18" charset="0"/>
              </a:rPr>
              <a:t>n</a:t>
            </a:r>
            <a:r>
              <a:rPr kumimoji="1" lang="en-US" altLang="zh-CN" sz="3200" b="1" baseline="-25000" dirty="0" err="1">
                <a:solidFill>
                  <a:srgbClr val="CC3300"/>
                </a:solidFill>
                <a:latin typeface="Times New Roman" pitchFamily="18" charset="0"/>
              </a:rPr>
              <a:t>i</a:t>
            </a:r>
            <a:r>
              <a:rPr kumimoji="1" lang="en-US" altLang="zh-CN" sz="3200" b="1" baseline="-25000" dirty="0">
                <a:solidFill>
                  <a:srgbClr val="CC3300"/>
                </a:solidFill>
                <a:latin typeface="Times New Roman" pitchFamily="18" charset="0"/>
              </a:rPr>
              <a:t> </a:t>
            </a:r>
            <a:r>
              <a:rPr kumimoji="1" lang="en-US" altLang="zh-CN" sz="3200" b="1" dirty="0">
                <a:solidFill>
                  <a:srgbClr val="CC3300"/>
                </a:solidFill>
                <a:latin typeface="Times New Roman" pitchFamily="18" charset="0"/>
              </a:rPr>
              <a:t>· </a:t>
            </a:r>
            <a:r>
              <a:rPr kumimoji="1" lang="en-US" altLang="zh-CN" sz="3200" b="1" i="1" dirty="0">
                <a:solidFill>
                  <a:srgbClr val="CC3300"/>
                </a:solidFill>
                <a:latin typeface="Times New Roman" pitchFamily="18" charset="0"/>
              </a:rPr>
              <a:t>p</a:t>
            </a:r>
            <a:r>
              <a:rPr kumimoji="1" lang="en-US" altLang="zh-CN" sz="3200" b="1" baseline="-25000" dirty="0">
                <a:solidFill>
                  <a:srgbClr val="CC3300"/>
                </a:solidFill>
                <a:latin typeface="Times New Roman" pitchFamily="18" charset="0"/>
              </a:rPr>
              <a:t>i</a:t>
            </a:r>
            <a:endParaRPr kumimoji="1" lang="en-US" altLang="zh-CN" sz="3200" b="1" dirty="0">
              <a:solidFill>
                <a:srgbClr val="CC3300"/>
              </a:solidFill>
              <a:latin typeface="Times New Roman" pitchFamily="18" charset="0"/>
            </a:endParaRPr>
          </a:p>
        </p:txBody>
      </p:sp>
      <p:sp>
        <p:nvSpPr>
          <p:cNvPr id="231453" name="Text Box 29"/>
          <p:cNvSpPr txBox="1">
            <a:spLocks noChangeArrowheads="1"/>
          </p:cNvSpPr>
          <p:nvPr/>
        </p:nvSpPr>
        <p:spPr bwMode="auto">
          <a:xfrm>
            <a:off x="4464050" y="3306763"/>
            <a:ext cx="1476375" cy="579437"/>
          </a:xfrm>
          <a:prstGeom prst="rect">
            <a:avLst/>
          </a:prstGeom>
          <a:noFill/>
          <a:ln w="38100">
            <a:noFill/>
            <a:miter lim="800000"/>
            <a:headEnd/>
            <a:tailEnd/>
          </a:ln>
        </p:spPr>
        <p:txBody>
          <a:bodyPr wrap="none" anchor="ctr">
            <a:spAutoFit/>
          </a:bodyPr>
          <a:lstStyle/>
          <a:p>
            <a:pPr algn="ctr"/>
            <a:r>
              <a:rPr kumimoji="1" lang="en-US" altLang="en-US" sz="3200" b="1">
                <a:solidFill>
                  <a:srgbClr val="CC3300"/>
                </a:solidFill>
                <a:latin typeface="Times New Roman" pitchFamily="18" charset="0"/>
              </a:rPr>
              <a:t>= </a:t>
            </a:r>
            <a:r>
              <a:rPr kumimoji="1" lang="en-US" altLang="zh-CN" sz="3200" b="1" i="1">
                <a:solidFill>
                  <a:srgbClr val="CC3300"/>
                </a:solidFill>
                <a:latin typeface="Times New Roman" pitchFamily="18" charset="0"/>
              </a:rPr>
              <a:t>n</a:t>
            </a:r>
            <a:r>
              <a:rPr kumimoji="1" lang="en-US" altLang="zh-CN" sz="3200" b="1" baseline="-25000">
                <a:solidFill>
                  <a:srgbClr val="CC3300"/>
                </a:solidFill>
                <a:latin typeface="Times New Roman" pitchFamily="18" charset="0"/>
              </a:rPr>
              <a:t>i</a:t>
            </a:r>
            <a:r>
              <a:rPr kumimoji="1" lang="en-US" altLang="zh-CN" sz="3200" b="1" baseline="30000">
                <a:solidFill>
                  <a:srgbClr val="CC3300"/>
                </a:solidFill>
                <a:latin typeface="Times New Roman" pitchFamily="18" charset="0"/>
              </a:rPr>
              <a:t>2</a:t>
            </a:r>
            <a:r>
              <a:rPr kumimoji="1" lang="en-US" altLang="zh-CN" sz="3200" b="1">
                <a:solidFill>
                  <a:srgbClr val="CC3300"/>
                </a:solidFill>
                <a:latin typeface="Times New Roman" pitchFamily="18" charset="0"/>
              </a:rPr>
              <a:t>=C</a:t>
            </a:r>
          </a:p>
        </p:txBody>
      </p:sp>
      <p:sp>
        <p:nvSpPr>
          <p:cNvPr id="71687" name="Rectangle 30"/>
          <p:cNvSpPr>
            <a:spLocks noChangeArrowheads="1"/>
          </p:cNvSpPr>
          <p:nvPr/>
        </p:nvSpPr>
        <p:spPr bwMode="auto">
          <a:xfrm>
            <a:off x="1000125" y="1246188"/>
            <a:ext cx="7885113" cy="4068762"/>
          </a:xfrm>
          <a:prstGeom prst="rect">
            <a:avLst/>
          </a:prstGeom>
          <a:noFill/>
          <a:ln w="57150" cmpd="thinThick" algn="ctr">
            <a:solidFill>
              <a:schemeClr val="bg1"/>
            </a:solidFill>
            <a:miter lim="800000"/>
            <a:headEnd/>
            <a:tailEnd/>
          </a:ln>
        </p:spPr>
        <p:txBody>
          <a:bodyPr wrap="none" anchor="ctr">
            <a:spAutoFit/>
          </a:bodyPr>
          <a:lstStyle/>
          <a:p>
            <a:endParaRPr kumimoji="1" lang="zh-CN" altLang="zh-CN" sz="2400" b="1">
              <a:solidFill>
                <a:srgbClr val="990000"/>
              </a:solidFill>
              <a:latin typeface="Times New Roman" pitchFamily="18" charset="0"/>
            </a:endParaRPr>
          </a:p>
        </p:txBody>
      </p:sp>
      <p:sp>
        <p:nvSpPr>
          <p:cNvPr id="9" name="Text Box 25"/>
          <p:cNvSpPr txBox="1">
            <a:spLocks noChangeArrowheads="1"/>
          </p:cNvSpPr>
          <p:nvPr/>
        </p:nvSpPr>
        <p:spPr bwMode="auto">
          <a:xfrm>
            <a:off x="960438" y="1881188"/>
            <a:ext cx="7302500" cy="1200150"/>
          </a:xfrm>
          <a:prstGeom prst="rect">
            <a:avLst/>
          </a:prstGeom>
          <a:noFill/>
          <a:ln w="38100">
            <a:noFill/>
            <a:miter lim="800000"/>
            <a:headEnd/>
            <a:tailEnd/>
          </a:ln>
        </p:spPr>
        <p:txBody>
          <a:bodyPr anchor="ctr">
            <a:spAutoFit/>
          </a:bodyPr>
          <a:lstStyle/>
          <a:p>
            <a:pPr>
              <a:lnSpc>
                <a:spcPct val="150000"/>
              </a:lnSpc>
            </a:pPr>
            <a:r>
              <a:rPr kumimoji="1" lang="zh-CN" altLang="en-US" sz="2400" b="1" dirty="0">
                <a:latin typeface="Times New Roman" pitchFamily="18" charset="0"/>
              </a:rPr>
              <a:t>因掺杂的浓度很小，可近似认为复合系数</a:t>
            </a:r>
            <a:r>
              <a:rPr kumimoji="1" lang="en-US" altLang="zh-CN" sz="2400" b="1" dirty="0">
                <a:latin typeface="Times New Roman" pitchFamily="18" charset="0"/>
              </a:rPr>
              <a:t>R</a:t>
            </a:r>
            <a:r>
              <a:rPr kumimoji="1" lang="zh-CN" altLang="en-US" sz="2400" b="1" dirty="0">
                <a:latin typeface="Times New Roman" pitchFamily="18" charset="0"/>
              </a:rPr>
              <a:t>保持不变。在一定温度条件下，空穴与电子浓度的乘积为一常数。</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41"/>
                                        </p:tgtEl>
                                        <p:attrNameLst>
                                          <p:attrName>style.visibility</p:attrName>
                                        </p:attrNameLst>
                                      </p:cBhvr>
                                      <p:to>
                                        <p:strVal val="visible"/>
                                      </p:to>
                                    </p:set>
                                    <p:animEffect transition="in" filter="wipe(left)">
                                      <p:cBhvr>
                                        <p:cTn id="7" dur="500"/>
                                        <p:tgtEl>
                                          <p:spTgt spid="231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1449">
                                            <p:txEl>
                                              <p:pRg st="0" end="0"/>
                                            </p:txEl>
                                          </p:spTgt>
                                        </p:tgtEl>
                                        <p:attrNameLst>
                                          <p:attrName>style.visibility</p:attrName>
                                        </p:attrNameLst>
                                      </p:cBhvr>
                                      <p:to>
                                        <p:strVal val="visible"/>
                                      </p:to>
                                    </p:set>
                                    <p:animEffect transition="in" filter="wipe(left)">
                                      <p:cBhvr>
                                        <p:cTn id="17" dur="500"/>
                                        <p:tgtEl>
                                          <p:spTgt spid="23144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1449">
                                            <p:txEl>
                                              <p:pRg st="1" end="1"/>
                                            </p:txEl>
                                          </p:spTgt>
                                        </p:tgtEl>
                                        <p:attrNameLst>
                                          <p:attrName>style.visibility</p:attrName>
                                        </p:attrNameLst>
                                      </p:cBhvr>
                                      <p:to>
                                        <p:strVal val="visible"/>
                                      </p:to>
                                    </p:set>
                                    <p:animEffect transition="in" filter="wipe(left)">
                                      <p:cBhvr>
                                        <p:cTn id="22" dur="500"/>
                                        <p:tgtEl>
                                          <p:spTgt spid="23144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1451"/>
                                        </p:tgtEl>
                                        <p:attrNameLst>
                                          <p:attrName>style.visibility</p:attrName>
                                        </p:attrNameLst>
                                      </p:cBhvr>
                                      <p:to>
                                        <p:strVal val="visible"/>
                                      </p:to>
                                    </p:set>
                                    <p:animEffect transition="in" filter="wipe(left)">
                                      <p:cBhvr>
                                        <p:cTn id="27" dur="500"/>
                                        <p:tgtEl>
                                          <p:spTgt spid="2314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1452"/>
                                        </p:tgtEl>
                                        <p:attrNameLst>
                                          <p:attrName>style.visibility</p:attrName>
                                        </p:attrNameLst>
                                      </p:cBhvr>
                                      <p:to>
                                        <p:strVal val="visible"/>
                                      </p:to>
                                    </p:set>
                                    <p:animEffect transition="in" filter="wipe(left)">
                                      <p:cBhvr>
                                        <p:cTn id="32" dur="500"/>
                                        <p:tgtEl>
                                          <p:spTgt spid="2314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1453"/>
                                        </p:tgtEl>
                                        <p:attrNameLst>
                                          <p:attrName>style.visibility</p:attrName>
                                        </p:attrNameLst>
                                      </p:cBhvr>
                                      <p:to>
                                        <p:strVal val="visible"/>
                                      </p:to>
                                    </p:set>
                                    <p:animEffect transition="in" filter="wipe(left)">
                                      <p:cBhvr>
                                        <p:cTn id="37" dur="500"/>
                                        <p:tgtEl>
                                          <p:spTgt spid="23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41" grpId="0"/>
      <p:bldP spid="231449" grpId="0" build="p" autoUpdateAnimBg="0"/>
      <p:bldP spid="231451" grpId="0" autoUpdateAnimBg="0"/>
      <p:bldP spid="231452" grpId="0" autoUpdateAnimBg="0"/>
      <p:bldP spid="231453" grpId="0" autoUpdateAnimBg="0"/>
      <p:bldP spid="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105025" y="441325"/>
            <a:ext cx="4651375" cy="579438"/>
          </a:xfrm>
          <a:prstGeom prst="rect">
            <a:avLst/>
          </a:prstGeom>
          <a:noFill/>
          <a:ln w="38100">
            <a:noFill/>
            <a:miter lim="800000"/>
            <a:headEnd type="none" w="sm" len="sm"/>
            <a:tailEnd type="none" w="sm" len="sm"/>
          </a:ln>
        </p:spPr>
        <p:txBody>
          <a:bodyPr wrap="none" lIns="90000" tIns="46800" rIns="90000" bIns="46800" anchor="ctr">
            <a:spAutoFit/>
          </a:bodyPr>
          <a:lstStyle/>
          <a:p>
            <a:pPr algn="ctr">
              <a:spcBef>
                <a:spcPct val="50000"/>
              </a:spcBef>
            </a:pPr>
            <a:r>
              <a:rPr lang="zh-CN" altLang="en-US" sz="3200" b="1">
                <a:ea typeface="楷体_GB2312" pitchFamily="49" charset="-122"/>
              </a:rPr>
              <a:t>杂质半导体的示意表示法</a:t>
            </a:r>
          </a:p>
        </p:txBody>
      </p:sp>
      <p:sp>
        <p:nvSpPr>
          <p:cNvPr id="72707" name="Text Box 105"/>
          <p:cNvSpPr txBox="1">
            <a:spLocks noChangeArrowheads="1"/>
          </p:cNvSpPr>
          <p:nvPr/>
        </p:nvSpPr>
        <p:spPr bwMode="auto">
          <a:xfrm>
            <a:off x="5495925" y="5073650"/>
            <a:ext cx="2281238" cy="579438"/>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3200" b="1">
                <a:latin typeface="楷体_GB2312" pitchFamily="49" charset="-122"/>
                <a:ea typeface="楷体_GB2312" pitchFamily="49" charset="-122"/>
              </a:rPr>
              <a:t>P</a:t>
            </a:r>
            <a:r>
              <a:rPr lang="zh-CN" altLang="en-US" sz="3200" b="1">
                <a:latin typeface="楷体_GB2312" pitchFamily="49" charset="-122"/>
                <a:ea typeface="楷体_GB2312" pitchFamily="49" charset="-122"/>
              </a:rPr>
              <a:t>型半导体</a:t>
            </a:r>
          </a:p>
        </p:txBody>
      </p:sp>
      <p:sp>
        <p:nvSpPr>
          <p:cNvPr id="72708" name="Text Box 107"/>
          <p:cNvSpPr txBox="1">
            <a:spLocks noChangeArrowheads="1"/>
          </p:cNvSpPr>
          <p:nvPr/>
        </p:nvSpPr>
        <p:spPr bwMode="auto">
          <a:xfrm>
            <a:off x="5656263" y="5791200"/>
            <a:ext cx="1941512" cy="457200"/>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zh-CN" altLang="en-US" b="1">
                <a:solidFill>
                  <a:srgbClr val="0000FF"/>
                </a:solidFill>
                <a:ea typeface="楷体_GB2312" pitchFamily="49" charset="-122"/>
              </a:rPr>
              <a:t>加入硼元素</a:t>
            </a:r>
          </a:p>
        </p:txBody>
      </p:sp>
      <p:sp>
        <p:nvSpPr>
          <p:cNvPr id="72709" name="Text Box 210"/>
          <p:cNvSpPr txBox="1">
            <a:spLocks noChangeArrowheads="1"/>
          </p:cNvSpPr>
          <p:nvPr/>
        </p:nvSpPr>
        <p:spPr bwMode="auto">
          <a:xfrm>
            <a:off x="1279525" y="5030788"/>
            <a:ext cx="2212975" cy="57943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3200" b="1">
                <a:latin typeface="楷体_GB2312" pitchFamily="49" charset="-122"/>
                <a:ea typeface="楷体_GB2312" pitchFamily="49" charset="-122"/>
              </a:rPr>
              <a:t>N</a:t>
            </a:r>
            <a:r>
              <a:rPr lang="zh-CN" altLang="en-US" sz="3200" b="1">
                <a:latin typeface="楷体_GB2312" pitchFamily="49" charset="-122"/>
                <a:ea typeface="楷体_GB2312" pitchFamily="49" charset="-122"/>
              </a:rPr>
              <a:t>型半导体</a:t>
            </a:r>
            <a:endParaRPr lang="zh-CN" altLang="en-US" sz="3200" b="1">
              <a:ea typeface="长城楷体"/>
              <a:cs typeface="长城楷体"/>
            </a:endParaRPr>
          </a:p>
        </p:txBody>
      </p:sp>
      <p:sp>
        <p:nvSpPr>
          <p:cNvPr id="72710" name="Text Box 212"/>
          <p:cNvSpPr txBox="1">
            <a:spLocks noChangeArrowheads="1"/>
          </p:cNvSpPr>
          <p:nvPr/>
        </p:nvSpPr>
        <p:spPr bwMode="auto">
          <a:xfrm>
            <a:off x="1400175" y="5772150"/>
            <a:ext cx="1947863" cy="457200"/>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zh-CN" altLang="en-US" b="1">
                <a:solidFill>
                  <a:srgbClr val="0000FF"/>
                </a:solidFill>
                <a:ea typeface="楷体_GB2312" pitchFamily="49" charset="-122"/>
              </a:rPr>
              <a:t>加入磷元素</a:t>
            </a:r>
          </a:p>
        </p:txBody>
      </p:sp>
      <p:grpSp>
        <p:nvGrpSpPr>
          <p:cNvPr id="2" name="Group 215"/>
          <p:cNvGrpSpPr>
            <a:grpSpLocks/>
          </p:cNvGrpSpPr>
          <p:nvPr/>
        </p:nvGrpSpPr>
        <p:grpSpPr bwMode="auto">
          <a:xfrm>
            <a:off x="1223963" y="1268413"/>
            <a:ext cx="1727200" cy="900112"/>
            <a:chOff x="771" y="958"/>
            <a:chExt cx="1088" cy="567"/>
          </a:xfrm>
        </p:grpSpPr>
        <p:sp>
          <p:nvSpPr>
            <p:cNvPr id="72919" name="Line 213"/>
            <p:cNvSpPr>
              <a:spLocks noChangeShapeType="1"/>
            </p:cNvSpPr>
            <p:nvPr/>
          </p:nvSpPr>
          <p:spPr bwMode="auto">
            <a:xfrm flipV="1">
              <a:off x="771" y="1162"/>
              <a:ext cx="295" cy="363"/>
            </a:xfrm>
            <a:prstGeom prst="line">
              <a:avLst/>
            </a:prstGeom>
            <a:noFill/>
            <a:ln w="25400">
              <a:solidFill>
                <a:schemeClr val="tx1"/>
              </a:solidFill>
              <a:round/>
              <a:headEnd/>
              <a:tailEnd type="triangle" w="med" len="med"/>
            </a:ln>
          </p:spPr>
          <p:txBody>
            <a:bodyPr/>
            <a:lstStyle/>
            <a:p>
              <a:endParaRPr lang="zh-CN" altLang="en-US"/>
            </a:p>
          </p:txBody>
        </p:sp>
        <p:sp>
          <p:nvSpPr>
            <p:cNvPr id="72920" name="Text Box 214"/>
            <p:cNvSpPr txBox="1">
              <a:spLocks noChangeArrowheads="1"/>
            </p:cNvSpPr>
            <p:nvPr/>
          </p:nvSpPr>
          <p:spPr bwMode="auto">
            <a:xfrm>
              <a:off x="1043" y="958"/>
              <a:ext cx="816" cy="288"/>
            </a:xfrm>
            <a:prstGeom prst="rect">
              <a:avLst/>
            </a:prstGeom>
            <a:noFill/>
            <a:ln w="9525">
              <a:noFill/>
              <a:miter lim="800000"/>
              <a:headEnd/>
              <a:tailEnd/>
            </a:ln>
          </p:spPr>
          <p:txBody>
            <a:bodyPr>
              <a:spAutoFit/>
            </a:bodyPr>
            <a:lstStyle/>
            <a:p>
              <a:pPr>
                <a:spcBef>
                  <a:spcPct val="50000"/>
                </a:spcBef>
              </a:pPr>
              <a:r>
                <a:rPr lang="zh-CN" altLang="en-US" b="1"/>
                <a:t>磷离子</a:t>
              </a:r>
            </a:p>
          </p:txBody>
        </p:sp>
      </p:grpSp>
      <p:grpSp>
        <p:nvGrpSpPr>
          <p:cNvPr id="3" name="Group 217"/>
          <p:cNvGrpSpPr>
            <a:grpSpLocks/>
          </p:cNvGrpSpPr>
          <p:nvPr/>
        </p:nvGrpSpPr>
        <p:grpSpPr bwMode="auto">
          <a:xfrm>
            <a:off x="5580063" y="1304925"/>
            <a:ext cx="1727200" cy="900113"/>
            <a:chOff x="771" y="958"/>
            <a:chExt cx="1088" cy="567"/>
          </a:xfrm>
        </p:grpSpPr>
        <p:sp>
          <p:nvSpPr>
            <p:cNvPr id="72917" name="Line 218"/>
            <p:cNvSpPr>
              <a:spLocks noChangeShapeType="1"/>
            </p:cNvSpPr>
            <p:nvPr/>
          </p:nvSpPr>
          <p:spPr bwMode="auto">
            <a:xfrm flipV="1">
              <a:off x="771" y="1162"/>
              <a:ext cx="295" cy="363"/>
            </a:xfrm>
            <a:prstGeom prst="line">
              <a:avLst/>
            </a:prstGeom>
            <a:noFill/>
            <a:ln w="25400">
              <a:solidFill>
                <a:schemeClr val="tx1"/>
              </a:solidFill>
              <a:round/>
              <a:headEnd/>
              <a:tailEnd type="triangle" w="med" len="med"/>
            </a:ln>
          </p:spPr>
          <p:txBody>
            <a:bodyPr/>
            <a:lstStyle/>
            <a:p>
              <a:endParaRPr lang="zh-CN" altLang="en-US"/>
            </a:p>
          </p:txBody>
        </p:sp>
        <p:sp>
          <p:nvSpPr>
            <p:cNvPr id="72918" name="Text Box 219"/>
            <p:cNvSpPr txBox="1">
              <a:spLocks noChangeArrowheads="1"/>
            </p:cNvSpPr>
            <p:nvPr/>
          </p:nvSpPr>
          <p:spPr bwMode="auto">
            <a:xfrm>
              <a:off x="1043" y="958"/>
              <a:ext cx="816" cy="288"/>
            </a:xfrm>
            <a:prstGeom prst="rect">
              <a:avLst/>
            </a:prstGeom>
            <a:noFill/>
            <a:ln w="9525">
              <a:noFill/>
              <a:miter lim="800000"/>
              <a:headEnd/>
              <a:tailEnd/>
            </a:ln>
          </p:spPr>
          <p:txBody>
            <a:bodyPr>
              <a:spAutoFit/>
            </a:bodyPr>
            <a:lstStyle/>
            <a:p>
              <a:pPr>
                <a:spcBef>
                  <a:spcPct val="50000"/>
                </a:spcBef>
              </a:pPr>
              <a:r>
                <a:rPr lang="zh-CN" altLang="en-US" b="1"/>
                <a:t>硼离子</a:t>
              </a:r>
            </a:p>
          </p:txBody>
        </p:sp>
      </p:grpSp>
      <p:grpSp>
        <p:nvGrpSpPr>
          <p:cNvPr id="4" name="Group 326"/>
          <p:cNvGrpSpPr>
            <a:grpSpLocks/>
          </p:cNvGrpSpPr>
          <p:nvPr/>
        </p:nvGrpSpPr>
        <p:grpSpPr bwMode="auto">
          <a:xfrm>
            <a:off x="827088" y="1916113"/>
            <a:ext cx="3027362" cy="2817812"/>
            <a:chOff x="521" y="1207"/>
            <a:chExt cx="1907" cy="1775"/>
          </a:xfrm>
        </p:grpSpPr>
        <p:sp>
          <p:nvSpPr>
            <p:cNvPr id="72816" name="Rectangle 109"/>
            <p:cNvSpPr>
              <a:spLocks noChangeArrowheads="1"/>
            </p:cNvSpPr>
            <p:nvPr/>
          </p:nvSpPr>
          <p:spPr bwMode="auto">
            <a:xfrm>
              <a:off x="521" y="1207"/>
              <a:ext cx="1907" cy="1775"/>
            </a:xfrm>
            <a:prstGeom prst="rect">
              <a:avLst/>
            </a:prstGeom>
            <a:noFill/>
            <a:ln w="19050">
              <a:solidFill>
                <a:schemeClr val="tx1"/>
              </a:solidFill>
              <a:miter lim="800000"/>
              <a:headEnd/>
              <a:tailEnd/>
            </a:ln>
          </p:spPr>
          <p:txBody>
            <a:bodyPr wrap="none" anchor="ctr"/>
            <a:lstStyle/>
            <a:p>
              <a:endParaRPr lang="zh-CN" altLang="en-US"/>
            </a:p>
          </p:txBody>
        </p:sp>
        <p:grpSp>
          <p:nvGrpSpPr>
            <p:cNvPr id="72817" name="Group 110"/>
            <p:cNvGrpSpPr>
              <a:grpSpLocks/>
            </p:cNvGrpSpPr>
            <p:nvPr/>
          </p:nvGrpSpPr>
          <p:grpSpPr bwMode="auto">
            <a:xfrm>
              <a:off x="628" y="1351"/>
              <a:ext cx="240" cy="1499"/>
              <a:chOff x="2988" y="1272"/>
              <a:chExt cx="240" cy="1499"/>
            </a:xfrm>
          </p:grpSpPr>
          <p:grpSp>
            <p:nvGrpSpPr>
              <p:cNvPr id="72901" name="Group 111"/>
              <p:cNvGrpSpPr>
                <a:grpSpLocks/>
              </p:cNvGrpSpPr>
              <p:nvPr/>
            </p:nvGrpSpPr>
            <p:grpSpPr bwMode="auto">
              <a:xfrm>
                <a:off x="2988" y="1272"/>
                <a:ext cx="240" cy="311"/>
                <a:chOff x="1380" y="3360"/>
                <a:chExt cx="240" cy="311"/>
              </a:xfrm>
            </p:grpSpPr>
            <p:sp>
              <p:nvSpPr>
                <p:cNvPr id="72914" name="Oval 112"/>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915" name="Text Box 113"/>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916" name="Oval 114"/>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902" name="Group 115"/>
              <p:cNvGrpSpPr>
                <a:grpSpLocks/>
              </p:cNvGrpSpPr>
              <p:nvPr/>
            </p:nvGrpSpPr>
            <p:grpSpPr bwMode="auto">
              <a:xfrm>
                <a:off x="2988" y="1656"/>
                <a:ext cx="240" cy="311"/>
                <a:chOff x="1380" y="3360"/>
                <a:chExt cx="240" cy="311"/>
              </a:xfrm>
            </p:grpSpPr>
            <p:sp>
              <p:nvSpPr>
                <p:cNvPr id="72911" name="Oval 116"/>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912" name="Text Box 117"/>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913" name="Oval 118"/>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903" name="Group 119"/>
              <p:cNvGrpSpPr>
                <a:grpSpLocks/>
              </p:cNvGrpSpPr>
              <p:nvPr/>
            </p:nvGrpSpPr>
            <p:grpSpPr bwMode="auto">
              <a:xfrm>
                <a:off x="2988" y="2052"/>
                <a:ext cx="240" cy="311"/>
                <a:chOff x="1380" y="3360"/>
                <a:chExt cx="240" cy="311"/>
              </a:xfrm>
            </p:grpSpPr>
            <p:sp>
              <p:nvSpPr>
                <p:cNvPr id="72908" name="Oval 120"/>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909" name="Text Box 121"/>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910" name="Oval 122"/>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904" name="Group 123"/>
              <p:cNvGrpSpPr>
                <a:grpSpLocks/>
              </p:cNvGrpSpPr>
              <p:nvPr/>
            </p:nvGrpSpPr>
            <p:grpSpPr bwMode="auto">
              <a:xfrm>
                <a:off x="2988" y="2460"/>
                <a:ext cx="240" cy="311"/>
                <a:chOff x="1380" y="3360"/>
                <a:chExt cx="240" cy="311"/>
              </a:xfrm>
            </p:grpSpPr>
            <p:sp>
              <p:nvSpPr>
                <p:cNvPr id="72905" name="Oval 124"/>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906" name="Text Box 125"/>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907" name="Oval 126"/>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72818" name="Group 127"/>
            <p:cNvGrpSpPr>
              <a:grpSpLocks/>
            </p:cNvGrpSpPr>
            <p:nvPr/>
          </p:nvGrpSpPr>
          <p:grpSpPr bwMode="auto">
            <a:xfrm>
              <a:off x="928" y="1339"/>
              <a:ext cx="240" cy="1499"/>
              <a:chOff x="2988" y="1272"/>
              <a:chExt cx="240" cy="1499"/>
            </a:xfrm>
          </p:grpSpPr>
          <p:grpSp>
            <p:nvGrpSpPr>
              <p:cNvPr id="72885" name="Group 128"/>
              <p:cNvGrpSpPr>
                <a:grpSpLocks/>
              </p:cNvGrpSpPr>
              <p:nvPr/>
            </p:nvGrpSpPr>
            <p:grpSpPr bwMode="auto">
              <a:xfrm>
                <a:off x="2988" y="1272"/>
                <a:ext cx="240" cy="311"/>
                <a:chOff x="1380" y="3360"/>
                <a:chExt cx="240" cy="311"/>
              </a:xfrm>
            </p:grpSpPr>
            <p:sp>
              <p:nvSpPr>
                <p:cNvPr id="72898" name="Oval 129"/>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99" name="Text Box 130"/>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900" name="Oval 131"/>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86" name="Group 132"/>
              <p:cNvGrpSpPr>
                <a:grpSpLocks/>
              </p:cNvGrpSpPr>
              <p:nvPr/>
            </p:nvGrpSpPr>
            <p:grpSpPr bwMode="auto">
              <a:xfrm>
                <a:off x="2988" y="1656"/>
                <a:ext cx="240" cy="311"/>
                <a:chOff x="1380" y="3360"/>
                <a:chExt cx="240" cy="311"/>
              </a:xfrm>
            </p:grpSpPr>
            <p:sp>
              <p:nvSpPr>
                <p:cNvPr id="72895" name="Oval 133"/>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96" name="Text Box 134"/>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97" name="Oval 135"/>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87" name="Group 136"/>
              <p:cNvGrpSpPr>
                <a:grpSpLocks/>
              </p:cNvGrpSpPr>
              <p:nvPr/>
            </p:nvGrpSpPr>
            <p:grpSpPr bwMode="auto">
              <a:xfrm>
                <a:off x="2988" y="2052"/>
                <a:ext cx="240" cy="311"/>
                <a:chOff x="1380" y="3360"/>
                <a:chExt cx="240" cy="311"/>
              </a:xfrm>
            </p:grpSpPr>
            <p:sp>
              <p:nvSpPr>
                <p:cNvPr id="72892" name="Oval 137"/>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93" name="Text Box 138"/>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94" name="Oval 139"/>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88" name="Group 140"/>
              <p:cNvGrpSpPr>
                <a:grpSpLocks/>
              </p:cNvGrpSpPr>
              <p:nvPr/>
            </p:nvGrpSpPr>
            <p:grpSpPr bwMode="auto">
              <a:xfrm>
                <a:off x="2988" y="2460"/>
                <a:ext cx="240" cy="311"/>
                <a:chOff x="1380" y="3360"/>
                <a:chExt cx="240" cy="311"/>
              </a:xfrm>
            </p:grpSpPr>
            <p:sp>
              <p:nvSpPr>
                <p:cNvPr id="72889" name="Oval 141"/>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90" name="Text Box 142"/>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91" name="Oval 143"/>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72819" name="Group 144"/>
            <p:cNvGrpSpPr>
              <a:grpSpLocks/>
            </p:cNvGrpSpPr>
            <p:nvPr/>
          </p:nvGrpSpPr>
          <p:grpSpPr bwMode="auto">
            <a:xfrm>
              <a:off x="1204" y="1339"/>
              <a:ext cx="240" cy="311"/>
              <a:chOff x="1380" y="3360"/>
              <a:chExt cx="240" cy="311"/>
            </a:xfrm>
          </p:grpSpPr>
          <p:sp>
            <p:nvSpPr>
              <p:cNvPr id="72882" name="Oval 145"/>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83" name="Text Box 146"/>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84" name="Oval 147"/>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20" name="Group 148"/>
            <p:cNvGrpSpPr>
              <a:grpSpLocks/>
            </p:cNvGrpSpPr>
            <p:nvPr/>
          </p:nvGrpSpPr>
          <p:grpSpPr bwMode="auto">
            <a:xfrm>
              <a:off x="1204" y="1723"/>
              <a:ext cx="240" cy="311"/>
              <a:chOff x="1380" y="3360"/>
              <a:chExt cx="240" cy="311"/>
            </a:xfrm>
          </p:grpSpPr>
          <p:sp>
            <p:nvSpPr>
              <p:cNvPr id="72879" name="Oval 149"/>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80" name="Text Box 150"/>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81" name="Oval 151"/>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72821" name="Oval 152"/>
            <p:cNvSpPr>
              <a:spLocks noChangeArrowheads="1"/>
            </p:cNvSpPr>
            <p:nvPr/>
          </p:nvSpPr>
          <p:spPr bwMode="auto">
            <a:xfrm>
              <a:off x="1216" y="2167"/>
              <a:ext cx="192" cy="192"/>
            </a:xfrm>
            <a:prstGeom prst="ellipse">
              <a:avLst/>
            </a:prstGeom>
            <a:noFill/>
            <a:ln w="9525">
              <a:solidFill>
                <a:schemeClr val="tx1"/>
              </a:solidFill>
              <a:round/>
              <a:headEnd/>
              <a:tailEnd/>
            </a:ln>
          </p:spPr>
          <p:txBody>
            <a:bodyPr wrap="none" anchor="ctr"/>
            <a:lstStyle/>
            <a:p>
              <a:endParaRPr lang="zh-CN" altLang="en-US"/>
            </a:p>
          </p:txBody>
        </p:sp>
        <p:sp>
          <p:nvSpPr>
            <p:cNvPr id="72822" name="Text Box 153"/>
            <p:cNvSpPr txBox="1">
              <a:spLocks noChangeArrowheads="1"/>
            </p:cNvSpPr>
            <p:nvPr/>
          </p:nvSpPr>
          <p:spPr bwMode="auto">
            <a:xfrm>
              <a:off x="1204" y="2119"/>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23" name="Oval 154"/>
            <p:cNvSpPr>
              <a:spLocks noChangeArrowheads="1"/>
            </p:cNvSpPr>
            <p:nvPr/>
          </p:nvSpPr>
          <p:spPr bwMode="auto">
            <a:xfrm>
              <a:off x="1300" y="2383"/>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72824" name="Group 155"/>
            <p:cNvGrpSpPr>
              <a:grpSpLocks/>
            </p:cNvGrpSpPr>
            <p:nvPr/>
          </p:nvGrpSpPr>
          <p:grpSpPr bwMode="auto">
            <a:xfrm>
              <a:off x="1204" y="2527"/>
              <a:ext cx="240" cy="311"/>
              <a:chOff x="1380" y="3360"/>
              <a:chExt cx="240" cy="311"/>
            </a:xfrm>
          </p:grpSpPr>
          <p:sp>
            <p:nvSpPr>
              <p:cNvPr id="72876" name="Oval 156"/>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77" name="Text Box 157"/>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78" name="Oval 158"/>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25" name="Group 159"/>
            <p:cNvGrpSpPr>
              <a:grpSpLocks/>
            </p:cNvGrpSpPr>
            <p:nvPr/>
          </p:nvGrpSpPr>
          <p:grpSpPr bwMode="auto">
            <a:xfrm>
              <a:off x="1480" y="1339"/>
              <a:ext cx="240" cy="1499"/>
              <a:chOff x="2988" y="1272"/>
              <a:chExt cx="240" cy="1499"/>
            </a:xfrm>
          </p:grpSpPr>
          <p:grpSp>
            <p:nvGrpSpPr>
              <p:cNvPr id="72860" name="Group 160"/>
              <p:cNvGrpSpPr>
                <a:grpSpLocks/>
              </p:cNvGrpSpPr>
              <p:nvPr/>
            </p:nvGrpSpPr>
            <p:grpSpPr bwMode="auto">
              <a:xfrm>
                <a:off x="2988" y="1272"/>
                <a:ext cx="240" cy="311"/>
                <a:chOff x="1380" y="3360"/>
                <a:chExt cx="240" cy="311"/>
              </a:xfrm>
            </p:grpSpPr>
            <p:sp>
              <p:nvSpPr>
                <p:cNvPr id="72873" name="Oval 161"/>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74" name="Text Box 162"/>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75" name="Oval 163"/>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61" name="Group 164"/>
              <p:cNvGrpSpPr>
                <a:grpSpLocks/>
              </p:cNvGrpSpPr>
              <p:nvPr/>
            </p:nvGrpSpPr>
            <p:grpSpPr bwMode="auto">
              <a:xfrm>
                <a:off x="2988" y="1656"/>
                <a:ext cx="240" cy="311"/>
                <a:chOff x="1380" y="3360"/>
                <a:chExt cx="240" cy="311"/>
              </a:xfrm>
            </p:grpSpPr>
            <p:sp>
              <p:nvSpPr>
                <p:cNvPr id="72870" name="Oval 165"/>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71" name="Text Box 166"/>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72" name="Oval 167"/>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62" name="Group 168"/>
              <p:cNvGrpSpPr>
                <a:grpSpLocks/>
              </p:cNvGrpSpPr>
              <p:nvPr/>
            </p:nvGrpSpPr>
            <p:grpSpPr bwMode="auto">
              <a:xfrm>
                <a:off x="2988" y="2052"/>
                <a:ext cx="240" cy="311"/>
                <a:chOff x="1380" y="3360"/>
                <a:chExt cx="240" cy="311"/>
              </a:xfrm>
            </p:grpSpPr>
            <p:sp>
              <p:nvSpPr>
                <p:cNvPr id="72867" name="Oval 169"/>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68" name="Text Box 170"/>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69" name="Oval 171"/>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63" name="Group 172"/>
              <p:cNvGrpSpPr>
                <a:grpSpLocks/>
              </p:cNvGrpSpPr>
              <p:nvPr/>
            </p:nvGrpSpPr>
            <p:grpSpPr bwMode="auto">
              <a:xfrm>
                <a:off x="2988" y="2460"/>
                <a:ext cx="240" cy="311"/>
                <a:chOff x="1380" y="3360"/>
                <a:chExt cx="240" cy="311"/>
              </a:xfrm>
            </p:grpSpPr>
            <p:sp>
              <p:nvSpPr>
                <p:cNvPr id="72864" name="Oval 173"/>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65" name="Text Box 174"/>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66" name="Oval 175"/>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72826" name="Group 176"/>
            <p:cNvGrpSpPr>
              <a:grpSpLocks/>
            </p:cNvGrpSpPr>
            <p:nvPr/>
          </p:nvGrpSpPr>
          <p:grpSpPr bwMode="auto">
            <a:xfrm>
              <a:off x="1769" y="1344"/>
              <a:ext cx="240" cy="1499"/>
              <a:chOff x="2988" y="1272"/>
              <a:chExt cx="240" cy="1499"/>
            </a:xfrm>
          </p:grpSpPr>
          <p:grpSp>
            <p:nvGrpSpPr>
              <p:cNvPr id="72844" name="Group 177"/>
              <p:cNvGrpSpPr>
                <a:grpSpLocks/>
              </p:cNvGrpSpPr>
              <p:nvPr/>
            </p:nvGrpSpPr>
            <p:grpSpPr bwMode="auto">
              <a:xfrm>
                <a:off x="2988" y="1272"/>
                <a:ext cx="240" cy="311"/>
                <a:chOff x="1380" y="3360"/>
                <a:chExt cx="240" cy="311"/>
              </a:xfrm>
            </p:grpSpPr>
            <p:sp>
              <p:nvSpPr>
                <p:cNvPr id="72857" name="Oval 178"/>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58" name="Text Box 179"/>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59" name="Oval 180"/>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45" name="Group 181"/>
              <p:cNvGrpSpPr>
                <a:grpSpLocks/>
              </p:cNvGrpSpPr>
              <p:nvPr/>
            </p:nvGrpSpPr>
            <p:grpSpPr bwMode="auto">
              <a:xfrm>
                <a:off x="2988" y="1656"/>
                <a:ext cx="240" cy="311"/>
                <a:chOff x="1380" y="3360"/>
                <a:chExt cx="240" cy="311"/>
              </a:xfrm>
            </p:grpSpPr>
            <p:sp>
              <p:nvSpPr>
                <p:cNvPr id="72854" name="Oval 182"/>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55" name="Text Box 183"/>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56" name="Oval 184"/>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46" name="Group 185"/>
              <p:cNvGrpSpPr>
                <a:grpSpLocks/>
              </p:cNvGrpSpPr>
              <p:nvPr/>
            </p:nvGrpSpPr>
            <p:grpSpPr bwMode="auto">
              <a:xfrm>
                <a:off x="2988" y="2052"/>
                <a:ext cx="240" cy="311"/>
                <a:chOff x="1380" y="3360"/>
                <a:chExt cx="240" cy="311"/>
              </a:xfrm>
            </p:grpSpPr>
            <p:sp>
              <p:nvSpPr>
                <p:cNvPr id="72851" name="Oval 186"/>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52" name="Text Box 187"/>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53" name="Oval 188"/>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47" name="Group 189"/>
              <p:cNvGrpSpPr>
                <a:grpSpLocks/>
              </p:cNvGrpSpPr>
              <p:nvPr/>
            </p:nvGrpSpPr>
            <p:grpSpPr bwMode="auto">
              <a:xfrm>
                <a:off x="2988" y="2460"/>
                <a:ext cx="240" cy="311"/>
                <a:chOff x="1380" y="3360"/>
                <a:chExt cx="240" cy="311"/>
              </a:xfrm>
            </p:grpSpPr>
            <p:sp>
              <p:nvSpPr>
                <p:cNvPr id="72848" name="Oval 190"/>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49" name="Text Box 191"/>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50" name="Oval 192"/>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72827" name="Group 194"/>
            <p:cNvGrpSpPr>
              <a:grpSpLocks/>
            </p:cNvGrpSpPr>
            <p:nvPr/>
          </p:nvGrpSpPr>
          <p:grpSpPr bwMode="auto">
            <a:xfrm>
              <a:off x="2064" y="1344"/>
              <a:ext cx="240" cy="311"/>
              <a:chOff x="1380" y="3360"/>
              <a:chExt cx="240" cy="311"/>
            </a:xfrm>
          </p:grpSpPr>
          <p:sp>
            <p:nvSpPr>
              <p:cNvPr id="72841" name="Oval 195"/>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42" name="Text Box 196"/>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43" name="Oval 197"/>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72828" name="Oval 199"/>
            <p:cNvSpPr>
              <a:spLocks noChangeArrowheads="1"/>
            </p:cNvSpPr>
            <p:nvPr/>
          </p:nvSpPr>
          <p:spPr bwMode="auto">
            <a:xfrm>
              <a:off x="2076" y="1777"/>
              <a:ext cx="192" cy="192"/>
            </a:xfrm>
            <a:prstGeom prst="ellipse">
              <a:avLst/>
            </a:prstGeom>
            <a:noFill/>
            <a:ln w="9525">
              <a:solidFill>
                <a:schemeClr val="tx1"/>
              </a:solidFill>
              <a:round/>
              <a:headEnd/>
              <a:tailEnd/>
            </a:ln>
          </p:spPr>
          <p:txBody>
            <a:bodyPr wrap="none" anchor="ctr"/>
            <a:lstStyle/>
            <a:p>
              <a:endParaRPr lang="zh-CN" altLang="en-US"/>
            </a:p>
          </p:txBody>
        </p:sp>
        <p:sp>
          <p:nvSpPr>
            <p:cNvPr id="72829" name="Text Box 200"/>
            <p:cNvSpPr txBox="1">
              <a:spLocks noChangeArrowheads="1"/>
            </p:cNvSpPr>
            <p:nvPr/>
          </p:nvSpPr>
          <p:spPr bwMode="auto">
            <a:xfrm>
              <a:off x="2064" y="1729"/>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30" name="Oval 201"/>
            <p:cNvSpPr>
              <a:spLocks noChangeArrowheads="1"/>
            </p:cNvSpPr>
            <p:nvPr/>
          </p:nvSpPr>
          <p:spPr bwMode="auto">
            <a:xfrm>
              <a:off x="2154" y="2001"/>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72831" name="Group 202"/>
            <p:cNvGrpSpPr>
              <a:grpSpLocks/>
            </p:cNvGrpSpPr>
            <p:nvPr/>
          </p:nvGrpSpPr>
          <p:grpSpPr bwMode="auto">
            <a:xfrm>
              <a:off x="2064" y="2124"/>
              <a:ext cx="240" cy="311"/>
              <a:chOff x="1380" y="3360"/>
              <a:chExt cx="240" cy="311"/>
            </a:xfrm>
          </p:grpSpPr>
          <p:sp>
            <p:nvSpPr>
              <p:cNvPr id="72838" name="Oval 203"/>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39" name="Text Box 204"/>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40" name="Oval 205"/>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72832" name="Group 206"/>
            <p:cNvGrpSpPr>
              <a:grpSpLocks/>
            </p:cNvGrpSpPr>
            <p:nvPr/>
          </p:nvGrpSpPr>
          <p:grpSpPr bwMode="auto">
            <a:xfrm>
              <a:off x="2064" y="2532"/>
              <a:ext cx="240" cy="311"/>
              <a:chOff x="1380" y="3360"/>
              <a:chExt cx="240" cy="311"/>
            </a:xfrm>
          </p:grpSpPr>
          <p:sp>
            <p:nvSpPr>
              <p:cNvPr id="72835" name="Oval 207"/>
              <p:cNvSpPr>
                <a:spLocks noChangeArrowheads="1"/>
              </p:cNvSpPr>
              <p:nvPr/>
            </p:nvSpPr>
            <p:spPr bwMode="auto">
              <a:xfrm>
                <a:off x="1392"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36" name="Text Box 208"/>
              <p:cNvSpPr txBox="1">
                <a:spLocks noChangeArrowheads="1"/>
              </p:cNvSpPr>
              <p:nvPr/>
            </p:nvSpPr>
            <p:spPr bwMode="auto">
              <a:xfrm>
                <a:off x="1380" y="3360"/>
                <a:ext cx="240" cy="288"/>
              </a:xfrm>
              <a:prstGeom prst="rect">
                <a:avLst/>
              </a:prstGeom>
              <a:noFill/>
              <a:ln w="9525">
                <a:noFill/>
                <a:miter lim="800000"/>
                <a:headEnd/>
                <a:tailEnd/>
              </a:ln>
            </p:spPr>
            <p:txBody>
              <a:bodyPr>
                <a:spAutoFit/>
              </a:bodyPr>
              <a:lstStyle/>
              <a:p>
                <a:pPr>
                  <a:spcBef>
                    <a:spcPct val="50000"/>
                  </a:spcBef>
                </a:pPr>
                <a:r>
                  <a:rPr lang="en-US" altLang="zh-CN"/>
                  <a:t>+</a:t>
                </a:r>
              </a:p>
            </p:txBody>
          </p:sp>
          <p:sp>
            <p:nvSpPr>
              <p:cNvPr id="72837" name="Oval 209"/>
              <p:cNvSpPr>
                <a:spLocks noChangeArrowheads="1"/>
              </p:cNvSpPr>
              <p:nvPr/>
            </p:nvSpPr>
            <p:spPr bwMode="auto">
              <a:xfrm>
                <a:off x="1476" y="3624"/>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72833" name="Oval 211"/>
            <p:cNvSpPr>
              <a:spLocks noChangeArrowheads="1"/>
            </p:cNvSpPr>
            <p:nvPr/>
          </p:nvSpPr>
          <p:spPr bwMode="auto">
            <a:xfrm>
              <a:off x="2009" y="2455"/>
              <a:ext cx="47" cy="47"/>
            </a:xfrm>
            <a:prstGeom prst="ellipse">
              <a:avLst/>
            </a:prstGeom>
            <a:noFill/>
            <a:ln w="9525">
              <a:solidFill>
                <a:schemeClr val="tx1"/>
              </a:solidFill>
              <a:round/>
              <a:headEnd/>
              <a:tailEnd/>
            </a:ln>
          </p:spPr>
          <p:txBody>
            <a:bodyPr wrap="none" anchor="ctr"/>
            <a:lstStyle/>
            <a:p>
              <a:endParaRPr lang="zh-CN" altLang="en-US"/>
            </a:p>
          </p:txBody>
        </p:sp>
        <p:sp>
          <p:nvSpPr>
            <p:cNvPr id="72834" name="Oval 325"/>
            <p:cNvSpPr>
              <a:spLocks noChangeArrowheads="1"/>
            </p:cNvSpPr>
            <p:nvPr/>
          </p:nvSpPr>
          <p:spPr bwMode="auto">
            <a:xfrm>
              <a:off x="1995" y="2115"/>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31" name="Group 328"/>
          <p:cNvGrpSpPr>
            <a:grpSpLocks/>
          </p:cNvGrpSpPr>
          <p:nvPr/>
        </p:nvGrpSpPr>
        <p:grpSpPr bwMode="auto">
          <a:xfrm>
            <a:off x="5076825" y="1916113"/>
            <a:ext cx="3084513" cy="2817812"/>
            <a:chOff x="3198" y="1207"/>
            <a:chExt cx="1943" cy="1775"/>
          </a:xfrm>
        </p:grpSpPr>
        <p:sp>
          <p:nvSpPr>
            <p:cNvPr id="72715" name="Rectangle 4"/>
            <p:cNvSpPr>
              <a:spLocks noChangeArrowheads="1"/>
            </p:cNvSpPr>
            <p:nvPr/>
          </p:nvSpPr>
          <p:spPr bwMode="auto">
            <a:xfrm>
              <a:off x="3198" y="1207"/>
              <a:ext cx="1943" cy="1775"/>
            </a:xfrm>
            <a:prstGeom prst="rect">
              <a:avLst/>
            </a:prstGeom>
            <a:noFill/>
            <a:ln w="19050">
              <a:solidFill>
                <a:schemeClr val="tx1"/>
              </a:solidFill>
              <a:miter lim="800000"/>
              <a:headEnd/>
              <a:tailEnd/>
            </a:ln>
          </p:spPr>
          <p:txBody>
            <a:bodyPr wrap="none" anchor="ctr"/>
            <a:lstStyle/>
            <a:p>
              <a:endParaRPr lang="zh-CN" altLang="en-US"/>
            </a:p>
          </p:txBody>
        </p:sp>
        <p:grpSp>
          <p:nvGrpSpPr>
            <p:cNvPr id="72716" name="Group 6"/>
            <p:cNvGrpSpPr>
              <a:grpSpLocks/>
            </p:cNvGrpSpPr>
            <p:nvPr/>
          </p:nvGrpSpPr>
          <p:grpSpPr bwMode="auto">
            <a:xfrm>
              <a:off x="4785" y="1705"/>
              <a:ext cx="336" cy="311"/>
              <a:chOff x="2568" y="3360"/>
              <a:chExt cx="336" cy="311"/>
            </a:xfrm>
          </p:grpSpPr>
          <p:sp>
            <p:nvSpPr>
              <p:cNvPr id="72813" name="Oval 7"/>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14" name="Text Box 8"/>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15" name="Oval 9"/>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sp>
          <p:nvSpPr>
            <p:cNvPr id="72717" name="Oval 11"/>
            <p:cNvSpPr>
              <a:spLocks noChangeArrowheads="1"/>
            </p:cNvSpPr>
            <p:nvPr/>
          </p:nvSpPr>
          <p:spPr bwMode="auto">
            <a:xfrm>
              <a:off x="4833" y="1369"/>
              <a:ext cx="192" cy="192"/>
            </a:xfrm>
            <a:prstGeom prst="ellipse">
              <a:avLst/>
            </a:prstGeom>
            <a:noFill/>
            <a:ln w="9525">
              <a:solidFill>
                <a:schemeClr val="tx1"/>
              </a:solidFill>
              <a:round/>
              <a:headEnd/>
              <a:tailEnd/>
            </a:ln>
          </p:spPr>
          <p:txBody>
            <a:bodyPr wrap="none" anchor="ctr"/>
            <a:lstStyle/>
            <a:p>
              <a:endParaRPr lang="zh-CN" altLang="en-US"/>
            </a:p>
          </p:txBody>
        </p:sp>
        <p:sp>
          <p:nvSpPr>
            <p:cNvPr id="72718" name="Text Box 12"/>
            <p:cNvSpPr txBox="1">
              <a:spLocks noChangeArrowheads="1"/>
            </p:cNvSpPr>
            <p:nvPr/>
          </p:nvSpPr>
          <p:spPr bwMode="auto">
            <a:xfrm>
              <a:off x="4785" y="1321"/>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19" name="Oval 13"/>
            <p:cNvSpPr>
              <a:spLocks noChangeArrowheads="1"/>
            </p:cNvSpPr>
            <p:nvPr/>
          </p:nvSpPr>
          <p:spPr bwMode="auto">
            <a:xfrm>
              <a:off x="4921" y="1593"/>
              <a:ext cx="47" cy="47"/>
            </a:xfrm>
            <a:prstGeom prst="ellipse">
              <a:avLst/>
            </a:prstGeom>
            <a:noFill/>
            <a:ln w="9525">
              <a:solidFill>
                <a:schemeClr val="tx1"/>
              </a:solidFill>
              <a:round/>
              <a:headEnd/>
              <a:tailEnd/>
            </a:ln>
          </p:spPr>
          <p:txBody>
            <a:bodyPr wrap="none" anchor="ctr"/>
            <a:lstStyle/>
            <a:p>
              <a:endParaRPr lang="zh-CN" altLang="en-US"/>
            </a:p>
          </p:txBody>
        </p:sp>
        <p:grpSp>
          <p:nvGrpSpPr>
            <p:cNvPr id="72720" name="Group 14"/>
            <p:cNvGrpSpPr>
              <a:grpSpLocks/>
            </p:cNvGrpSpPr>
            <p:nvPr/>
          </p:nvGrpSpPr>
          <p:grpSpPr bwMode="auto">
            <a:xfrm>
              <a:off x="4785" y="2101"/>
              <a:ext cx="336" cy="311"/>
              <a:chOff x="2568" y="3360"/>
              <a:chExt cx="336" cy="311"/>
            </a:xfrm>
          </p:grpSpPr>
          <p:sp>
            <p:nvSpPr>
              <p:cNvPr id="72810" name="Oval 15"/>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11" name="Text Box 16"/>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12" name="Oval 17"/>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21" name="Group 18"/>
            <p:cNvGrpSpPr>
              <a:grpSpLocks/>
            </p:cNvGrpSpPr>
            <p:nvPr/>
          </p:nvGrpSpPr>
          <p:grpSpPr bwMode="auto">
            <a:xfrm>
              <a:off x="4785" y="2497"/>
              <a:ext cx="336" cy="311"/>
              <a:chOff x="2568" y="3360"/>
              <a:chExt cx="336" cy="311"/>
            </a:xfrm>
          </p:grpSpPr>
          <p:sp>
            <p:nvSpPr>
              <p:cNvPr id="72807" name="Oval 19"/>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08" name="Text Box 20"/>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09" name="Oval 21"/>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22" name="Group 22"/>
            <p:cNvGrpSpPr>
              <a:grpSpLocks/>
            </p:cNvGrpSpPr>
            <p:nvPr/>
          </p:nvGrpSpPr>
          <p:grpSpPr bwMode="auto">
            <a:xfrm>
              <a:off x="4469" y="1327"/>
              <a:ext cx="336" cy="1487"/>
              <a:chOff x="2520" y="1272"/>
              <a:chExt cx="336" cy="1487"/>
            </a:xfrm>
          </p:grpSpPr>
          <p:grpSp>
            <p:nvGrpSpPr>
              <p:cNvPr id="72791" name="Group 23"/>
              <p:cNvGrpSpPr>
                <a:grpSpLocks/>
              </p:cNvGrpSpPr>
              <p:nvPr/>
            </p:nvGrpSpPr>
            <p:grpSpPr bwMode="auto">
              <a:xfrm>
                <a:off x="2520" y="1656"/>
                <a:ext cx="336" cy="311"/>
                <a:chOff x="2568" y="3360"/>
                <a:chExt cx="336" cy="311"/>
              </a:xfrm>
            </p:grpSpPr>
            <p:sp>
              <p:nvSpPr>
                <p:cNvPr id="72804" name="Oval 24"/>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05" name="Text Box 25"/>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06" name="Oval 26"/>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92" name="Group 27"/>
              <p:cNvGrpSpPr>
                <a:grpSpLocks/>
              </p:cNvGrpSpPr>
              <p:nvPr/>
            </p:nvGrpSpPr>
            <p:grpSpPr bwMode="auto">
              <a:xfrm>
                <a:off x="2520" y="1272"/>
                <a:ext cx="336" cy="311"/>
                <a:chOff x="2568" y="3360"/>
                <a:chExt cx="336" cy="311"/>
              </a:xfrm>
            </p:grpSpPr>
            <p:sp>
              <p:nvSpPr>
                <p:cNvPr id="72801" name="Oval 28"/>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802" name="Text Box 29"/>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03" name="Oval 30"/>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93" name="Group 31"/>
              <p:cNvGrpSpPr>
                <a:grpSpLocks/>
              </p:cNvGrpSpPr>
              <p:nvPr/>
            </p:nvGrpSpPr>
            <p:grpSpPr bwMode="auto">
              <a:xfrm>
                <a:off x="2520" y="2052"/>
                <a:ext cx="336" cy="311"/>
                <a:chOff x="2568" y="3360"/>
                <a:chExt cx="336" cy="311"/>
              </a:xfrm>
            </p:grpSpPr>
            <p:sp>
              <p:nvSpPr>
                <p:cNvPr id="72798" name="Oval 32"/>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99" name="Text Box 33"/>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800" name="Oval 34"/>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94" name="Group 35"/>
              <p:cNvGrpSpPr>
                <a:grpSpLocks/>
              </p:cNvGrpSpPr>
              <p:nvPr/>
            </p:nvGrpSpPr>
            <p:grpSpPr bwMode="auto">
              <a:xfrm>
                <a:off x="2520" y="2448"/>
                <a:ext cx="336" cy="311"/>
                <a:chOff x="2568" y="3360"/>
                <a:chExt cx="336" cy="311"/>
              </a:xfrm>
            </p:grpSpPr>
            <p:sp>
              <p:nvSpPr>
                <p:cNvPr id="72795" name="Oval 36"/>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96" name="Text Box 37"/>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97" name="Oval 38"/>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grpSp>
          <p:nvGrpSpPr>
            <p:cNvPr id="72723" name="Group 39"/>
            <p:cNvGrpSpPr>
              <a:grpSpLocks/>
            </p:cNvGrpSpPr>
            <p:nvPr/>
          </p:nvGrpSpPr>
          <p:grpSpPr bwMode="auto">
            <a:xfrm>
              <a:off x="4157" y="1327"/>
              <a:ext cx="336" cy="1487"/>
              <a:chOff x="2520" y="1272"/>
              <a:chExt cx="336" cy="1487"/>
            </a:xfrm>
          </p:grpSpPr>
          <p:grpSp>
            <p:nvGrpSpPr>
              <p:cNvPr id="72775" name="Group 40"/>
              <p:cNvGrpSpPr>
                <a:grpSpLocks/>
              </p:cNvGrpSpPr>
              <p:nvPr/>
            </p:nvGrpSpPr>
            <p:grpSpPr bwMode="auto">
              <a:xfrm>
                <a:off x="2520" y="1656"/>
                <a:ext cx="336" cy="311"/>
                <a:chOff x="2568" y="3360"/>
                <a:chExt cx="336" cy="311"/>
              </a:xfrm>
            </p:grpSpPr>
            <p:sp>
              <p:nvSpPr>
                <p:cNvPr id="72788" name="Oval 41"/>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89" name="Text Box 42"/>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90" name="Oval 43"/>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76" name="Group 44"/>
              <p:cNvGrpSpPr>
                <a:grpSpLocks/>
              </p:cNvGrpSpPr>
              <p:nvPr/>
            </p:nvGrpSpPr>
            <p:grpSpPr bwMode="auto">
              <a:xfrm>
                <a:off x="2520" y="1272"/>
                <a:ext cx="336" cy="311"/>
                <a:chOff x="2568" y="3360"/>
                <a:chExt cx="336" cy="311"/>
              </a:xfrm>
            </p:grpSpPr>
            <p:sp>
              <p:nvSpPr>
                <p:cNvPr id="72785" name="Oval 45"/>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86" name="Text Box 46"/>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87" name="Oval 47"/>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77" name="Group 48"/>
              <p:cNvGrpSpPr>
                <a:grpSpLocks/>
              </p:cNvGrpSpPr>
              <p:nvPr/>
            </p:nvGrpSpPr>
            <p:grpSpPr bwMode="auto">
              <a:xfrm>
                <a:off x="2520" y="2052"/>
                <a:ext cx="336" cy="311"/>
                <a:chOff x="2568" y="3360"/>
                <a:chExt cx="336" cy="311"/>
              </a:xfrm>
            </p:grpSpPr>
            <p:sp>
              <p:nvSpPr>
                <p:cNvPr id="72782" name="Oval 49"/>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83" name="Text Box 50"/>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84" name="Oval 51"/>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78" name="Group 52"/>
              <p:cNvGrpSpPr>
                <a:grpSpLocks/>
              </p:cNvGrpSpPr>
              <p:nvPr/>
            </p:nvGrpSpPr>
            <p:grpSpPr bwMode="auto">
              <a:xfrm>
                <a:off x="2520" y="2448"/>
                <a:ext cx="336" cy="311"/>
                <a:chOff x="2568" y="3360"/>
                <a:chExt cx="336" cy="311"/>
              </a:xfrm>
            </p:grpSpPr>
            <p:sp>
              <p:nvSpPr>
                <p:cNvPr id="72779" name="Oval 53"/>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80" name="Text Box 54"/>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81" name="Oval 55"/>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grpSp>
          <p:nvGrpSpPr>
            <p:cNvPr id="72724" name="Group 56"/>
            <p:cNvGrpSpPr>
              <a:grpSpLocks/>
            </p:cNvGrpSpPr>
            <p:nvPr/>
          </p:nvGrpSpPr>
          <p:grpSpPr bwMode="auto">
            <a:xfrm>
              <a:off x="3869" y="1699"/>
              <a:ext cx="336" cy="311"/>
              <a:chOff x="2568" y="3360"/>
              <a:chExt cx="336" cy="311"/>
            </a:xfrm>
          </p:grpSpPr>
          <p:sp>
            <p:nvSpPr>
              <p:cNvPr id="72772" name="Oval 57"/>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73" name="Text Box 58"/>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74" name="Oval 59"/>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25" name="Group 60"/>
            <p:cNvGrpSpPr>
              <a:grpSpLocks/>
            </p:cNvGrpSpPr>
            <p:nvPr/>
          </p:nvGrpSpPr>
          <p:grpSpPr bwMode="auto">
            <a:xfrm>
              <a:off x="3869" y="1315"/>
              <a:ext cx="336" cy="311"/>
              <a:chOff x="2568" y="3360"/>
              <a:chExt cx="336" cy="311"/>
            </a:xfrm>
          </p:grpSpPr>
          <p:sp>
            <p:nvSpPr>
              <p:cNvPr id="72769" name="Oval 61"/>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70" name="Text Box 62"/>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71" name="Oval 63"/>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sp>
          <p:nvSpPr>
            <p:cNvPr id="72726" name="Oval 64"/>
            <p:cNvSpPr>
              <a:spLocks noChangeArrowheads="1"/>
            </p:cNvSpPr>
            <p:nvPr/>
          </p:nvSpPr>
          <p:spPr bwMode="auto">
            <a:xfrm>
              <a:off x="3917" y="2143"/>
              <a:ext cx="192" cy="192"/>
            </a:xfrm>
            <a:prstGeom prst="ellipse">
              <a:avLst/>
            </a:prstGeom>
            <a:noFill/>
            <a:ln w="9525">
              <a:solidFill>
                <a:schemeClr val="tx1"/>
              </a:solidFill>
              <a:round/>
              <a:headEnd/>
              <a:tailEnd/>
            </a:ln>
          </p:spPr>
          <p:txBody>
            <a:bodyPr wrap="none" anchor="ctr"/>
            <a:lstStyle/>
            <a:p>
              <a:endParaRPr lang="zh-CN" altLang="en-US"/>
            </a:p>
          </p:txBody>
        </p:sp>
        <p:sp>
          <p:nvSpPr>
            <p:cNvPr id="72727" name="Text Box 65"/>
            <p:cNvSpPr txBox="1">
              <a:spLocks noChangeArrowheads="1"/>
            </p:cNvSpPr>
            <p:nvPr/>
          </p:nvSpPr>
          <p:spPr bwMode="auto">
            <a:xfrm>
              <a:off x="3869" y="2095"/>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28" name="Oval 66"/>
            <p:cNvSpPr>
              <a:spLocks noChangeArrowheads="1"/>
            </p:cNvSpPr>
            <p:nvPr/>
          </p:nvSpPr>
          <p:spPr bwMode="auto">
            <a:xfrm>
              <a:off x="4001" y="2359"/>
              <a:ext cx="47" cy="47"/>
            </a:xfrm>
            <a:prstGeom prst="ellipse">
              <a:avLst/>
            </a:prstGeom>
            <a:noFill/>
            <a:ln w="9525">
              <a:solidFill>
                <a:schemeClr val="tx1"/>
              </a:solidFill>
              <a:round/>
              <a:headEnd/>
              <a:tailEnd/>
            </a:ln>
          </p:spPr>
          <p:txBody>
            <a:bodyPr wrap="none" anchor="ctr"/>
            <a:lstStyle/>
            <a:p>
              <a:endParaRPr lang="zh-CN" altLang="en-US"/>
            </a:p>
          </p:txBody>
        </p:sp>
        <p:grpSp>
          <p:nvGrpSpPr>
            <p:cNvPr id="72729" name="Group 67"/>
            <p:cNvGrpSpPr>
              <a:grpSpLocks/>
            </p:cNvGrpSpPr>
            <p:nvPr/>
          </p:nvGrpSpPr>
          <p:grpSpPr bwMode="auto">
            <a:xfrm>
              <a:off x="3869" y="2491"/>
              <a:ext cx="336" cy="311"/>
              <a:chOff x="2568" y="3360"/>
              <a:chExt cx="336" cy="311"/>
            </a:xfrm>
          </p:grpSpPr>
          <p:sp>
            <p:nvSpPr>
              <p:cNvPr id="72766" name="Oval 68"/>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67" name="Text Box 69"/>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68" name="Oval 70"/>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30" name="Group 71"/>
            <p:cNvGrpSpPr>
              <a:grpSpLocks/>
            </p:cNvGrpSpPr>
            <p:nvPr/>
          </p:nvGrpSpPr>
          <p:grpSpPr bwMode="auto">
            <a:xfrm>
              <a:off x="3593" y="1327"/>
              <a:ext cx="336" cy="1487"/>
              <a:chOff x="2520" y="1272"/>
              <a:chExt cx="336" cy="1487"/>
            </a:xfrm>
          </p:grpSpPr>
          <p:grpSp>
            <p:nvGrpSpPr>
              <p:cNvPr id="72750" name="Group 72"/>
              <p:cNvGrpSpPr>
                <a:grpSpLocks/>
              </p:cNvGrpSpPr>
              <p:nvPr/>
            </p:nvGrpSpPr>
            <p:grpSpPr bwMode="auto">
              <a:xfrm>
                <a:off x="2520" y="1656"/>
                <a:ext cx="336" cy="311"/>
                <a:chOff x="2568" y="3360"/>
                <a:chExt cx="336" cy="311"/>
              </a:xfrm>
            </p:grpSpPr>
            <p:sp>
              <p:nvSpPr>
                <p:cNvPr id="72763" name="Oval 73"/>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64" name="Text Box 74"/>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65" name="Oval 75"/>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51" name="Group 76"/>
              <p:cNvGrpSpPr>
                <a:grpSpLocks/>
              </p:cNvGrpSpPr>
              <p:nvPr/>
            </p:nvGrpSpPr>
            <p:grpSpPr bwMode="auto">
              <a:xfrm>
                <a:off x="2520" y="1272"/>
                <a:ext cx="336" cy="311"/>
                <a:chOff x="2568" y="3360"/>
                <a:chExt cx="336" cy="311"/>
              </a:xfrm>
            </p:grpSpPr>
            <p:sp>
              <p:nvSpPr>
                <p:cNvPr id="72760" name="Oval 77"/>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61" name="Text Box 78"/>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62" name="Oval 79"/>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52" name="Group 80"/>
              <p:cNvGrpSpPr>
                <a:grpSpLocks/>
              </p:cNvGrpSpPr>
              <p:nvPr/>
            </p:nvGrpSpPr>
            <p:grpSpPr bwMode="auto">
              <a:xfrm>
                <a:off x="2520" y="2052"/>
                <a:ext cx="336" cy="311"/>
                <a:chOff x="2568" y="3360"/>
                <a:chExt cx="336" cy="311"/>
              </a:xfrm>
            </p:grpSpPr>
            <p:sp>
              <p:nvSpPr>
                <p:cNvPr id="72757" name="Oval 81"/>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58" name="Text Box 82"/>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59" name="Oval 83"/>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53" name="Group 84"/>
              <p:cNvGrpSpPr>
                <a:grpSpLocks/>
              </p:cNvGrpSpPr>
              <p:nvPr/>
            </p:nvGrpSpPr>
            <p:grpSpPr bwMode="auto">
              <a:xfrm>
                <a:off x="2520" y="2448"/>
                <a:ext cx="336" cy="311"/>
                <a:chOff x="2568" y="3360"/>
                <a:chExt cx="336" cy="311"/>
              </a:xfrm>
            </p:grpSpPr>
            <p:sp>
              <p:nvSpPr>
                <p:cNvPr id="72754" name="Oval 85"/>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55" name="Text Box 86"/>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56" name="Oval 87"/>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grpSp>
          <p:nvGrpSpPr>
            <p:cNvPr id="72731" name="Group 88"/>
            <p:cNvGrpSpPr>
              <a:grpSpLocks/>
            </p:cNvGrpSpPr>
            <p:nvPr/>
          </p:nvGrpSpPr>
          <p:grpSpPr bwMode="auto">
            <a:xfrm>
              <a:off x="3317" y="1327"/>
              <a:ext cx="336" cy="1487"/>
              <a:chOff x="2520" y="1272"/>
              <a:chExt cx="336" cy="1487"/>
            </a:xfrm>
          </p:grpSpPr>
          <p:grpSp>
            <p:nvGrpSpPr>
              <p:cNvPr id="72734" name="Group 89"/>
              <p:cNvGrpSpPr>
                <a:grpSpLocks/>
              </p:cNvGrpSpPr>
              <p:nvPr/>
            </p:nvGrpSpPr>
            <p:grpSpPr bwMode="auto">
              <a:xfrm>
                <a:off x="2520" y="1656"/>
                <a:ext cx="336" cy="311"/>
                <a:chOff x="2568" y="3360"/>
                <a:chExt cx="336" cy="311"/>
              </a:xfrm>
            </p:grpSpPr>
            <p:sp>
              <p:nvSpPr>
                <p:cNvPr id="72747" name="Oval 90"/>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48" name="Text Box 91"/>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49" name="Oval 92"/>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35" name="Group 93"/>
              <p:cNvGrpSpPr>
                <a:grpSpLocks/>
              </p:cNvGrpSpPr>
              <p:nvPr/>
            </p:nvGrpSpPr>
            <p:grpSpPr bwMode="auto">
              <a:xfrm>
                <a:off x="2520" y="1272"/>
                <a:ext cx="336" cy="311"/>
                <a:chOff x="2568" y="3360"/>
                <a:chExt cx="336" cy="311"/>
              </a:xfrm>
            </p:grpSpPr>
            <p:sp>
              <p:nvSpPr>
                <p:cNvPr id="72744" name="Oval 94"/>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45" name="Text Box 95"/>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46" name="Oval 96"/>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36" name="Group 97"/>
              <p:cNvGrpSpPr>
                <a:grpSpLocks/>
              </p:cNvGrpSpPr>
              <p:nvPr/>
            </p:nvGrpSpPr>
            <p:grpSpPr bwMode="auto">
              <a:xfrm>
                <a:off x="2520" y="2052"/>
                <a:ext cx="336" cy="311"/>
                <a:chOff x="2568" y="3360"/>
                <a:chExt cx="336" cy="311"/>
              </a:xfrm>
            </p:grpSpPr>
            <p:sp>
              <p:nvSpPr>
                <p:cNvPr id="72741" name="Oval 98"/>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42" name="Text Box 99"/>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43" name="Oval 100"/>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nvGrpSpPr>
              <p:cNvPr id="72737" name="Group 101"/>
              <p:cNvGrpSpPr>
                <a:grpSpLocks/>
              </p:cNvGrpSpPr>
              <p:nvPr/>
            </p:nvGrpSpPr>
            <p:grpSpPr bwMode="auto">
              <a:xfrm>
                <a:off x="2520" y="2448"/>
                <a:ext cx="336" cy="311"/>
                <a:chOff x="2568" y="3360"/>
                <a:chExt cx="336" cy="311"/>
              </a:xfrm>
            </p:grpSpPr>
            <p:sp>
              <p:nvSpPr>
                <p:cNvPr id="72738" name="Oval 102"/>
                <p:cNvSpPr>
                  <a:spLocks noChangeArrowheads="1"/>
                </p:cNvSpPr>
                <p:nvPr/>
              </p:nvSpPr>
              <p:spPr bwMode="auto">
                <a:xfrm>
                  <a:off x="2616" y="3408"/>
                  <a:ext cx="192" cy="192"/>
                </a:xfrm>
                <a:prstGeom prst="ellipse">
                  <a:avLst/>
                </a:prstGeom>
                <a:noFill/>
                <a:ln w="9525">
                  <a:solidFill>
                    <a:schemeClr val="tx1"/>
                  </a:solidFill>
                  <a:round/>
                  <a:headEnd/>
                  <a:tailEnd/>
                </a:ln>
              </p:spPr>
              <p:txBody>
                <a:bodyPr wrap="none" anchor="ctr"/>
                <a:lstStyle/>
                <a:p>
                  <a:endParaRPr lang="zh-CN" altLang="en-US"/>
                </a:p>
              </p:txBody>
            </p:sp>
            <p:sp>
              <p:nvSpPr>
                <p:cNvPr id="72739" name="Text Box 103"/>
                <p:cNvSpPr txBox="1">
                  <a:spLocks noChangeArrowheads="1"/>
                </p:cNvSpPr>
                <p:nvPr/>
              </p:nvSpPr>
              <p:spPr bwMode="auto">
                <a:xfrm>
                  <a:off x="2568" y="3360"/>
                  <a:ext cx="336" cy="288"/>
                </a:xfrm>
                <a:prstGeom prst="rect">
                  <a:avLst/>
                </a:prstGeom>
                <a:noFill/>
                <a:ln w="9525">
                  <a:noFill/>
                  <a:miter lim="800000"/>
                  <a:headEnd/>
                  <a:tailEnd/>
                </a:ln>
              </p:spPr>
              <p:txBody>
                <a:bodyPr>
                  <a:spAutoFit/>
                </a:bodyPr>
                <a:lstStyle/>
                <a:p>
                  <a:pPr>
                    <a:spcBef>
                      <a:spcPct val="50000"/>
                    </a:spcBef>
                  </a:pPr>
                  <a:r>
                    <a:rPr lang="zh-CN" altLang="en-US"/>
                    <a:t>－</a:t>
                  </a:r>
                </a:p>
              </p:txBody>
            </p:sp>
            <p:sp>
              <p:nvSpPr>
                <p:cNvPr id="72740" name="Oval 104"/>
                <p:cNvSpPr>
                  <a:spLocks noChangeArrowheads="1"/>
                </p:cNvSpPr>
                <p:nvPr/>
              </p:nvSpPr>
              <p:spPr bwMode="auto">
                <a:xfrm>
                  <a:off x="2700" y="3624"/>
                  <a:ext cx="47" cy="47"/>
                </a:xfrm>
                <a:prstGeom prst="ellipse">
                  <a:avLst/>
                </a:prstGeom>
                <a:noFill/>
                <a:ln w="9525">
                  <a:solidFill>
                    <a:schemeClr val="tx1"/>
                  </a:solidFill>
                  <a:round/>
                  <a:headEnd/>
                  <a:tailEnd/>
                </a:ln>
              </p:spPr>
              <p:txBody>
                <a:bodyPr wrap="none" anchor="ctr"/>
                <a:lstStyle/>
                <a:p>
                  <a:endParaRPr lang="zh-CN" altLang="en-US"/>
                </a:p>
              </p:txBody>
            </p:sp>
          </p:grpSp>
        </p:grpSp>
        <p:sp>
          <p:nvSpPr>
            <p:cNvPr id="72732" name="Oval 106"/>
            <p:cNvSpPr>
              <a:spLocks noChangeArrowheads="1"/>
            </p:cNvSpPr>
            <p:nvPr/>
          </p:nvSpPr>
          <p:spPr bwMode="auto">
            <a:xfrm>
              <a:off x="4422" y="2467"/>
              <a:ext cx="47" cy="47"/>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72733" name="Oval 327"/>
            <p:cNvSpPr>
              <a:spLocks noChangeArrowheads="1"/>
            </p:cNvSpPr>
            <p:nvPr/>
          </p:nvSpPr>
          <p:spPr bwMode="auto">
            <a:xfrm>
              <a:off x="4422" y="2137"/>
              <a:ext cx="47" cy="47"/>
            </a:xfrm>
            <a:prstGeom prst="ellipse">
              <a:avLst/>
            </a:prstGeom>
            <a:noFill/>
            <a:ln w="9525">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ox(in)">
                                      <p:cBhvr>
                                        <p:cTn id="17" dur="500"/>
                                        <p:tgtEl>
                                          <p:spTgt spid="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533400" y="446088"/>
            <a:ext cx="7189788" cy="946150"/>
          </a:xfrm>
          <a:prstGeom prst="rect">
            <a:avLst/>
          </a:prstGeom>
          <a:noFill/>
          <a:ln w="38100">
            <a:noFill/>
            <a:miter lim="800000"/>
            <a:headEnd type="none" w="sm" len="sm"/>
            <a:tailEnd type="none" w="sm" len="sm"/>
          </a:ln>
        </p:spPr>
        <p:txBody>
          <a:bodyPr lIns="90000" tIns="46800" rIns="90000" bIns="46800" anchor="ctr">
            <a:spAutoFit/>
          </a:bodyPr>
          <a:lstStyle/>
          <a:p>
            <a:pPr>
              <a:spcBef>
                <a:spcPct val="10000"/>
              </a:spcBef>
            </a:pPr>
            <a:r>
              <a:rPr lang="en-US" altLang="zh-CN" sz="2800" b="1">
                <a:ea typeface="长城楷体"/>
                <a:cs typeface="长城楷体"/>
              </a:rPr>
              <a:t>1</a:t>
            </a:r>
            <a:r>
              <a:rPr lang="zh-CN" altLang="en-US" sz="2800" b="1">
                <a:ea typeface="长城楷体"/>
                <a:cs typeface="长城楷体"/>
              </a:rPr>
              <a:t>、本征半导体中自由电子和空穴的数量是否相等？为什么？</a:t>
            </a:r>
          </a:p>
        </p:txBody>
      </p:sp>
      <p:grpSp>
        <p:nvGrpSpPr>
          <p:cNvPr id="73731" name="Group 3"/>
          <p:cNvGrpSpPr>
            <a:grpSpLocks/>
          </p:cNvGrpSpPr>
          <p:nvPr/>
        </p:nvGrpSpPr>
        <p:grpSpPr bwMode="auto">
          <a:xfrm>
            <a:off x="7848600" y="147638"/>
            <a:ext cx="1200150" cy="1223962"/>
            <a:chOff x="4701" y="196"/>
            <a:chExt cx="756" cy="771"/>
          </a:xfrm>
        </p:grpSpPr>
        <p:sp>
          <p:nvSpPr>
            <p:cNvPr id="73736" name="Freeform 4"/>
            <p:cNvSpPr>
              <a:spLocks/>
            </p:cNvSpPr>
            <p:nvPr/>
          </p:nvSpPr>
          <p:spPr bwMode="auto">
            <a:xfrm>
              <a:off x="4842" y="786"/>
              <a:ext cx="67" cy="181"/>
            </a:xfrm>
            <a:custGeom>
              <a:avLst/>
              <a:gdLst>
                <a:gd name="T0" fmla="*/ 1 w 101"/>
                <a:gd name="T1" fmla="*/ 2 h 238"/>
                <a:gd name="T2" fmla="*/ 1 w 101"/>
                <a:gd name="T3" fmla="*/ 2 h 238"/>
                <a:gd name="T4" fmla="*/ 1 w 101"/>
                <a:gd name="T5" fmla="*/ 0 h 238"/>
                <a:gd name="T6" fmla="*/ 0 w 101"/>
                <a:gd name="T7" fmla="*/ 2 h 238"/>
                <a:gd name="T8" fmla="*/ 1 w 101"/>
                <a:gd name="T9" fmla="*/ 2 h 238"/>
                <a:gd name="T10" fmla="*/ 1 w 101"/>
                <a:gd name="T11" fmla="*/ 2 h 238"/>
                <a:gd name="T12" fmla="*/ 1 w 101"/>
                <a:gd name="T13" fmla="*/ 2 h 238"/>
                <a:gd name="T14" fmla="*/ 1 w 101"/>
                <a:gd name="T15" fmla="*/ 2 h 238"/>
                <a:gd name="T16" fmla="*/ 1 w 101"/>
                <a:gd name="T17" fmla="*/ 2 h 238"/>
                <a:gd name="T18" fmla="*/ 1 w 101"/>
                <a:gd name="T19" fmla="*/ 2 h 238"/>
                <a:gd name="T20" fmla="*/ 1 w 101"/>
                <a:gd name="T21" fmla="*/ 2 h 238"/>
                <a:gd name="T22" fmla="*/ 1 w 101"/>
                <a:gd name="T23" fmla="*/ 2 h 2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
                <a:gd name="T37" fmla="*/ 0 h 238"/>
                <a:gd name="T38" fmla="*/ 101 w 101"/>
                <a:gd name="T39" fmla="*/ 238 h 2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 h="238">
                  <a:moveTo>
                    <a:pt x="98" y="238"/>
                  </a:moveTo>
                  <a:lnTo>
                    <a:pt x="101" y="232"/>
                  </a:lnTo>
                  <a:lnTo>
                    <a:pt x="9" y="0"/>
                  </a:lnTo>
                  <a:lnTo>
                    <a:pt x="0" y="2"/>
                  </a:lnTo>
                  <a:lnTo>
                    <a:pt x="92" y="234"/>
                  </a:lnTo>
                  <a:lnTo>
                    <a:pt x="96" y="229"/>
                  </a:lnTo>
                  <a:lnTo>
                    <a:pt x="92" y="234"/>
                  </a:lnTo>
                  <a:lnTo>
                    <a:pt x="95" y="237"/>
                  </a:lnTo>
                  <a:lnTo>
                    <a:pt x="98" y="238"/>
                  </a:lnTo>
                  <a:lnTo>
                    <a:pt x="100" y="235"/>
                  </a:lnTo>
                  <a:lnTo>
                    <a:pt x="101" y="232"/>
                  </a:lnTo>
                  <a:lnTo>
                    <a:pt x="98" y="238"/>
                  </a:lnTo>
                  <a:close/>
                </a:path>
              </a:pathLst>
            </a:custGeom>
            <a:solidFill>
              <a:srgbClr val="000000"/>
            </a:solidFill>
            <a:ln w="9525">
              <a:noFill/>
              <a:round/>
              <a:headEnd/>
              <a:tailEnd/>
            </a:ln>
          </p:spPr>
          <p:txBody>
            <a:bodyPr/>
            <a:lstStyle/>
            <a:p>
              <a:endParaRPr lang="zh-CN" altLang="en-US"/>
            </a:p>
          </p:txBody>
        </p:sp>
        <p:sp>
          <p:nvSpPr>
            <p:cNvPr id="73737" name="Freeform 5"/>
            <p:cNvSpPr>
              <a:spLocks/>
            </p:cNvSpPr>
            <p:nvPr/>
          </p:nvSpPr>
          <p:spPr bwMode="auto">
            <a:xfrm>
              <a:off x="4884" y="667"/>
              <a:ext cx="34" cy="92"/>
            </a:xfrm>
            <a:custGeom>
              <a:avLst/>
              <a:gdLst>
                <a:gd name="T0" fmla="*/ 1 w 53"/>
                <a:gd name="T1" fmla="*/ 2 h 120"/>
                <a:gd name="T2" fmla="*/ 1 w 53"/>
                <a:gd name="T3" fmla="*/ 2 h 120"/>
                <a:gd name="T4" fmla="*/ 1 w 53"/>
                <a:gd name="T5" fmla="*/ 0 h 120"/>
                <a:gd name="T6" fmla="*/ 0 w 53"/>
                <a:gd name="T7" fmla="*/ 2 h 120"/>
                <a:gd name="T8" fmla="*/ 1 w 53"/>
                <a:gd name="T9" fmla="*/ 2 h 120"/>
                <a:gd name="T10" fmla="*/ 1 w 53"/>
                <a:gd name="T11" fmla="*/ 2 h 120"/>
                <a:gd name="T12" fmla="*/ 1 w 53"/>
                <a:gd name="T13" fmla="*/ 2 h 120"/>
                <a:gd name="T14" fmla="*/ 1 w 53"/>
                <a:gd name="T15" fmla="*/ 2 h 120"/>
                <a:gd name="T16" fmla="*/ 1 w 53"/>
                <a:gd name="T17" fmla="*/ 2 h 120"/>
                <a:gd name="T18" fmla="*/ 1 w 53"/>
                <a:gd name="T19" fmla="*/ 2 h 120"/>
                <a:gd name="T20" fmla="*/ 1 w 53"/>
                <a:gd name="T21" fmla="*/ 2 h 120"/>
                <a:gd name="T22" fmla="*/ 1 w 53"/>
                <a:gd name="T23" fmla="*/ 2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20"/>
                <a:gd name="T38" fmla="*/ 53 w 53"/>
                <a:gd name="T39" fmla="*/ 120 h 1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20">
                  <a:moveTo>
                    <a:pt x="53" y="113"/>
                  </a:moveTo>
                  <a:lnTo>
                    <a:pt x="53" y="114"/>
                  </a:lnTo>
                  <a:lnTo>
                    <a:pt x="10" y="0"/>
                  </a:lnTo>
                  <a:lnTo>
                    <a:pt x="0" y="2"/>
                  </a:lnTo>
                  <a:lnTo>
                    <a:pt x="44" y="116"/>
                  </a:lnTo>
                  <a:lnTo>
                    <a:pt x="44" y="118"/>
                  </a:lnTo>
                  <a:lnTo>
                    <a:pt x="44" y="116"/>
                  </a:lnTo>
                  <a:lnTo>
                    <a:pt x="46" y="119"/>
                  </a:lnTo>
                  <a:lnTo>
                    <a:pt x="50" y="120"/>
                  </a:lnTo>
                  <a:lnTo>
                    <a:pt x="52" y="118"/>
                  </a:lnTo>
                  <a:lnTo>
                    <a:pt x="53" y="114"/>
                  </a:lnTo>
                  <a:lnTo>
                    <a:pt x="53" y="113"/>
                  </a:lnTo>
                  <a:close/>
                </a:path>
              </a:pathLst>
            </a:custGeom>
            <a:solidFill>
              <a:srgbClr val="000000"/>
            </a:solidFill>
            <a:ln w="9525">
              <a:noFill/>
              <a:round/>
              <a:headEnd/>
              <a:tailEnd/>
            </a:ln>
          </p:spPr>
          <p:txBody>
            <a:bodyPr/>
            <a:lstStyle/>
            <a:p>
              <a:endParaRPr lang="zh-CN" altLang="en-US"/>
            </a:p>
          </p:txBody>
        </p:sp>
        <p:sp>
          <p:nvSpPr>
            <p:cNvPr id="73738" name="Freeform 6"/>
            <p:cNvSpPr>
              <a:spLocks/>
            </p:cNvSpPr>
            <p:nvPr/>
          </p:nvSpPr>
          <p:spPr bwMode="auto">
            <a:xfrm>
              <a:off x="4908" y="752"/>
              <a:ext cx="13" cy="26"/>
            </a:xfrm>
            <a:custGeom>
              <a:avLst/>
              <a:gdLst>
                <a:gd name="T0" fmla="*/ 1 w 21"/>
                <a:gd name="T1" fmla="*/ 2 h 32"/>
                <a:gd name="T2" fmla="*/ 1 w 21"/>
                <a:gd name="T3" fmla="*/ 2 h 32"/>
                <a:gd name="T4" fmla="*/ 1 w 21"/>
                <a:gd name="T5" fmla="*/ 2 h 32"/>
                <a:gd name="T6" fmla="*/ 1 w 21"/>
                <a:gd name="T7" fmla="*/ 2 h 32"/>
                <a:gd name="T8" fmla="*/ 1 w 21"/>
                <a:gd name="T9" fmla="*/ 2 h 32"/>
                <a:gd name="T10" fmla="*/ 1 w 21"/>
                <a:gd name="T11" fmla="*/ 0 h 32"/>
                <a:gd name="T12" fmla="*/ 1 w 21"/>
                <a:gd name="T13" fmla="*/ 2 h 32"/>
                <a:gd name="T14" fmla="*/ 1 w 21"/>
                <a:gd name="T15" fmla="*/ 2 h 32"/>
                <a:gd name="T16" fmla="*/ 1 w 21"/>
                <a:gd name="T17" fmla="*/ 2 h 32"/>
                <a:gd name="T18" fmla="*/ 1 w 21"/>
                <a:gd name="T19" fmla="*/ 2 h 32"/>
                <a:gd name="T20" fmla="*/ 0 w 21"/>
                <a:gd name="T21" fmla="*/ 2 h 32"/>
                <a:gd name="T22" fmla="*/ 1 w 21"/>
                <a:gd name="T23" fmla="*/ 2 h 32"/>
                <a:gd name="T24" fmla="*/ 1 w 21"/>
                <a:gd name="T25" fmla="*/ 2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32"/>
                <a:gd name="T41" fmla="*/ 21 w 21"/>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32">
                  <a:moveTo>
                    <a:pt x="4" y="32"/>
                  </a:moveTo>
                  <a:lnTo>
                    <a:pt x="5" y="32"/>
                  </a:lnTo>
                  <a:lnTo>
                    <a:pt x="13" y="26"/>
                  </a:lnTo>
                  <a:lnTo>
                    <a:pt x="17" y="19"/>
                  </a:lnTo>
                  <a:lnTo>
                    <a:pt x="21" y="10"/>
                  </a:lnTo>
                  <a:lnTo>
                    <a:pt x="17" y="0"/>
                  </a:lnTo>
                  <a:lnTo>
                    <a:pt x="8" y="5"/>
                  </a:lnTo>
                  <a:lnTo>
                    <a:pt x="9" y="10"/>
                  </a:lnTo>
                  <a:lnTo>
                    <a:pt x="8" y="15"/>
                  </a:lnTo>
                  <a:lnTo>
                    <a:pt x="6" y="19"/>
                  </a:lnTo>
                  <a:lnTo>
                    <a:pt x="0" y="23"/>
                  </a:lnTo>
                  <a:lnTo>
                    <a:pt x="1" y="23"/>
                  </a:lnTo>
                  <a:lnTo>
                    <a:pt x="4" y="32"/>
                  </a:lnTo>
                  <a:close/>
                </a:path>
              </a:pathLst>
            </a:custGeom>
            <a:solidFill>
              <a:srgbClr val="000000"/>
            </a:solidFill>
            <a:ln w="9525">
              <a:noFill/>
              <a:round/>
              <a:headEnd/>
              <a:tailEnd/>
            </a:ln>
          </p:spPr>
          <p:txBody>
            <a:bodyPr/>
            <a:lstStyle/>
            <a:p>
              <a:endParaRPr lang="zh-CN" altLang="en-US"/>
            </a:p>
          </p:txBody>
        </p:sp>
        <p:sp>
          <p:nvSpPr>
            <p:cNvPr id="73739" name="Freeform 7"/>
            <p:cNvSpPr>
              <a:spLocks/>
            </p:cNvSpPr>
            <p:nvPr/>
          </p:nvSpPr>
          <p:spPr bwMode="auto">
            <a:xfrm>
              <a:off x="4889" y="762"/>
              <a:ext cx="20" cy="16"/>
            </a:xfrm>
            <a:custGeom>
              <a:avLst/>
              <a:gdLst>
                <a:gd name="T0" fmla="*/ 1 w 31"/>
                <a:gd name="T1" fmla="*/ 1 h 22"/>
                <a:gd name="T2" fmla="*/ 0 w 31"/>
                <a:gd name="T3" fmla="*/ 1 h 22"/>
                <a:gd name="T4" fmla="*/ 1 w 31"/>
                <a:gd name="T5" fmla="*/ 1 h 22"/>
                <a:gd name="T6" fmla="*/ 1 w 31"/>
                <a:gd name="T7" fmla="*/ 1 h 22"/>
                <a:gd name="T8" fmla="*/ 1 w 31"/>
                <a:gd name="T9" fmla="*/ 1 h 22"/>
                <a:gd name="T10" fmla="*/ 1 w 31"/>
                <a:gd name="T11" fmla="*/ 1 h 22"/>
                <a:gd name="T12" fmla="*/ 1 w 31"/>
                <a:gd name="T13" fmla="*/ 1 h 22"/>
                <a:gd name="T14" fmla="*/ 1 w 31"/>
                <a:gd name="T15" fmla="*/ 1 h 22"/>
                <a:gd name="T16" fmla="*/ 1 w 31"/>
                <a:gd name="T17" fmla="*/ 1 h 22"/>
                <a:gd name="T18" fmla="*/ 1 w 31"/>
                <a:gd name="T19" fmla="*/ 1 h 22"/>
                <a:gd name="T20" fmla="*/ 1 w 31"/>
                <a:gd name="T21" fmla="*/ 1 h 22"/>
                <a:gd name="T22" fmla="*/ 1 w 31"/>
                <a:gd name="T23" fmla="*/ 0 h 22"/>
                <a:gd name="T24" fmla="*/ 1 w 31"/>
                <a:gd name="T25" fmla="*/ 1 h 22"/>
                <a:gd name="T26" fmla="*/ 1 w 31"/>
                <a:gd name="T27" fmla="*/ 0 h 22"/>
                <a:gd name="T28" fmla="*/ 1 w 31"/>
                <a:gd name="T29" fmla="*/ 0 h 22"/>
                <a:gd name="T30" fmla="*/ 1 w 31"/>
                <a:gd name="T31" fmla="*/ 1 h 22"/>
                <a:gd name="T32" fmla="*/ 0 w 31"/>
                <a:gd name="T33" fmla="*/ 1 h 22"/>
                <a:gd name="T34" fmla="*/ 1 w 31"/>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
                <a:gd name="T55" fmla="*/ 0 h 22"/>
                <a:gd name="T56" fmla="*/ 31 w 31"/>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 h="22">
                  <a:moveTo>
                    <a:pt x="5" y="10"/>
                  </a:moveTo>
                  <a:lnTo>
                    <a:pt x="0" y="6"/>
                  </a:lnTo>
                  <a:lnTo>
                    <a:pt x="4" y="15"/>
                  </a:lnTo>
                  <a:lnTo>
                    <a:pt x="13" y="20"/>
                  </a:lnTo>
                  <a:lnTo>
                    <a:pt x="21" y="22"/>
                  </a:lnTo>
                  <a:lnTo>
                    <a:pt x="31" y="21"/>
                  </a:lnTo>
                  <a:lnTo>
                    <a:pt x="28" y="12"/>
                  </a:lnTo>
                  <a:lnTo>
                    <a:pt x="21" y="13"/>
                  </a:lnTo>
                  <a:lnTo>
                    <a:pt x="16" y="11"/>
                  </a:lnTo>
                  <a:lnTo>
                    <a:pt x="11" y="8"/>
                  </a:lnTo>
                  <a:lnTo>
                    <a:pt x="9" y="4"/>
                  </a:lnTo>
                  <a:lnTo>
                    <a:pt x="3" y="0"/>
                  </a:lnTo>
                  <a:lnTo>
                    <a:pt x="9" y="4"/>
                  </a:lnTo>
                  <a:lnTo>
                    <a:pt x="6" y="0"/>
                  </a:lnTo>
                  <a:lnTo>
                    <a:pt x="3" y="0"/>
                  </a:lnTo>
                  <a:lnTo>
                    <a:pt x="1" y="3"/>
                  </a:lnTo>
                  <a:lnTo>
                    <a:pt x="0" y="6"/>
                  </a:lnTo>
                  <a:lnTo>
                    <a:pt x="5" y="10"/>
                  </a:lnTo>
                  <a:close/>
                </a:path>
              </a:pathLst>
            </a:custGeom>
            <a:solidFill>
              <a:srgbClr val="000000"/>
            </a:solidFill>
            <a:ln w="9525">
              <a:noFill/>
              <a:round/>
              <a:headEnd/>
              <a:tailEnd/>
            </a:ln>
          </p:spPr>
          <p:txBody>
            <a:bodyPr/>
            <a:lstStyle/>
            <a:p>
              <a:endParaRPr lang="zh-CN" altLang="en-US"/>
            </a:p>
          </p:txBody>
        </p:sp>
        <p:sp>
          <p:nvSpPr>
            <p:cNvPr id="73740" name="Freeform 8"/>
            <p:cNvSpPr>
              <a:spLocks/>
            </p:cNvSpPr>
            <p:nvPr/>
          </p:nvSpPr>
          <p:spPr bwMode="auto">
            <a:xfrm>
              <a:off x="4848" y="649"/>
              <a:ext cx="480" cy="312"/>
            </a:xfrm>
            <a:custGeom>
              <a:avLst/>
              <a:gdLst>
                <a:gd name="T0" fmla="*/ 1 w 729"/>
                <a:gd name="T1" fmla="*/ 2 h 410"/>
                <a:gd name="T2" fmla="*/ 1 w 729"/>
                <a:gd name="T3" fmla="*/ 2 h 410"/>
                <a:gd name="T4" fmla="*/ 1 w 729"/>
                <a:gd name="T5" fmla="*/ 2 h 410"/>
                <a:gd name="T6" fmla="*/ 1 w 729"/>
                <a:gd name="T7" fmla="*/ 2 h 410"/>
                <a:gd name="T8" fmla="*/ 1 w 729"/>
                <a:gd name="T9" fmla="*/ 0 h 410"/>
                <a:gd name="T10" fmla="*/ 1 w 729"/>
                <a:gd name="T11" fmla="*/ 2 h 410"/>
                <a:gd name="T12" fmla="*/ 1 w 729"/>
                <a:gd name="T13" fmla="*/ 2 h 410"/>
                <a:gd name="T14" fmla="*/ 1 w 729"/>
                <a:gd name="T15" fmla="*/ 2 h 410"/>
                <a:gd name="T16" fmla="*/ 0 w 729"/>
                <a:gd name="T17" fmla="*/ 2 h 410"/>
                <a:gd name="T18" fmla="*/ 1 w 729"/>
                <a:gd name="T19" fmla="*/ 2 h 410"/>
                <a:gd name="T20" fmla="*/ 1 w 729"/>
                <a:gd name="T21" fmla="*/ 2 h 410"/>
                <a:gd name="T22" fmla="*/ 1 w 729"/>
                <a:gd name="T23" fmla="*/ 2 h 410"/>
                <a:gd name="T24" fmla="*/ 1 w 729"/>
                <a:gd name="T25" fmla="*/ 2 h 4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9"/>
                <a:gd name="T40" fmla="*/ 0 h 410"/>
                <a:gd name="T41" fmla="*/ 729 w 729"/>
                <a:gd name="T42" fmla="*/ 410 h 4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9" h="410">
                  <a:moveTo>
                    <a:pt x="639" y="410"/>
                  </a:moveTo>
                  <a:lnTo>
                    <a:pt x="729" y="95"/>
                  </a:lnTo>
                  <a:lnTo>
                    <a:pt x="603" y="64"/>
                  </a:lnTo>
                  <a:lnTo>
                    <a:pt x="585" y="33"/>
                  </a:lnTo>
                  <a:lnTo>
                    <a:pt x="417" y="0"/>
                  </a:lnTo>
                  <a:lnTo>
                    <a:pt x="393" y="22"/>
                  </a:lnTo>
                  <a:lnTo>
                    <a:pt x="288" y="6"/>
                  </a:lnTo>
                  <a:lnTo>
                    <a:pt x="168" y="153"/>
                  </a:lnTo>
                  <a:lnTo>
                    <a:pt x="0" y="237"/>
                  </a:lnTo>
                  <a:lnTo>
                    <a:pt x="73" y="410"/>
                  </a:lnTo>
                  <a:lnTo>
                    <a:pt x="241" y="284"/>
                  </a:lnTo>
                  <a:lnTo>
                    <a:pt x="199" y="410"/>
                  </a:lnTo>
                  <a:lnTo>
                    <a:pt x="639" y="410"/>
                  </a:lnTo>
                  <a:close/>
                </a:path>
              </a:pathLst>
            </a:custGeom>
            <a:solidFill>
              <a:srgbClr val="0054A5"/>
            </a:solidFill>
            <a:ln w="9525">
              <a:noFill/>
              <a:round/>
              <a:headEnd/>
              <a:tailEnd/>
            </a:ln>
          </p:spPr>
          <p:txBody>
            <a:bodyPr/>
            <a:lstStyle/>
            <a:p>
              <a:endParaRPr lang="zh-CN" altLang="en-US"/>
            </a:p>
          </p:txBody>
        </p:sp>
        <p:sp>
          <p:nvSpPr>
            <p:cNvPr id="73741" name="Freeform 9"/>
            <p:cNvSpPr>
              <a:spLocks/>
            </p:cNvSpPr>
            <p:nvPr/>
          </p:nvSpPr>
          <p:spPr bwMode="auto">
            <a:xfrm>
              <a:off x="5266" y="717"/>
              <a:ext cx="65" cy="244"/>
            </a:xfrm>
            <a:custGeom>
              <a:avLst/>
              <a:gdLst>
                <a:gd name="T0" fmla="*/ 1 w 99"/>
                <a:gd name="T1" fmla="*/ 2 h 320"/>
                <a:gd name="T2" fmla="*/ 1 w 99"/>
                <a:gd name="T3" fmla="*/ 2 h 320"/>
                <a:gd name="T4" fmla="*/ 0 w 99"/>
                <a:gd name="T5" fmla="*/ 2 h 320"/>
                <a:gd name="T6" fmla="*/ 1 w 99"/>
                <a:gd name="T7" fmla="*/ 2 h 320"/>
                <a:gd name="T8" fmla="*/ 1 w 99"/>
                <a:gd name="T9" fmla="*/ 2 h 320"/>
                <a:gd name="T10" fmla="*/ 1 w 99"/>
                <a:gd name="T11" fmla="*/ 0 h 320"/>
                <a:gd name="T12" fmla="*/ 1 w 99"/>
                <a:gd name="T13" fmla="*/ 2 h 320"/>
                <a:gd name="T14" fmla="*/ 1 w 99"/>
                <a:gd name="T15" fmla="*/ 2 h 320"/>
                <a:gd name="T16" fmla="*/ 1 w 99"/>
                <a:gd name="T17" fmla="*/ 0 h 320"/>
                <a:gd name="T18" fmla="*/ 1 w 99"/>
                <a:gd name="T19" fmla="*/ 0 h 320"/>
                <a:gd name="T20" fmla="*/ 1 w 99"/>
                <a:gd name="T21" fmla="*/ 2 h 320"/>
                <a:gd name="T22" fmla="*/ 1 w 99"/>
                <a:gd name="T23" fmla="*/ 2 h 3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9"/>
                <a:gd name="T37" fmla="*/ 0 h 320"/>
                <a:gd name="T38" fmla="*/ 99 w 99"/>
                <a:gd name="T39" fmla="*/ 320 h 3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9" h="320">
                  <a:moveTo>
                    <a:pt x="93" y="9"/>
                  </a:moveTo>
                  <a:lnTo>
                    <a:pt x="90" y="3"/>
                  </a:lnTo>
                  <a:lnTo>
                    <a:pt x="0" y="318"/>
                  </a:lnTo>
                  <a:lnTo>
                    <a:pt x="9" y="320"/>
                  </a:lnTo>
                  <a:lnTo>
                    <a:pt x="99" y="6"/>
                  </a:lnTo>
                  <a:lnTo>
                    <a:pt x="95" y="0"/>
                  </a:lnTo>
                  <a:lnTo>
                    <a:pt x="99" y="6"/>
                  </a:lnTo>
                  <a:lnTo>
                    <a:pt x="98" y="2"/>
                  </a:lnTo>
                  <a:lnTo>
                    <a:pt x="95" y="0"/>
                  </a:lnTo>
                  <a:lnTo>
                    <a:pt x="92" y="0"/>
                  </a:lnTo>
                  <a:lnTo>
                    <a:pt x="90" y="3"/>
                  </a:lnTo>
                  <a:lnTo>
                    <a:pt x="93" y="9"/>
                  </a:lnTo>
                  <a:close/>
                </a:path>
              </a:pathLst>
            </a:custGeom>
            <a:solidFill>
              <a:srgbClr val="000000"/>
            </a:solidFill>
            <a:ln w="9525">
              <a:noFill/>
              <a:round/>
              <a:headEnd/>
              <a:tailEnd/>
            </a:ln>
          </p:spPr>
          <p:txBody>
            <a:bodyPr/>
            <a:lstStyle/>
            <a:p>
              <a:endParaRPr lang="zh-CN" altLang="en-US"/>
            </a:p>
          </p:txBody>
        </p:sp>
        <p:sp>
          <p:nvSpPr>
            <p:cNvPr id="73742" name="Freeform 10"/>
            <p:cNvSpPr>
              <a:spLocks/>
            </p:cNvSpPr>
            <p:nvPr/>
          </p:nvSpPr>
          <p:spPr bwMode="auto">
            <a:xfrm>
              <a:off x="5241" y="695"/>
              <a:ext cx="89" cy="30"/>
            </a:xfrm>
            <a:custGeom>
              <a:avLst/>
              <a:gdLst>
                <a:gd name="T0" fmla="*/ 0 w 132"/>
                <a:gd name="T1" fmla="*/ 2 h 40"/>
                <a:gd name="T2" fmla="*/ 1 w 132"/>
                <a:gd name="T3" fmla="*/ 2 h 40"/>
                <a:gd name="T4" fmla="*/ 1 w 132"/>
                <a:gd name="T5" fmla="*/ 2 h 40"/>
                <a:gd name="T6" fmla="*/ 1 w 132"/>
                <a:gd name="T7" fmla="*/ 2 h 40"/>
                <a:gd name="T8" fmla="*/ 1 w 132"/>
                <a:gd name="T9" fmla="*/ 0 h 40"/>
                <a:gd name="T10" fmla="*/ 1 w 132"/>
                <a:gd name="T11" fmla="*/ 2 h 40"/>
                <a:gd name="T12" fmla="*/ 1 w 132"/>
                <a:gd name="T13" fmla="*/ 0 h 40"/>
                <a:gd name="T14" fmla="*/ 1 w 132"/>
                <a:gd name="T15" fmla="*/ 1 h 40"/>
                <a:gd name="T16" fmla="*/ 0 w 132"/>
                <a:gd name="T17" fmla="*/ 2 h 40"/>
                <a:gd name="T18" fmla="*/ 1 w 132"/>
                <a:gd name="T19" fmla="*/ 2 h 40"/>
                <a:gd name="T20" fmla="*/ 1 w 132"/>
                <a:gd name="T21" fmla="*/ 2 h 40"/>
                <a:gd name="T22" fmla="*/ 0 w 132"/>
                <a:gd name="T23" fmla="*/ 2 h 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
                <a:gd name="T37" fmla="*/ 0 h 40"/>
                <a:gd name="T38" fmla="*/ 132 w 132"/>
                <a:gd name="T39" fmla="*/ 40 h 4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 h="40">
                  <a:moveTo>
                    <a:pt x="0" y="7"/>
                  </a:moveTo>
                  <a:lnTo>
                    <a:pt x="3" y="9"/>
                  </a:lnTo>
                  <a:lnTo>
                    <a:pt x="130" y="40"/>
                  </a:lnTo>
                  <a:lnTo>
                    <a:pt x="132" y="31"/>
                  </a:lnTo>
                  <a:lnTo>
                    <a:pt x="6" y="0"/>
                  </a:lnTo>
                  <a:lnTo>
                    <a:pt x="9" y="2"/>
                  </a:lnTo>
                  <a:lnTo>
                    <a:pt x="6" y="0"/>
                  </a:lnTo>
                  <a:lnTo>
                    <a:pt x="2" y="1"/>
                  </a:lnTo>
                  <a:lnTo>
                    <a:pt x="0" y="3"/>
                  </a:lnTo>
                  <a:lnTo>
                    <a:pt x="1" y="7"/>
                  </a:lnTo>
                  <a:lnTo>
                    <a:pt x="3" y="9"/>
                  </a:lnTo>
                  <a:lnTo>
                    <a:pt x="0" y="7"/>
                  </a:lnTo>
                  <a:close/>
                </a:path>
              </a:pathLst>
            </a:custGeom>
            <a:solidFill>
              <a:srgbClr val="000000"/>
            </a:solidFill>
            <a:ln w="9525">
              <a:noFill/>
              <a:round/>
              <a:headEnd/>
              <a:tailEnd/>
            </a:ln>
          </p:spPr>
          <p:txBody>
            <a:bodyPr/>
            <a:lstStyle/>
            <a:p>
              <a:endParaRPr lang="zh-CN" altLang="en-US"/>
            </a:p>
          </p:txBody>
        </p:sp>
        <p:sp>
          <p:nvSpPr>
            <p:cNvPr id="73743" name="Freeform 11"/>
            <p:cNvSpPr>
              <a:spLocks/>
            </p:cNvSpPr>
            <p:nvPr/>
          </p:nvSpPr>
          <p:spPr bwMode="auto">
            <a:xfrm>
              <a:off x="5231" y="670"/>
              <a:ext cx="17" cy="29"/>
            </a:xfrm>
            <a:custGeom>
              <a:avLst/>
              <a:gdLst>
                <a:gd name="T0" fmla="*/ 1 w 26"/>
                <a:gd name="T1" fmla="*/ 2 h 38"/>
                <a:gd name="T2" fmla="*/ 0 w 26"/>
                <a:gd name="T3" fmla="*/ 2 h 38"/>
                <a:gd name="T4" fmla="*/ 1 w 26"/>
                <a:gd name="T5" fmla="*/ 2 h 38"/>
                <a:gd name="T6" fmla="*/ 1 w 26"/>
                <a:gd name="T7" fmla="*/ 2 h 38"/>
                <a:gd name="T8" fmla="*/ 1 w 26"/>
                <a:gd name="T9" fmla="*/ 2 h 38"/>
                <a:gd name="T10" fmla="*/ 1 w 26"/>
                <a:gd name="T11" fmla="*/ 0 h 38"/>
                <a:gd name="T12" fmla="*/ 1 w 26"/>
                <a:gd name="T13" fmla="*/ 2 h 38"/>
                <a:gd name="T14" fmla="*/ 1 w 26"/>
                <a:gd name="T15" fmla="*/ 0 h 38"/>
                <a:gd name="T16" fmla="*/ 1 w 26"/>
                <a:gd name="T17" fmla="*/ 0 h 38"/>
                <a:gd name="T18" fmla="*/ 0 w 26"/>
                <a:gd name="T19" fmla="*/ 2 h 38"/>
                <a:gd name="T20" fmla="*/ 0 w 26"/>
                <a:gd name="T21" fmla="*/ 2 h 38"/>
                <a:gd name="T22" fmla="*/ 1 w 26"/>
                <a:gd name="T23" fmla="*/ 2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8"/>
                <a:gd name="T38" fmla="*/ 26 w 26"/>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8">
                  <a:moveTo>
                    <a:pt x="4" y="9"/>
                  </a:moveTo>
                  <a:lnTo>
                    <a:pt x="0" y="7"/>
                  </a:lnTo>
                  <a:lnTo>
                    <a:pt x="17" y="38"/>
                  </a:lnTo>
                  <a:lnTo>
                    <a:pt x="26" y="33"/>
                  </a:lnTo>
                  <a:lnTo>
                    <a:pt x="9" y="2"/>
                  </a:lnTo>
                  <a:lnTo>
                    <a:pt x="4" y="0"/>
                  </a:lnTo>
                  <a:lnTo>
                    <a:pt x="9" y="2"/>
                  </a:lnTo>
                  <a:lnTo>
                    <a:pt x="7" y="0"/>
                  </a:lnTo>
                  <a:lnTo>
                    <a:pt x="3" y="0"/>
                  </a:lnTo>
                  <a:lnTo>
                    <a:pt x="0" y="3"/>
                  </a:lnTo>
                  <a:lnTo>
                    <a:pt x="0" y="7"/>
                  </a:lnTo>
                  <a:lnTo>
                    <a:pt x="4" y="9"/>
                  </a:lnTo>
                  <a:close/>
                </a:path>
              </a:pathLst>
            </a:custGeom>
            <a:solidFill>
              <a:srgbClr val="000000"/>
            </a:solidFill>
            <a:ln w="9525">
              <a:noFill/>
              <a:round/>
              <a:headEnd/>
              <a:tailEnd/>
            </a:ln>
          </p:spPr>
          <p:txBody>
            <a:bodyPr/>
            <a:lstStyle/>
            <a:p>
              <a:endParaRPr lang="zh-CN" altLang="en-US"/>
            </a:p>
          </p:txBody>
        </p:sp>
        <p:sp>
          <p:nvSpPr>
            <p:cNvPr id="73744" name="Freeform 12"/>
            <p:cNvSpPr>
              <a:spLocks/>
            </p:cNvSpPr>
            <p:nvPr/>
          </p:nvSpPr>
          <p:spPr bwMode="auto">
            <a:xfrm>
              <a:off x="5121" y="646"/>
              <a:ext cx="113" cy="32"/>
            </a:xfrm>
            <a:custGeom>
              <a:avLst/>
              <a:gdLst>
                <a:gd name="T0" fmla="*/ 1 w 172"/>
                <a:gd name="T1" fmla="*/ 1 h 43"/>
                <a:gd name="T2" fmla="*/ 1 w 172"/>
                <a:gd name="T3" fmla="*/ 1 h 43"/>
                <a:gd name="T4" fmla="*/ 1 w 172"/>
                <a:gd name="T5" fmla="*/ 1 h 43"/>
                <a:gd name="T6" fmla="*/ 1 w 172"/>
                <a:gd name="T7" fmla="*/ 1 h 43"/>
                <a:gd name="T8" fmla="*/ 1 w 172"/>
                <a:gd name="T9" fmla="*/ 0 h 43"/>
                <a:gd name="T10" fmla="*/ 1 w 172"/>
                <a:gd name="T11" fmla="*/ 1 h 43"/>
                <a:gd name="T12" fmla="*/ 1 w 172"/>
                <a:gd name="T13" fmla="*/ 0 h 43"/>
                <a:gd name="T14" fmla="*/ 1 w 172"/>
                <a:gd name="T15" fmla="*/ 1 h 43"/>
                <a:gd name="T16" fmla="*/ 0 w 172"/>
                <a:gd name="T17" fmla="*/ 1 h 43"/>
                <a:gd name="T18" fmla="*/ 1 w 172"/>
                <a:gd name="T19" fmla="*/ 1 h 43"/>
                <a:gd name="T20" fmla="*/ 1 w 172"/>
                <a:gd name="T21" fmla="*/ 1 h 43"/>
                <a:gd name="T22" fmla="*/ 1 w 172"/>
                <a:gd name="T23" fmla="*/ 1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2"/>
                <a:gd name="T37" fmla="*/ 0 h 43"/>
                <a:gd name="T38" fmla="*/ 172 w 172"/>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2" h="43">
                  <a:moveTo>
                    <a:pt x="8" y="8"/>
                  </a:moveTo>
                  <a:lnTo>
                    <a:pt x="4" y="10"/>
                  </a:lnTo>
                  <a:lnTo>
                    <a:pt x="172" y="43"/>
                  </a:lnTo>
                  <a:lnTo>
                    <a:pt x="172" y="34"/>
                  </a:lnTo>
                  <a:lnTo>
                    <a:pt x="4" y="0"/>
                  </a:lnTo>
                  <a:lnTo>
                    <a:pt x="1" y="2"/>
                  </a:lnTo>
                  <a:lnTo>
                    <a:pt x="4" y="0"/>
                  </a:lnTo>
                  <a:lnTo>
                    <a:pt x="1" y="2"/>
                  </a:lnTo>
                  <a:lnTo>
                    <a:pt x="0" y="5"/>
                  </a:lnTo>
                  <a:lnTo>
                    <a:pt x="1" y="8"/>
                  </a:lnTo>
                  <a:lnTo>
                    <a:pt x="4" y="10"/>
                  </a:lnTo>
                  <a:lnTo>
                    <a:pt x="8" y="8"/>
                  </a:lnTo>
                  <a:close/>
                </a:path>
              </a:pathLst>
            </a:custGeom>
            <a:solidFill>
              <a:srgbClr val="000000"/>
            </a:solidFill>
            <a:ln w="9525">
              <a:noFill/>
              <a:round/>
              <a:headEnd/>
              <a:tailEnd/>
            </a:ln>
          </p:spPr>
          <p:txBody>
            <a:bodyPr/>
            <a:lstStyle/>
            <a:p>
              <a:endParaRPr lang="zh-CN" altLang="en-US"/>
            </a:p>
          </p:txBody>
        </p:sp>
        <p:sp>
          <p:nvSpPr>
            <p:cNvPr id="73745" name="Freeform 13"/>
            <p:cNvSpPr>
              <a:spLocks/>
            </p:cNvSpPr>
            <p:nvPr/>
          </p:nvSpPr>
          <p:spPr bwMode="auto">
            <a:xfrm>
              <a:off x="5105" y="646"/>
              <a:ext cx="21" cy="23"/>
            </a:xfrm>
            <a:custGeom>
              <a:avLst/>
              <a:gdLst>
                <a:gd name="T0" fmla="*/ 1 w 33"/>
                <a:gd name="T1" fmla="*/ 2 h 29"/>
                <a:gd name="T2" fmla="*/ 1 w 33"/>
                <a:gd name="T3" fmla="*/ 2 h 29"/>
                <a:gd name="T4" fmla="*/ 1 w 33"/>
                <a:gd name="T5" fmla="*/ 2 h 29"/>
                <a:gd name="T6" fmla="*/ 1 w 33"/>
                <a:gd name="T7" fmla="*/ 0 h 29"/>
                <a:gd name="T8" fmla="*/ 1 w 33"/>
                <a:gd name="T9" fmla="*/ 2 h 29"/>
                <a:gd name="T10" fmla="*/ 1 w 33"/>
                <a:gd name="T11" fmla="*/ 2 h 29"/>
                <a:gd name="T12" fmla="*/ 1 w 33"/>
                <a:gd name="T13" fmla="*/ 2 h 29"/>
                <a:gd name="T14" fmla="*/ 0 w 33"/>
                <a:gd name="T15" fmla="*/ 2 h 29"/>
                <a:gd name="T16" fmla="*/ 1 w 33"/>
                <a:gd name="T17" fmla="*/ 2 h 29"/>
                <a:gd name="T18" fmla="*/ 1 w 33"/>
                <a:gd name="T19" fmla="*/ 2 h 29"/>
                <a:gd name="T20" fmla="*/ 1 w 33"/>
                <a:gd name="T21" fmla="*/ 2 h 29"/>
                <a:gd name="T22" fmla="*/ 1 w 33"/>
                <a:gd name="T23" fmla="*/ 2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9"/>
                <a:gd name="T38" fmla="*/ 33 w 33"/>
                <a:gd name="T39" fmla="*/ 29 h 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9">
                  <a:moveTo>
                    <a:pt x="5" y="29"/>
                  </a:moveTo>
                  <a:lnTo>
                    <a:pt x="9" y="28"/>
                  </a:lnTo>
                  <a:lnTo>
                    <a:pt x="33" y="6"/>
                  </a:lnTo>
                  <a:lnTo>
                    <a:pt x="26" y="0"/>
                  </a:lnTo>
                  <a:lnTo>
                    <a:pt x="2" y="21"/>
                  </a:lnTo>
                  <a:lnTo>
                    <a:pt x="5" y="20"/>
                  </a:lnTo>
                  <a:lnTo>
                    <a:pt x="2" y="21"/>
                  </a:lnTo>
                  <a:lnTo>
                    <a:pt x="0" y="25"/>
                  </a:lnTo>
                  <a:lnTo>
                    <a:pt x="2" y="28"/>
                  </a:lnTo>
                  <a:lnTo>
                    <a:pt x="5" y="29"/>
                  </a:lnTo>
                  <a:lnTo>
                    <a:pt x="9" y="28"/>
                  </a:lnTo>
                  <a:lnTo>
                    <a:pt x="5" y="29"/>
                  </a:lnTo>
                  <a:close/>
                </a:path>
              </a:pathLst>
            </a:custGeom>
            <a:solidFill>
              <a:srgbClr val="000000"/>
            </a:solidFill>
            <a:ln w="9525">
              <a:noFill/>
              <a:round/>
              <a:headEnd/>
              <a:tailEnd/>
            </a:ln>
          </p:spPr>
          <p:txBody>
            <a:bodyPr/>
            <a:lstStyle/>
            <a:p>
              <a:endParaRPr lang="zh-CN" altLang="en-US"/>
            </a:p>
          </p:txBody>
        </p:sp>
        <p:sp>
          <p:nvSpPr>
            <p:cNvPr id="73746" name="Freeform 14"/>
            <p:cNvSpPr>
              <a:spLocks/>
            </p:cNvSpPr>
            <p:nvPr/>
          </p:nvSpPr>
          <p:spPr bwMode="auto">
            <a:xfrm>
              <a:off x="5035" y="650"/>
              <a:ext cx="72" cy="19"/>
            </a:xfrm>
            <a:custGeom>
              <a:avLst/>
              <a:gdLst>
                <a:gd name="T0" fmla="*/ 1 w 109"/>
                <a:gd name="T1" fmla="*/ 2 h 25"/>
                <a:gd name="T2" fmla="*/ 1 w 109"/>
                <a:gd name="T3" fmla="*/ 2 h 25"/>
                <a:gd name="T4" fmla="*/ 1 w 109"/>
                <a:gd name="T5" fmla="*/ 2 h 25"/>
                <a:gd name="T6" fmla="*/ 1 w 109"/>
                <a:gd name="T7" fmla="*/ 2 h 25"/>
                <a:gd name="T8" fmla="*/ 1 w 109"/>
                <a:gd name="T9" fmla="*/ 0 h 25"/>
                <a:gd name="T10" fmla="*/ 1 w 109"/>
                <a:gd name="T11" fmla="*/ 1 h 25"/>
                <a:gd name="T12" fmla="*/ 1 w 109"/>
                <a:gd name="T13" fmla="*/ 0 h 25"/>
                <a:gd name="T14" fmla="*/ 1 w 109"/>
                <a:gd name="T15" fmla="*/ 1 h 25"/>
                <a:gd name="T16" fmla="*/ 0 w 109"/>
                <a:gd name="T17" fmla="*/ 2 h 25"/>
                <a:gd name="T18" fmla="*/ 1 w 109"/>
                <a:gd name="T19" fmla="*/ 2 h 25"/>
                <a:gd name="T20" fmla="*/ 1 w 109"/>
                <a:gd name="T21" fmla="*/ 2 h 25"/>
                <a:gd name="T22" fmla="*/ 1 w 109"/>
                <a:gd name="T23" fmla="*/ 2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9"/>
                <a:gd name="T37" fmla="*/ 0 h 25"/>
                <a:gd name="T38" fmla="*/ 109 w 109"/>
                <a:gd name="T39" fmla="*/ 25 h 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9" h="25">
                  <a:moveTo>
                    <a:pt x="8" y="8"/>
                  </a:moveTo>
                  <a:lnTo>
                    <a:pt x="4" y="9"/>
                  </a:lnTo>
                  <a:lnTo>
                    <a:pt x="109" y="25"/>
                  </a:lnTo>
                  <a:lnTo>
                    <a:pt x="109" y="16"/>
                  </a:lnTo>
                  <a:lnTo>
                    <a:pt x="4" y="0"/>
                  </a:lnTo>
                  <a:lnTo>
                    <a:pt x="1" y="1"/>
                  </a:lnTo>
                  <a:lnTo>
                    <a:pt x="4" y="0"/>
                  </a:lnTo>
                  <a:lnTo>
                    <a:pt x="1" y="1"/>
                  </a:lnTo>
                  <a:lnTo>
                    <a:pt x="0" y="5"/>
                  </a:lnTo>
                  <a:lnTo>
                    <a:pt x="1" y="8"/>
                  </a:lnTo>
                  <a:lnTo>
                    <a:pt x="4" y="9"/>
                  </a:lnTo>
                  <a:lnTo>
                    <a:pt x="8" y="8"/>
                  </a:lnTo>
                  <a:close/>
                </a:path>
              </a:pathLst>
            </a:custGeom>
            <a:solidFill>
              <a:srgbClr val="000000"/>
            </a:solidFill>
            <a:ln w="9525">
              <a:noFill/>
              <a:round/>
              <a:headEnd/>
              <a:tailEnd/>
            </a:ln>
          </p:spPr>
          <p:txBody>
            <a:bodyPr/>
            <a:lstStyle/>
            <a:p>
              <a:endParaRPr lang="zh-CN" altLang="en-US"/>
            </a:p>
          </p:txBody>
        </p:sp>
        <p:sp>
          <p:nvSpPr>
            <p:cNvPr id="73747" name="Freeform 15"/>
            <p:cNvSpPr>
              <a:spLocks/>
            </p:cNvSpPr>
            <p:nvPr/>
          </p:nvSpPr>
          <p:spPr bwMode="auto">
            <a:xfrm>
              <a:off x="4956" y="650"/>
              <a:ext cx="84" cy="119"/>
            </a:xfrm>
            <a:custGeom>
              <a:avLst/>
              <a:gdLst>
                <a:gd name="T0" fmla="*/ 1 w 129"/>
                <a:gd name="T1" fmla="*/ 2 h 156"/>
                <a:gd name="T2" fmla="*/ 1 w 129"/>
                <a:gd name="T3" fmla="*/ 2 h 156"/>
                <a:gd name="T4" fmla="*/ 1 w 129"/>
                <a:gd name="T5" fmla="*/ 2 h 156"/>
                <a:gd name="T6" fmla="*/ 1 w 129"/>
                <a:gd name="T7" fmla="*/ 0 h 156"/>
                <a:gd name="T8" fmla="*/ 1 w 129"/>
                <a:gd name="T9" fmla="*/ 2 h 156"/>
                <a:gd name="T10" fmla="*/ 1 w 129"/>
                <a:gd name="T11" fmla="*/ 2 h 156"/>
                <a:gd name="T12" fmla="*/ 1 w 129"/>
                <a:gd name="T13" fmla="*/ 2 h 156"/>
                <a:gd name="T14" fmla="*/ 0 w 129"/>
                <a:gd name="T15" fmla="*/ 2 h 156"/>
                <a:gd name="T16" fmla="*/ 1 w 129"/>
                <a:gd name="T17" fmla="*/ 2 h 156"/>
                <a:gd name="T18" fmla="*/ 1 w 129"/>
                <a:gd name="T19" fmla="*/ 2 h 156"/>
                <a:gd name="T20" fmla="*/ 1 w 129"/>
                <a:gd name="T21" fmla="*/ 2 h 156"/>
                <a:gd name="T22" fmla="*/ 1 w 129"/>
                <a:gd name="T23" fmla="*/ 2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
                <a:gd name="T37" fmla="*/ 0 h 156"/>
                <a:gd name="T38" fmla="*/ 129 w 129"/>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 h="156">
                  <a:moveTo>
                    <a:pt x="7" y="156"/>
                  </a:moveTo>
                  <a:lnTo>
                    <a:pt x="8" y="154"/>
                  </a:lnTo>
                  <a:lnTo>
                    <a:pt x="129" y="7"/>
                  </a:lnTo>
                  <a:lnTo>
                    <a:pt x="122" y="0"/>
                  </a:lnTo>
                  <a:lnTo>
                    <a:pt x="1" y="148"/>
                  </a:lnTo>
                  <a:lnTo>
                    <a:pt x="2" y="146"/>
                  </a:lnTo>
                  <a:lnTo>
                    <a:pt x="1" y="148"/>
                  </a:lnTo>
                  <a:lnTo>
                    <a:pt x="0" y="151"/>
                  </a:lnTo>
                  <a:lnTo>
                    <a:pt x="1" y="154"/>
                  </a:lnTo>
                  <a:lnTo>
                    <a:pt x="5" y="156"/>
                  </a:lnTo>
                  <a:lnTo>
                    <a:pt x="8" y="154"/>
                  </a:lnTo>
                  <a:lnTo>
                    <a:pt x="7" y="156"/>
                  </a:lnTo>
                  <a:close/>
                </a:path>
              </a:pathLst>
            </a:custGeom>
            <a:solidFill>
              <a:srgbClr val="000000"/>
            </a:solidFill>
            <a:ln w="9525">
              <a:noFill/>
              <a:round/>
              <a:headEnd/>
              <a:tailEnd/>
            </a:ln>
          </p:spPr>
          <p:txBody>
            <a:bodyPr/>
            <a:lstStyle/>
            <a:p>
              <a:endParaRPr lang="zh-CN" altLang="en-US"/>
            </a:p>
          </p:txBody>
        </p:sp>
        <p:sp>
          <p:nvSpPr>
            <p:cNvPr id="73748" name="Freeform 16"/>
            <p:cNvSpPr>
              <a:spLocks/>
            </p:cNvSpPr>
            <p:nvPr/>
          </p:nvSpPr>
          <p:spPr bwMode="auto">
            <a:xfrm>
              <a:off x="4846" y="762"/>
              <a:ext cx="114" cy="71"/>
            </a:xfrm>
            <a:custGeom>
              <a:avLst/>
              <a:gdLst>
                <a:gd name="T0" fmla="*/ 1 w 175"/>
                <a:gd name="T1" fmla="*/ 2 h 94"/>
                <a:gd name="T2" fmla="*/ 1 w 175"/>
                <a:gd name="T3" fmla="*/ 2 h 94"/>
                <a:gd name="T4" fmla="*/ 1 w 175"/>
                <a:gd name="T5" fmla="*/ 2 h 94"/>
                <a:gd name="T6" fmla="*/ 1 w 175"/>
                <a:gd name="T7" fmla="*/ 0 h 94"/>
                <a:gd name="T8" fmla="*/ 1 w 175"/>
                <a:gd name="T9" fmla="*/ 2 h 94"/>
                <a:gd name="T10" fmla="*/ 0 w 175"/>
                <a:gd name="T11" fmla="*/ 2 h 94"/>
                <a:gd name="T12" fmla="*/ 1 w 175"/>
                <a:gd name="T13" fmla="*/ 2 h 94"/>
                <a:gd name="T14" fmla="*/ 0 w 175"/>
                <a:gd name="T15" fmla="*/ 2 h 94"/>
                <a:gd name="T16" fmla="*/ 0 w 175"/>
                <a:gd name="T17" fmla="*/ 2 h 94"/>
                <a:gd name="T18" fmla="*/ 1 w 175"/>
                <a:gd name="T19" fmla="*/ 2 h 94"/>
                <a:gd name="T20" fmla="*/ 1 w 175"/>
                <a:gd name="T21" fmla="*/ 2 h 94"/>
                <a:gd name="T22" fmla="*/ 1 w 175"/>
                <a:gd name="T23" fmla="*/ 2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5"/>
                <a:gd name="T37" fmla="*/ 0 h 94"/>
                <a:gd name="T38" fmla="*/ 175 w 175"/>
                <a:gd name="T39" fmla="*/ 94 h 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5" h="94">
                  <a:moveTo>
                    <a:pt x="9" y="88"/>
                  </a:moveTo>
                  <a:lnTo>
                    <a:pt x="7" y="94"/>
                  </a:lnTo>
                  <a:lnTo>
                    <a:pt x="175" y="10"/>
                  </a:lnTo>
                  <a:lnTo>
                    <a:pt x="170" y="0"/>
                  </a:lnTo>
                  <a:lnTo>
                    <a:pt x="2" y="84"/>
                  </a:lnTo>
                  <a:lnTo>
                    <a:pt x="0" y="90"/>
                  </a:lnTo>
                  <a:lnTo>
                    <a:pt x="2" y="84"/>
                  </a:lnTo>
                  <a:lnTo>
                    <a:pt x="0" y="87"/>
                  </a:lnTo>
                  <a:lnTo>
                    <a:pt x="0" y="90"/>
                  </a:lnTo>
                  <a:lnTo>
                    <a:pt x="3" y="94"/>
                  </a:lnTo>
                  <a:lnTo>
                    <a:pt x="7" y="94"/>
                  </a:lnTo>
                  <a:lnTo>
                    <a:pt x="9" y="88"/>
                  </a:lnTo>
                  <a:close/>
                </a:path>
              </a:pathLst>
            </a:custGeom>
            <a:solidFill>
              <a:srgbClr val="000000"/>
            </a:solidFill>
            <a:ln w="9525">
              <a:noFill/>
              <a:round/>
              <a:headEnd/>
              <a:tailEnd/>
            </a:ln>
          </p:spPr>
          <p:txBody>
            <a:bodyPr/>
            <a:lstStyle/>
            <a:p>
              <a:endParaRPr lang="zh-CN" altLang="en-US"/>
            </a:p>
          </p:txBody>
        </p:sp>
        <p:sp>
          <p:nvSpPr>
            <p:cNvPr id="73749" name="Freeform 17"/>
            <p:cNvSpPr>
              <a:spLocks/>
            </p:cNvSpPr>
            <p:nvPr/>
          </p:nvSpPr>
          <p:spPr bwMode="auto">
            <a:xfrm>
              <a:off x="4846" y="829"/>
              <a:ext cx="54" cy="135"/>
            </a:xfrm>
            <a:custGeom>
              <a:avLst/>
              <a:gdLst>
                <a:gd name="T0" fmla="*/ 1 w 83"/>
                <a:gd name="T1" fmla="*/ 2 h 178"/>
                <a:gd name="T2" fmla="*/ 1 w 83"/>
                <a:gd name="T3" fmla="*/ 2 h 178"/>
                <a:gd name="T4" fmla="*/ 1 w 83"/>
                <a:gd name="T5" fmla="*/ 0 h 178"/>
                <a:gd name="T6" fmla="*/ 0 w 83"/>
                <a:gd name="T7" fmla="*/ 2 h 178"/>
                <a:gd name="T8" fmla="*/ 1 w 83"/>
                <a:gd name="T9" fmla="*/ 2 h 178"/>
                <a:gd name="T10" fmla="*/ 1 w 83"/>
                <a:gd name="T11" fmla="*/ 2 h 178"/>
                <a:gd name="T12" fmla="*/ 1 w 83"/>
                <a:gd name="T13" fmla="*/ 2 h 178"/>
                <a:gd name="T14" fmla="*/ 1 w 83"/>
                <a:gd name="T15" fmla="*/ 2 h 178"/>
                <a:gd name="T16" fmla="*/ 1 w 83"/>
                <a:gd name="T17" fmla="*/ 2 h 178"/>
                <a:gd name="T18" fmla="*/ 1 w 83"/>
                <a:gd name="T19" fmla="*/ 2 h 178"/>
                <a:gd name="T20" fmla="*/ 1 w 83"/>
                <a:gd name="T21" fmla="*/ 2 h 178"/>
                <a:gd name="T22" fmla="*/ 1 w 83"/>
                <a:gd name="T23" fmla="*/ 2 h 1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178"/>
                <a:gd name="T38" fmla="*/ 83 w 83"/>
                <a:gd name="T39" fmla="*/ 178 h 1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178">
                  <a:moveTo>
                    <a:pt x="76" y="169"/>
                  </a:moveTo>
                  <a:lnTo>
                    <a:pt x="83" y="173"/>
                  </a:lnTo>
                  <a:lnTo>
                    <a:pt x="9" y="0"/>
                  </a:lnTo>
                  <a:lnTo>
                    <a:pt x="0" y="2"/>
                  </a:lnTo>
                  <a:lnTo>
                    <a:pt x="74" y="175"/>
                  </a:lnTo>
                  <a:lnTo>
                    <a:pt x="80" y="178"/>
                  </a:lnTo>
                  <a:lnTo>
                    <a:pt x="74" y="175"/>
                  </a:lnTo>
                  <a:lnTo>
                    <a:pt x="76" y="177"/>
                  </a:lnTo>
                  <a:lnTo>
                    <a:pt x="79" y="178"/>
                  </a:lnTo>
                  <a:lnTo>
                    <a:pt x="82" y="176"/>
                  </a:lnTo>
                  <a:lnTo>
                    <a:pt x="83" y="173"/>
                  </a:lnTo>
                  <a:lnTo>
                    <a:pt x="76" y="169"/>
                  </a:lnTo>
                  <a:close/>
                </a:path>
              </a:pathLst>
            </a:custGeom>
            <a:solidFill>
              <a:srgbClr val="000000"/>
            </a:solidFill>
            <a:ln w="9525">
              <a:noFill/>
              <a:round/>
              <a:headEnd/>
              <a:tailEnd/>
            </a:ln>
          </p:spPr>
          <p:txBody>
            <a:bodyPr/>
            <a:lstStyle/>
            <a:p>
              <a:endParaRPr lang="zh-CN" altLang="en-US"/>
            </a:p>
          </p:txBody>
        </p:sp>
        <p:sp>
          <p:nvSpPr>
            <p:cNvPr id="73750" name="Freeform 18"/>
            <p:cNvSpPr>
              <a:spLocks/>
            </p:cNvSpPr>
            <p:nvPr/>
          </p:nvSpPr>
          <p:spPr bwMode="auto">
            <a:xfrm>
              <a:off x="5240" y="679"/>
              <a:ext cx="217" cy="282"/>
            </a:xfrm>
            <a:custGeom>
              <a:avLst/>
              <a:gdLst>
                <a:gd name="T0" fmla="*/ 1 w 331"/>
                <a:gd name="T1" fmla="*/ 0 h 370"/>
                <a:gd name="T2" fmla="*/ 1 w 331"/>
                <a:gd name="T3" fmla="*/ 2 h 370"/>
                <a:gd name="T4" fmla="*/ 1 w 331"/>
                <a:gd name="T5" fmla="*/ 2 h 370"/>
                <a:gd name="T6" fmla="*/ 1 w 331"/>
                <a:gd name="T7" fmla="*/ 2 h 370"/>
                <a:gd name="T8" fmla="*/ 1 w 331"/>
                <a:gd name="T9" fmla="*/ 2 h 370"/>
                <a:gd name="T10" fmla="*/ 1 w 331"/>
                <a:gd name="T11" fmla="*/ 2 h 370"/>
                <a:gd name="T12" fmla="*/ 1 w 331"/>
                <a:gd name="T13" fmla="*/ 2 h 370"/>
                <a:gd name="T14" fmla="*/ 1 w 331"/>
                <a:gd name="T15" fmla="*/ 2 h 370"/>
                <a:gd name="T16" fmla="*/ 1 w 331"/>
                <a:gd name="T17" fmla="*/ 2 h 370"/>
                <a:gd name="T18" fmla="*/ 1 w 331"/>
                <a:gd name="T19" fmla="*/ 2 h 370"/>
                <a:gd name="T20" fmla="*/ 1 w 331"/>
                <a:gd name="T21" fmla="*/ 2 h 370"/>
                <a:gd name="T22" fmla="*/ 1 w 331"/>
                <a:gd name="T23" fmla="*/ 2 h 370"/>
                <a:gd name="T24" fmla="*/ 1 w 331"/>
                <a:gd name="T25" fmla="*/ 2 h 370"/>
                <a:gd name="T26" fmla="*/ 1 w 331"/>
                <a:gd name="T27" fmla="*/ 2 h 370"/>
                <a:gd name="T28" fmla="*/ 1 w 331"/>
                <a:gd name="T29" fmla="*/ 2 h 370"/>
                <a:gd name="T30" fmla="*/ 1 w 331"/>
                <a:gd name="T31" fmla="*/ 2 h 370"/>
                <a:gd name="T32" fmla="*/ 1 w 331"/>
                <a:gd name="T33" fmla="*/ 2 h 370"/>
                <a:gd name="T34" fmla="*/ 1 w 331"/>
                <a:gd name="T35" fmla="*/ 2 h 370"/>
                <a:gd name="T36" fmla="*/ 1 w 331"/>
                <a:gd name="T37" fmla="*/ 2 h 370"/>
                <a:gd name="T38" fmla="*/ 1 w 331"/>
                <a:gd name="T39" fmla="*/ 2 h 370"/>
                <a:gd name="T40" fmla="*/ 1 w 331"/>
                <a:gd name="T41" fmla="*/ 2 h 370"/>
                <a:gd name="T42" fmla="*/ 1 w 331"/>
                <a:gd name="T43" fmla="*/ 2 h 370"/>
                <a:gd name="T44" fmla="*/ 1 w 331"/>
                <a:gd name="T45" fmla="*/ 2 h 370"/>
                <a:gd name="T46" fmla="*/ 1 w 331"/>
                <a:gd name="T47" fmla="*/ 2 h 370"/>
                <a:gd name="T48" fmla="*/ 1 w 331"/>
                <a:gd name="T49" fmla="*/ 2 h 370"/>
                <a:gd name="T50" fmla="*/ 1 w 331"/>
                <a:gd name="T51" fmla="*/ 2 h 370"/>
                <a:gd name="T52" fmla="*/ 1 w 331"/>
                <a:gd name="T53" fmla="*/ 2 h 370"/>
                <a:gd name="T54" fmla="*/ 1 w 331"/>
                <a:gd name="T55" fmla="*/ 2 h 370"/>
                <a:gd name="T56" fmla="*/ 1 w 331"/>
                <a:gd name="T57" fmla="*/ 2 h 370"/>
                <a:gd name="T58" fmla="*/ 1 w 331"/>
                <a:gd name="T59" fmla="*/ 2 h 370"/>
                <a:gd name="T60" fmla="*/ 1 w 331"/>
                <a:gd name="T61" fmla="*/ 2 h 370"/>
                <a:gd name="T62" fmla="*/ 1 w 331"/>
                <a:gd name="T63" fmla="*/ 2 h 370"/>
                <a:gd name="T64" fmla="*/ 1 w 331"/>
                <a:gd name="T65" fmla="*/ 2 h 370"/>
                <a:gd name="T66" fmla="*/ 1 w 331"/>
                <a:gd name="T67" fmla="*/ 2 h 370"/>
                <a:gd name="T68" fmla="*/ 1 w 331"/>
                <a:gd name="T69" fmla="*/ 2 h 370"/>
                <a:gd name="T70" fmla="*/ 1 w 331"/>
                <a:gd name="T71" fmla="*/ 2 h 370"/>
                <a:gd name="T72" fmla="*/ 1 w 331"/>
                <a:gd name="T73" fmla="*/ 2 h 370"/>
                <a:gd name="T74" fmla="*/ 1 w 331"/>
                <a:gd name="T75" fmla="*/ 2 h 370"/>
                <a:gd name="T76" fmla="*/ 1 w 331"/>
                <a:gd name="T77" fmla="*/ 2 h 370"/>
                <a:gd name="T78" fmla="*/ 1 w 331"/>
                <a:gd name="T79" fmla="*/ 2 h 370"/>
                <a:gd name="T80" fmla="*/ 0 w 331"/>
                <a:gd name="T81" fmla="*/ 2 h 370"/>
                <a:gd name="T82" fmla="*/ 1 w 331"/>
                <a:gd name="T83" fmla="*/ 0 h 3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1"/>
                <a:gd name="T127" fmla="*/ 0 h 370"/>
                <a:gd name="T128" fmla="*/ 331 w 331"/>
                <a:gd name="T129" fmla="*/ 370 h 3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1" h="370">
                  <a:moveTo>
                    <a:pt x="181" y="0"/>
                  </a:moveTo>
                  <a:lnTo>
                    <a:pt x="198" y="31"/>
                  </a:lnTo>
                  <a:lnTo>
                    <a:pt x="218" y="67"/>
                  </a:lnTo>
                  <a:lnTo>
                    <a:pt x="240" y="105"/>
                  </a:lnTo>
                  <a:lnTo>
                    <a:pt x="263" y="143"/>
                  </a:lnTo>
                  <a:lnTo>
                    <a:pt x="284" y="180"/>
                  </a:lnTo>
                  <a:lnTo>
                    <a:pt x="302" y="212"/>
                  </a:lnTo>
                  <a:lnTo>
                    <a:pt x="317" y="238"/>
                  </a:lnTo>
                  <a:lnTo>
                    <a:pt x="326" y="256"/>
                  </a:lnTo>
                  <a:lnTo>
                    <a:pt x="330" y="267"/>
                  </a:lnTo>
                  <a:lnTo>
                    <a:pt x="331" y="280"/>
                  </a:lnTo>
                  <a:lnTo>
                    <a:pt x="330" y="294"/>
                  </a:lnTo>
                  <a:lnTo>
                    <a:pt x="326" y="306"/>
                  </a:lnTo>
                  <a:lnTo>
                    <a:pt x="322" y="320"/>
                  </a:lnTo>
                  <a:lnTo>
                    <a:pt x="313" y="333"/>
                  </a:lnTo>
                  <a:lnTo>
                    <a:pt x="303" y="344"/>
                  </a:lnTo>
                  <a:lnTo>
                    <a:pt x="292" y="355"/>
                  </a:lnTo>
                  <a:lnTo>
                    <a:pt x="278" y="362"/>
                  </a:lnTo>
                  <a:lnTo>
                    <a:pt x="264" y="367"/>
                  </a:lnTo>
                  <a:lnTo>
                    <a:pt x="249" y="370"/>
                  </a:lnTo>
                  <a:lnTo>
                    <a:pt x="234" y="370"/>
                  </a:lnTo>
                  <a:lnTo>
                    <a:pt x="220" y="367"/>
                  </a:lnTo>
                  <a:lnTo>
                    <a:pt x="208" y="364"/>
                  </a:lnTo>
                  <a:lnTo>
                    <a:pt x="196" y="358"/>
                  </a:lnTo>
                  <a:lnTo>
                    <a:pt x="187" y="350"/>
                  </a:lnTo>
                  <a:lnTo>
                    <a:pt x="181" y="343"/>
                  </a:lnTo>
                  <a:lnTo>
                    <a:pt x="173" y="335"/>
                  </a:lnTo>
                  <a:lnTo>
                    <a:pt x="165" y="325"/>
                  </a:lnTo>
                  <a:lnTo>
                    <a:pt x="155" y="312"/>
                  </a:lnTo>
                  <a:lnTo>
                    <a:pt x="143" y="298"/>
                  </a:lnTo>
                  <a:lnTo>
                    <a:pt x="131" y="283"/>
                  </a:lnTo>
                  <a:lnTo>
                    <a:pt x="118" y="267"/>
                  </a:lnTo>
                  <a:lnTo>
                    <a:pt x="104" y="250"/>
                  </a:lnTo>
                  <a:lnTo>
                    <a:pt x="90" y="234"/>
                  </a:lnTo>
                  <a:lnTo>
                    <a:pt x="76" y="217"/>
                  </a:lnTo>
                  <a:lnTo>
                    <a:pt x="63" y="199"/>
                  </a:lnTo>
                  <a:lnTo>
                    <a:pt x="49" y="182"/>
                  </a:lnTo>
                  <a:lnTo>
                    <a:pt x="36" y="166"/>
                  </a:lnTo>
                  <a:lnTo>
                    <a:pt x="23" y="151"/>
                  </a:lnTo>
                  <a:lnTo>
                    <a:pt x="11" y="136"/>
                  </a:lnTo>
                  <a:lnTo>
                    <a:pt x="0" y="123"/>
                  </a:lnTo>
                  <a:lnTo>
                    <a:pt x="181" y="0"/>
                  </a:lnTo>
                  <a:close/>
                </a:path>
              </a:pathLst>
            </a:custGeom>
            <a:solidFill>
              <a:srgbClr val="0054A5"/>
            </a:solidFill>
            <a:ln w="9525">
              <a:noFill/>
              <a:round/>
              <a:headEnd/>
              <a:tailEnd/>
            </a:ln>
          </p:spPr>
          <p:txBody>
            <a:bodyPr/>
            <a:lstStyle/>
            <a:p>
              <a:endParaRPr lang="zh-CN" altLang="en-US"/>
            </a:p>
          </p:txBody>
        </p:sp>
        <p:sp>
          <p:nvSpPr>
            <p:cNvPr id="73751" name="Freeform 19"/>
            <p:cNvSpPr>
              <a:spLocks/>
            </p:cNvSpPr>
            <p:nvPr/>
          </p:nvSpPr>
          <p:spPr bwMode="auto">
            <a:xfrm>
              <a:off x="5356" y="678"/>
              <a:ext cx="101" cy="198"/>
            </a:xfrm>
            <a:custGeom>
              <a:avLst/>
              <a:gdLst>
                <a:gd name="T0" fmla="*/ 1 w 154"/>
                <a:gd name="T1" fmla="*/ 2 h 260"/>
                <a:gd name="T2" fmla="*/ 1 w 154"/>
                <a:gd name="T3" fmla="*/ 2 h 260"/>
                <a:gd name="T4" fmla="*/ 1 w 154"/>
                <a:gd name="T5" fmla="*/ 2 h 260"/>
                <a:gd name="T6" fmla="*/ 1 w 154"/>
                <a:gd name="T7" fmla="*/ 2 h 260"/>
                <a:gd name="T8" fmla="*/ 1 w 154"/>
                <a:gd name="T9" fmla="*/ 2 h 260"/>
                <a:gd name="T10" fmla="*/ 1 w 154"/>
                <a:gd name="T11" fmla="*/ 2 h 260"/>
                <a:gd name="T12" fmla="*/ 1 w 154"/>
                <a:gd name="T13" fmla="*/ 2 h 260"/>
                <a:gd name="T14" fmla="*/ 1 w 154"/>
                <a:gd name="T15" fmla="*/ 2 h 260"/>
                <a:gd name="T16" fmla="*/ 1 w 154"/>
                <a:gd name="T17" fmla="*/ 2 h 260"/>
                <a:gd name="T18" fmla="*/ 1 w 154"/>
                <a:gd name="T19" fmla="*/ 0 h 260"/>
                <a:gd name="T20" fmla="*/ 0 w 154"/>
                <a:gd name="T21" fmla="*/ 2 h 260"/>
                <a:gd name="T22" fmla="*/ 1 w 154"/>
                <a:gd name="T23" fmla="*/ 2 h 260"/>
                <a:gd name="T24" fmla="*/ 1 w 154"/>
                <a:gd name="T25" fmla="*/ 2 h 260"/>
                <a:gd name="T26" fmla="*/ 1 w 154"/>
                <a:gd name="T27" fmla="*/ 2 h 260"/>
                <a:gd name="T28" fmla="*/ 1 w 154"/>
                <a:gd name="T29" fmla="*/ 2 h 260"/>
                <a:gd name="T30" fmla="*/ 1 w 154"/>
                <a:gd name="T31" fmla="*/ 2 h 260"/>
                <a:gd name="T32" fmla="*/ 1 w 154"/>
                <a:gd name="T33" fmla="*/ 2 h 260"/>
                <a:gd name="T34" fmla="*/ 1 w 154"/>
                <a:gd name="T35" fmla="*/ 2 h 260"/>
                <a:gd name="T36" fmla="*/ 1 w 154"/>
                <a:gd name="T37" fmla="*/ 2 h 260"/>
                <a:gd name="T38" fmla="*/ 1 w 154"/>
                <a:gd name="T39" fmla="*/ 2 h 260"/>
                <a:gd name="T40" fmla="*/ 1 w 154"/>
                <a:gd name="T41" fmla="*/ 2 h 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4"/>
                <a:gd name="T64" fmla="*/ 0 h 260"/>
                <a:gd name="T65" fmla="*/ 154 w 154"/>
                <a:gd name="T66" fmla="*/ 260 h 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4" h="260">
                  <a:moveTo>
                    <a:pt x="154" y="255"/>
                  </a:moveTo>
                  <a:lnTo>
                    <a:pt x="154" y="255"/>
                  </a:lnTo>
                  <a:lnTo>
                    <a:pt x="145" y="238"/>
                  </a:lnTo>
                  <a:lnTo>
                    <a:pt x="130" y="212"/>
                  </a:lnTo>
                  <a:lnTo>
                    <a:pt x="111" y="179"/>
                  </a:lnTo>
                  <a:lnTo>
                    <a:pt x="90" y="143"/>
                  </a:lnTo>
                  <a:lnTo>
                    <a:pt x="67" y="105"/>
                  </a:lnTo>
                  <a:lnTo>
                    <a:pt x="46" y="67"/>
                  </a:lnTo>
                  <a:lnTo>
                    <a:pt x="26" y="31"/>
                  </a:lnTo>
                  <a:lnTo>
                    <a:pt x="9" y="0"/>
                  </a:lnTo>
                  <a:lnTo>
                    <a:pt x="0" y="5"/>
                  </a:lnTo>
                  <a:lnTo>
                    <a:pt x="17" y="36"/>
                  </a:lnTo>
                  <a:lnTo>
                    <a:pt x="36" y="71"/>
                  </a:lnTo>
                  <a:lnTo>
                    <a:pt x="58" y="109"/>
                  </a:lnTo>
                  <a:lnTo>
                    <a:pt x="81" y="147"/>
                  </a:lnTo>
                  <a:lnTo>
                    <a:pt x="102" y="184"/>
                  </a:lnTo>
                  <a:lnTo>
                    <a:pt x="120" y="216"/>
                  </a:lnTo>
                  <a:lnTo>
                    <a:pt x="135" y="243"/>
                  </a:lnTo>
                  <a:lnTo>
                    <a:pt x="145" y="260"/>
                  </a:lnTo>
                  <a:lnTo>
                    <a:pt x="154" y="255"/>
                  </a:lnTo>
                  <a:close/>
                </a:path>
              </a:pathLst>
            </a:custGeom>
            <a:solidFill>
              <a:srgbClr val="000000"/>
            </a:solidFill>
            <a:ln w="9525">
              <a:noFill/>
              <a:round/>
              <a:headEnd/>
              <a:tailEnd/>
            </a:ln>
          </p:spPr>
          <p:txBody>
            <a:bodyPr/>
            <a:lstStyle/>
            <a:p>
              <a:endParaRPr lang="zh-CN" altLang="en-US"/>
            </a:p>
          </p:txBody>
        </p:sp>
        <p:sp>
          <p:nvSpPr>
            <p:cNvPr id="73752" name="Freeform 20"/>
            <p:cNvSpPr>
              <a:spLocks/>
            </p:cNvSpPr>
            <p:nvPr/>
          </p:nvSpPr>
          <p:spPr bwMode="auto">
            <a:xfrm>
              <a:off x="5236" y="769"/>
              <a:ext cx="129" cy="180"/>
            </a:xfrm>
            <a:custGeom>
              <a:avLst/>
              <a:gdLst>
                <a:gd name="T0" fmla="*/ 1 w 194"/>
                <a:gd name="T1" fmla="*/ 0 h 235"/>
                <a:gd name="T2" fmla="*/ 1 w 194"/>
                <a:gd name="T3" fmla="*/ 2 h 235"/>
                <a:gd name="T4" fmla="*/ 1 w 194"/>
                <a:gd name="T5" fmla="*/ 2 h 235"/>
                <a:gd name="T6" fmla="*/ 1 w 194"/>
                <a:gd name="T7" fmla="*/ 2 h 235"/>
                <a:gd name="T8" fmla="*/ 1 w 194"/>
                <a:gd name="T9" fmla="*/ 2 h 235"/>
                <a:gd name="T10" fmla="*/ 1 w 194"/>
                <a:gd name="T11" fmla="*/ 2 h 235"/>
                <a:gd name="T12" fmla="*/ 1 w 194"/>
                <a:gd name="T13" fmla="*/ 2 h 235"/>
                <a:gd name="T14" fmla="*/ 1 w 194"/>
                <a:gd name="T15" fmla="*/ 2 h 235"/>
                <a:gd name="T16" fmla="*/ 1 w 194"/>
                <a:gd name="T17" fmla="*/ 2 h 235"/>
                <a:gd name="T18" fmla="*/ 1 w 194"/>
                <a:gd name="T19" fmla="*/ 2 h 235"/>
                <a:gd name="T20" fmla="*/ 1 w 194"/>
                <a:gd name="T21" fmla="*/ 2 h 235"/>
                <a:gd name="T22" fmla="*/ 1 w 194"/>
                <a:gd name="T23" fmla="*/ 2 h 235"/>
                <a:gd name="T24" fmla="*/ 1 w 194"/>
                <a:gd name="T25" fmla="*/ 2 h 235"/>
                <a:gd name="T26" fmla="*/ 1 w 194"/>
                <a:gd name="T27" fmla="*/ 2 h 235"/>
                <a:gd name="T28" fmla="*/ 1 w 194"/>
                <a:gd name="T29" fmla="*/ 2 h 235"/>
                <a:gd name="T30" fmla="*/ 1 w 194"/>
                <a:gd name="T31" fmla="*/ 2 h 235"/>
                <a:gd name="T32" fmla="*/ 1 w 194"/>
                <a:gd name="T33" fmla="*/ 2 h 235"/>
                <a:gd name="T34" fmla="*/ 1 w 194"/>
                <a:gd name="T35" fmla="*/ 2 h 235"/>
                <a:gd name="T36" fmla="*/ 1 w 194"/>
                <a:gd name="T37" fmla="*/ 2 h 235"/>
                <a:gd name="T38" fmla="*/ 1 w 194"/>
                <a:gd name="T39" fmla="*/ 2 h 235"/>
                <a:gd name="T40" fmla="*/ 1 w 194"/>
                <a:gd name="T41" fmla="*/ 2 h 235"/>
                <a:gd name="T42" fmla="*/ 1 w 194"/>
                <a:gd name="T43" fmla="*/ 2 h 235"/>
                <a:gd name="T44" fmla="*/ 1 w 194"/>
                <a:gd name="T45" fmla="*/ 2 h 235"/>
                <a:gd name="T46" fmla="*/ 1 w 194"/>
                <a:gd name="T47" fmla="*/ 2 h 235"/>
                <a:gd name="T48" fmla="*/ 1 w 194"/>
                <a:gd name="T49" fmla="*/ 2 h 235"/>
                <a:gd name="T50" fmla="*/ 1 w 194"/>
                <a:gd name="T51" fmla="*/ 2 h 235"/>
                <a:gd name="T52" fmla="*/ 1 w 194"/>
                <a:gd name="T53" fmla="*/ 2 h 235"/>
                <a:gd name="T54" fmla="*/ 1 w 194"/>
                <a:gd name="T55" fmla="*/ 2 h 235"/>
                <a:gd name="T56" fmla="*/ 1 w 194"/>
                <a:gd name="T57" fmla="*/ 2 h 235"/>
                <a:gd name="T58" fmla="*/ 1 w 194"/>
                <a:gd name="T59" fmla="*/ 2 h 235"/>
                <a:gd name="T60" fmla="*/ 1 w 194"/>
                <a:gd name="T61" fmla="*/ 2 h 235"/>
                <a:gd name="T62" fmla="*/ 1 w 194"/>
                <a:gd name="T63" fmla="*/ 2 h 235"/>
                <a:gd name="T64" fmla="*/ 1 w 194"/>
                <a:gd name="T65" fmla="*/ 2 h 235"/>
                <a:gd name="T66" fmla="*/ 1 w 194"/>
                <a:gd name="T67" fmla="*/ 2 h 235"/>
                <a:gd name="T68" fmla="*/ 1 w 194"/>
                <a:gd name="T69" fmla="*/ 1 h 235"/>
                <a:gd name="T70" fmla="*/ 1 w 194"/>
                <a:gd name="T71" fmla="*/ 2 h 235"/>
                <a:gd name="T72" fmla="*/ 1 w 194"/>
                <a:gd name="T73" fmla="*/ 1 h 235"/>
                <a:gd name="T74" fmla="*/ 1 w 194"/>
                <a:gd name="T75" fmla="*/ 0 h 235"/>
                <a:gd name="T76" fmla="*/ 1 w 194"/>
                <a:gd name="T77" fmla="*/ 1 h 235"/>
                <a:gd name="T78" fmla="*/ 0 w 194"/>
                <a:gd name="T79" fmla="*/ 2 h 235"/>
                <a:gd name="T80" fmla="*/ 1 w 194"/>
                <a:gd name="T81" fmla="*/ 2 h 235"/>
                <a:gd name="T82" fmla="*/ 1 w 194"/>
                <a:gd name="T83" fmla="*/ 0 h 2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35"/>
                <a:gd name="T128" fmla="*/ 194 w 194"/>
                <a:gd name="T129" fmla="*/ 235 h 2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35">
                  <a:moveTo>
                    <a:pt x="2" y="0"/>
                  </a:moveTo>
                  <a:lnTo>
                    <a:pt x="1" y="8"/>
                  </a:lnTo>
                  <a:lnTo>
                    <a:pt x="11" y="21"/>
                  </a:lnTo>
                  <a:lnTo>
                    <a:pt x="24" y="35"/>
                  </a:lnTo>
                  <a:lnTo>
                    <a:pt x="37" y="50"/>
                  </a:lnTo>
                  <a:lnTo>
                    <a:pt x="49" y="67"/>
                  </a:lnTo>
                  <a:lnTo>
                    <a:pt x="63" y="84"/>
                  </a:lnTo>
                  <a:lnTo>
                    <a:pt x="77" y="101"/>
                  </a:lnTo>
                  <a:lnTo>
                    <a:pt x="91" y="118"/>
                  </a:lnTo>
                  <a:lnTo>
                    <a:pt x="105" y="134"/>
                  </a:lnTo>
                  <a:lnTo>
                    <a:pt x="118" y="152"/>
                  </a:lnTo>
                  <a:lnTo>
                    <a:pt x="131" y="168"/>
                  </a:lnTo>
                  <a:lnTo>
                    <a:pt x="144" y="183"/>
                  </a:lnTo>
                  <a:lnTo>
                    <a:pt x="155" y="197"/>
                  </a:lnTo>
                  <a:lnTo>
                    <a:pt x="166" y="209"/>
                  </a:lnTo>
                  <a:lnTo>
                    <a:pt x="174" y="220"/>
                  </a:lnTo>
                  <a:lnTo>
                    <a:pt x="182" y="228"/>
                  </a:lnTo>
                  <a:lnTo>
                    <a:pt x="187" y="235"/>
                  </a:lnTo>
                  <a:lnTo>
                    <a:pt x="194" y="228"/>
                  </a:lnTo>
                  <a:lnTo>
                    <a:pt x="189" y="221"/>
                  </a:lnTo>
                  <a:lnTo>
                    <a:pt x="181" y="213"/>
                  </a:lnTo>
                  <a:lnTo>
                    <a:pt x="172" y="202"/>
                  </a:lnTo>
                  <a:lnTo>
                    <a:pt x="162" y="190"/>
                  </a:lnTo>
                  <a:lnTo>
                    <a:pt x="151" y="176"/>
                  </a:lnTo>
                  <a:lnTo>
                    <a:pt x="138" y="161"/>
                  </a:lnTo>
                  <a:lnTo>
                    <a:pt x="125" y="145"/>
                  </a:lnTo>
                  <a:lnTo>
                    <a:pt x="111" y="128"/>
                  </a:lnTo>
                  <a:lnTo>
                    <a:pt x="98" y="111"/>
                  </a:lnTo>
                  <a:lnTo>
                    <a:pt x="84" y="94"/>
                  </a:lnTo>
                  <a:lnTo>
                    <a:pt x="70" y="77"/>
                  </a:lnTo>
                  <a:lnTo>
                    <a:pt x="56" y="60"/>
                  </a:lnTo>
                  <a:lnTo>
                    <a:pt x="44" y="44"/>
                  </a:lnTo>
                  <a:lnTo>
                    <a:pt x="31" y="29"/>
                  </a:lnTo>
                  <a:lnTo>
                    <a:pt x="18" y="14"/>
                  </a:lnTo>
                  <a:lnTo>
                    <a:pt x="8" y="1"/>
                  </a:lnTo>
                  <a:lnTo>
                    <a:pt x="7" y="9"/>
                  </a:lnTo>
                  <a:lnTo>
                    <a:pt x="8" y="1"/>
                  </a:lnTo>
                  <a:lnTo>
                    <a:pt x="4" y="0"/>
                  </a:lnTo>
                  <a:lnTo>
                    <a:pt x="1" y="1"/>
                  </a:lnTo>
                  <a:lnTo>
                    <a:pt x="0" y="4"/>
                  </a:lnTo>
                  <a:lnTo>
                    <a:pt x="1" y="8"/>
                  </a:lnTo>
                  <a:lnTo>
                    <a:pt x="2" y="0"/>
                  </a:lnTo>
                  <a:close/>
                </a:path>
              </a:pathLst>
            </a:custGeom>
            <a:solidFill>
              <a:srgbClr val="000000"/>
            </a:solidFill>
            <a:ln w="9525">
              <a:noFill/>
              <a:round/>
              <a:headEnd/>
              <a:tailEnd/>
            </a:ln>
          </p:spPr>
          <p:txBody>
            <a:bodyPr/>
            <a:lstStyle/>
            <a:p>
              <a:endParaRPr lang="zh-CN" altLang="en-US"/>
            </a:p>
          </p:txBody>
        </p:sp>
        <p:sp>
          <p:nvSpPr>
            <p:cNvPr id="73753" name="Freeform 21"/>
            <p:cNvSpPr>
              <a:spLocks/>
            </p:cNvSpPr>
            <p:nvPr/>
          </p:nvSpPr>
          <p:spPr bwMode="auto">
            <a:xfrm>
              <a:off x="5239" y="676"/>
              <a:ext cx="122" cy="101"/>
            </a:xfrm>
            <a:custGeom>
              <a:avLst/>
              <a:gdLst>
                <a:gd name="T0" fmla="*/ 1 w 188"/>
                <a:gd name="T1" fmla="*/ 2 h 132"/>
                <a:gd name="T2" fmla="*/ 1 w 188"/>
                <a:gd name="T3" fmla="*/ 0 h 132"/>
                <a:gd name="T4" fmla="*/ 0 w 188"/>
                <a:gd name="T5" fmla="*/ 2 h 132"/>
                <a:gd name="T6" fmla="*/ 1 w 188"/>
                <a:gd name="T7" fmla="*/ 2 h 132"/>
                <a:gd name="T8" fmla="*/ 1 w 188"/>
                <a:gd name="T9" fmla="*/ 2 h 132"/>
                <a:gd name="T10" fmla="*/ 1 w 188"/>
                <a:gd name="T11" fmla="*/ 2 h 132"/>
                <a:gd name="T12" fmla="*/ 1 w 188"/>
                <a:gd name="T13" fmla="*/ 2 h 132"/>
                <a:gd name="T14" fmla="*/ 1 w 188"/>
                <a:gd name="T15" fmla="*/ 2 h 132"/>
                <a:gd name="T16" fmla="*/ 1 w 188"/>
                <a:gd name="T17" fmla="*/ 2 h 132"/>
                <a:gd name="T18" fmla="*/ 1 w 188"/>
                <a:gd name="T19" fmla="*/ 0 h 132"/>
                <a:gd name="T20" fmla="*/ 1 w 188"/>
                <a:gd name="T21" fmla="*/ 0 h 132"/>
                <a:gd name="T22" fmla="*/ 1 w 188"/>
                <a:gd name="T23" fmla="*/ 2 h 1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132"/>
                <a:gd name="T38" fmla="*/ 188 w 188"/>
                <a:gd name="T39" fmla="*/ 132 h 1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132">
                  <a:moveTo>
                    <a:pt x="188" y="2"/>
                  </a:moveTo>
                  <a:lnTo>
                    <a:pt x="181" y="0"/>
                  </a:lnTo>
                  <a:lnTo>
                    <a:pt x="0" y="123"/>
                  </a:lnTo>
                  <a:lnTo>
                    <a:pt x="5" y="132"/>
                  </a:lnTo>
                  <a:lnTo>
                    <a:pt x="185" y="9"/>
                  </a:lnTo>
                  <a:lnTo>
                    <a:pt x="179" y="7"/>
                  </a:lnTo>
                  <a:lnTo>
                    <a:pt x="185" y="9"/>
                  </a:lnTo>
                  <a:lnTo>
                    <a:pt x="188" y="7"/>
                  </a:lnTo>
                  <a:lnTo>
                    <a:pt x="188" y="2"/>
                  </a:lnTo>
                  <a:lnTo>
                    <a:pt x="184" y="0"/>
                  </a:lnTo>
                  <a:lnTo>
                    <a:pt x="181" y="0"/>
                  </a:lnTo>
                  <a:lnTo>
                    <a:pt x="188" y="2"/>
                  </a:lnTo>
                  <a:close/>
                </a:path>
              </a:pathLst>
            </a:custGeom>
            <a:solidFill>
              <a:srgbClr val="000000"/>
            </a:solidFill>
            <a:ln w="9525">
              <a:noFill/>
              <a:round/>
              <a:headEnd/>
              <a:tailEnd/>
            </a:ln>
          </p:spPr>
          <p:txBody>
            <a:bodyPr/>
            <a:lstStyle/>
            <a:p>
              <a:endParaRPr lang="zh-CN" altLang="en-US"/>
            </a:p>
          </p:txBody>
        </p:sp>
        <p:sp>
          <p:nvSpPr>
            <p:cNvPr id="73754" name="Freeform 22"/>
            <p:cNvSpPr>
              <a:spLocks/>
            </p:cNvSpPr>
            <p:nvPr/>
          </p:nvSpPr>
          <p:spPr bwMode="auto">
            <a:xfrm>
              <a:off x="5030" y="355"/>
              <a:ext cx="319" cy="320"/>
            </a:xfrm>
            <a:custGeom>
              <a:avLst/>
              <a:gdLst>
                <a:gd name="T0" fmla="*/ 1 w 484"/>
                <a:gd name="T1" fmla="*/ 2 h 420"/>
                <a:gd name="T2" fmla="*/ 1 w 484"/>
                <a:gd name="T3" fmla="*/ 2 h 420"/>
                <a:gd name="T4" fmla="*/ 1 w 484"/>
                <a:gd name="T5" fmla="*/ 2 h 420"/>
                <a:gd name="T6" fmla="*/ 1 w 484"/>
                <a:gd name="T7" fmla="*/ 2 h 420"/>
                <a:gd name="T8" fmla="*/ 1 w 484"/>
                <a:gd name="T9" fmla="*/ 2 h 420"/>
                <a:gd name="T10" fmla="*/ 1 w 484"/>
                <a:gd name="T11" fmla="*/ 2 h 420"/>
                <a:gd name="T12" fmla="*/ 1 w 484"/>
                <a:gd name="T13" fmla="*/ 2 h 420"/>
                <a:gd name="T14" fmla="*/ 1 w 484"/>
                <a:gd name="T15" fmla="*/ 2 h 420"/>
                <a:gd name="T16" fmla="*/ 1 w 484"/>
                <a:gd name="T17" fmla="*/ 2 h 420"/>
                <a:gd name="T18" fmla="*/ 1 w 484"/>
                <a:gd name="T19" fmla="*/ 2 h 420"/>
                <a:gd name="T20" fmla="*/ 1 w 484"/>
                <a:gd name="T21" fmla="*/ 2 h 420"/>
                <a:gd name="T22" fmla="*/ 1 w 484"/>
                <a:gd name="T23" fmla="*/ 2 h 420"/>
                <a:gd name="T24" fmla="*/ 1 w 484"/>
                <a:gd name="T25" fmla="*/ 2 h 420"/>
                <a:gd name="T26" fmla="*/ 0 w 484"/>
                <a:gd name="T27" fmla="*/ 2 h 420"/>
                <a:gd name="T28" fmla="*/ 1 w 484"/>
                <a:gd name="T29" fmla="*/ 2 h 420"/>
                <a:gd name="T30" fmla="*/ 1 w 484"/>
                <a:gd name="T31" fmla="*/ 2 h 420"/>
                <a:gd name="T32" fmla="*/ 1 w 484"/>
                <a:gd name="T33" fmla="*/ 2 h 420"/>
                <a:gd name="T34" fmla="*/ 1 w 484"/>
                <a:gd name="T35" fmla="*/ 2 h 420"/>
                <a:gd name="T36" fmla="*/ 1 w 484"/>
                <a:gd name="T37" fmla="*/ 2 h 420"/>
                <a:gd name="T38" fmla="*/ 1 w 484"/>
                <a:gd name="T39" fmla="*/ 2 h 420"/>
                <a:gd name="T40" fmla="*/ 1 w 484"/>
                <a:gd name="T41" fmla="*/ 2 h 420"/>
                <a:gd name="T42" fmla="*/ 1 w 484"/>
                <a:gd name="T43" fmla="*/ 2 h 420"/>
                <a:gd name="T44" fmla="*/ 1 w 484"/>
                <a:gd name="T45" fmla="*/ 0 h 420"/>
                <a:gd name="T46" fmla="*/ 1 w 484"/>
                <a:gd name="T47" fmla="*/ 2 h 420"/>
                <a:gd name="T48" fmla="*/ 1 w 484"/>
                <a:gd name="T49" fmla="*/ 2 h 420"/>
                <a:gd name="T50" fmla="*/ 1 w 484"/>
                <a:gd name="T51" fmla="*/ 2 h 420"/>
                <a:gd name="T52" fmla="*/ 1 w 484"/>
                <a:gd name="T53" fmla="*/ 2 h 420"/>
                <a:gd name="T54" fmla="*/ 1 w 484"/>
                <a:gd name="T55" fmla="*/ 2 h 420"/>
                <a:gd name="T56" fmla="*/ 1 w 484"/>
                <a:gd name="T57" fmla="*/ 2 h 420"/>
                <a:gd name="T58" fmla="*/ 1 w 484"/>
                <a:gd name="T59" fmla="*/ 2 h 420"/>
                <a:gd name="T60" fmla="*/ 1 w 484"/>
                <a:gd name="T61" fmla="*/ 2 h 420"/>
                <a:gd name="T62" fmla="*/ 1 w 484"/>
                <a:gd name="T63" fmla="*/ 2 h 420"/>
                <a:gd name="T64" fmla="*/ 1 w 484"/>
                <a:gd name="T65" fmla="*/ 2 h 420"/>
                <a:gd name="T66" fmla="*/ 1 w 484"/>
                <a:gd name="T67" fmla="*/ 2 h 420"/>
                <a:gd name="T68" fmla="*/ 1 w 484"/>
                <a:gd name="T69" fmla="*/ 2 h 420"/>
                <a:gd name="T70" fmla="*/ 1 w 484"/>
                <a:gd name="T71" fmla="*/ 2 h 4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4"/>
                <a:gd name="T109" fmla="*/ 0 h 420"/>
                <a:gd name="T110" fmla="*/ 484 w 484"/>
                <a:gd name="T111" fmla="*/ 420 h 4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4" h="420">
                  <a:moveTo>
                    <a:pt x="309" y="420"/>
                  </a:moveTo>
                  <a:lnTo>
                    <a:pt x="318" y="413"/>
                  </a:lnTo>
                  <a:lnTo>
                    <a:pt x="327" y="405"/>
                  </a:lnTo>
                  <a:lnTo>
                    <a:pt x="335" y="397"/>
                  </a:lnTo>
                  <a:lnTo>
                    <a:pt x="341" y="387"/>
                  </a:lnTo>
                  <a:lnTo>
                    <a:pt x="347" y="378"/>
                  </a:lnTo>
                  <a:lnTo>
                    <a:pt x="352" y="366"/>
                  </a:lnTo>
                  <a:lnTo>
                    <a:pt x="356" y="355"/>
                  </a:lnTo>
                  <a:lnTo>
                    <a:pt x="359" y="343"/>
                  </a:lnTo>
                  <a:lnTo>
                    <a:pt x="390" y="164"/>
                  </a:lnTo>
                  <a:lnTo>
                    <a:pt x="154" y="120"/>
                  </a:lnTo>
                  <a:lnTo>
                    <a:pt x="124" y="299"/>
                  </a:lnTo>
                  <a:lnTo>
                    <a:pt x="122" y="323"/>
                  </a:lnTo>
                  <a:lnTo>
                    <a:pt x="124" y="346"/>
                  </a:lnTo>
                  <a:lnTo>
                    <a:pt x="131" y="367"/>
                  </a:lnTo>
                  <a:lnTo>
                    <a:pt x="141" y="387"/>
                  </a:lnTo>
                  <a:lnTo>
                    <a:pt x="126" y="384"/>
                  </a:lnTo>
                  <a:lnTo>
                    <a:pt x="111" y="378"/>
                  </a:lnTo>
                  <a:lnTo>
                    <a:pt x="95" y="372"/>
                  </a:lnTo>
                  <a:lnTo>
                    <a:pt x="80" y="363"/>
                  </a:lnTo>
                  <a:lnTo>
                    <a:pt x="64" y="354"/>
                  </a:lnTo>
                  <a:lnTo>
                    <a:pt x="50" y="343"/>
                  </a:lnTo>
                  <a:lnTo>
                    <a:pt x="37" y="331"/>
                  </a:lnTo>
                  <a:lnTo>
                    <a:pt x="25" y="317"/>
                  </a:lnTo>
                  <a:lnTo>
                    <a:pt x="15" y="302"/>
                  </a:lnTo>
                  <a:lnTo>
                    <a:pt x="8" y="286"/>
                  </a:lnTo>
                  <a:lnTo>
                    <a:pt x="2" y="268"/>
                  </a:lnTo>
                  <a:lnTo>
                    <a:pt x="0" y="250"/>
                  </a:lnTo>
                  <a:lnTo>
                    <a:pt x="1" y="232"/>
                  </a:lnTo>
                  <a:lnTo>
                    <a:pt x="7" y="211"/>
                  </a:lnTo>
                  <a:lnTo>
                    <a:pt x="15" y="189"/>
                  </a:lnTo>
                  <a:lnTo>
                    <a:pt x="28" y="167"/>
                  </a:lnTo>
                  <a:lnTo>
                    <a:pt x="45" y="145"/>
                  </a:lnTo>
                  <a:lnTo>
                    <a:pt x="62" y="125"/>
                  </a:lnTo>
                  <a:lnTo>
                    <a:pt x="79" y="105"/>
                  </a:lnTo>
                  <a:lnTo>
                    <a:pt x="98" y="88"/>
                  </a:lnTo>
                  <a:lnTo>
                    <a:pt x="116" y="72"/>
                  </a:lnTo>
                  <a:lnTo>
                    <a:pt x="134" y="57"/>
                  </a:lnTo>
                  <a:lnTo>
                    <a:pt x="153" y="44"/>
                  </a:lnTo>
                  <a:lnTo>
                    <a:pt x="172" y="32"/>
                  </a:lnTo>
                  <a:lnTo>
                    <a:pt x="191" y="22"/>
                  </a:lnTo>
                  <a:lnTo>
                    <a:pt x="209" y="14"/>
                  </a:lnTo>
                  <a:lnTo>
                    <a:pt x="228" y="8"/>
                  </a:lnTo>
                  <a:lnTo>
                    <a:pt x="246" y="4"/>
                  </a:lnTo>
                  <a:lnTo>
                    <a:pt x="263" y="0"/>
                  </a:lnTo>
                  <a:lnTo>
                    <a:pt x="279" y="0"/>
                  </a:lnTo>
                  <a:lnTo>
                    <a:pt x="295" y="0"/>
                  </a:lnTo>
                  <a:lnTo>
                    <a:pt x="310" y="4"/>
                  </a:lnTo>
                  <a:lnTo>
                    <a:pt x="339" y="15"/>
                  </a:lnTo>
                  <a:lnTo>
                    <a:pt x="367" y="32"/>
                  </a:lnTo>
                  <a:lnTo>
                    <a:pt x="393" y="56"/>
                  </a:lnTo>
                  <a:lnTo>
                    <a:pt x="416" y="83"/>
                  </a:lnTo>
                  <a:lnTo>
                    <a:pt x="437" y="115"/>
                  </a:lnTo>
                  <a:lnTo>
                    <a:pt x="455" y="153"/>
                  </a:lnTo>
                  <a:lnTo>
                    <a:pt x="469" y="195"/>
                  </a:lnTo>
                  <a:lnTo>
                    <a:pt x="480" y="241"/>
                  </a:lnTo>
                  <a:lnTo>
                    <a:pt x="483" y="264"/>
                  </a:lnTo>
                  <a:lnTo>
                    <a:pt x="484" y="285"/>
                  </a:lnTo>
                  <a:lnTo>
                    <a:pt x="483" y="304"/>
                  </a:lnTo>
                  <a:lnTo>
                    <a:pt x="481" y="323"/>
                  </a:lnTo>
                  <a:lnTo>
                    <a:pt x="477" y="339"/>
                  </a:lnTo>
                  <a:lnTo>
                    <a:pt x="472" y="354"/>
                  </a:lnTo>
                  <a:lnTo>
                    <a:pt x="463" y="366"/>
                  </a:lnTo>
                  <a:lnTo>
                    <a:pt x="454" y="378"/>
                  </a:lnTo>
                  <a:lnTo>
                    <a:pt x="443" y="388"/>
                  </a:lnTo>
                  <a:lnTo>
                    <a:pt x="430" y="397"/>
                  </a:lnTo>
                  <a:lnTo>
                    <a:pt x="415" y="404"/>
                  </a:lnTo>
                  <a:lnTo>
                    <a:pt x="398" y="410"/>
                  </a:lnTo>
                  <a:lnTo>
                    <a:pt x="378" y="415"/>
                  </a:lnTo>
                  <a:lnTo>
                    <a:pt x="358" y="418"/>
                  </a:lnTo>
                  <a:lnTo>
                    <a:pt x="335" y="419"/>
                  </a:lnTo>
                  <a:lnTo>
                    <a:pt x="309" y="420"/>
                  </a:lnTo>
                  <a:close/>
                </a:path>
              </a:pathLst>
            </a:custGeom>
            <a:solidFill>
              <a:srgbClr val="000000"/>
            </a:solidFill>
            <a:ln w="9525">
              <a:noFill/>
              <a:round/>
              <a:headEnd/>
              <a:tailEnd/>
            </a:ln>
          </p:spPr>
          <p:txBody>
            <a:bodyPr/>
            <a:lstStyle/>
            <a:p>
              <a:endParaRPr lang="zh-CN" altLang="en-US"/>
            </a:p>
          </p:txBody>
        </p:sp>
        <p:sp>
          <p:nvSpPr>
            <p:cNvPr id="73755" name="Freeform 23"/>
            <p:cNvSpPr>
              <a:spLocks/>
            </p:cNvSpPr>
            <p:nvPr/>
          </p:nvSpPr>
          <p:spPr bwMode="auto">
            <a:xfrm>
              <a:off x="5232" y="612"/>
              <a:ext cx="37" cy="66"/>
            </a:xfrm>
            <a:custGeom>
              <a:avLst/>
              <a:gdLst>
                <a:gd name="T0" fmla="*/ 1 w 56"/>
                <a:gd name="T1" fmla="*/ 2 h 86"/>
                <a:gd name="T2" fmla="*/ 1 w 56"/>
                <a:gd name="T3" fmla="*/ 2 h 86"/>
                <a:gd name="T4" fmla="*/ 1 w 56"/>
                <a:gd name="T5" fmla="*/ 2 h 86"/>
                <a:gd name="T6" fmla="*/ 1 w 56"/>
                <a:gd name="T7" fmla="*/ 2 h 86"/>
                <a:gd name="T8" fmla="*/ 1 w 56"/>
                <a:gd name="T9" fmla="*/ 2 h 86"/>
                <a:gd name="T10" fmla="*/ 1 w 56"/>
                <a:gd name="T11" fmla="*/ 2 h 86"/>
                <a:gd name="T12" fmla="*/ 1 w 56"/>
                <a:gd name="T13" fmla="*/ 2 h 86"/>
                <a:gd name="T14" fmla="*/ 1 w 56"/>
                <a:gd name="T15" fmla="*/ 2 h 86"/>
                <a:gd name="T16" fmla="*/ 1 w 56"/>
                <a:gd name="T17" fmla="*/ 2 h 86"/>
                <a:gd name="T18" fmla="*/ 0 w 56"/>
                <a:gd name="T19" fmla="*/ 2 h 86"/>
                <a:gd name="T20" fmla="*/ 1 w 56"/>
                <a:gd name="T21" fmla="*/ 2 h 86"/>
                <a:gd name="T22" fmla="*/ 1 w 56"/>
                <a:gd name="T23" fmla="*/ 2 h 86"/>
                <a:gd name="T24" fmla="*/ 1 w 56"/>
                <a:gd name="T25" fmla="*/ 2 h 86"/>
                <a:gd name="T26" fmla="*/ 1 w 56"/>
                <a:gd name="T27" fmla="*/ 2 h 86"/>
                <a:gd name="T28" fmla="*/ 1 w 56"/>
                <a:gd name="T29" fmla="*/ 2 h 86"/>
                <a:gd name="T30" fmla="*/ 1 w 56"/>
                <a:gd name="T31" fmla="*/ 2 h 86"/>
                <a:gd name="T32" fmla="*/ 1 w 56"/>
                <a:gd name="T33" fmla="*/ 2 h 86"/>
                <a:gd name="T34" fmla="*/ 1 w 56"/>
                <a:gd name="T35" fmla="*/ 2 h 86"/>
                <a:gd name="T36" fmla="*/ 1 w 56"/>
                <a:gd name="T37" fmla="*/ 2 h 86"/>
                <a:gd name="T38" fmla="*/ 1 w 56"/>
                <a:gd name="T39" fmla="*/ 2 h 86"/>
                <a:gd name="T40" fmla="*/ 1 w 56"/>
                <a:gd name="T41" fmla="*/ 2 h 86"/>
                <a:gd name="T42" fmla="*/ 1 w 56"/>
                <a:gd name="T43" fmla="*/ 1 h 86"/>
                <a:gd name="T44" fmla="*/ 1 w 56"/>
                <a:gd name="T45" fmla="*/ 0 h 86"/>
                <a:gd name="T46" fmla="*/ 1 w 56"/>
                <a:gd name="T47" fmla="*/ 1 h 86"/>
                <a:gd name="T48" fmla="*/ 1 w 56"/>
                <a:gd name="T49" fmla="*/ 2 h 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
                <a:gd name="T76" fmla="*/ 0 h 86"/>
                <a:gd name="T77" fmla="*/ 56 w 56"/>
                <a:gd name="T78" fmla="*/ 86 h 8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 h="86">
                  <a:moveTo>
                    <a:pt x="47" y="4"/>
                  </a:moveTo>
                  <a:lnTo>
                    <a:pt x="47" y="4"/>
                  </a:lnTo>
                  <a:lnTo>
                    <a:pt x="45" y="15"/>
                  </a:lnTo>
                  <a:lnTo>
                    <a:pt x="40" y="26"/>
                  </a:lnTo>
                  <a:lnTo>
                    <a:pt x="36" y="36"/>
                  </a:lnTo>
                  <a:lnTo>
                    <a:pt x="30" y="46"/>
                  </a:lnTo>
                  <a:lnTo>
                    <a:pt x="24" y="55"/>
                  </a:lnTo>
                  <a:lnTo>
                    <a:pt x="16" y="63"/>
                  </a:lnTo>
                  <a:lnTo>
                    <a:pt x="8" y="71"/>
                  </a:lnTo>
                  <a:lnTo>
                    <a:pt x="0" y="77"/>
                  </a:lnTo>
                  <a:lnTo>
                    <a:pt x="5" y="86"/>
                  </a:lnTo>
                  <a:lnTo>
                    <a:pt x="15" y="78"/>
                  </a:lnTo>
                  <a:lnTo>
                    <a:pt x="23" y="70"/>
                  </a:lnTo>
                  <a:lnTo>
                    <a:pt x="31" y="62"/>
                  </a:lnTo>
                  <a:lnTo>
                    <a:pt x="39" y="50"/>
                  </a:lnTo>
                  <a:lnTo>
                    <a:pt x="45" y="41"/>
                  </a:lnTo>
                  <a:lnTo>
                    <a:pt x="49" y="28"/>
                  </a:lnTo>
                  <a:lnTo>
                    <a:pt x="54" y="17"/>
                  </a:lnTo>
                  <a:lnTo>
                    <a:pt x="56" y="4"/>
                  </a:lnTo>
                  <a:lnTo>
                    <a:pt x="55" y="1"/>
                  </a:lnTo>
                  <a:lnTo>
                    <a:pt x="52" y="0"/>
                  </a:lnTo>
                  <a:lnTo>
                    <a:pt x="48" y="1"/>
                  </a:lnTo>
                  <a:lnTo>
                    <a:pt x="47" y="4"/>
                  </a:lnTo>
                  <a:close/>
                </a:path>
              </a:pathLst>
            </a:custGeom>
            <a:solidFill>
              <a:srgbClr val="000000"/>
            </a:solidFill>
            <a:ln w="9525">
              <a:noFill/>
              <a:round/>
              <a:headEnd/>
              <a:tailEnd/>
            </a:ln>
          </p:spPr>
          <p:txBody>
            <a:bodyPr/>
            <a:lstStyle/>
            <a:p>
              <a:endParaRPr lang="zh-CN" altLang="en-US"/>
            </a:p>
          </p:txBody>
        </p:sp>
        <p:sp>
          <p:nvSpPr>
            <p:cNvPr id="73756" name="Freeform 24"/>
            <p:cNvSpPr>
              <a:spLocks/>
            </p:cNvSpPr>
            <p:nvPr/>
          </p:nvSpPr>
          <p:spPr bwMode="auto">
            <a:xfrm>
              <a:off x="5264" y="475"/>
              <a:ext cx="26" cy="140"/>
            </a:xfrm>
            <a:custGeom>
              <a:avLst/>
              <a:gdLst>
                <a:gd name="T0" fmla="*/ 1 w 40"/>
                <a:gd name="T1" fmla="*/ 2 h 184"/>
                <a:gd name="T2" fmla="*/ 1 w 40"/>
                <a:gd name="T3" fmla="*/ 2 h 184"/>
                <a:gd name="T4" fmla="*/ 0 w 40"/>
                <a:gd name="T5" fmla="*/ 2 h 184"/>
                <a:gd name="T6" fmla="*/ 1 w 40"/>
                <a:gd name="T7" fmla="*/ 2 h 184"/>
                <a:gd name="T8" fmla="*/ 1 w 40"/>
                <a:gd name="T9" fmla="*/ 2 h 184"/>
                <a:gd name="T10" fmla="*/ 1 w 40"/>
                <a:gd name="T11" fmla="*/ 0 h 184"/>
                <a:gd name="T12" fmla="*/ 1 w 40"/>
                <a:gd name="T13" fmla="*/ 2 h 184"/>
                <a:gd name="T14" fmla="*/ 1 w 40"/>
                <a:gd name="T15" fmla="*/ 1 h 184"/>
                <a:gd name="T16" fmla="*/ 1 w 40"/>
                <a:gd name="T17" fmla="*/ 0 h 184"/>
                <a:gd name="T18" fmla="*/ 1 w 40"/>
                <a:gd name="T19" fmla="*/ 1 h 184"/>
                <a:gd name="T20" fmla="*/ 1 w 40"/>
                <a:gd name="T21" fmla="*/ 2 h 184"/>
                <a:gd name="T22" fmla="*/ 1 w 40"/>
                <a:gd name="T23" fmla="*/ 2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4"/>
                <a:gd name="T38" fmla="*/ 40 w 40"/>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4">
                  <a:moveTo>
                    <a:pt x="36" y="9"/>
                  </a:moveTo>
                  <a:lnTo>
                    <a:pt x="31" y="5"/>
                  </a:lnTo>
                  <a:lnTo>
                    <a:pt x="0" y="184"/>
                  </a:lnTo>
                  <a:lnTo>
                    <a:pt x="9" y="184"/>
                  </a:lnTo>
                  <a:lnTo>
                    <a:pt x="40" y="5"/>
                  </a:lnTo>
                  <a:lnTo>
                    <a:pt x="36" y="0"/>
                  </a:lnTo>
                  <a:lnTo>
                    <a:pt x="40" y="5"/>
                  </a:lnTo>
                  <a:lnTo>
                    <a:pt x="39" y="1"/>
                  </a:lnTo>
                  <a:lnTo>
                    <a:pt x="36" y="0"/>
                  </a:lnTo>
                  <a:lnTo>
                    <a:pt x="32" y="1"/>
                  </a:lnTo>
                  <a:lnTo>
                    <a:pt x="31" y="5"/>
                  </a:lnTo>
                  <a:lnTo>
                    <a:pt x="36" y="9"/>
                  </a:lnTo>
                  <a:close/>
                </a:path>
              </a:pathLst>
            </a:custGeom>
            <a:solidFill>
              <a:srgbClr val="000000"/>
            </a:solidFill>
            <a:ln w="9525">
              <a:noFill/>
              <a:round/>
              <a:headEnd/>
              <a:tailEnd/>
            </a:ln>
          </p:spPr>
          <p:txBody>
            <a:bodyPr/>
            <a:lstStyle/>
            <a:p>
              <a:endParaRPr lang="zh-CN" altLang="en-US"/>
            </a:p>
          </p:txBody>
        </p:sp>
        <p:sp>
          <p:nvSpPr>
            <p:cNvPr id="73757" name="Freeform 25"/>
            <p:cNvSpPr>
              <a:spLocks/>
            </p:cNvSpPr>
            <p:nvPr/>
          </p:nvSpPr>
          <p:spPr bwMode="auto">
            <a:xfrm>
              <a:off x="5128" y="441"/>
              <a:ext cx="158" cy="42"/>
            </a:xfrm>
            <a:custGeom>
              <a:avLst/>
              <a:gdLst>
                <a:gd name="T0" fmla="*/ 1 w 241"/>
                <a:gd name="T1" fmla="*/ 2 h 53"/>
                <a:gd name="T2" fmla="*/ 1 w 241"/>
                <a:gd name="T3" fmla="*/ 2 h 53"/>
                <a:gd name="T4" fmla="*/ 1 w 241"/>
                <a:gd name="T5" fmla="*/ 2 h 53"/>
                <a:gd name="T6" fmla="*/ 1 w 241"/>
                <a:gd name="T7" fmla="*/ 2 h 53"/>
                <a:gd name="T8" fmla="*/ 1 w 241"/>
                <a:gd name="T9" fmla="*/ 0 h 53"/>
                <a:gd name="T10" fmla="*/ 0 w 241"/>
                <a:gd name="T11" fmla="*/ 2 h 53"/>
                <a:gd name="T12" fmla="*/ 1 w 241"/>
                <a:gd name="T13" fmla="*/ 0 h 53"/>
                <a:gd name="T14" fmla="*/ 1 w 241"/>
                <a:gd name="T15" fmla="*/ 2 h 53"/>
                <a:gd name="T16" fmla="*/ 0 w 241"/>
                <a:gd name="T17" fmla="*/ 2 h 53"/>
                <a:gd name="T18" fmla="*/ 1 w 241"/>
                <a:gd name="T19" fmla="*/ 2 h 53"/>
                <a:gd name="T20" fmla="*/ 1 w 241"/>
                <a:gd name="T21" fmla="*/ 2 h 53"/>
                <a:gd name="T22" fmla="*/ 1 w 241"/>
                <a:gd name="T23" fmla="*/ 2 h 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1"/>
                <a:gd name="T37" fmla="*/ 0 h 53"/>
                <a:gd name="T38" fmla="*/ 241 w 241"/>
                <a:gd name="T39" fmla="*/ 53 h 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1" h="53">
                  <a:moveTo>
                    <a:pt x="10" y="5"/>
                  </a:moveTo>
                  <a:lnTo>
                    <a:pt x="5" y="10"/>
                  </a:lnTo>
                  <a:lnTo>
                    <a:pt x="241" y="53"/>
                  </a:lnTo>
                  <a:lnTo>
                    <a:pt x="241" y="44"/>
                  </a:lnTo>
                  <a:lnTo>
                    <a:pt x="5" y="0"/>
                  </a:lnTo>
                  <a:lnTo>
                    <a:pt x="0" y="5"/>
                  </a:lnTo>
                  <a:lnTo>
                    <a:pt x="5" y="0"/>
                  </a:lnTo>
                  <a:lnTo>
                    <a:pt x="1" y="2"/>
                  </a:lnTo>
                  <a:lnTo>
                    <a:pt x="0" y="5"/>
                  </a:lnTo>
                  <a:lnTo>
                    <a:pt x="1" y="8"/>
                  </a:lnTo>
                  <a:lnTo>
                    <a:pt x="5" y="10"/>
                  </a:lnTo>
                  <a:lnTo>
                    <a:pt x="10" y="5"/>
                  </a:lnTo>
                  <a:close/>
                </a:path>
              </a:pathLst>
            </a:custGeom>
            <a:solidFill>
              <a:srgbClr val="000000"/>
            </a:solidFill>
            <a:ln w="9525">
              <a:noFill/>
              <a:round/>
              <a:headEnd/>
              <a:tailEnd/>
            </a:ln>
          </p:spPr>
          <p:txBody>
            <a:bodyPr/>
            <a:lstStyle/>
            <a:p>
              <a:endParaRPr lang="zh-CN" altLang="en-US"/>
            </a:p>
          </p:txBody>
        </p:sp>
        <p:sp>
          <p:nvSpPr>
            <p:cNvPr id="73758" name="Freeform 26"/>
            <p:cNvSpPr>
              <a:spLocks/>
            </p:cNvSpPr>
            <p:nvPr/>
          </p:nvSpPr>
          <p:spPr bwMode="auto">
            <a:xfrm>
              <a:off x="5109" y="445"/>
              <a:ext cx="26" cy="141"/>
            </a:xfrm>
            <a:custGeom>
              <a:avLst/>
              <a:gdLst>
                <a:gd name="T0" fmla="*/ 1 w 40"/>
                <a:gd name="T1" fmla="*/ 2 h 184"/>
                <a:gd name="T2" fmla="*/ 1 w 40"/>
                <a:gd name="T3" fmla="*/ 2 h 184"/>
                <a:gd name="T4" fmla="*/ 1 w 40"/>
                <a:gd name="T5" fmla="*/ 0 h 184"/>
                <a:gd name="T6" fmla="*/ 1 w 40"/>
                <a:gd name="T7" fmla="*/ 0 h 184"/>
                <a:gd name="T8" fmla="*/ 0 w 40"/>
                <a:gd name="T9" fmla="*/ 2 h 184"/>
                <a:gd name="T10" fmla="*/ 0 w 40"/>
                <a:gd name="T11" fmla="*/ 2 h 184"/>
                <a:gd name="T12" fmla="*/ 0 w 40"/>
                <a:gd name="T13" fmla="*/ 2 h 184"/>
                <a:gd name="T14" fmla="*/ 1 w 40"/>
                <a:gd name="T15" fmla="*/ 2 h 184"/>
                <a:gd name="T16" fmla="*/ 1 w 40"/>
                <a:gd name="T17" fmla="*/ 2 h 184"/>
                <a:gd name="T18" fmla="*/ 1 w 40"/>
                <a:gd name="T19" fmla="*/ 2 h 184"/>
                <a:gd name="T20" fmla="*/ 1 w 40"/>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184"/>
                <a:gd name="T35" fmla="*/ 40 w 40"/>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184">
                  <a:moveTo>
                    <a:pt x="10" y="179"/>
                  </a:moveTo>
                  <a:lnTo>
                    <a:pt x="10" y="179"/>
                  </a:lnTo>
                  <a:lnTo>
                    <a:pt x="40" y="0"/>
                  </a:lnTo>
                  <a:lnTo>
                    <a:pt x="30" y="0"/>
                  </a:lnTo>
                  <a:lnTo>
                    <a:pt x="0" y="179"/>
                  </a:lnTo>
                  <a:lnTo>
                    <a:pt x="2" y="183"/>
                  </a:lnTo>
                  <a:lnTo>
                    <a:pt x="5" y="184"/>
                  </a:lnTo>
                  <a:lnTo>
                    <a:pt x="8" y="183"/>
                  </a:lnTo>
                  <a:lnTo>
                    <a:pt x="10" y="179"/>
                  </a:lnTo>
                  <a:close/>
                </a:path>
              </a:pathLst>
            </a:custGeom>
            <a:solidFill>
              <a:srgbClr val="000000"/>
            </a:solidFill>
            <a:ln w="9525">
              <a:noFill/>
              <a:round/>
              <a:headEnd/>
              <a:tailEnd/>
            </a:ln>
          </p:spPr>
          <p:txBody>
            <a:bodyPr/>
            <a:lstStyle/>
            <a:p>
              <a:endParaRPr lang="zh-CN" altLang="en-US"/>
            </a:p>
          </p:txBody>
        </p:sp>
        <p:sp>
          <p:nvSpPr>
            <p:cNvPr id="73759" name="Freeform 27"/>
            <p:cNvSpPr>
              <a:spLocks/>
            </p:cNvSpPr>
            <p:nvPr/>
          </p:nvSpPr>
          <p:spPr bwMode="auto">
            <a:xfrm>
              <a:off x="5106" y="582"/>
              <a:ext cx="20" cy="70"/>
            </a:xfrm>
            <a:custGeom>
              <a:avLst/>
              <a:gdLst>
                <a:gd name="T0" fmla="*/ 1 w 30"/>
                <a:gd name="T1" fmla="*/ 2 h 93"/>
                <a:gd name="T2" fmla="*/ 1 w 30"/>
                <a:gd name="T3" fmla="*/ 2 h 93"/>
                <a:gd name="T4" fmla="*/ 1 w 30"/>
                <a:gd name="T5" fmla="*/ 2 h 93"/>
                <a:gd name="T6" fmla="*/ 1 w 30"/>
                <a:gd name="T7" fmla="*/ 2 h 93"/>
                <a:gd name="T8" fmla="*/ 1 w 30"/>
                <a:gd name="T9" fmla="*/ 2 h 93"/>
                <a:gd name="T10" fmla="*/ 1 w 30"/>
                <a:gd name="T11" fmla="*/ 0 h 93"/>
                <a:gd name="T12" fmla="*/ 1 w 30"/>
                <a:gd name="T13" fmla="*/ 0 h 93"/>
                <a:gd name="T14" fmla="*/ 0 w 30"/>
                <a:gd name="T15" fmla="*/ 2 h 93"/>
                <a:gd name="T16" fmla="*/ 1 w 30"/>
                <a:gd name="T17" fmla="*/ 2 h 93"/>
                <a:gd name="T18" fmla="*/ 1 w 30"/>
                <a:gd name="T19" fmla="*/ 2 h 93"/>
                <a:gd name="T20" fmla="*/ 1 w 30"/>
                <a:gd name="T21" fmla="*/ 2 h 93"/>
                <a:gd name="T22" fmla="*/ 1 w 30"/>
                <a:gd name="T23" fmla="*/ 2 h 93"/>
                <a:gd name="T24" fmla="*/ 1 w 30"/>
                <a:gd name="T25" fmla="*/ 2 h 93"/>
                <a:gd name="T26" fmla="*/ 1 w 30"/>
                <a:gd name="T27" fmla="*/ 2 h 93"/>
                <a:gd name="T28" fmla="*/ 1 w 30"/>
                <a:gd name="T29" fmla="*/ 2 h 93"/>
                <a:gd name="T30" fmla="*/ 1 w 30"/>
                <a:gd name="T31" fmla="*/ 2 h 93"/>
                <a:gd name="T32" fmla="*/ 1 w 30"/>
                <a:gd name="T33" fmla="*/ 2 h 93"/>
                <a:gd name="T34" fmla="*/ 1 w 30"/>
                <a:gd name="T35" fmla="*/ 2 h 9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
                <a:gd name="T55" fmla="*/ 0 h 93"/>
                <a:gd name="T56" fmla="*/ 30 w 30"/>
                <a:gd name="T57" fmla="*/ 93 h 9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 h="93">
                  <a:moveTo>
                    <a:pt x="25" y="93"/>
                  </a:moveTo>
                  <a:lnTo>
                    <a:pt x="30" y="86"/>
                  </a:lnTo>
                  <a:lnTo>
                    <a:pt x="20" y="67"/>
                  </a:lnTo>
                  <a:lnTo>
                    <a:pt x="13" y="47"/>
                  </a:lnTo>
                  <a:lnTo>
                    <a:pt x="11" y="24"/>
                  </a:lnTo>
                  <a:lnTo>
                    <a:pt x="13" y="0"/>
                  </a:lnTo>
                  <a:lnTo>
                    <a:pt x="3" y="0"/>
                  </a:lnTo>
                  <a:lnTo>
                    <a:pt x="0" y="24"/>
                  </a:lnTo>
                  <a:lnTo>
                    <a:pt x="3" y="47"/>
                  </a:lnTo>
                  <a:lnTo>
                    <a:pt x="10" y="70"/>
                  </a:lnTo>
                  <a:lnTo>
                    <a:pt x="21" y="90"/>
                  </a:lnTo>
                  <a:lnTo>
                    <a:pt x="25" y="83"/>
                  </a:lnTo>
                  <a:lnTo>
                    <a:pt x="21" y="90"/>
                  </a:lnTo>
                  <a:lnTo>
                    <a:pt x="23" y="93"/>
                  </a:lnTo>
                  <a:lnTo>
                    <a:pt x="28" y="93"/>
                  </a:lnTo>
                  <a:lnTo>
                    <a:pt x="30" y="89"/>
                  </a:lnTo>
                  <a:lnTo>
                    <a:pt x="30" y="86"/>
                  </a:lnTo>
                  <a:lnTo>
                    <a:pt x="25" y="93"/>
                  </a:lnTo>
                  <a:close/>
                </a:path>
              </a:pathLst>
            </a:custGeom>
            <a:solidFill>
              <a:srgbClr val="000000"/>
            </a:solidFill>
            <a:ln w="9525">
              <a:noFill/>
              <a:round/>
              <a:headEnd/>
              <a:tailEnd/>
            </a:ln>
          </p:spPr>
          <p:txBody>
            <a:bodyPr/>
            <a:lstStyle/>
            <a:p>
              <a:endParaRPr lang="zh-CN" altLang="en-US"/>
            </a:p>
          </p:txBody>
        </p:sp>
        <p:sp>
          <p:nvSpPr>
            <p:cNvPr id="73760" name="Freeform 28"/>
            <p:cNvSpPr>
              <a:spLocks/>
            </p:cNvSpPr>
            <p:nvPr/>
          </p:nvSpPr>
          <p:spPr bwMode="auto">
            <a:xfrm>
              <a:off x="5026" y="480"/>
              <a:ext cx="97" cy="172"/>
            </a:xfrm>
            <a:custGeom>
              <a:avLst/>
              <a:gdLst>
                <a:gd name="T0" fmla="*/ 1 w 147"/>
                <a:gd name="T1" fmla="*/ 0 h 227"/>
                <a:gd name="T2" fmla="*/ 1 w 147"/>
                <a:gd name="T3" fmla="*/ 0 h 227"/>
                <a:gd name="T4" fmla="*/ 1 w 147"/>
                <a:gd name="T5" fmla="*/ 2 h 227"/>
                <a:gd name="T6" fmla="*/ 1 w 147"/>
                <a:gd name="T7" fmla="*/ 2 h 227"/>
                <a:gd name="T8" fmla="*/ 1 w 147"/>
                <a:gd name="T9" fmla="*/ 2 h 227"/>
                <a:gd name="T10" fmla="*/ 0 w 147"/>
                <a:gd name="T11" fmla="*/ 2 h 227"/>
                <a:gd name="T12" fmla="*/ 1 w 147"/>
                <a:gd name="T13" fmla="*/ 2 h 227"/>
                <a:gd name="T14" fmla="*/ 1 w 147"/>
                <a:gd name="T15" fmla="*/ 2 h 227"/>
                <a:gd name="T16" fmla="*/ 1 w 147"/>
                <a:gd name="T17" fmla="*/ 2 h 227"/>
                <a:gd name="T18" fmla="*/ 1 w 147"/>
                <a:gd name="T19" fmla="*/ 2 h 227"/>
                <a:gd name="T20" fmla="*/ 1 w 147"/>
                <a:gd name="T21" fmla="*/ 2 h 227"/>
                <a:gd name="T22" fmla="*/ 1 w 147"/>
                <a:gd name="T23" fmla="*/ 2 h 227"/>
                <a:gd name="T24" fmla="*/ 1 w 147"/>
                <a:gd name="T25" fmla="*/ 2 h 227"/>
                <a:gd name="T26" fmla="*/ 1 w 147"/>
                <a:gd name="T27" fmla="*/ 2 h 227"/>
                <a:gd name="T28" fmla="*/ 1 w 147"/>
                <a:gd name="T29" fmla="*/ 2 h 227"/>
                <a:gd name="T30" fmla="*/ 1 w 147"/>
                <a:gd name="T31" fmla="*/ 2 h 227"/>
                <a:gd name="T32" fmla="*/ 1 w 147"/>
                <a:gd name="T33" fmla="*/ 2 h 227"/>
                <a:gd name="T34" fmla="*/ 1 w 147"/>
                <a:gd name="T35" fmla="*/ 2 h 227"/>
                <a:gd name="T36" fmla="*/ 1 w 147"/>
                <a:gd name="T37" fmla="*/ 2 h 227"/>
                <a:gd name="T38" fmla="*/ 1 w 147"/>
                <a:gd name="T39" fmla="*/ 2 h 227"/>
                <a:gd name="T40" fmla="*/ 1 w 147"/>
                <a:gd name="T41" fmla="*/ 2 h 227"/>
                <a:gd name="T42" fmla="*/ 1 w 147"/>
                <a:gd name="T43" fmla="*/ 2 h 227"/>
                <a:gd name="T44" fmla="*/ 1 w 147"/>
                <a:gd name="T45" fmla="*/ 2 h 227"/>
                <a:gd name="T46" fmla="*/ 1 w 147"/>
                <a:gd name="T47" fmla="*/ 2 h 227"/>
                <a:gd name="T48" fmla="*/ 1 w 147"/>
                <a:gd name="T49" fmla="*/ 2 h 227"/>
                <a:gd name="T50" fmla="*/ 1 w 147"/>
                <a:gd name="T51" fmla="*/ 2 h 227"/>
                <a:gd name="T52" fmla="*/ 1 w 147"/>
                <a:gd name="T53" fmla="*/ 2 h 227"/>
                <a:gd name="T54" fmla="*/ 1 w 147"/>
                <a:gd name="T55" fmla="*/ 2 h 227"/>
                <a:gd name="T56" fmla="*/ 1 w 147"/>
                <a:gd name="T57" fmla="*/ 2 h 227"/>
                <a:gd name="T58" fmla="*/ 1 w 147"/>
                <a:gd name="T59" fmla="*/ 2 h 227"/>
                <a:gd name="T60" fmla="*/ 1 w 147"/>
                <a:gd name="T61" fmla="*/ 2 h 227"/>
                <a:gd name="T62" fmla="*/ 1 w 147"/>
                <a:gd name="T63" fmla="*/ 2 h 227"/>
                <a:gd name="T64" fmla="*/ 1 w 147"/>
                <a:gd name="T65" fmla="*/ 2 h 227"/>
                <a:gd name="T66" fmla="*/ 1 w 147"/>
                <a:gd name="T67" fmla="*/ 2 h 227"/>
                <a:gd name="T68" fmla="*/ 1 w 147"/>
                <a:gd name="T69" fmla="*/ 2 h 227"/>
                <a:gd name="T70" fmla="*/ 1 w 147"/>
                <a:gd name="T71" fmla="*/ 2 h 227"/>
                <a:gd name="T72" fmla="*/ 1 w 147"/>
                <a:gd name="T73" fmla="*/ 0 h 22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7"/>
                <a:gd name="T112" fmla="*/ 0 h 227"/>
                <a:gd name="T113" fmla="*/ 147 w 147"/>
                <a:gd name="T114" fmla="*/ 227 h 22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7" h="227">
                  <a:moveTo>
                    <a:pt x="30" y="0"/>
                  </a:moveTo>
                  <a:lnTo>
                    <a:pt x="30" y="0"/>
                  </a:lnTo>
                  <a:lnTo>
                    <a:pt x="16" y="22"/>
                  </a:lnTo>
                  <a:lnTo>
                    <a:pt x="8" y="45"/>
                  </a:lnTo>
                  <a:lnTo>
                    <a:pt x="2" y="67"/>
                  </a:lnTo>
                  <a:lnTo>
                    <a:pt x="0" y="85"/>
                  </a:lnTo>
                  <a:lnTo>
                    <a:pt x="3" y="105"/>
                  </a:lnTo>
                  <a:lnTo>
                    <a:pt x="9" y="122"/>
                  </a:lnTo>
                  <a:lnTo>
                    <a:pt x="16" y="139"/>
                  </a:lnTo>
                  <a:lnTo>
                    <a:pt x="28" y="155"/>
                  </a:lnTo>
                  <a:lnTo>
                    <a:pt x="39" y="169"/>
                  </a:lnTo>
                  <a:lnTo>
                    <a:pt x="53" y="182"/>
                  </a:lnTo>
                  <a:lnTo>
                    <a:pt x="68" y="193"/>
                  </a:lnTo>
                  <a:lnTo>
                    <a:pt x="84" y="202"/>
                  </a:lnTo>
                  <a:lnTo>
                    <a:pt x="99" y="212"/>
                  </a:lnTo>
                  <a:lnTo>
                    <a:pt x="116" y="217"/>
                  </a:lnTo>
                  <a:lnTo>
                    <a:pt x="131" y="223"/>
                  </a:lnTo>
                  <a:lnTo>
                    <a:pt x="147" y="227"/>
                  </a:lnTo>
                  <a:lnTo>
                    <a:pt x="147" y="217"/>
                  </a:lnTo>
                  <a:lnTo>
                    <a:pt x="133" y="214"/>
                  </a:lnTo>
                  <a:lnTo>
                    <a:pt x="118" y="208"/>
                  </a:lnTo>
                  <a:lnTo>
                    <a:pt x="104" y="202"/>
                  </a:lnTo>
                  <a:lnTo>
                    <a:pt x="89" y="193"/>
                  </a:lnTo>
                  <a:lnTo>
                    <a:pt x="72" y="184"/>
                  </a:lnTo>
                  <a:lnTo>
                    <a:pt x="60" y="175"/>
                  </a:lnTo>
                  <a:lnTo>
                    <a:pt x="46" y="162"/>
                  </a:lnTo>
                  <a:lnTo>
                    <a:pt x="34" y="148"/>
                  </a:lnTo>
                  <a:lnTo>
                    <a:pt x="25" y="134"/>
                  </a:lnTo>
                  <a:lnTo>
                    <a:pt x="18" y="120"/>
                  </a:lnTo>
                  <a:lnTo>
                    <a:pt x="13" y="102"/>
                  </a:lnTo>
                  <a:lnTo>
                    <a:pt x="11" y="85"/>
                  </a:lnTo>
                  <a:lnTo>
                    <a:pt x="11" y="67"/>
                  </a:lnTo>
                  <a:lnTo>
                    <a:pt x="17" y="47"/>
                  </a:lnTo>
                  <a:lnTo>
                    <a:pt x="25" y="26"/>
                  </a:lnTo>
                  <a:lnTo>
                    <a:pt x="39" y="4"/>
                  </a:lnTo>
                  <a:lnTo>
                    <a:pt x="30" y="0"/>
                  </a:lnTo>
                  <a:close/>
                </a:path>
              </a:pathLst>
            </a:custGeom>
            <a:solidFill>
              <a:srgbClr val="000000"/>
            </a:solidFill>
            <a:ln w="9525">
              <a:noFill/>
              <a:round/>
              <a:headEnd/>
              <a:tailEnd/>
            </a:ln>
          </p:spPr>
          <p:txBody>
            <a:bodyPr/>
            <a:lstStyle/>
            <a:p>
              <a:endParaRPr lang="zh-CN" altLang="en-US"/>
            </a:p>
          </p:txBody>
        </p:sp>
        <p:sp>
          <p:nvSpPr>
            <p:cNvPr id="73761" name="Freeform 29"/>
            <p:cNvSpPr>
              <a:spLocks/>
            </p:cNvSpPr>
            <p:nvPr/>
          </p:nvSpPr>
          <p:spPr bwMode="auto">
            <a:xfrm>
              <a:off x="5046" y="350"/>
              <a:ext cx="189" cy="133"/>
            </a:xfrm>
            <a:custGeom>
              <a:avLst/>
              <a:gdLst>
                <a:gd name="T0" fmla="*/ 1 w 288"/>
                <a:gd name="T1" fmla="*/ 2 h 174"/>
                <a:gd name="T2" fmla="*/ 1 w 288"/>
                <a:gd name="T3" fmla="*/ 2 h 174"/>
                <a:gd name="T4" fmla="*/ 1 w 288"/>
                <a:gd name="T5" fmla="*/ 1 h 174"/>
                <a:gd name="T6" fmla="*/ 1 w 288"/>
                <a:gd name="T7" fmla="*/ 0 h 174"/>
                <a:gd name="T8" fmla="*/ 1 w 288"/>
                <a:gd name="T9" fmla="*/ 1 h 174"/>
                <a:gd name="T10" fmla="*/ 1 w 288"/>
                <a:gd name="T11" fmla="*/ 2 h 174"/>
                <a:gd name="T12" fmla="*/ 1 w 288"/>
                <a:gd name="T13" fmla="*/ 2 h 174"/>
                <a:gd name="T14" fmla="*/ 1 w 288"/>
                <a:gd name="T15" fmla="*/ 2 h 174"/>
                <a:gd name="T16" fmla="*/ 1 w 288"/>
                <a:gd name="T17" fmla="*/ 2 h 174"/>
                <a:gd name="T18" fmla="*/ 1 w 288"/>
                <a:gd name="T19" fmla="*/ 2 h 174"/>
                <a:gd name="T20" fmla="*/ 1 w 288"/>
                <a:gd name="T21" fmla="*/ 2 h 174"/>
                <a:gd name="T22" fmla="*/ 1 w 288"/>
                <a:gd name="T23" fmla="*/ 2 h 174"/>
                <a:gd name="T24" fmla="*/ 1 w 288"/>
                <a:gd name="T25" fmla="*/ 2 h 174"/>
                <a:gd name="T26" fmla="*/ 1 w 288"/>
                <a:gd name="T27" fmla="*/ 2 h 174"/>
                <a:gd name="T28" fmla="*/ 1 w 288"/>
                <a:gd name="T29" fmla="*/ 2 h 174"/>
                <a:gd name="T30" fmla="*/ 1 w 288"/>
                <a:gd name="T31" fmla="*/ 2 h 174"/>
                <a:gd name="T32" fmla="*/ 1 w 288"/>
                <a:gd name="T33" fmla="*/ 2 h 174"/>
                <a:gd name="T34" fmla="*/ 0 w 288"/>
                <a:gd name="T35" fmla="*/ 2 h 174"/>
                <a:gd name="T36" fmla="*/ 1 w 288"/>
                <a:gd name="T37" fmla="*/ 2 h 174"/>
                <a:gd name="T38" fmla="*/ 1 w 288"/>
                <a:gd name="T39" fmla="*/ 2 h 174"/>
                <a:gd name="T40" fmla="*/ 1 w 288"/>
                <a:gd name="T41" fmla="*/ 2 h 174"/>
                <a:gd name="T42" fmla="*/ 1 w 288"/>
                <a:gd name="T43" fmla="*/ 2 h 174"/>
                <a:gd name="T44" fmla="*/ 1 w 288"/>
                <a:gd name="T45" fmla="*/ 2 h 174"/>
                <a:gd name="T46" fmla="*/ 1 w 288"/>
                <a:gd name="T47" fmla="*/ 2 h 174"/>
                <a:gd name="T48" fmla="*/ 1 w 288"/>
                <a:gd name="T49" fmla="*/ 2 h 174"/>
                <a:gd name="T50" fmla="*/ 1 w 288"/>
                <a:gd name="T51" fmla="*/ 2 h 174"/>
                <a:gd name="T52" fmla="*/ 1 w 288"/>
                <a:gd name="T53" fmla="*/ 2 h 174"/>
                <a:gd name="T54" fmla="*/ 1 w 288"/>
                <a:gd name="T55" fmla="*/ 2 h 174"/>
                <a:gd name="T56" fmla="*/ 1 w 288"/>
                <a:gd name="T57" fmla="*/ 2 h 174"/>
                <a:gd name="T58" fmla="*/ 1 w 288"/>
                <a:gd name="T59" fmla="*/ 2 h 174"/>
                <a:gd name="T60" fmla="*/ 1 w 288"/>
                <a:gd name="T61" fmla="*/ 2 h 174"/>
                <a:gd name="T62" fmla="*/ 1 w 288"/>
                <a:gd name="T63" fmla="*/ 2 h 174"/>
                <a:gd name="T64" fmla="*/ 1 w 288"/>
                <a:gd name="T65" fmla="*/ 2 h 174"/>
                <a:gd name="T66" fmla="*/ 1 w 288"/>
                <a:gd name="T67" fmla="*/ 2 h 174"/>
                <a:gd name="T68" fmla="*/ 1 w 288"/>
                <a:gd name="T69" fmla="*/ 2 h 174"/>
                <a:gd name="T70" fmla="*/ 1 w 288"/>
                <a:gd name="T71" fmla="*/ 2 h 174"/>
                <a:gd name="T72" fmla="*/ 1 w 288"/>
                <a:gd name="T73" fmla="*/ 2 h 1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8"/>
                <a:gd name="T112" fmla="*/ 0 h 174"/>
                <a:gd name="T113" fmla="*/ 288 w 288"/>
                <a:gd name="T114" fmla="*/ 174 h 1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8" h="174">
                  <a:moveTo>
                    <a:pt x="288" y="4"/>
                  </a:moveTo>
                  <a:lnTo>
                    <a:pt x="288" y="4"/>
                  </a:lnTo>
                  <a:lnTo>
                    <a:pt x="271" y="1"/>
                  </a:lnTo>
                  <a:lnTo>
                    <a:pt x="255" y="0"/>
                  </a:lnTo>
                  <a:lnTo>
                    <a:pt x="239" y="1"/>
                  </a:lnTo>
                  <a:lnTo>
                    <a:pt x="221" y="4"/>
                  </a:lnTo>
                  <a:lnTo>
                    <a:pt x="202" y="9"/>
                  </a:lnTo>
                  <a:lnTo>
                    <a:pt x="184" y="14"/>
                  </a:lnTo>
                  <a:lnTo>
                    <a:pt x="164" y="23"/>
                  </a:lnTo>
                  <a:lnTo>
                    <a:pt x="146" y="33"/>
                  </a:lnTo>
                  <a:lnTo>
                    <a:pt x="126" y="44"/>
                  </a:lnTo>
                  <a:lnTo>
                    <a:pt x="108" y="58"/>
                  </a:lnTo>
                  <a:lnTo>
                    <a:pt x="88" y="73"/>
                  </a:lnTo>
                  <a:lnTo>
                    <a:pt x="70" y="89"/>
                  </a:lnTo>
                  <a:lnTo>
                    <a:pt x="52" y="107"/>
                  </a:lnTo>
                  <a:lnTo>
                    <a:pt x="34" y="126"/>
                  </a:lnTo>
                  <a:lnTo>
                    <a:pt x="17" y="147"/>
                  </a:lnTo>
                  <a:lnTo>
                    <a:pt x="0" y="170"/>
                  </a:lnTo>
                  <a:lnTo>
                    <a:pt x="9" y="174"/>
                  </a:lnTo>
                  <a:lnTo>
                    <a:pt x="24" y="154"/>
                  </a:lnTo>
                  <a:lnTo>
                    <a:pt x="41" y="133"/>
                  </a:lnTo>
                  <a:lnTo>
                    <a:pt x="59" y="113"/>
                  </a:lnTo>
                  <a:lnTo>
                    <a:pt x="77" y="96"/>
                  </a:lnTo>
                  <a:lnTo>
                    <a:pt x="95" y="80"/>
                  </a:lnTo>
                  <a:lnTo>
                    <a:pt x="113" y="65"/>
                  </a:lnTo>
                  <a:lnTo>
                    <a:pt x="131" y="54"/>
                  </a:lnTo>
                  <a:lnTo>
                    <a:pt x="151" y="42"/>
                  </a:lnTo>
                  <a:lnTo>
                    <a:pt x="169" y="32"/>
                  </a:lnTo>
                  <a:lnTo>
                    <a:pt x="186" y="24"/>
                  </a:lnTo>
                  <a:lnTo>
                    <a:pt x="205" y="18"/>
                  </a:lnTo>
                  <a:lnTo>
                    <a:pt x="223" y="13"/>
                  </a:lnTo>
                  <a:lnTo>
                    <a:pt x="239" y="10"/>
                  </a:lnTo>
                  <a:lnTo>
                    <a:pt x="255" y="11"/>
                  </a:lnTo>
                  <a:lnTo>
                    <a:pt x="271" y="10"/>
                  </a:lnTo>
                  <a:lnTo>
                    <a:pt x="285" y="13"/>
                  </a:lnTo>
                  <a:lnTo>
                    <a:pt x="288" y="4"/>
                  </a:lnTo>
                  <a:close/>
                </a:path>
              </a:pathLst>
            </a:custGeom>
            <a:solidFill>
              <a:srgbClr val="000000"/>
            </a:solidFill>
            <a:ln w="9525">
              <a:noFill/>
              <a:round/>
              <a:headEnd/>
              <a:tailEnd/>
            </a:ln>
          </p:spPr>
          <p:txBody>
            <a:bodyPr/>
            <a:lstStyle/>
            <a:p>
              <a:endParaRPr lang="zh-CN" altLang="en-US"/>
            </a:p>
          </p:txBody>
        </p:sp>
        <p:sp>
          <p:nvSpPr>
            <p:cNvPr id="73762" name="Freeform 30"/>
            <p:cNvSpPr>
              <a:spLocks/>
            </p:cNvSpPr>
            <p:nvPr/>
          </p:nvSpPr>
          <p:spPr bwMode="auto">
            <a:xfrm>
              <a:off x="5234" y="353"/>
              <a:ext cx="115" cy="185"/>
            </a:xfrm>
            <a:custGeom>
              <a:avLst/>
              <a:gdLst>
                <a:gd name="T0" fmla="*/ 1 w 175"/>
                <a:gd name="T1" fmla="*/ 2 h 242"/>
                <a:gd name="T2" fmla="*/ 1 w 175"/>
                <a:gd name="T3" fmla="*/ 2 h 242"/>
                <a:gd name="T4" fmla="*/ 1 w 175"/>
                <a:gd name="T5" fmla="*/ 2 h 242"/>
                <a:gd name="T6" fmla="*/ 1 w 175"/>
                <a:gd name="T7" fmla="*/ 2 h 242"/>
                <a:gd name="T8" fmla="*/ 1 w 175"/>
                <a:gd name="T9" fmla="*/ 2 h 242"/>
                <a:gd name="T10" fmla="*/ 1 w 175"/>
                <a:gd name="T11" fmla="*/ 2 h 242"/>
                <a:gd name="T12" fmla="*/ 1 w 175"/>
                <a:gd name="T13" fmla="*/ 2 h 242"/>
                <a:gd name="T14" fmla="*/ 1 w 175"/>
                <a:gd name="T15" fmla="*/ 2 h 242"/>
                <a:gd name="T16" fmla="*/ 1 w 175"/>
                <a:gd name="T17" fmla="*/ 2 h 242"/>
                <a:gd name="T18" fmla="*/ 1 w 175"/>
                <a:gd name="T19" fmla="*/ 0 h 242"/>
                <a:gd name="T20" fmla="*/ 0 w 175"/>
                <a:gd name="T21" fmla="*/ 2 h 242"/>
                <a:gd name="T22" fmla="*/ 1 w 175"/>
                <a:gd name="T23" fmla="*/ 2 h 242"/>
                <a:gd name="T24" fmla="*/ 1 w 175"/>
                <a:gd name="T25" fmla="*/ 2 h 242"/>
                <a:gd name="T26" fmla="*/ 1 w 175"/>
                <a:gd name="T27" fmla="*/ 2 h 242"/>
                <a:gd name="T28" fmla="*/ 1 w 175"/>
                <a:gd name="T29" fmla="*/ 2 h 242"/>
                <a:gd name="T30" fmla="*/ 1 w 175"/>
                <a:gd name="T31" fmla="*/ 2 h 242"/>
                <a:gd name="T32" fmla="*/ 1 w 175"/>
                <a:gd name="T33" fmla="*/ 2 h 242"/>
                <a:gd name="T34" fmla="*/ 1 w 175"/>
                <a:gd name="T35" fmla="*/ 2 h 242"/>
                <a:gd name="T36" fmla="*/ 1 w 175"/>
                <a:gd name="T37" fmla="*/ 2 h 242"/>
                <a:gd name="T38" fmla="*/ 1 w 175"/>
                <a:gd name="T39" fmla="*/ 2 h 242"/>
                <a:gd name="T40" fmla="*/ 1 w 175"/>
                <a:gd name="T41" fmla="*/ 2 h 2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
                <a:gd name="T64" fmla="*/ 0 h 242"/>
                <a:gd name="T65" fmla="*/ 175 w 175"/>
                <a:gd name="T66" fmla="*/ 242 h 2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 h="242">
                  <a:moveTo>
                    <a:pt x="175" y="242"/>
                  </a:moveTo>
                  <a:lnTo>
                    <a:pt x="175" y="242"/>
                  </a:lnTo>
                  <a:lnTo>
                    <a:pt x="165" y="195"/>
                  </a:lnTo>
                  <a:lnTo>
                    <a:pt x="151" y="153"/>
                  </a:lnTo>
                  <a:lnTo>
                    <a:pt x="133" y="114"/>
                  </a:lnTo>
                  <a:lnTo>
                    <a:pt x="112" y="82"/>
                  </a:lnTo>
                  <a:lnTo>
                    <a:pt x="88" y="53"/>
                  </a:lnTo>
                  <a:lnTo>
                    <a:pt x="60" y="29"/>
                  </a:lnTo>
                  <a:lnTo>
                    <a:pt x="32" y="12"/>
                  </a:lnTo>
                  <a:lnTo>
                    <a:pt x="3" y="0"/>
                  </a:lnTo>
                  <a:lnTo>
                    <a:pt x="0" y="9"/>
                  </a:lnTo>
                  <a:lnTo>
                    <a:pt x="28" y="21"/>
                  </a:lnTo>
                  <a:lnTo>
                    <a:pt x="56" y="38"/>
                  </a:lnTo>
                  <a:lnTo>
                    <a:pt x="81" y="60"/>
                  </a:lnTo>
                  <a:lnTo>
                    <a:pt x="103" y="86"/>
                  </a:lnTo>
                  <a:lnTo>
                    <a:pt x="123" y="119"/>
                  </a:lnTo>
                  <a:lnTo>
                    <a:pt x="142" y="155"/>
                  </a:lnTo>
                  <a:lnTo>
                    <a:pt x="156" y="197"/>
                  </a:lnTo>
                  <a:lnTo>
                    <a:pt x="166" y="242"/>
                  </a:lnTo>
                  <a:lnTo>
                    <a:pt x="175" y="242"/>
                  </a:lnTo>
                  <a:close/>
                </a:path>
              </a:pathLst>
            </a:custGeom>
            <a:solidFill>
              <a:srgbClr val="000000"/>
            </a:solidFill>
            <a:ln w="9525">
              <a:noFill/>
              <a:round/>
              <a:headEnd/>
              <a:tailEnd/>
            </a:ln>
          </p:spPr>
          <p:txBody>
            <a:bodyPr/>
            <a:lstStyle/>
            <a:p>
              <a:endParaRPr lang="zh-CN" altLang="en-US"/>
            </a:p>
          </p:txBody>
        </p:sp>
        <p:sp>
          <p:nvSpPr>
            <p:cNvPr id="73763" name="Freeform 31"/>
            <p:cNvSpPr>
              <a:spLocks/>
            </p:cNvSpPr>
            <p:nvPr/>
          </p:nvSpPr>
          <p:spPr bwMode="auto">
            <a:xfrm>
              <a:off x="5231" y="538"/>
              <a:ext cx="121" cy="141"/>
            </a:xfrm>
            <a:custGeom>
              <a:avLst/>
              <a:gdLst>
                <a:gd name="T0" fmla="*/ 1 w 185"/>
                <a:gd name="T1" fmla="*/ 2 h 185"/>
                <a:gd name="T2" fmla="*/ 1 w 185"/>
                <a:gd name="T3" fmla="*/ 2 h 185"/>
                <a:gd name="T4" fmla="*/ 1 w 185"/>
                <a:gd name="T5" fmla="*/ 2 h 185"/>
                <a:gd name="T6" fmla="*/ 1 w 185"/>
                <a:gd name="T7" fmla="*/ 2 h 185"/>
                <a:gd name="T8" fmla="*/ 1 w 185"/>
                <a:gd name="T9" fmla="*/ 2 h 185"/>
                <a:gd name="T10" fmla="*/ 1 w 185"/>
                <a:gd name="T11" fmla="*/ 2 h 185"/>
                <a:gd name="T12" fmla="*/ 1 w 185"/>
                <a:gd name="T13" fmla="*/ 2 h 185"/>
                <a:gd name="T14" fmla="*/ 1 w 185"/>
                <a:gd name="T15" fmla="*/ 2 h 185"/>
                <a:gd name="T16" fmla="*/ 1 w 185"/>
                <a:gd name="T17" fmla="*/ 2 h 185"/>
                <a:gd name="T18" fmla="*/ 1 w 185"/>
                <a:gd name="T19" fmla="*/ 2 h 185"/>
                <a:gd name="T20" fmla="*/ 1 w 185"/>
                <a:gd name="T21" fmla="*/ 2 h 185"/>
                <a:gd name="T22" fmla="*/ 1 w 185"/>
                <a:gd name="T23" fmla="*/ 2 h 185"/>
                <a:gd name="T24" fmla="*/ 1 w 185"/>
                <a:gd name="T25" fmla="*/ 2 h 185"/>
                <a:gd name="T26" fmla="*/ 1 w 185"/>
                <a:gd name="T27" fmla="*/ 2 h 185"/>
                <a:gd name="T28" fmla="*/ 1 w 185"/>
                <a:gd name="T29" fmla="*/ 2 h 185"/>
                <a:gd name="T30" fmla="*/ 1 w 185"/>
                <a:gd name="T31" fmla="*/ 2 h 185"/>
                <a:gd name="T32" fmla="*/ 1 w 185"/>
                <a:gd name="T33" fmla="*/ 2 h 185"/>
                <a:gd name="T34" fmla="*/ 1 w 185"/>
                <a:gd name="T35" fmla="*/ 0 h 185"/>
                <a:gd name="T36" fmla="*/ 1 w 185"/>
                <a:gd name="T37" fmla="*/ 0 h 185"/>
                <a:gd name="T38" fmla="*/ 1 w 185"/>
                <a:gd name="T39" fmla="*/ 2 h 185"/>
                <a:gd name="T40" fmla="*/ 1 w 185"/>
                <a:gd name="T41" fmla="*/ 2 h 185"/>
                <a:gd name="T42" fmla="*/ 1 w 185"/>
                <a:gd name="T43" fmla="*/ 2 h 185"/>
                <a:gd name="T44" fmla="*/ 1 w 185"/>
                <a:gd name="T45" fmla="*/ 2 h 185"/>
                <a:gd name="T46" fmla="*/ 1 w 185"/>
                <a:gd name="T47" fmla="*/ 2 h 185"/>
                <a:gd name="T48" fmla="*/ 1 w 185"/>
                <a:gd name="T49" fmla="*/ 2 h 185"/>
                <a:gd name="T50" fmla="*/ 1 w 185"/>
                <a:gd name="T51" fmla="*/ 2 h 185"/>
                <a:gd name="T52" fmla="*/ 1 w 185"/>
                <a:gd name="T53" fmla="*/ 2 h 185"/>
                <a:gd name="T54" fmla="*/ 1 w 185"/>
                <a:gd name="T55" fmla="*/ 2 h 185"/>
                <a:gd name="T56" fmla="*/ 1 w 185"/>
                <a:gd name="T57" fmla="*/ 2 h 185"/>
                <a:gd name="T58" fmla="*/ 1 w 185"/>
                <a:gd name="T59" fmla="*/ 2 h 185"/>
                <a:gd name="T60" fmla="*/ 1 w 185"/>
                <a:gd name="T61" fmla="*/ 2 h 185"/>
                <a:gd name="T62" fmla="*/ 1 w 185"/>
                <a:gd name="T63" fmla="*/ 2 h 185"/>
                <a:gd name="T64" fmla="*/ 1 w 185"/>
                <a:gd name="T65" fmla="*/ 2 h 185"/>
                <a:gd name="T66" fmla="*/ 1 w 185"/>
                <a:gd name="T67" fmla="*/ 2 h 185"/>
                <a:gd name="T68" fmla="*/ 1 w 185"/>
                <a:gd name="T69" fmla="*/ 2 h 185"/>
                <a:gd name="T70" fmla="*/ 1 w 185"/>
                <a:gd name="T71" fmla="*/ 2 h 185"/>
                <a:gd name="T72" fmla="*/ 1 w 185"/>
                <a:gd name="T73" fmla="*/ 2 h 185"/>
                <a:gd name="T74" fmla="*/ 1 w 185"/>
                <a:gd name="T75" fmla="*/ 2 h 185"/>
                <a:gd name="T76" fmla="*/ 0 w 185"/>
                <a:gd name="T77" fmla="*/ 2 h 185"/>
                <a:gd name="T78" fmla="*/ 1 w 185"/>
                <a:gd name="T79" fmla="*/ 2 h 185"/>
                <a:gd name="T80" fmla="*/ 1 w 185"/>
                <a:gd name="T81" fmla="*/ 2 h 185"/>
                <a:gd name="T82" fmla="*/ 1 w 185"/>
                <a:gd name="T83" fmla="*/ 2 h 1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5"/>
                <a:gd name="T127" fmla="*/ 0 h 185"/>
                <a:gd name="T128" fmla="*/ 185 w 185"/>
                <a:gd name="T129" fmla="*/ 185 h 1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5" h="185">
                  <a:moveTo>
                    <a:pt x="2" y="175"/>
                  </a:moveTo>
                  <a:lnTo>
                    <a:pt x="4" y="185"/>
                  </a:lnTo>
                  <a:lnTo>
                    <a:pt x="30" y="183"/>
                  </a:lnTo>
                  <a:lnTo>
                    <a:pt x="53" y="182"/>
                  </a:lnTo>
                  <a:lnTo>
                    <a:pt x="73" y="178"/>
                  </a:lnTo>
                  <a:lnTo>
                    <a:pt x="94" y="174"/>
                  </a:lnTo>
                  <a:lnTo>
                    <a:pt x="111" y="168"/>
                  </a:lnTo>
                  <a:lnTo>
                    <a:pt x="127" y="161"/>
                  </a:lnTo>
                  <a:lnTo>
                    <a:pt x="141" y="151"/>
                  </a:lnTo>
                  <a:lnTo>
                    <a:pt x="153" y="140"/>
                  </a:lnTo>
                  <a:lnTo>
                    <a:pt x="163" y="128"/>
                  </a:lnTo>
                  <a:lnTo>
                    <a:pt x="171" y="115"/>
                  </a:lnTo>
                  <a:lnTo>
                    <a:pt x="177" y="99"/>
                  </a:lnTo>
                  <a:lnTo>
                    <a:pt x="180" y="82"/>
                  </a:lnTo>
                  <a:lnTo>
                    <a:pt x="183" y="63"/>
                  </a:lnTo>
                  <a:lnTo>
                    <a:pt x="185" y="44"/>
                  </a:lnTo>
                  <a:lnTo>
                    <a:pt x="183" y="23"/>
                  </a:lnTo>
                  <a:lnTo>
                    <a:pt x="179" y="0"/>
                  </a:lnTo>
                  <a:lnTo>
                    <a:pt x="170" y="0"/>
                  </a:lnTo>
                  <a:lnTo>
                    <a:pt x="173" y="23"/>
                  </a:lnTo>
                  <a:lnTo>
                    <a:pt x="173" y="44"/>
                  </a:lnTo>
                  <a:lnTo>
                    <a:pt x="173" y="63"/>
                  </a:lnTo>
                  <a:lnTo>
                    <a:pt x="171" y="82"/>
                  </a:lnTo>
                  <a:lnTo>
                    <a:pt x="168" y="96"/>
                  </a:lnTo>
                  <a:lnTo>
                    <a:pt x="162" y="110"/>
                  </a:lnTo>
                  <a:lnTo>
                    <a:pt x="154" y="123"/>
                  </a:lnTo>
                  <a:lnTo>
                    <a:pt x="146" y="133"/>
                  </a:lnTo>
                  <a:lnTo>
                    <a:pt x="134" y="144"/>
                  </a:lnTo>
                  <a:lnTo>
                    <a:pt x="123" y="152"/>
                  </a:lnTo>
                  <a:lnTo>
                    <a:pt x="109" y="159"/>
                  </a:lnTo>
                  <a:lnTo>
                    <a:pt x="92" y="164"/>
                  </a:lnTo>
                  <a:lnTo>
                    <a:pt x="73" y="169"/>
                  </a:lnTo>
                  <a:lnTo>
                    <a:pt x="53" y="172"/>
                  </a:lnTo>
                  <a:lnTo>
                    <a:pt x="30" y="174"/>
                  </a:lnTo>
                  <a:lnTo>
                    <a:pt x="4" y="174"/>
                  </a:lnTo>
                  <a:lnTo>
                    <a:pt x="7" y="184"/>
                  </a:lnTo>
                  <a:lnTo>
                    <a:pt x="4" y="174"/>
                  </a:lnTo>
                  <a:lnTo>
                    <a:pt x="1" y="176"/>
                  </a:lnTo>
                  <a:lnTo>
                    <a:pt x="0" y="179"/>
                  </a:lnTo>
                  <a:lnTo>
                    <a:pt x="1" y="183"/>
                  </a:lnTo>
                  <a:lnTo>
                    <a:pt x="4" y="185"/>
                  </a:lnTo>
                  <a:lnTo>
                    <a:pt x="2" y="175"/>
                  </a:lnTo>
                  <a:close/>
                </a:path>
              </a:pathLst>
            </a:custGeom>
            <a:solidFill>
              <a:srgbClr val="000000"/>
            </a:solidFill>
            <a:ln w="9525">
              <a:noFill/>
              <a:round/>
              <a:headEnd/>
              <a:tailEnd/>
            </a:ln>
          </p:spPr>
          <p:txBody>
            <a:bodyPr/>
            <a:lstStyle/>
            <a:p>
              <a:endParaRPr lang="zh-CN" altLang="en-US"/>
            </a:p>
          </p:txBody>
        </p:sp>
        <p:sp>
          <p:nvSpPr>
            <p:cNvPr id="73764" name="Freeform 32"/>
            <p:cNvSpPr>
              <a:spLocks/>
            </p:cNvSpPr>
            <p:nvPr/>
          </p:nvSpPr>
          <p:spPr bwMode="auto">
            <a:xfrm>
              <a:off x="5110" y="445"/>
              <a:ext cx="176" cy="246"/>
            </a:xfrm>
            <a:custGeom>
              <a:avLst/>
              <a:gdLst>
                <a:gd name="T0" fmla="*/ 1 w 268"/>
                <a:gd name="T1" fmla="*/ 2 h 322"/>
                <a:gd name="T2" fmla="*/ 1 w 268"/>
                <a:gd name="T3" fmla="*/ 2 h 322"/>
                <a:gd name="T4" fmla="*/ 1 w 268"/>
                <a:gd name="T5" fmla="*/ 2 h 322"/>
                <a:gd name="T6" fmla="*/ 1 w 268"/>
                <a:gd name="T7" fmla="*/ 2 h 322"/>
                <a:gd name="T8" fmla="*/ 1 w 268"/>
                <a:gd name="T9" fmla="*/ 2 h 322"/>
                <a:gd name="T10" fmla="*/ 1 w 268"/>
                <a:gd name="T11" fmla="*/ 2 h 322"/>
                <a:gd name="T12" fmla="*/ 1 w 268"/>
                <a:gd name="T13" fmla="*/ 2 h 322"/>
                <a:gd name="T14" fmla="*/ 1 w 268"/>
                <a:gd name="T15" fmla="*/ 2 h 322"/>
                <a:gd name="T16" fmla="*/ 1 w 268"/>
                <a:gd name="T17" fmla="*/ 2 h 322"/>
                <a:gd name="T18" fmla="*/ 1 w 268"/>
                <a:gd name="T19" fmla="*/ 2 h 322"/>
                <a:gd name="T20" fmla="*/ 1 w 268"/>
                <a:gd name="T21" fmla="*/ 2 h 322"/>
                <a:gd name="T22" fmla="*/ 1 w 268"/>
                <a:gd name="T23" fmla="*/ 2 h 322"/>
                <a:gd name="T24" fmla="*/ 1 w 268"/>
                <a:gd name="T25" fmla="*/ 2 h 322"/>
                <a:gd name="T26" fmla="*/ 1 w 268"/>
                <a:gd name="T27" fmla="*/ 2 h 322"/>
                <a:gd name="T28" fmla="*/ 1 w 268"/>
                <a:gd name="T29" fmla="*/ 2 h 322"/>
                <a:gd name="T30" fmla="*/ 1 w 268"/>
                <a:gd name="T31" fmla="*/ 2 h 322"/>
                <a:gd name="T32" fmla="*/ 1 w 268"/>
                <a:gd name="T33" fmla="*/ 2 h 322"/>
                <a:gd name="T34" fmla="*/ 1 w 268"/>
                <a:gd name="T35" fmla="*/ 2 h 322"/>
                <a:gd name="T36" fmla="*/ 1 w 268"/>
                <a:gd name="T37" fmla="*/ 2 h 322"/>
                <a:gd name="T38" fmla="*/ 0 w 268"/>
                <a:gd name="T39" fmla="*/ 2 h 322"/>
                <a:gd name="T40" fmla="*/ 1 w 268"/>
                <a:gd name="T41" fmla="*/ 2 h 322"/>
                <a:gd name="T42" fmla="*/ 1 w 268"/>
                <a:gd name="T43" fmla="*/ 0 h 322"/>
                <a:gd name="T44" fmla="*/ 1 w 268"/>
                <a:gd name="T45" fmla="*/ 2 h 322"/>
                <a:gd name="T46" fmla="*/ 1 w 268"/>
                <a:gd name="T47" fmla="*/ 2 h 322"/>
                <a:gd name="T48" fmla="*/ 1 w 268"/>
                <a:gd name="T49" fmla="*/ 2 h 322"/>
                <a:gd name="T50" fmla="*/ 1 w 268"/>
                <a:gd name="T51" fmla="*/ 2 h 322"/>
                <a:gd name="T52" fmla="*/ 1 w 268"/>
                <a:gd name="T53" fmla="*/ 2 h 322"/>
                <a:gd name="T54" fmla="*/ 1 w 268"/>
                <a:gd name="T55" fmla="*/ 2 h 322"/>
                <a:gd name="T56" fmla="*/ 1 w 268"/>
                <a:gd name="T57" fmla="*/ 2 h 322"/>
                <a:gd name="T58" fmla="*/ 1 w 268"/>
                <a:gd name="T59" fmla="*/ 2 h 322"/>
                <a:gd name="T60" fmla="*/ 1 w 268"/>
                <a:gd name="T61" fmla="*/ 2 h 322"/>
                <a:gd name="T62" fmla="*/ 1 w 268"/>
                <a:gd name="T63" fmla="*/ 2 h 3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68"/>
                <a:gd name="T97" fmla="*/ 0 h 322"/>
                <a:gd name="T98" fmla="*/ 268 w 268"/>
                <a:gd name="T99" fmla="*/ 322 h 32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68" h="322">
                  <a:moveTo>
                    <a:pt x="187" y="300"/>
                  </a:moveTo>
                  <a:lnTo>
                    <a:pt x="177" y="306"/>
                  </a:lnTo>
                  <a:lnTo>
                    <a:pt x="167" y="312"/>
                  </a:lnTo>
                  <a:lnTo>
                    <a:pt x="156" y="315"/>
                  </a:lnTo>
                  <a:lnTo>
                    <a:pt x="145" y="319"/>
                  </a:lnTo>
                  <a:lnTo>
                    <a:pt x="133" y="321"/>
                  </a:lnTo>
                  <a:lnTo>
                    <a:pt x="122" y="322"/>
                  </a:lnTo>
                  <a:lnTo>
                    <a:pt x="109" y="321"/>
                  </a:lnTo>
                  <a:lnTo>
                    <a:pt x="98" y="320"/>
                  </a:lnTo>
                  <a:lnTo>
                    <a:pt x="85" y="316"/>
                  </a:lnTo>
                  <a:lnTo>
                    <a:pt x="73" y="313"/>
                  </a:lnTo>
                  <a:lnTo>
                    <a:pt x="63" y="307"/>
                  </a:lnTo>
                  <a:lnTo>
                    <a:pt x="53" y="300"/>
                  </a:lnTo>
                  <a:lnTo>
                    <a:pt x="42" y="293"/>
                  </a:lnTo>
                  <a:lnTo>
                    <a:pt x="34" y="285"/>
                  </a:lnTo>
                  <a:lnTo>
                    <a:pt x="26" y="276"/>
                  </a:lnTo>
                  <a:lnTo>
                    <a:pt x="19" y="267"/>
                  </a:lnTo>
                  <a:lnTo>
                    <a:pt x="9" y="247"/>
                  </a:lnTo>
                  <a:lnTo>
                    <a:pt x="2" y="226"/>
                  </a:lnTo>
                  <a:lnTo>
                    <a:pt x="0" y="203"/>
                  </a:lnTo>
                  <a:lnTo>
                    <a:pt x="2" y="179"/>
                  </a:lnTo>
                  <a:lnTo>
                    <a:pt x="32" y="0"/>
                  </a:lnTo>
                  <a:lnTo>
                    <a:pt x="268" y="44"/>
                  </a:lnTo>
                  <a:lnTo>
                    <a:pt x="237" y="223"/>
                  </a:lnTo>
                  <a:lnTo>
                    <a:pt x="234" y="235"/>
                  </a:lnTo>
                  <a:lnTo>
                    <a:pt x="230" y="246"/>
                  </a:lnTo>
                  <a:lnTo>
                    <a:pt x="225" y="258"/>
                  </a:lnTo>
                  <a:lnTo>
                    <a:pt x="219" y="267"/>
                  </a:lnTo>
                  <a:lnTo>
                    <a:pt x="213" y="277"/>
                  </a:lnTo>
                  <a:lnTo>
                    <a:pt x="205" y="285"/>
                  </a:lnTo>
                  <a:lnTo>
                    <a:pt x="196" y="293"/>
                  </a:lnTo>
                  <a:lnTo>
                    <a:pt x="187" y="300"/>
                  </a:lnTo>
                  <a:close/>
                </a:path>
              </a:pathLst>
            </a:custGeom>
            <a:solidFill>
              <a:srgbClr val="B24C38"/>
            </a:solidFill>
            <a:ln w="9525">
              <a:noFill/>
              <a:round/>
              <a:headEnd/>
              <a:tailEnd/>
            </a:ln>
          </p:spPr>
          <p:txBody>
            <a:bodyPr/>
            <a:lstStyle/>
            <a:p>
              <a:endParaRPr lang="zh-CN" altLang="en-US"/>
            </a:p>
          </p:txBody>
        </p:sp>
        <p:sp>
          <p:nvSpPr>
            <p:cNvPr id="73765" name="Freeform 33"/>
            <p:cNvSpPr>
              <a:spLocks/>
            </p:cNvSpPr>
            <p:nvPr/>
          </p:nvSpPr>
          <p:spPr bwMode="auto">
            <a:xfrm>
              <a:off x="5174" y="670"/>
              <a:ext cx="61" cy="25"/>
            </a:xfrm>
            <a:custGeom>
              <a:avLst/>
              <a:gdLst>
                <a:gd name="T0" fmla="*/ 0 w 92"/>
                <a:gd name="T1" fmla="*/ 2 h 32"/>
                <a:gd name="T2" fmla="*/ 0 w 92"/>
                <a:gd name="T3" fmla="*/ 2 h 32"/>
                <a:gd name="T4" fmla="*/ 1 w 92"/>
                <a:gd name="T5" fmla="*/ 2 h 32"/>
                <a:gd name="T6" fmla="*/ 1 w 92"/>
                <a:gd name="T7" fmla="*/ 2 h 32"/>
                <a:gd name="T8" fmla="*/ 1 w 92"/>
                <a:gd name="T9" fmla="*/ 2 h 32"/>
                <a:gd name="T10" fmla="*/ 1 w 92"/>
                <a:gd name="T11" fmla="*/ 2 h 32"/>
                <a:gd name="T12" fmla="*/ 1 w 92"/>
                <a:gd name="T13" fmla="*/ 2 h 32"/>
                <a:gd name="T14" fmla="*/ 1 w 92"/>
                <a:gd name="T15" fmla="*/ 2 h 32"/>
                <a:gd name="T16" fmla="*/ 1 w 92"/>
                <a:gd name="T17" fmla="*/ 2 h 32"/>
                <a:gd name="T18" fmla="*/ 1 w 92"/>
                <a:gd name="T19" fmla="*/ 2 h 32"/>
                <a:gd name="T20" fmla="*/ 1 w 92"/>
                <a:gd name="T21" fmla="*/ 0 h 32"/>
                <a:gd name="T22" fmla="*/ 1 w 92"/>
                <a:gd name="T23" fmla="*/ 2 h 32"/>
                <a:gd name="T24" fmla="*/ 1 w 92"/>
                <a:gd name="T25" fmla="*/ 2 h 32"/>
                <a:gd name="T26" fmla="*/ 1 w 92"/>
                <a:gd name="T27" fmla="*/ 2 h 32"/>
                <a:gd name="T28" fmla="*/ 1 w 92"/>
                <a:gd name="T29" fmla="*/ 2 h 32"/>
                <a:gd name="T30" fmla="*/ 1 w 92"/>
                <a:gd name="T31" fmla="*/ 2 h 32"/>
                <a:gd name="T32" fmla="*/ 1 w 92"/>
                <a:gd name="T33" fmla="*/ 2 h 32"/>
                <a:gd name="T34" fmla="*/ 1 w 92"/>
                <a:gd name="T35" fmla="*/ 2 h 32"/>
                <a:gd name="T36" fmla="*/ 0 w 92"/>
                <a:gd name="T37" fmla="*/ 2 h 32"/>
                <a:gd name="T38" fmla="*/ 0 w 92"/>
                <a:gd name="T39" fmla="*/ 2 h 32"/>
                <a:gd name="T40" fmla="*/ 0 w 92"/>
                <a:gd name="T41" fmla="*/ 2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32"/>
                <a:gd name="T65" fmla="*/ 92 w 92"/>
                <a:gd name="T66" fmla="*/ 32 h 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32">
                  <a:moveTo>
                    <a:pt x="0" y="29"/>
                  </a:moveTo>
                  <a:lnTo>
                    <a:pt x="0" y="29"/>
                  </a:lnTo>
                  <a:lnTo>
                    <a:pt x="11" y="30"/>
                  </a:lnTo>
                  <a:lnTo>
                    <a:pt x="24" y="32"/>
                  </a:lnTo>
                  <a:lnTo>
                    <a:pt x="35" y="30"/>
                  </a:lnTo>
                  <a:lnTo>
                    <a:pt x="48" y="27"/>
                  </a:lnTo>
                  <a:lnTo>
                    <a:pt x="59" y="24"/>
                  </a:lnTo>
                  <a:lnTo>
                    <a:pt x="71" y="20"/>
                  </a:lnTo>
                  <a:lnTo>
                    <a:pt x="81" y="15"/>
                  </a:lnTo>
                  <a:lnTo>
                    <a:pt x="92" y="9"/>
                  </a:lnTo>
                  <a:lnTo>
                    <a:pt x="87" y="0"/>
                  </a:lnTo>
                  <a:lnTo>
                    <a:pt x="77" y="5"/>
                  </a:lnTo>
                  <a:lnTo>
                    <a:pt x="66" y="11"/>
                  </a:lnTo>
                  <a:lnTo>
                    <a:pt x="57" y="15"/>
                  </a:lnTo>
                  <a:lnTo>
                    <a:pt x="46" y="18"/>
                  </a:lnTo>
                  <a:lnTo>
                    <a:pt x="35" y="20"/>
                  </a:lnTo>
                  <a:lnTo>
                    <a:pt x="24" y="20"/>
                  </a:lnTo>
                  <a:lnTo>
                    <a:pt x="11" y="20"/>
                  </a:lnTo>
                  <a:lnTo>
                    <a:pt x="0" y="19"/>
                  </a:lnTo>
                  <a:lnTo>
                    <a:pt x="0" y="29"/>
                  </a:lnTo>
                  <a:close/>
                </a:path>
              </a:pathLst>
            </a:custGeom>
            <a:solidFill>
              <a:srgbClr val="000000"/>
            </a:solidFill>
            <a:ln w="9525">
              <a:noFill/>
              <a:round/>
              <a:headEnd/>
              <a:tailEnd/>
            </a:ln>
          </p:spPr>
          <p:txBody>
            <a:bodyPr/>
            <a:lstStyle/>
            <a:p>
              <a:endParaRPr lang="zh-CN" altLang="en-US"/>
            </a:p>
          </p:txBody>
        </p:sp>
        <p:sp>
          <p:nvSpPr>
            <p:cNvPr id="73766" name="Freeform 34"/>
            <p:cNvSpPr>
              <a:spLocks/>
            </p:cNvSpPr>
            <p:nvPr/>
          </p:nvSpPr>
          <p:spPr bwMode="auto">
            <a:xfrm>
              <a:off x="5121" y="646"/>
              <a:ext cx="53" cy="47"/>
            </a:xfrm>
            <a:custGeom>
              <a:avLst/>
              <a:gdLst>
                <a:gd name="T0" fmla="*/ 0 w 83"/>
                <a:gd name="T1" fmla="*/ 1 h 63"/>
                <a:gd name="T2" fmla="*/ 0 w 83"/>
                <a:gd name="T3" fmla="*/ 1 h 63"/>
                <a:gd name="T4" fmla="*/ 1 w 83"/>
                <a:gd name="T5" fmla="*/ 1 h 63"/>
                <a:gd name="T6" fmla="*/ 1 w 83"/>
                <a:gd name="T7" fmla="*/ 1 h 63"/>
                <a:gd name="T8" fmla="*/ 1 w 83"/>
                <a:gd name="T9" fmla="*/ 1 h 63"/>
                <a:gd name="T10" fmla="*/ 1 w 83"/>
                <a:gd name="T11" fmla="*/ 1 h 63"/>
                <a:gd name="T12" fmla="*/ 1 w 83"/>
                <a:gd name="T13" fmla="*/ 1 h 63"/>
                <a:gd name="T14" fmla="*/ 1 w 83"/>
                <a:gd name="T15" fmla="*/ 1 h 63"/>
                <a:gd name="T16" fmla="*/ 1 w 83"/>
                <a:gd name="T17" fmla="*/ 1 h 63"/>
                <a:gd name="T18" fmla="*/ 1 w 83"/>
                <a:gd name="T19" fmla="*/ 1 h 63"/>
                <a:gd name="T20" fmla="*/ 1 w 83"/>
                <a:gd name="T21" fmla="*/ 1 h 63"/>
                <a:gd name="T22" fmla="*/ 1 w 83"/>
                <a:gd name="T23" fmla="*/ 1 h 63"/>
                <a:gd name="T24" fmla="*/ 1 w 83"/>
                <a:gd name="T25" fmla="*/ 1 h 63"/>
                <a:gd name="T26" fmla="*/ 1 w 83"/>
                <a:gd name="T27" fmla="*/ 1 h 63"/>
                <a:gd name="T28" fmla="*/ 1 w 83"/>
                <a:gd name="T29" fmla="*/ 1 h 63"/>
                <a:gd name="T30" fmla="*/ 1 w 83"/>
                <a:gd name="T31" fmla="*/ 1 h 63"/>
                <a:gd name="T32" fmla="*/ 1 w 83"/>
                <a:gd name="T33" fmla="*/ 1 h 63"/>
                <a:gd name="T34" fmla="*/ 1 w 83"/>
                <a:gd name="T35" fmla="*/ 1 h 63"/>
                <a:gd name="T36" fmla="*/ 1 w 83"/>
                <a:gd name="T37" fmla="*/ 1 h 63"/>
                <a:gd name="T38" fmla="*/ 1 w 83"/>
                <a:gd name="T39" fmla="*/ 1 h 63"/>
                <a:gd name="T40" fmla="*/ 1 w 83"/>
                <a:gd name="T41" fmla="*/ 1 h 63"/>
                <a:gd name="T42" fmla="*/ 1 w 83"/>
                <a:gd name="T43" fmla="*/ 0 h 63"/>
                <a:gd name="T44" fmla="*/ 1 w 83"/>
                <a:gd name="T45" fmla="*/ 0 h 63"/>
                <a:gd name="T46" fmla="*/ 0 w 83"/>
                <a:gd name="T47" fmla="*/ 1 h 63"/>
                <a:gd name="T48" fmla="*/ 0 w 83"/>
                <a:gd name="T49" fmla="*/ 1 h 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63"/>
                <a:gd name="T77" fmla="*/ 83 w 83"/>
                <a:gd name="T78" fmla="*/ 63 h 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63">
                  <a:moveTo>
                    <a:pt x="0" y="7"/>
                  </a:moveTo>
                  <a:lnTo>
                    <a:pt x="0" y="7"/>
                  </a:lnTo>
                  <a:lnTo>
                    <a:pt x="8" y="18"/>
                  </a:lnTo>
                  <a:lnTo>
                    <a:pt x="16" y="27"/>
                  </a:lnTo>
                  <a:lnTo>
                    <a:pt x="24" y="35"/>
                  </a:lnTo>
                  <a:lnTo>
                    <a:pt x="35" y="43"/>
                  </a:lnTo>
                  <a:lnTo>
                    <a:pt x="46" y="50"/>
                  </a:lnTo>
                  <a:lnTo>
                    <a:pt x="57" y="56"/>
                  </a:lnTo>
                  <a:lnTo>
                    <a:pt x="69" y="59"/>
                  </a:lnTo>
                  <a:lnTo>
                    <a:pt x="83" y="63"/>
                  </a:lnTo>
                  <a:lnTo>
                    <a:pt x="83" y="53"/>
                  </a:lnTo>
                  <a:lnTo>
                    <a:pt x="71" y="50"/>
                  </a:lnTo>
                  <a:lnTo>
                    <a:pt x="59" y="46"/>
                  </a:lnTo>
                  <a:lnTo>
                    <a:pt x="50" y="41"/>
                  </a:lnTo>
                  <a:lnTo>
                    <a:pt x="40" y="34"/>
                  </a:lnTo>
                  <a:lnTo>
                    <a:pt x="31" y="28"/>
                  </a:lnTo>
                  <a:lnTo>
                    <a:pt x="23" y="20"/>
                  </a:lnTo>
                  <a:lnTo>
                    <a:pt x="15" y="11"/>
                  </a:lnTo>
                  <a:lnTo>
                    <a:pt x="9" y="3"/>
                  </a:lnTo>
                  <a:lnTo>
                    <a:pt x="7" y="0"/>
                  </a:lnTo>
                  <a:lnTo>
                    <a:pt x="3" y="0"/>
                  </a:lnTo>
                  <a:lnTo>
                    <a:pt x="0" y="4"/>
                  </a:lnTo>
                  <a:lnTo>
                    <a:pt x="0" y="7"/>
                  </a:lnTo>
                  <a:close/>
                </a:path>
              </a:pathLst>
            </a:custGeom>
            <a:solidFill>
              <a:srgbClr val="000000"/>
            </a:solidFill>
            <a:ln w="9525">
              <a:noFill/>
              <a:round/>
              <a:headEnd/>
              <a:tailEnd/>
            </a:ln>
          </p:spPr>
          <p:txBody>
            <a:bodyPr/>
            <a:lstStyle/>
            <a:p>
              <a:endParaRPr lang="zh-CN" altLang="en-US"/>
            </a:p>
          </p:txBody>
        </p:sp>
        <p:sp>
          <p:nvSpPr>
            <p:cNvPr id="73767" name="Freeform 35"/>
            <p:cNvSpPr>
              <a:spLocks/>
            </p:cNvSpPr>
            <p:nvPr/>
          </p:nvSpPr>
          <p:spPr bwMode="auto">
            <a:xfrm>
              <a:off x="5106" y="579"/>
              <a:ext cx="20" cy="71"/>
            </a:xfrm>
            <a:custGeom>
              <a:avLst/>
              <a:gdLst>
                <a:gd name="T0" fmla="*/ 1 w 30"/>
                <a:gd name="T1" fmla="*/ 2 h 94"/>
                <a:gd name="T2" fmla="*/ 1 w 30"/>
                <a:gd name="T3" fmla="*/ 2 h 94"/>
                <a:gd name="T4" fmla="*/ 0 w 30"/>
                <a:gd name="T5" fmla="*/ 2 h 94"/>
                <a:gd name="T6" fmla="*/ 1 w 30"/>
                <a:gd name="T7" fmla="*/ 2 h 94"/>
                <a:gd name="T8" fmla="*/ 1 w 30"/>
                <a:gd name="T9" fmla="*/ 2 h 94"/>
                <a:gd name="T10" fmla="*/ 1 w 30"/>
                <a:gd name="T11" fmla="*/ 2 h 94"/>
                <a:gd name="T12" fmla="*/ 1 w 30"/>
                <a:gd name="T13" fmla="*/ 2 h 94"/>
                <a:gd name="T14" fmla="*/ 1 w 30"/>
                <a:gd name="T15" fmla="*/ 2 h 94"/>
                <a:gd name="T16" fmla="*/ 1 w 30"/>
                <a:gd name="T17" fmla="*/ 2 h 94"/>
                <a:gd name="T18" fmla="*/ 1 w 30"/>
                <a:gd name="T19" fmla="*/ 2 h 94"/>
                <a:gd name="T20" fmla="*/ 1 w 30"/>
                <a:gd name="T21" fmla="*/ 2 h 94"/>
                <a:gd name="T22" fmla="*/ 1 w 30"/>
                <a:gd name="T23" fmla="*/ 2 h 94"/>
                <a:gd name="T24" fmla="*/ 1 w 30"/>
                <a:gd name="T25" fmla="*/ 2 h 94"/>
                <a:gd name="T26" fmla="*/ 1 w 30"/>
                <a:gd name="T27" fmla="*/ 1 h 94"/>
                <a:gd name="T28" fmla="*/ 1 w 30"/>
                <a:gd name="T29" fmla="*/ 0 h 94"/>
                <a:gd name="T30" fmla="*/ 1 w 30"/>
                <a:gd name="T31" fmla="*/ 1 h 94"/>
                <a:gd name="T32" fmla="*/ 1 w 30"/>
                <a:gd name="T33" fmla="*/ 2 h 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94"/>
                <a:gd name="T53" fmla="*/ 30 w 30"/>
                <a:gd name="T54" fmla="*/ 94 h 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94">
                  <a:moveTo>
                    <a:pt x="3" y="4"/>
                  </a:moveTo>
                  <a:lnTo>
                    <a:pt x="3" y="4"/>
                  </a:lnTo>
                  <a:lnTo>
                    <a:pt x="0" y="28"/>
                  </a:lnTo>
                  <a:lnTo>
                    <a:pt x="3" y="51"/>
                  </a:lnTo>
                  <a:lnTo>
                    <a:pt x="10" y="74"/>
                  </a:lnTo>
                  <a:lnTo>
                    <a:pt x="21" y="94"/>
                  </a:lnTo>
                  <a:lnTo>
                    <a:pt x="30" y="90"/>
                  </a:lnTo>
                  <a:lnTo>
                    <a:pt x="20" y="71"/>
                  </a:lnTo>
                  <a:lnTo>
                    <a:pt x="13" y="51"/>
                  </a:lnTo>
                  <a:lnTo>
                    <a:pt x="11" y="28"/>
                  </a:lnTo>
                  <a:lnTo>
                    <a:pt x="13" y="4"/>
                  </a:lnTo>
                  <a:lnTo>
                    <a:pt x="11" y="1"/>
                  </a:lnTo>
                  <a:lnTo>
                    <a:pt x="8" y="0"/>
                  </a:lnTo>
                  <a:lnTo>
                    <a:pt x="5" y="1"/>
                  </a:lnTo>
                  <a:lnTo>
                    <a:pt x="3" y="4"/>
                  </a:lnTo>
                  <a:close/>
                </a:path>
              </a:pathLst>
            </a:custGeom>
            <a:solidFill>
              <a:srgbClr val="000000"/>
            </a:solidFill>
            <a:ln w="9525">
              <a:noFill/>
              <a:round/>
              <a:headEnd/>
              <a:tailEnd/>
            </a:ln>
          </p:spPr>
          <p:txBody>
            <a:bodyPr/>
            <a:lstStyle/>
            <a:p>
              <a:endParaRPr lang="zh-CN" altLang="en-US"/>
            </a:p>
          </p:txBody>
        </p:sp>
        <p:sp>
          <p:nvSpPr>
            <p:cNvPr id="73768" name="Freeform 36"/>
            <p:cNvSpPr>
              <a:spLocks/>
            </p:cNvSpPr>
            <p:nvPr/>
          </p:nvSpPr>
          <p:spPr bwMode="auto">
            <a:xfrm>
              <a:off x="5109" y="441"/>
              <a:ext cx="26" cy="141"/>
            </a:xfrm>
            <a:custGeom>
              <a:avLst/>
              <a:gdLst>
                <a:gd name="T0" fmla="*/ 1 w 40"/>
                <a:gd name="T1" fmla="*/ 0 h 184"/>
                <a:gd name="T2" fmla="*/ 1 w 40"/>
                <a:gd name="T3" fmla="*/ 2 h 184"/>
                <a:gd name="T4" fmla="*/ 0 w 40"/>
                <a:gd name="T5" fmla="*/ 2 h 184"/>
                <a:gd name="T6" fmla="*/ 1 w 40"/>
                <a:gd name="T7" fmla="*/ 2 h 184"/>
                <a:gd name="T8" fmla="*/ 1 w 40"/>
                <a:gd name="T9" fmla="*/ 2 h 184"/>
                <a:gd name="T10" fmla="*/ 1 w 40"/>
                <a:gd name="T11" fmla="*/ 2 h 184"/>
                <a:gd name="T12" fmla="*/ 1 w 40"/>
                <a:gd name="T13" fmla="*/ 2 h 184"/>
                <a:gd name="T14" fmla="*/ 1 w 40"/>
                <a:gd name="T15" fmla="*/ 2 h 184"/>
                <a:gd name="T16" fmla="*/ 1 w 40"/>
                <a:gd name="T17" fmla="*/ 0 h 184"/>
                <a:gd name="T18" fmla="*/ 1 w 40"/>
                <a:gd name="T19" fmla="*/ 2 h 184"/>
                <a:gd name="T20" fmla="*/ 1 w 40"/>
                <a:gd name="T21" fmla="*/ 2 h 184"/>
                <a:gd name="T22" fmla="*/ 1 w 40"/>
                <a:gd name="T23" fmla="*/ 0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4"/>
                <a:gd name="T38" fmla="*/ 40 w 40"/>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4">
                  <a:moveTo>
                    <a:pt x="35" y="0"/>
                  </a:moveTo>
                  <a:lnTo>
                    <a:pt x="30" y="5"/>
                  </a:lnTo>
                  <a:lnTo>
                    <a:pt x="0" y="184"/>
                  </a:lnTo>
                  <a:lnTo>
                    <a:pt x="10" y="184"/>
                  </a:lnTo>
                  <a:lnTo>
                    <a:pt x="40" y="5"/>
                  </a:lnTo>
                  <a:lnTo>
                    <a:pt x="35" y="10"/>
                  </a:lnTo>
                  <a:lnTo>
                    <a:pt x="40" y="5"/>
                  </a:lnTo>
                  <a:lnTo>
                    <a:pt x="38" y="2"/>
                  </a:lnTo>
                  <a:lnTo>
                    <a:pt x="35" y="0"/>
                  </a:lnTo>
                  <a:lnTo>
                    <a:pt x="31" y="2"/>
                  </a:lnTo>
                  <a:lnTo>
                    <a:pt x="30" y="5"/>
                  </a:lnTo>
                  <a:lnTo>
                    <a:pt x="35" y="0"/>
                  </a:lnTo>
                  <a:close/>
                </a:path>
              </a:pathLst>
            </a:custGeom>
            <a:solidFill>
              <a:srgbClr val="000000"/>
            </a:solidFill>
            <a:ln w="9525">
              <a:noFill/>
              <a:round/>
              <a:headEnd/>
              <a:tailEnd/>
            </a:ln>
          </p:spPr>
          <p:txBody>
            <a:bodyPr/>
            <a:lstStyle/>
            <a:p>
              <a:endParaRPr lang="zh-CN" altLang="en-US"/>
            </a:p>
          </p:txBody>
        </p:sp>
        <p:sp>
          <p:nvSpPr>
            <p:cNvPr id="73769" name="Freeform 37"/>
            <p:cNvSpPr>
              <a:spLocks/>
            </p:cNvSpPr>
            <p:nvPr/>
          </p:nvSpPr>
          <p:spPr bwMode="auto">
            <a:xfrm>
              <a:off x="5131" y="441"/>
              <a:ext cx="159" cy="42"/>
            </a:xfrm>
            <a:custGeom>
              <a:avLst/>
              <a:gdLst>
                <a:gd name="T0" fmla="*/ 1 w 240"/>
                <a:gd name="T1" fmla="*/ 2 h 53"/>
                <a:gd name="T2" fmla="*/ 1 w 240"/>
                <a:gd name="T3" fmla="*/ 2 h 53"/>
                <a:gd name="T4" fmla="*/ 0 w 240"/>
                <a:gd name="T5" fmla="*/ 0 h 53"/>
                <a:gd name="T6" fmla="*/ 0 w 240"/>
                <a:gd name="T7" fmla="*/ 2 h 53"/>
                <a:gd name="T8" fmla="*/ 1 w 240"/>
                <a:gd name="T9" fmla="*/ 2 h 53"/>
                <a:gd name="T10" fmla="*/ 1 w 240"/>
                <a:gd name="T11" fmla="*/ 2 h 53"/>
                <a:gd name="T12" fmla="*/ 1 w 240"/>
                <a:gd name="T13" fmla="*/ 2 h 53"/>
                <a:gd name="T14" fmla="*/ 1 w 240"/>
                <a:gd name="T15" fmla="*/ 2 h 53"/>
                <a:gd name="T16" fmla="*/ 1 w 240"/>
                <a:gd name="T17" fmla="*/ 2 h 53"/>
                <a:gd name="T18" fmla="*/ 1 w 240"/>
                <a:gd name="T19" fmla="*/ 2 h 53"/>
                <a:gd name="T20" fmla="*/ 1 w 240"/>
                <a:gd name="T21" fmla="*/ 2 h 53"/>
                <a:gd name="T22" fmla="*/ 1 w 240"/>
                <a:gd name="T23" fmla="*/ 2 h 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
                <a:gd name="T37" fmla="*/ 0 h 53"/>
                <a:gd name="T38" fmla="*/ 240 w 240"/>
                <a:gd name="T39" fmla="*/ 53 h 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 h="53">
                  <a:moveTo>
                    <a:pt x="240" y="49"/>
                  </a:moveTo>
                  <a:lnTo>
                    <a:pt x="236" y="44"/>
                  </a:lnTo>
                  <a:lnTo>
                    <a:pt x="0" y="0"/>
                  </a:lnTo>
                  <a:lnTo>
                    <a:pt x="0" y="10"/>
                  </a:lnTo>
                  <a:lnTo>
                    <a:pt x="236" y="53"/>
                  </a:lnTo>
                  <a:lnTo>
                    <a:pt x="231" y="49"/>
                  </a:lnTo>
                  <a:lnTo>
                    <a:pt x="236" y="53"/>
                  </a:lnTo>
                  <a:lnTo>
                    <a:pt x="239" y="52"/>
                  </a:lnTo>
                  <a:lnTo>
                    <a:pt x="240" y="49"/>
                  </a:lnTo>
                  <a:lnTo>
                    <a:pt x="239" y="45"/>
                  </a:lnTo>
                  <a:lnTo>
                    <a:pt x="236" y="44"/>
                  </a:lnTo>
                  <a:lnTo>
                    <a:pt x="240" y="49"/>
                  </a:lnTo>
                  <a:close/>
                </a:path>
              </a:pathLst>
            </a:custGeom>
            <a:solidFill>
              <a:srgbClr val="000000"/>
            </a:solidFill>
            <a:ln w="9525">
              <a:noFill/>
              <a:round/>
              <a:headEnd/>
              <a:tailEnd/>
            </a:ln>
          </p:spPr>
          <p:txBody>
            <a:bodyPr/>
            <a:lstStyle/>
            <a:p>
              <a:endParaRPr lang="zh-CN" altLang="en-US"/>
            </a:p>
          </p:txBody>
        </p:sp>
        <p:sp>
          <p:nvSpPr>
            <p:cNvPr id="73770" name="Freeform 38"/>
            <p:cNvSpPr>
              <a:spLocks/>
            </p:cNvSpPr>
            <p:nvPr/>
          </p:nvSpPr>
          <p:spPr bwMode="auto">
            <a:xfrm>
              <a:off x="5264" y="478"/>
              <a:ext cx="26" cy="140"/>
            </a:xfrm>
            <a:custGeom>
              <a:avLst/>
              <a:gdLst>
                <a:gd name="T0" fmla="*/ 1 w 40"/>
                <a:gd name="T1" fmla="*/ 2 h 184"/>
                <a:gd name="T2" fmla="*/ 1 w 40"/>
                <a:gd name="T3" fmla="*/ 2 h 184"/>
                <a:gd name="T4" fmla="*/ 1 w 40"/>
                <a:gd name="T5" fmla="*/ 0 h 184"/>
                <a:gd name="T6" fmla="*/ 1 w 40"/>
                <a:gd name="T7" fmla="*/ 0 h 184"/>
                <a:gd name="T8" fmla="*/ 0 w 40"/>
                <a:gd name="T9" fmla="*/ 2 h 184"/>
                <a:gd name="T10" fmla="*/ 0 w 40"/>
                <a:gd name="T11" fmla="*/ 2 h 184"/>
                <a:gd name="T12" fmla="*/ 0 w 40"/>
                <a:gd name="T13" fmla="*/ 2 h 184"/>
                <a:gd name="T14" fmla="*/ 1 w 40"/>
                <a:gd name="T15" fmla="*/ 2 h 184"/>
                <a:gd name="T16" fmla="*/ 1 w 40"/>
                <a:gd name="T17" fmla="*/ 2 h 184"/>
                <a:gd name="T18" fmla="*/ 1 w 40"/>
                <a:gd name="T19" fmla="*/ 2 h 184"/>
                <a:gd name="T20" fmla="*/ 1 w 40"/>
                <a:gd name="T21" fmla="*/ 2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184"/>
                <a:gd name="T35" fmla="*/ 40 w 40"/>
                <a:gd name="T36" fmla="*/ 184 h 1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184">
                  <a:moveTo>
                    <a:pt x="9" y="179"/>
                  </a:moveTo>
                  <a:lnTo>
                    <a:pt x="9" y="179"/>
                  </a:lnTo>
                  <a:lnTo>
                    <a:pt x="40" y="0"/>
                  </a:lnTo>
                  <a:lnTo>
                    <a:pt x="31" y="0"/>
                  </a:lnTo>
                  <a:lnTo>
                    <a:pt x="0" y="179"/>
                  </a:lnTo>
                  <a:lnTo>
                    <a:pt x="1" y="183"/>
                  </a:lnTo>
                  <a:lnTo>
                    <a:pt x="5" y="184"/>
                  </a:lnTo>
                  <a:lnTo>
                    <a:pt x="8" y="183"/>
                  </a:lnTo>
                  <a:lnTo>
                    <a:pt x="9" y="179"/>
                  </a:lnTo>
                  <a:close/>
                </a:path>
              </a:pathLst>
            </a:custGeom>
            <a:solidFill>
              <a:srgbClr val="000000"/>
            </a:solidFill>
            <a:ln w="9525">
              <a:noFill/>
              <a:round/>
              <a:headEnd/>
              <a:tailEnd/>
            </a:ln>
          </p:spPr>
          <p:txBody>
            <a:bodyPr/>
            <a:lstStyle/>
            <a:p>
              <a:endParaRPr lang="zh-CN" altLang="en-US"/>
            </a:p>
          </p:txBody>
        </p:sp>
        <p:sp>
          <p:nvSpPr>
            <p:cNvPr id="73771" name="Freeform 39"/>
            <p:cNvSpPr>
              <a:spLocks/>
            </p:cNvSpPr>
            <p:nvPr/>
          </p:nvSpPr>
          <p:spPr bwMode="auto">
            <a:xfrm>
              <a:off x="5231" y="615"/>
              <a:ext cx="38" cy="63"/>
            </a:xfrm>
            <a:custGeom>
              <a:avLst/>
              <a:gdLst>
                <a:gd name="T0" fmla="*/ 1 w 58"/>
                <a:gd name="T1" fmla="*/ 2 h 82"/>
                <a:gd name="T2" fmla="*/ 1 w 58"/>
                <a:gd name="T3" fmla="*/ 2 h 82"/>
                <a:gd name="T4" fmla="*/ 1 w 58"/>
                <a:gd name="T5" fmla="*/ 2 h 82"/>
                <a:gd name="T6" fmla="*/ 1 w 58"/>
                <a:gd name="T7" fmla="*/ 2 h 82"/>
                <a:gd name="T8" fmla="*/ 1 w 58"/>
                <a:gd name="T9" fmla="*/ 2 h 82"/>
                <a:gd name="T10" fmla="*/ 1 w 58"/>
                <a:gd name="T11" fmla="*/ 2 h 82"/>
                <a:gd name="T12" fmla="*/ 1 w 58"/>
                <a:gd name="T13" fmla="*/ 2 h 82"/>
                <a:gd name="T14" fmla="*/ 1 w 58"/>
                <a:gd name="T15" fmla="*/ 2 h 82"/>
                <a:gd name="T16" fmla="*/ 1 w 58"/>
                <a:gd name="T17" fmla="*/ 2 h 82"/>
                <a:gd name="T18" fmla="*/ 1 w 58"/>
                <a:gd name="T19" fmla="*/ 0 h 82"/>
                <a:gd name="T20" fmla="*/ 1 w 58"/>
                <a:gd name="T21" fmla="*/ 0 h 82"/>
                <a:gd name="T22" fmla="*/ 1 w 58"/>
                <a:gd name="T23" fmla="*/ 2 h 82"/>
                <a:gd name="T24" fmla="*/ 1 w 58"/>
                <a:gd name="T25" fmla="*/ 2 h 82"/>
                <a:gd name="T26" fmla="*/ 1 w 58"/>
                <a:gd name="T27" fmla="*/ 2 h 82"/>
                <a:gd name="T28" fmla="*/ 1 w 58"/>
                <a:gd name="T29" fmla="*/ 2 h 82"/>
                <a:gd name="T30" fmla="*/ 1 w 58"/>
                <a:gd name="T31" fmla="*/ 2 h 82"/>
                <a:gd name="T32" fmla="*/ 1 w 58"/>
                <a:gd name="T33" fmla="*/ 2 h 82"/>
                <a:gd name="T34" fmla="*/ 1 w 58"/>
                <a:gd name="T35" fmla="*/ 2 h 82"/>
                <a:gd name="T36" fmla="*/ 1 w 58"/>
                <a:gd name="T37" fmla="*/ 2 h 82"/>
                <a:gd name="T38" fmla="*/ 1 w 58"/>
                <a:gd name="T39" fmla="*/ 2 h 82"/>
                <a:gd name="T40" fmla="*/ 1 w 58"/>
                <a:gd name="T41" fmla="*/ 2 h 82"/>
                <a:gd name="T42" fmla="*/ 0 w 58"/>
                <a:gd name="T43" fmla="*/ 2 h 82"/>
                <a:gd name="T44" fmla="*/ 0 w 58"/>
                <a:gd name="T45" fmla="*/ 2 h 82"/>
                <a:gd name="T46" fmla="*/ 1 w 58"/>
                <a:gd name="T47" fmla="*/ 2 h 82"/>
                <a:gd name="T48" fmla="*/ 1 w 58"/>
                <a:gd name="T49" fmla="*/ 2 h 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
                <a:gd name="T76" fmla="*/ 0 h 82"/>
                <a:gd name="T77" fmla="*/ 58 w 58"/>
                <a:gd name="T78" fmla="*/ 82 h 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 h="82">
                  <a:moveTo>
                    <a:pt x="7" y="82"/>
                  </a:moveTo>
                  <a:lnTo>
                    <a:pt x="7" y="82"/>
                  </a:lnTo>
                  <a:lnTo>
                    <a:pt x="17" y="74"/>
                  </a:lnTo>
                  <a:lnTo>
                    <a:pt x="25" y="66"/>
                  </a:lnTo>
                  <a:lnTo>
                    <a:pt x="33" y="58"/>
                  </a:lnTo>
                  <a:lnTo>
                    <a:pt x="41" y="46"/>
                  </a:lnTo>
                  <a:lnTo>
                    <a:pt x="47" y="37"/>
                  </a:lnTo>
                  <a:lnTo>
                    <a:pt x="51" y="24"/>
                  </a:lnTo>
                  <a:lnTo>
                    <a:pt x="56" y="13"/>
                  </a:lnTo>
                  <a:lnTo>
                    <a:pt x="58" y="0"/>
                  </a:lnTo>
                  <a:lnTo>
                    <a:pt x="49" y="0"/>
                  </a:lnTo>
                  <a:lnTo>
                    <a:pt x="47" y="11"/>
                  </a:lnTo>
                  <a:lnTo>
                    <a:pt x="42" y="22"/>
                  </a:lnTo>
                  <a:lnTo>
                    <a:pt x="38" y="32"/>
                  </a:lnTo>
                  <a:lnTo>
                    <a:pt x="32" y="42"/>
                  </a:lnTo>
                  <a:lnTo>
                    <a:pt x="26" y="51"/>
                  </a:lnTo>
                  <a:lnTo>
                    <a:pt x="18" y="59"/>
                  </a:lnTo>
                  <a:lnTo>
                    <a:pt x="10" y="67"/>
                  </a:lnTo>
                  <a:lnTo>
                    <a:pt x="2" y="73"/>
                  </a:lnTo>
                  <a:lnTo>
                    <a:pt x="0" y="75"/>
                  </a:lnTo>
                  <a:lnTo>
                    <a:pt x="0" y="78"/>
                  </a:lnTo>
                  <a:lnTo>
                    <a:pt x="3" y="82"/>
                  </a:lnTo>
                  <a:lnTo>
                    <a:pt x="7" y="82"/>
                  </a:lnTo>
                  <a:close/>
                </a:path>
              </a:pathLst>
            </a:custGeom>
            <a:solidFill>
              <a:srgbClr val="000000"/>
            </a:solidFill>
            <a:ln w="9525">
              <a:noFill/>
              <a:round/>
              <a:headEnd/>
              <a:tailEnd/>
            </a:ln>
          </p:spPr>
          <p:txBody>
            <a:bodyPr/>
            <a:lstStyle/>
            <a:p>
              <a:endParaRPr lang="zh-CN" altLang="en-US"/>
            </a:p>
          </p:txBody>
        </p:sp>
        <p:sp>
          <p:nvSpPr>
            <p:cNvPr id="73772" name="Freeform 40"/>
            <p:cNvSpPr>
              <a:spLocks/>
            </p:cNvSpPr>
            <p:nvPr/>
          </p:nvSpPr>
          <p:spPr bwMode="auto">
            <a:xfrm>
              <a:off x="5234" y="637"/>
              <a:ext cx="107" cy="122"/>
            </a:xfrm>
            <a:custGeom>
              <a:avLst/>
              <a:gdLst>
                <a:gd name="T0" fmla="*/ 1 w 165"/>
                <a:gd name="T1" fmla="*/ 2 h 161"/>
                <a:gd name="T2" fmla="*/ 1 w 165"/>
                <a:gd name="T3" fmla="*/ 2 h 161"/>
                <a:gd name="T4" fmla="*/ 1 w 165"/>
                <a:gd name="T5" fmla="*/ 2 h 161"/>
                <a:gd name="T6" fmla="*/ 1 w 165"/>
                <a:gd name="T7" fmla="*/ 2 h 161"/>
                <a:gd name="T8" fmla="*/ 1 w 165"/>
                <a:gd name="T9" fmla="*/ 2 h 161"/>
                <a:gd name="T10" fmla="*/ 1 w 165"/>
                <a:gd name="T11" fmla="*/ 2 h 161"/>
                <a:gd name="T12" fmla="*/ 1 w 165"/>
                <a:gd name="T13" fmla="*/ 2 h 161"/>
                <a:gd name="T14" fmla="*/ 1 w 165"/>
                <a:gd name="T15" fmla="*/ 1 h 161"/>
                <a:gd name="T16" fmla="*/ 1 w 165"/>
                <a:gd name="T17" fmla="*/ 0 h 161"/>
                <a:gd name="T18" fmla="*/ 1 w 165"/>
                <a:gd name="T19" fmla="*/ 2 h 161"/>
                <a:gd name="T20" fmla="*/ 1 w 165"/>
                <a:gd name="T21" fmla="*/ 2 h 161"/>
                <a:gd name="T22" fmla="*/ 1 w 165"/>
                <a:gd name="T23" fmla="*/ 2 h 161"/>
                <a:gd name="T24" fmla="*/ 0 w 165"/>
                <a:gd name="T25" fmla="*/ 2 h 161"/>
                <a:gd name="T26" fmla="*/ 1 w 165"/>
                <a:gd name="T27" fmla="*/ 2 h 161"/>
                <a:gd name="T28" fmla="*/ 1 w 165"/>
                <a:gd name="T29" fmla="*/ 2 h 161"/>
                <a:gd name="T30" fmla="*/ 1 w 165"/>
                <a:gd name="T31" fmla="*/ 2 h 161"/>
                <a:gd name="T32" fmla="*/ 1 w 165"/>
                <a:gd name="T33" fmla="*/ 2 h 161"/>
                <a:gd name="T34" fmla="*/ 1 w 165"/>
                <a:gd name="T35" fmla="*/ 2 h 1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5"/>
                <a:gd name="T55" fmla="*/ 0 h 161"/>
                <a:gd name="T56" fmla="*/ 165 w 165"/>
                <a:gd name="T57" fmla="*/ 161 h 1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5" h="161">
                  <a:moveTo>
                    <a:pt x="35" y="161"/>
                  </a:moveTo>
                  <a:lnTo>
                    <a:pt x="165" y="72"/>
                  </a:lnTo>
                  <a:lnTo>
                    <a:pt x="161" y="68"/>
                  </a:lnTo>
                  <a:lnTo>
                    <a:pt x="153" y="56"/>
                  </a:lnTo>
                  <a:lnTo>
                    <a:pt x="141" y="41"/>
                  </a:lnTo>
                  <a:lnTo>
                    <a:pt x="123" y="24"/>
                  </a:lnTo>
                  <a:lnTo>
                    <a:pt x="103" y="10"/>
                  </a:lnTo>
                  <a:lnTo>
                    <a:pt x="81" y="1"/>
                  </a:lnTo>
                  <a:lnTo>
                    <a:pt x="57" y="0"/>
                  </a:lnTo>
                  <a:lnTo>
                    <a:pt x="32" y="10"/>
                  </a:lnTo>
                  <a:lnTo>
                    <a:pt x="13" y="27"/>
                  </a:lnTo>
                  <a:lnTo>
                    <a:pt x="4" y="47"/>
                  </a:lnTo>
                  <a:lnTo>
                    <a:pt x="0" y="69"/>
                  </a:lnTo>
                  <a:lnTo>
                    <a:pt x="4" y="90"/>
                  </a:lnTo>
                  <a:lnTo>
                    <a:pt x="9" y="110"/>
                  </a:lnTo>
                  <a:lnTo>
                    <a:pt x="19" y="130"/>
                  </a:lnTo>
                  <a:lnTo>
                    <a:pt x="28" y="147"/>
                  </a:lnTo>
                  <a:lnTo>
                    <a:pt x="35" y="161"/>
                  </a:lnTo>
                  <a:close/>
                </a:path>
              </a:pathLst>
            </a:custGeom>
            <a:solidFill>
              <a:srgbClr val="B24C38"/>
            </a:solidFill>
            <a:ln w="9525">
              <a:noFill/>
              <a:round/>
              <a:headEnd/>
              <a:tailEnd/>
            </a:ln>
          </p:spPr>
          <p:txBody>
            <a:bodyPr/>
            <a:lstStyle/>
            <a:p>
              <a:endParaRPr lang="zh-CN" altLang="en-US"/>
            </a:p>
          </p:txBody>
        </p:sp>
        <p:sp>
          <p:nvSpPr>
            <p:cNvPr id="73773" name="Freeform 41"/>
            <p:cNvSpPr>
              <a:spLocks/>
            </p:cNvSpPr>
            <p:nvPr/>
          </p:nvSpPr>
          <p:spPr bwMode="auto">
            <a:xfrm>
              <a:off x="5255" y="688"/>
              <a:ext cx="89" cy="75"/>
            </a:xfrm>
            <a:custGeom>
              <a:avLst/>
              <a:gdLst>
                <a:gd name="T0" fmla="*/ 1 w 137"/>
                <a:gd name="T1" fmla="*/ 2 h 98"/>
                <a:gd name="T2" fmla="*/ 1 w 137"/>
                <a:gd name="T3" fmla="*/ 0 h 98"/>
                <a:gd name="T4" fmla="*/ 0 w 137"/>
                <a:gd name="T5" fmla="*/ 2 h 98"/>
                <a:gd name="T6" fmla="*/ 1 w 137"/>
                <a:gd name="T7" fmla="*/ 2 h 98"/>
                <a:gd name="T8" fmla="*/ 1 w 137"/>
                <a:gd name="T9" fmla="*/ 2 h 98"/>
                <a:gd name="T10" fmla="*/ 1 w 137"/>
                <a:gd name="T11" fmla="*/ 2 h 98"/>
                <a:gd name="T12" fmla="*/ 1 w 137"/>
                <a:gd name="T13" fmla="*/ 2 h 98"/>
                <a:gd name="T14" fmla="*/ 1 w 137"/>
                <a:gd name="T15" fmla="*/ 2 h 98"/>
                <a:gd name="T16" fmla="*/ 1 w 137"/>
                <a:gd name="T17" fmla="*/ 2 h 98"/>
                <a:gd name="T18" fmla="*/ 1 w 137"/>
                <a:gd name="T19" fmla="*/ 0 h 98"/>
                <a:gd name="T20" fmla="*/ 1 w 137"/>
                <a:gd name="T21" fmla="*/ 0 h 98"/>
                <a:gd name="T22" fmla="*/ 1 w 137"/>
                <a:gd name="T23" fmla="*/ 2 h 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7"/>
                <a:gd name="T37" fmla="*/ 0 h 98"/>
                <a:gd name="T38" fmla="*/ 137 w 137"/>
                <a:gd name="T39" fmla="*/ 98 h 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7" h="98">
                  <a:moveTo>
                    <a:pt x="128" y="7"/>
                  </a:moveTo>
                  <a:lnTo>
                    <a:pt x="130" y="0"/>
                  </a:lnTo>
                  <a:lnTo>
                    <a:pt x="0" y="88"/>
                  </a:lnTo>
                  <a:lnTo>
                    <a:pt x="5" y="98"/>
                  </a:lnTo>
                  <a:lnTo>
                    <a:pt x="135" y="9"/>
                  </a:lnTo>
                  <a:lnTo>
                    <a:pt x="137" y="2"/>
                  </a:lnTo>
                  <a:lnTo>
                    <a:pt x="135" y="9"/>
                  </a:lnTo>
                  <a:lnTo>
                    <a:pt x="137" y="7"/>
                  </a:lnTo>
                  <a:lnTo>
                    <a:pt x="137" y="2"/>
                  </a:lnTo>
                  <a:lnTo>
                    <a:pt x="134" y="0"/>
                  </a:lnTo>
                  <a:lnTo>
                    <a:pt x="130" y="0"/>
                  </a:lnTo>
                  <a:lnTo>
                    <a:pt x="128" y="7"/>
                  </a:lnTo>
                  <a:close/>
                </a:path>
              </a:pathLst>
            </a:custGeom>
            <a:solidFill>
              <a:srgbClr val="000000"/>
            </a:solidFill>
            <a:ln w="9525">
              <a:noFill/>
              <a:round/>
              <a:headEnd/>
              <a:tailEnd/>
            </a:ln>
          </p:spPr>
          <p:txBody>
            <a:bodyPr/>
            <a:lstStyle/>
            <a:p>
              <a:endParaRPr lang="zh-CN" altLang="en-US"/>
            </a:p>
          </p:txBody>
        </p:sp>
        <p:sp>
          <p:nvSpPr>
            <p:cNvPr id="73774" name="Freeform 42"/>
            <p:cNvSpPr>
              <a:spLocks/>
            </p:cNvSpPr>
            <p:nvPr/>
          </p:nvSpPr>
          <p:spPr bwMode="auto">
            <a:xfrm>
              <a:off x="5253" y="634"/>
              <a:ext cx="91" cy="59"/>
            </a:xfrm>
            <a:custGeom>
              <a:avLst/>
              <a:gdLst>
                <a:gd name="T0" fmla="*/ 1 w 139"/>
                <a:gd name="T1" fmla="*/ 1 h 80"/>
                <a:gd name="T2" fmla="*/ 1 w 139"/>
                <a:gd name="T3" fmla="*/ 1 h 80"/>
                <a:gd name="T4" fmla="*/ 1 w 139"/>
                <a:gd name="T5" fmla="*/ 1 h 80"/>
                <a:gd name="T6" fmla="*/ 1 w 139"/>
                <a:gd name="T7" fmla="*/ 1 h 80"/>
                <a:gd name="T8" fmla="*/ 1 w 139"/>
                <a:gd name="T9" fmla="*/ 1 h 80"/>
                <a:gd name="T10" fmla="*/ 1 w 139"/>
                <a:gd name="T11" fmla="*/ 1 h 80"/>
                <a:gd name="T12" fmla="*/ 1 w 139"/>
                <a:gd name="T13" fmla="*/ 1 h 80"/>
                <a:gd name="T14" fmla="*/ 1 w 139"/>
                <a:gd name="T15" fmla="*/ 1 h 80"/>
                <a:gd name="T16" fmla="*/ 1 w 139"/>
                <a:gd name="T17" fmla="*/ 1 h 80"/>
                <a:gd name="T18" fmla="*/ 1 w 139"/>
                <a:gd name="T19" fmla="*/ 1 h 80"/>
                <a:gd name="T20" fmla="*/ 1 w 139"/>
                <a:gd name="T21" fmla="*/ 1 h 80"/>
                <a:gd name="T22" fmla="*/ 1 w 139"/>
                <a:gd name="T23" fmla="*/ 1 h 80"/>
                <a:gd name="T24" fmla="*/ 1 w 139"/>
                <a:gd name="T25" fmla="*/ 1 h 80"/>
                <a:gd name="T26" fmla="*/ 1 w 139"/>
                <a:gd name="T27" fmla="*/ 1 h 80"/>
                <a:gd name="T28" fmla="*/ 1 w 139"/>
                <a:gd name="T29" fmla="*/ 1 h 80"/>
                <a:gd name="T30" fmla="*/ 1 w 139"/>
                <a:gd name="T31" fmla="*/ 1 h 80"/>
                <a:gd name="T32" fmla="*/ 1 w 139"/>
                <a:gd name="T33" fmla="*/ 1 h 80"/>
                <a:gd name="T34" fmla="*/ 1 w 139"/>
                <a:gd name="T35" fmla="*/ 0 h 80"/>
                <a:gd name="T36" fmla="*/ 0 w 139"/>
                <a:gd name="T37" fmla="*/ 1 h 80"/>
                <a:gd name="T38" fmla="*/ 0 w 139"/>
                <a:gd name="T39" fmla="*/ 1 h 80"/>
                <a:gd name="T40" fmla="*/ 1 w 139"/>
                <a:gd name="T41" fmla="*/ 1 h 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9"/>
                <a:gd name="T64" fmla="*/ 0 h 80"/>
                <a:gd name="T65" fmla="*/ 139 w 139"/>
                <a:gd name="T66" fmla="*/ 80 h 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9" h="80">
                  <a:moveTo>
                    <a:pt x="5" y="20"/>
                  </a:moveTo>
                  <a:lnTo>
                    <a:pt x="5" y="20"/>
                  </a:lnTo>
                  <a:lnTo>
                    <a:pt x="27" y="9"/>
                  </a:lnTo>
                  <a:lnTo>
                    <a:pt x="50" y="11"/>
                  </a:lnTo>
                  <a:lnTo>
                    <a:pt x="70" y="20"/>
                  </a:lnTo>
                  <a:lnTo>
                    <a:pt x="90" y="32"/>
                  </a:lnTo>
                  <a:lnTo>
                    <a:pt x="107" y="50"/>
                  </a:lnTo>
                  <a:lnTo>
                    <a:pt x="120" y="65"/>
                  </a:lnTo>
                  <a:lnTo>
                    <a:pt x="127" y="75"/>
                  </a:lnTo>
                  <a:lnTo>
                    <a:pt x="130" y="80"/>
                  </a:lnTo>
                  <a:lnTo>
                    <a:pt x="139" y="75"/>
                  </a:lnTo>
                  <a:lnTo>
                    <a:pt x="136" y="70"/>
                  </a:lnTo>
                  <a:lnTo>
                    <a:pt x="127" y="58"/>
                  </a:lnTo>
                  <a:lnTo>
                    <a:pt x="114" y="43"/>
                  </a:lnTo>
                  <a:lnTo>
                    <a:pt x="97" y="26"/>
                  </a:lnTo>
                  <a:lnTo>
                    <a:pt x="75" y="11"/>
                  </a:lnTo>
                  <a:lnTo>
                    <a:pt x="52" y="1"/>
                  </a:lnTo>
                  <a:lnTo>
                    <a:pt x="27" y="0"/>
                  </a:lnTo>
                  <a:lnTo>
                    <a:pt x="0" y="11"/>
                  </a:lnTo>
                  <a:lnTo>
                    <a:pt x="5" y="20"/>
                  </a:lnTo>
                  <a:close/>
                </a:path>
              </a:pathLst>
            </a:custGeom>
            <a:solidFill>
              <a:srgbClr val="000000"/>
            </a:solidFill>
            <a:ln w="9525">
              <a:noFill/>
              <a:round/>
              <a:headEnd/>
              <a:tailEnd/>
            </a:ln>
          </p:spPr>
          <p:txBody>
            <a:bodyPr/>
            <a:lstStyle/>
            <a:p>
              <a:endParaRPr lang="zh-CN" altLang="en-US"/>
            </a:p>
          </p:txBody>
        </p:sp>
        <p:sp>
          <p:nvSpPr>
            <p:cNvPr id="73775" name="Freeform 43"/>
            <p:cNvSpPr>
              <a:spLocks/>
            </p:cNvSpPr>
            <p:nvPr/>
          </p:nvSpPr>
          <p:spPr bwMode="auto">
            <a:xfrm>
              <a:off x="5230" y="641"/>
              <a:ext cx="29" cy="122"/>
            </a:xfrm>
            <a:custGeom>
              <a:avLst/>
              <a:gdLst>
                <a:gd name="T0" fmla="*/ 1 w 45"/>
                <a:gd name="T1" fmla="*/ 2 h 160"/>
                <a:gd name="T2" fmla="*/ 1 w 45"/>
                <a:gd name="T3" fmla="*/ 2 h 160"/>
                <a:gd name="T4" fmla="*/ 1 w 45"/>
                <a:gd name="T5" fmla="*/ 2 h 160"/>
                <a:gd name="T6" fmla="*/ 1 w 45"/>
                <a:gd name="T7" fmla="*/ 2 h 160"/>
                <a:gd name="T8" fmla="*/ 1 w 45"/>
                <a:gd name="T9" fmla="*/ 2 h 160"/>
                <a:gd name="T10" fmla="*/ 1 w 45"/>
                <a:gd name="T11" fmla="*/ 2 h 160"/>
                <a:gd name="T12" fmla="*/ 1 w 45"/>
                <a:gd name="T13" fmla="*/ 2 h 160"/>
                <a:gd name="T14" fmla="*/ 1 w 45"/>
                <a:gd name="T15" fmla="*/ 2 h 160"/>
                <a:gd name="T16" fmla="*/ 1 w 45"/>
                <a:gd name="T17" fmla="*/ 2 h 160"/>
                <a:gd name="T18" fmla="*/ 1 w 45"/>
                <a:gd name="T19" fmla="*/ 2 h 160"/>
                <a:gd name="T20" fmla="*/ 1 w 45"/>
                <a:gd name="T21" fmla="*/ 0 h 160"/>
                <a:gd name="T22" fmla="*/ 1 w 45"/>
                <a:gd name="T23" fmla="*/ 2 h 160"/>
                <a:gd name="T24" fmla="*/ 1 w 45"/>
                <a:gd name="T25" fmla="*/ 2 h 160"/>
                <a:gd name="T26" fmla="*/ 0 w 45"/>
                <a:gd name="T27" fmla="*/ 2 h 160"/>
                <a:gd name="T28" fmla="*/ 1 w 45"/>
                <a:gd name="T29" fmla="*/ 2 h 160"/>
                <a:gd name="T30" fmla="*/ 1 w 45"/>
                <a:gd name="T31" fmla="*/ 2 h 160"/>
                <a:gd name="T32" fmla="*/ 1 w 45"/>
                <a:gd name="T33" fmla="*/ 2 h 160"/>
                <a:gd name="T34" fmla="*/ 1 w 45"/>
                <a:gd name="T35" fmla="*/ 2 h 160"/>
                <a:gd name="T36" fmla="*/ 1 w 45"/>
                <a:gd name="T37" fmla="*/ 2 h 160"/>
                <a:gd name="T38" fmla="*/ 1 w 45"/>
                <a:gd name="T39" fmla="*/ 2 h 160"/>
                <a:gd name="T40" fmla="*/ 1 w 45"/>
                <a:gd name="T41" fmla="*/ 2 h 160"/>
                <a:gd name="T42" fmla="*/ 1 w 45"/>
                <a:gd name="T43" fmla="*/ 2 h 160"/>
                <a:gd name="T44" fmla="*/ 1 w 45"/>
                <a:gd name="T45" fmla="*/ 2 h 160"/>
                <a:gd name="T46" fmla="*/ 1 w 45"/>
                <a:gd name="T47" fmla="*/ 2 h 160"/>
                <a:gd name="T48" fmla="*/ 1 w 45"/>
                <a:gd name="T49" fmla="*/ 2 h 160"/>
                <a:gd name="T50" fmla="*/ 1 w 45"/>
                <a:gd name="T51" fmla="*/ 2 h 1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
                <a:gd name="T79" fmla="*/ 0 h 160"/>
                <a:gd name="T80" fmla="*/ 45 w 45"/>
                <a:gd name="T81" fmla="*/ 160 h 1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 h="160">
                  <a:moveTo>
                    <a:pt x="38" y="150"/>
                  </a:moveTo>
                  <a:lnTo>
                    <a:pt x="45" y="153"/>
                  </a:lnTo>
                  <a:lnTo>
                    <a:pt x="38" y="139"/>
                  </a:lnTo>
                  <a:lnTo>
                    <a:pt x="29" y="122"/>
                  </a:lnTo>
                  <a:lnTo>
                    <a:pt x="20" y="103"/>
                  </a:lnTo>
                  <a:lnTo>
                    <a:pt x="14" y="82"/>
                  </a:lnTo>
                  <a:lnTo>
                    <a:pt x="12" y="63"/>
                  </a:lnTo>
                  <a:lnTo>
                    <a:pt x="14" y="42"/>
                  </a:lnTo>
                  <a:lnTo>
                    <a:pt x="22" y="25"/>
                  </a:lnTo>
                  <a:lnTo>
                    <a:pt x="41" y="9"/>
                  </a:lnTo>
                  <a:lnTo>
                    <a:pt x="36" y="0"/>
                  </a:lnTo>
                  <a:lnTo>
                    <a:pt x="15" y="18"/>
                  </a:lnTo>
                  <a:lnTo>
                    <a:pt x="5" y="40"/>
                  </a:lnTo>
                  <a:lnTo>
                    <a:pt x="0" y="63"/>
                  </a:lnTo>
                  <a:lnTo>
                    <a:pt x="5" y="85"/>
                  </a:lnTo>
                  <a:lnTo>
                    <a:pt x="11" y="105"/>
                  </a:lnTo>
                  <a:lnTo>
                    <a:pt x="20" y="126"/>
                  </a:lnTo>
                  <a:lnTo>
                    <a:pt x="29" y="143"/>
                  </a:lnTo>
                  <a:lnTo>
                    <a:pt x="36" y="157"/>
                  </a:lnTo>
                  <a:lnTo>
                    <a:pt x="43" y="160"/>
                  </a:lnTo>
                  <a:lnTo>
                    <a:pt x="36" y="157"/>
                  </a:lnTo>
                  <a:lnTo>
                    <a:pt x="38" y="160"/>
                  </a:lnTo>
                  <a:lnTo>
                    <a:pt x="43" y="160"/>
                  </a:lnTo>
                  <a:lnTo>
                    <a:pt x="45" y="156"/>
                  </a:lnTo>
                  <a:lnTo>
                    <a:pt x="45" y="153"/>
                  </a:lnTo>
                  <a:lnTo>
                    <a:pt x="38" y="150"/>
                  </a:lnTo>
                  <a:close/>
                </a:path>
              </a:pathLst>
            </a:custGeom>
            <a:solidFill>
              <a:srgbClr val="000000"/>
            </a:solidFill>
            <a:ln w="9525">
              <a:noFill/>
              <a:round/>
              <a:headEnd/>
              <a:tailEnd/>
            </a:ln>
          </p:spPr>
          <p:txBody>
            <a:bodyPr/>
            <a:lstStyle/>
            <a:p>
              <a:endParaRPr lang="zh-CN" altLang="en-US"/>
            </a:p>
          </p:txBody>
        </p:sp>
        <p:sp>
          <p:nvSpPr>
            <p:cNvPr id="73776" name="Freeform 44"/>
            <p:cNvSpPr>
              <a:spLocks/>
            </p:cNvSpPr>
            <p:nvPr/>
          </p:nvSpPr>
          <p:spPr bwMode="auto">
            <a:xfrm>
              <a:off x="4801" y="809"/>
              <a:ext cx="126" cy="155"/>
            </a:xfrm>
            <a:custGeom>
              <a:avLst/>
              <a:gdLst>
                <a:gd name="T0" fmla="*/ 1 w 191"/>
                <a:gd name="T1" fmla="*/ 2 h 205"/>
                <a:gd name="T2" fmla="*/ 1 w 191"/>
                <a:gd name="T3" fmla="*/ 2 h 205"/>
                <a:gd name="T4" fmla="*/ 1 w 191"/>
                <a:gd name="T5" fmla="*/ 2 h 205"/>
                <a:gd name="T6" fmla="*/ 1 w 191"/>
                <a:gd name="T7" fmla="*/ 2 h 205"/>
                <a:gd name="T8" fmla="*/ 1 w 191"/>
                <a:gd name="T9" fmla="*/ 2 h 205"/>
                <a:gd name="T10" fmla="*/ 1 w 191"/>
                <a:gd name="T11" fmla="*/ 2 h 205"/>
                <a:gd name="T12" fmla="*/ 1 w 191"/>
                <a:gd name="T13" fmla="*/ 2 h 205"/>
                <a:gd name="T14" fmla="*/ 1 w 191"/>
                <a:gd name="T15" fmla="*/ 2 h 205"/>
                <a:gd name="T16" fmla="*/ 1 w 191"/>
                <a:gd name="T17" fmla="*/ 2 h 205"/>
                <a:gd name="T18" fmla="*/ 1 w 191"/>
                <a:gd name="T19" fmla="*/ 2 h 205"/>
                <a:gd name="T20" fmla="*/ 1 w 191"/>
                <a:gd name="T21" fmla="*/ 2 h 205"/>
                <a:gd name="T22" fmla="*/ 1 w 191"/>
                <a:gd name="T23" fmla="*/ 2 h 205"/>
                <a:gd name="T24" fmla="*/ 1 w 191"/>
                <a:gd name="T25" fmla="*/ 2 h 205"/>
                <a:gd name="T26" fmla="*/ 1 w 191"/>
                <a:gd name="T27" fmla="*/ 2 h 205"/>
                <a:gd name="T28" fmla="*/ 1 w 191"/>
                <a:gd name="T29" fmla="*/ 2 h 205"/>
                <a:gd name="T30" fmla="*/ 1 w 191"/>
                <a:gd name="T31" fmla="*/ 2 h 205"/>
                <a:gd name="T32" fmla="*/ 1 w 191"/>
                <a:gd name="T33" fmla="*/ 2 h 205"/>
                <a:gd name="T34" fmla="*/ 1 w 191"/>
                <a:gd name="T35" fmla="*/ 2 h 205"/>
                <a:gd name="T36" fmla="*/ 1 w 191"/>
                <a:gd name="T37" fmla="*/ 2 h 205"/>
                <a:gd name="T38" fmla="*/ 1 w 191"/>
                <a:gd name="T39" fmla="*/ 2 h 205"/>
                <a:gd name="T40" fmla="*/ 1 w 191"/>
                <a:gd name="T41" fmla="*/ 2 h 205"/>
                <a:gd name="T42" fmla="*/ 1 w 191"/>
                <a:gd name="T43" fmla="*/ 2 h 205"/>
                <a:gd name="T44" fmla="*/ 1 w 191"/>
                <a:gd name="T45" fmla="*/ 2 h 205"/>
                <a:gd name="T46" fmla="*/ 1 w 191"/>
                <a:gd name="T47" fmla="*/ 0 h 205"/>
                <a:gd name="T48" fmla="*/ 1 w 191"/>
                <a:gd name="T49" fmla="*/ 2 h 205"/>
                <a:gd name="T50" fmla="*/ 1 w 191"/>
                <a:gd name="T51" fmla="*/ 2 h 205"/>
                <a:gd name="T52" fmla="*/ 1 w 191"/>
                <a:gd name="T53" fmla="*/ 2 h 205"/>
                <a:gd name="T54" fmla="*/ 1 w 191"/>
                <a:gd name="T55" fmla="*/ 2 h 205"/>
                <a:gd name="T56" fmla="*/ 1 w 191"/>
                <a:gd name="T57" fmla="*/ 2 h 205"/>
                <a:gd name="T58" fmla="*/ 1 w 191"/>
                <a:gd name="T59" fmla="*/ 2 h 205"/>
                <a:gd name="T60" fmla="*/ 1 w 191"/>
                <a:gd name="T61" fmla="*/ 2 h 205"/>
                <a:gd name="T62" fmla="*/ 0 w 191"/>
                <a:gd name="T63" fmla="*/ 2 h 205"/>
                <a:gd name="T64" fmla="*/ 1 w 191"/>
                <a:gd name="T65" fmla="*/ 2 h 205"/>
                <a:gd name="T66" fmla="*/ 1 w 191"/>
                <a:gd name="T67" fmla="*/ 2 h 205"/>
                <a:gd name="T68" fmla="*/ 1 w 191"/>
                <a:gd name="T69" fmla="*/ 2 h 20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1"/>
                <a:gd name="T106" fmla="*/ 0 h 205"/>
                <a:gd name="T107" fmla="*/ 191 w 191"/>
                <a:gd name="T108" fmla="*/ 205 h 20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1" h="205">
                  <a:moveTo>
                    <a:pt x="16" y="148"/>
                  </a:moveTo>
                  <a:lnTo>
                    <a:pt x="24" y="164"/>
                  </a:lnTo>
                  <a:lnTo>
                    <a:pt x="36" y="179"/>
                  </a:lnTo>
                  <a:lnTo>
                    <a:pt x="48" y="189"/>
                  </a:lnTo>
                  <a:lnTo>
                    <a:pt x="64" y="198"/>
                  </a:lnTo>
                  <a:lnTo>
                    <a:pt x="81" y="204"/>
                  </a:lnTo>
                  <a:lnTo>
                    <a:pt x="98" y="205"/>
                  </a:lnTo>
                  <a:lnTo>
                    <a:pt x="116" y="204"/>
                  </a:lnTo>
                  <a:lnTo>
                    <a:pt x="134" y="200"/>
                  </a:lnTo>
                  <a:lnTo>
                    <a:pt x="150" y="191"/>
                  </a:lnTo>
                  <a:lnTo>
                    <a:pt x="163" y="180"/>
                  </a:lnTo>
                  <a:lnTo>
                    <a:pt x="175" y="167"/>
                  </a:lnTo>
                  <a:lnTo>
                    <a:pt x="183" y="152"/>
                  </a:lnTo>
                  <a:lnTo>
                    <a:pt x="189" y="136"/>
                  </a:lnTo>
                  <a:lnTo>
                    <a:pt x="191" y="119"/>
                  </a:lnTo>
                  <a:lnTo>
                    <a:pt x="189" y="101"/>
                  </a:lnTo>
                  <a:lnTo>
                    <a:pt x="184" y="83"/>
                  </a:lnTo>
                  <a:lnTo>
                    <a:pt x="174" y="58"/>
                  </a:lnTo>
                  <a:lnTo>
                    <a:pt x="166" y="42"/>
                  </a:lnTo>
                  <a:lnTo>
                    <a:pt x="154" y="28"/>
                  </a:lnTo>
                  <a:lnTo>
                    <a:pt x="142" y="17"/>
                  </a:lnTo>
                  <a:lnTo>
                    <a:pt x="127" y="8"/>
                  </a:lnTo>
                  <a:lnTo>
                    <a:pt x="109" y="3"/>
                  </a:lnTo>
                  <a:lnTo>
                    <a:pt x="92" y="0"/>
                  </a:lnTo>
                  <a:lnTo>
                    <a:pt x="75" y="3"/>
                  </a:lnTo>
                  <a:lnTo>
                    <a:pt x="58" y="7"/>
                  </a:lnTo>
                  <a:lnTo>
                    <a:pt x="41" y="15"/>
                  </a:lnTo>
                  <a:lnTo>
                    <a:pt x="28" y="26"/>
                  </a:lnTo>
                  <a:lnTo>
                    <a:pt x="16" y="40"/>
                  </a:lnTo>
                  <a:lnTo>
                    <a:pt x="8" y="55"/>
                  </a:lnTo>
                  <a:lnTo>
                    <a:pt x="2" y="71"/>
                  </a:lnTo>
                  <a:lnTo>
                    <a:pt x="0" y="88"/>
                  </a:lnTo>
                  <a:lnTo>
                    <a:pt x="1" y="106"/>
                  </a:lnTo>
                  <a:lnTo>
                    <a:pt x="6" y="124"/>
                  </a:lnTo>
                  <a:lnTo>
                    <a:pt x="16" y="148"/>
                  </a:lnTo>
                  <a:close/>
                </a:path>
              </a:pathLst>
            </a:custGeom>
            <a:solidFill>
              <a:srgbClr val="B24C38"/>
            </a:solidFill>
            <a:ln w="9525">
              <a:noFill/>
              <a:round/>
              <a:headEnd/>
              <a:tailEnd/>
            </a:ln>
          </p:spPr>
          <p:txBody>
            <a:bodyPr/>
            <a:lstStyle/>
            <a:p>
              <a:endParaRPr lang="zh-CN" altLang="en-US"/>
            </a:p>
          </p:txBody>
        </p:sp>
        <p:sp>
          <p:nvSpPr>
            <p:cNvPr id="73777" name="Freeform 45"/>
            <p:cNvSpPr>
              <a:spLocks/>
            </p:cNvSpPr>
            <p:nvPr/>
          </p:nvSpPr>
          <p:spPr bwMode="auto">
            <a:xfrm>
              <a:off x="4838" y="804"/>
              <a:ext cx="80" cy="49"/>
            </a:xfrm>
            <a:custGeom>
              <a:avLst/>
              <a:gdLst>
                <a:gd name="T0" fmla="*/ 1 w 122"/>
                <a:gd name="T1" fmla="*/ 2 h 64"/>
                <a:gd name="T2" fmla="*/ 1 w 122"/>
                <a:gd name="T3" fmla="*/ 2 h 64"/>
                <a:gd name="T4" fmla="*/ 1 w 122"/>
                <a:gd name="T5" fmla="*/ 2 h 64"/>
                <a:gd name="T6" fmla="*/ 1 w 122"/>
                <a:gd name="T7" fmla="*/ 2 h 64"/>
                <a:gd name="T8" fmla="*/ 1 w 122"/>
                <a:gd name="T9" fmla="*/ 2 h 64"/>
                <a:gd name="T10" fmla="*/ 1 w 122"/>
                <a:gd name="T11" fmla="*/ 2 h 64"/>
                <a:gd name="T12" fmla="*/ 1 w 122"/>
                <a:gd name="T13" fmla="*/ 2 h 64"/>
                <a:gd name="T14" fmla="*/ 1 w 122"/>
                <a:gd name="T15" fmla="*/ 2 h 64"/>
                <a:gd name="T16" fmla="*/ 1 w 122"/>
                <a:gd name="T17" fmla="*/ 2 h 64"/>
                <a:gd name="T18" fmla="*/ 1 w 122"/>
                <a:gd name="T19" fmla="*/ 2 h 64"/>
                <a:gd name="T20" fmla="*/ 1 w 122"/>
                <a:gd name="T21" fmla="*/ 2 h 64"/>
                <a:gd name="T22" fmla="*/ 1 w 122"/>
                <a:gd name="T23" fmla="*/ 2 h 64"/>
                <a:gd name="T24" fmla="*/ 1 w 122"/>
                <a:gd name="T25" fmla="*/ 2 h 64"/>
                <a:gd name="T26" fmla="*/ 1 w 122"/>
                <a:gd name="T27" fmla="*/ 2 h 64"/>
                <a:gd name="T28" fmla="*/ 1 w 122"/>
                <a:gd name="T29" fmla="*/ 2 h 64"/>
                <a:gd name="T30" fmla="*/ 1 w 122"/>
                <a:gd name="T31" fmla="*/ 2 h 64"/>
                <a:gd name="T32" fmla="*/ 1 w 122"/>
                <a:gd name="T33" fmla="*/ 0 h 64"/>
                <a:gd name="T34" fmla="*/ 1 w 122"/>
                <a:gd name="T35" fmla="*/ 2 h 64"/>
                <a:gd name="T36" fmla="*/ 0 w 122"/>
                <a:gd name="T37" fmla="*/ 2 h 64"/>
                <a:gd name="T38" fmla="*/ 0 w 122"/>
                <a:gd name="T39" fmla="*/ 2 h 64"/>
                <a:gd name="T40" fmla="*/ 1 w 122"/>
                <a:gd name="T41" fmla="*/ 2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64"/>
                <a:gd name="T65" fmla="*/ 122 w 122"/>
                <a:gd name="T66" fmla="*/ 64 h 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64">
                  <a:moveTo>
                    <a:pt x="3" y="17"/>
                  </a:moveTo>
                  <a:lnTo>
                    <a:pt x="3" y="17"/>
                  </a:lnTo>
                  <a:lnTo>
                    <a:pt x="19" y="12"/>
                  </a:lnTo>
                  <a:lnTo>
                    <a:pt x="36" y="11"/>
                  </a:lnTo>
                  <a:lnTo>
                    <a:pt x="52" y="12"/>
                  </a:lnTo>
                  <a:lnTo>
                    <a:pt x="69" y="18"/>
                  </a:lnTo>
                  <a:lnTo>
                    <a:pt x="83" y="26"/>
                  </a:lnTo>
                  <a:lnTo>
                    <a:pt x="95" y="37"/>
                  </a:lnTo>
                  <a:lnTo>
                    <a:pt x="105" y="49"/>
                  </a:lnTo>
                  <a:lnTo>
                    <a:pt x="113" y="64"/>
                  </a:lnTo>
                  <a:lnTo>
                    <a:pt x="122" y="62"/>
                  </a:lnTo>
                  <a:lnTo>
                    <a:pt x="114" y="45"/>
                  </a:lnTo>
                  <a:lnTo>
                    <a:pt x="102" y="30"/>
                  </a:lnTo>
                  <a:lnTo>
                    <a:pt x="88" y="17"/>
                  </a:lnTo>
                  <a:lnTo>
                    <a:pt x="72" y="9"/>
                  </a:lnTo>
                  <a:lnTo>
                    <a:pt x="55" y="3"/>
                  </a:lnTo>
                  <a:lnTo>
                    <a:pt x="36" y="0"/>
                  </a:lnTo>
                  <a:lnTo>
                    <a:pt x="19" y="3"/>
                  </a:lnTo>
                  <a:lnTo>
                    <a:pt x="0" y="8"/>
                  </a:lnTo>
                  <a:lnTo>
                    <a:pt x="3" y="17"/>
                  </a:lnTo>
                  <a:close/>
                </a:path>
              </a:pathLst>
            </a:custGeom>
            <a:solidFill>
              <a:srgbClr val="000000"/>
            </a:solidFill>
            <a:ln w="9525">
              <a:noFill/>
              <a:round/>
              <a:headEnd/>
              <a:tailEnd/>
            </a:ln>
          </p:spPr>
          <p:txBody>
            <a:bodyPr/>
            <a:lstStyle/>
            <a:p>
              <a:endParaRPr lang="zh-CN" altLang="en-US"/>
            </a:p>
          </p:txBody>
        </p:sp>
        <p:sp>
          <p:nvSpPr>
            <p:cNvPr id="73778" name="Freeform 46"/>
            <p:cNvSpPr>
              <a:spLocks/>
            </p:cNvSpPr>
            <p:nvPr/>
          </p:nvSpPr>
          <p:spPr bwMode="auto">
            <a:xfrm>
              <a:off x="5057" y="772"/>
              <a:ext cx="114" cy="84"/>
            </a:xfrm>
            <a:custGeom>
              <a:avLst/>
              <a:gdLst>
                <a:gd name="T0" fmla="*/ 1 w 173"/>
                <a:gd name="T1" fmla="*/ 2 h 111"/>
                <a:gd name="T2" fmla="*/ 1 w 173"/>
                <a:gd name="T3" fmla="*/ 2 h 111"/>
                <a:gd name="T4" fmla="*/ 1 w 173"/>
                <a:gd name="T5" fmla="*/ 0 h 111"/>
                <a:gd name="T6" fmla="*/ 1 w 173"/>
                <a:gd name="T7" fmla="*/ 1 h 111"/>
                <a:gd name="T8" fmla="*/ 1 w 173"/>
                <a:gd name="T9" fmla="*/ 2 h 111"/>
                <a:gd name="T10" fmla="*/ 1 w 173"/>
                <a:gd name="T11" fmla="*/ 2 h 111"/>
                <a:gd name="T12" fmla="*/ 1 w 173"/>
                <a:gd name="T13" fmla="*/ 2 h 111"/>
                <a:gd name="T14" fmla="*/ 1 w 173"/>
                <a:gd name="T15" fmla="*/ 2 h 111"/>
                <a:gd name="T16" fmla="*/ 1 w 173"/>
                <a:gd name="T17" fmla="*/ 2 h 111"/>
                <a:gd name="T18" fmla="*/ 0 w 173"/>
                <a:gd name="T19" fmla="*/ 2 h 111"/>
                <a:gd name="T20" fmla="*/ 1 w 173"/>
                <a:gd name="T21" fmla="*/ 2 h 111"/>
                <a:gd name="T22" fmla="*/ 1 w 173"/>
                <a:gd name="T23" fmla="*/ 2 h 111"/>
                <a:gd name="T24" fmla="*/ 1 w 173"/>
                <a:gd name="T25" fmla="*/ 2 h 111"/>
                <a:gd name="T26" fmla="*/ 1 w 173"/>
                <a:gd name="T27" fmla="*/ 2 h 111"/>
                <a:gd name="T28" fmla="*/ 1 w 173"/>
                <a:gd name="T29" fmla="*/ 2 h 111"/>
                <a:gd name="T30" fmla="*/ 1 w 173"/>
                <a:gd name="T31" fmla="*/ 2 h 111"/>
                <a:gd name="T32" fmla="*/ 1 w 173"/>
                <a:gd name="T33" fmla="*/ 2 h 111"/>
                <a:gd name="T34" fmla="*/ 1 w 173"/>
                <a:gd name="T35" fmla="*/ 2 h 111"/>
                <a:gd name="T36" fmla="*/ 1 w 173"/>
                <a:gd name="T37" fmla="*/ 2 h 111"/>
                <a:gd name="T38" fmla="*/ 1 w 173"/>
                <a:gd name="T39" fmla="*/ 2 h 111"/>
                <a:gd name="T40" fmla="*/ 1 w 173"/>
                <a:gd name="T41" fmla="*/ 2 h 1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3"/>
                <a:gd name="T64" fmla="*/ 0 h 111"/>
                <a:gd name="T65" fmla="*/ 173 w 173"/>
                <a:gd name="T66" fmla="*/ 111 h 1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3" h="111">
                  <a:moveTo>
                    <a:pt x="173" y="4"/>
                  </a:moveTo>
                  <a:lnTo>
                    <a:pt x="173" y="4"/>
                  </a:lnTo>
                  <a:lnTo>
                    <a:pt x="144" y="0"/>
                  </a:lnTo>
                  <a:lnTo>
                    <a:pt x="118" y="1"/>
                  </a:lnTo>
                  <a:lnTo>
                    <a:pt x="90" y="8"/>
                  </a:lnTo>
                  <a:lnTo>
                    <a:pt x="66" y="20"/>
                  </a:lnTo>
                  <a:lnTo>
                    <a:pt x="43" y="36"/>
                  </a:lnTo>
                  <a:lnTo>
                    <a:pt x="23" y="58"/>
                  </a:lnTo>
                  <a:lnTo>
                    <a:pt x="9" y="81"/>
                  </a:lnTo>
                  <a:lnTo>
                    <a:pt x="0" y="108"/>
                  </a:lnTo>
                  <a:lnTo>
                    <a:pt x="9" y="111"/>
                  </a:lnTo>
                  <a:lnTo>
                    <a:pt x="19" y="85"/>
                  </a:lnTo>
                  <a:lnTo>
                    <a:pt x="32" y="62"/>
                  </a:lnTo>
                  <a:lnTo>
                    <a:pt x="50" y="43"/>
                  </a:lnTo>
                  <a:lnTo>
                    <a:pt x="70" y="29"/>
                  </a:lnTo>
                  <a:lnTo>
                    <a:pt x="92" y="17"/>
                  </a:lnTo>
                  <a:lnTo>
                    <a:pt x="118" y="10"/>
                  </a:lnTo>
                  <a:lnTo>
                    <a:pt x="144" y="9"/>
                  </a:lnTo>
                  <a:lnTo>
                    <a:pt x="170" y="13"/>
                  </a:lnTo>
                  <a:lnTo>
                    <a:pt x="173" y="4"/>
                  </a:lnTo>
                  <a:close/>
                </a:path>
              </a:pathLst>
            </a:custGeom>
            <a:solidFill>
              <a:srgbClr val="000000"/>
            </a:solidFill>
            <a:ln w="9525">
              <a:noFill/>
              <a:round/>
              <a:headEnd/>
              <a:tailEnd/>
            </a:ln>
          </p:spPr>
          <p:txBody>
            <a:bodyPr/>
            <a:lstStyle/>
            <a:p>
              <a:endParaRPr lang="zh-CN" altLang="en-US"/>
            </a:p>
          </p:txBody>
        </p:sp>
        <p:sp>
          <p:nvSpPr>
            <p:cNvPr id="73779" name="Freeform 47"/>
            <p:cNvSpPr>
              <a:spLocks/>
            </p:cNvSpPr>
            <p:nvPr/>
          </p:nvSpPr>
          <p:spPr bwMode="auto">
            <a:xfrm>
              <a:off x="5169" y="774"/>
              <a:ext cx="72" cy="134"/>
            </a:xfrm>
            <a:custGeom>
              <a:avLst/>
              <a:gdLst>
                <a:gd name="T0" fmla="*/ 1 w 110"/>
                <a:gd name="T1" fmla="*/ 2 h 174"/>
                <a:gd name="T2" fmla="*/ 1 w 110"/>
                <a:gd name="T3" fmla="*/ 2 h 174"/>
                <a:gd name="T4" fmla="*/ 1 w 110"/>
                <a:gd name="T5" fmla="*/ 2 h 174"/>
                <a:gd name="T6" fmla="*/ 1 w 110"/>
                <a:gd name="T7" fmla="*/ 2 h 174"/>
                <a:gd name="T8" fmla="*/ 1 w 110"/>
                <a:gd name="T9" fmla="*/ 2 h 174"/>
                <a:gd name="T10" fmla="*/ 1 w 110"/>
                <a:gd name="T11" fmla="*/ 2 h 174"/>
                <a:gd name="T12" fmla="*/ 1 w 110"/>
                <a:gd name="T13" fmla="*/ 2 h 174"/>
                <a:gd name="T14" fmla="*/ 1 w 110"/>
                <a:gd name="T15" fmla="*/ 2 h 174"/>
                <a:gd name="T16" fmla="*/ 1 w 110"/>
                <a:gd name="T17" fmla="*/ 2 h 174"/>
                <a:gd name="T18" fmla="*/ 1 w 110"/>
                <a:gd name="T19" fmla="*/ 0 h 174"/>
                <a:gd name="T20" fmla="*/ 0 w 110"/>
                <a:gd name="T21" fmla="*/ 2 h 174"/>
                <a:gd name="T22" fmla="*/ 1 w 110"/>
                <a:gd name="T23" fmla="*/ 2 h 174"/>
                <a:gd name="T24" fmla="*/ 1 w 110"/>
                <a:gd name="T25" fmla="*/ 2 h 174"/>
                <a:gd name="T26" fmla="*/ 1 w 110"/>
                <a:gd name="T27" fmla="*/ 2 h 174"/>
                <a:gd name="T28" fmla="*/ 1 w 110"/>
                <a:gd name="T29" fmla="*/ 2 h 174"/>
                <a:gd name="T30" fmla="*/ 1 w 110"/>
                <a:gd name="T31" fmla="*/ 2 h 174"/>
                <a:gd name="T32" fmla="*/ 1 w 110"/>
                <a:gd name="T33" fmla="*/ 2 h 174"/>
                <a:gd name="T34" fmla="*/ 1 w 110"/>
                <a:gd name="T35" fmla="*/ 2 h 174"/>
                <a:gd name="T36" fmla="*/ 1 w 110"/>
                <a:gd name="T37" fmla="*/ 2 h 174"/>
                <a:gd name="T38" fmla="*/ 1 w 110"/>
                <a:gd name="T39" fmla="*/ 2 h 174"/>
                <a:gd name="T40" fmla="*/ 1 w 110"/>
                <a:gd name="T41" fmla="*/ 2 h 174"/>
                <a:gd name="T42" fmla="*/ 1 w 110"/>
                <a:gd name="T43" fmla="*/ 2 h 174"/>
                <a:gd name="T44" fmla="*/ 1 w 110"/>
                <a:gd name="T45" fmla="*/ 2 h 174"/>
                <a:gd name="T46" fmla="*/ 1 w 110"/>
                <a:gd name="T47" fmla="*/ 2 h 174"/>
                <a:gd name="T48" fmla="*/ 1 w 110"/>
                <a:gd name="T49" fmla="*/ 2 h 1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
                <a:gd name="T76" fmla="*/ 0 h 174"/>
                <a:gd name="T77" fmla="*/ 110 w 110"/>
                <a:gd name="T78" fmla="*/ 174 h 1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 h="174">
                  <a:moveTo>
                    <a:pt x="106" y="171"/>
                  </a:moveTo>
                  <a:lnTo>
                    <a:pt x="106" y="171"/>
                  </a:lnTo>
                  <a:lnTo>
                    <a:pt x="110" y="142"/>
                  </a:lnTo>
                  <a:lnTo>
                    <a:pt x="109" y="116"/>
                  </a:lnTo>
                  <a:lnTo>
                    <a:pt x="102" y="88"/>
                  </a:lnTo>
                  <a:lnTo>
                    <a:pt x="90" y="64"/>
                  </a:lnTo>
                  <a:lnTo>
                    <a:pt x="73" y="41"/>
                  </a:lnTo>
                  <a:lnTo>
                    <a:pt x="52" y="23"/>
                  </a:lnTo>
                  <a:lnTo>
                    <a:pt x="29" y="9"/>
                  </a:lnTo>
                  <a:lnTo>
                    <a:pt x="3" y="0"/>
                  </a:lnTo>
                  <a:lnTo>
                    <a:pt x="0" y="9"/>
                  </a:lnTo>
                  <a:lnTo>
                    <a:pt x="25" y="18"/>
                  </a:lnTo>
                  <a:lnTo>
                    <a:pt x="48" y="32"/>
                  </a:lnTo>
                  <a:lnTo>
                    <a:pt x="66" y="48"/>
                  </a:lnTo>
                  <a:lnTo>
                    <a:pt x="81" y="69"/>
                  </a:lnTo>
                  <a:lnTo>
                    <a:pt x="93" y="90"/>
                  </a:lnTo>
                  <a:lnTo>
                    <a:pt x="99" y="116"/>
                  </a:lnTo>
                  <a:lnTo>
                    <a:pt x="101" y="142"/>
                  </a:lnTo>
                  <a:lnTo>
                    <a:pt x="97" y="169"/>
                  </a:lnTo>
                  <a:lnTo>
                    <a:pt x="98" y="172"/>
                  </a:lnTo>
                  <a:lnTo>
                    <a:pt x="101" y="174"/>
                  </a:lnTo>
                  <a:lnTo>
                    <a:pt x="104" y="173"/>
                  </a:lnTo>
                  <a:lnTo>
                    <a:pt x="106" y="171"/>
                  </a:lnTo>
                  <a:close/>
                </a:path>
              </a:pathLst>
            </a:custGeom>
            <a:solidFill>
              <a:srgbClr val="000000"/>
            </a:solidFill>
            <a:ln w="9525">
              <a:noFill/>
              <a:round/>
              <a:headEnd/>
              <a:tailEnd/>
            </a:ln>
          </p:spPr>
          <p:txBody>
            <a:bodyPr/>
            <a:lstStyle/>
            <a:p>
              <a:endParaRPr lang="zh-CN" altLang="en-US"/>
            </a:p>
          </p:txBody>
        </p:sp>
        <p:sp>
          <p:nvSpPr>
            <p:cNvPr id="73780" name="WordArt 48"/>
            <p:cNvSpPr>
              <a:spLocks noChangeArrowheads="1" noChangeShapeType="1" noTextEdit="1"/>
            </p:cNvSpPr>
            <p:nvPr/>
          </p:nvSpPr>
          <p:spPr bwMode="auto">
            <a:xfrm>
              <a:off x="4701" y="196"/>
              <a:ext cx="410" cy="510"/>
            </a:xfrm>
            <a:prstGeom prst="rect">
              <a:avLst/>
            </a:prstGeom>
          </p:spPr>
          <p:txBody>
            <a:bodyPr wrap="none" fromWordArt="1">
              <a:prstTxWarp prst="textPlain">
                <a:avLst>
                  <a:gd name="adj" fmla="val 50000"/>
                </a:avLst>
              </a:prstTxWarp>
            </a:bodyPr>
            <a:lstStyle/>
            <a:p>
              <a:pPr algn="ctr"/>
              <a:r>
                <a:rPr lang="zh-CN" altLang="en-US" sz="3600" kern="10">
                  <a:ln w="9525">
                    <a:solidFill>
                      <a:srgbClr val="FF0000"/>
                    </a:solidFill>
                    <a:round/>
                    <a:headEnd type="none" w="sm" len="sm"/>
                    <a:tailEnd type="none" w="sm" len="sm"/>
                  </a:ln>
                  <a:solidFill>
                    <a:srgbClr val="FF0000"/>
                  </a:solidFill>
                  <a:latin typeface="宋体"/>
                  <a:ea typeface="宋体"/>
                </a:rPr>
                <a:t>？</a:t>
              </a:r>
            </a:p>
          </p:txBody>
        </p:sp>
      </p:grpSp>
      <p:sp>
        <p:nvSpPr>
          <p:cNvPr id="335921" name="Text Box 49"/>
          <p:cNvSpPr txBox="1">
            <a:spLocks noChangeArrowheads="1"/>
          </p:cNvSpPr>
          <p:nvPr/>
        </p:nvSpPr>
        <p:spPr bwMode="auto">
          <a:xfrm>
            <a:off x="533400" y="1590675"/>
            <a:ext cx="7189788" cy="1924050"/>
          </a:xfrm>
          <a:prstGeom prst="rect">
            <a:avLst/>
          </a:prstGeom>
          <a:noFill/>
          <a:ln w="38100">
            <a:noFill/>
            <a:miter lim="800000"/>
            <a:headEnd type="none" w="sm" len="sm"/>
            <a:tailEnd type="none" w="sm" len="sm"/>
          </a:ln>
        </p:spPr>
        <p:txBody>
          <a:bodyPr lIns="90000" tIns="46800" rIns="90000" bIns="46800" anchor="ctr">
            <a:spAutoFit/>
          </a:bodyPr>
          <a:lstStyle/>
          <a:p>
            <a:pPr>
              <a:spcBef>
                <a:spcPct val="50000"/>
              </a:spcBef>
            </a:pPr>
            <a:r>
              <a:rPr lang="en-US" altLang="zh-CN" sz="2800" b="1">
                <a:ea typeface="长城楷体"/>
                <a:cs typeface="长城楷体"/>
              </a:rPr>
              <a:t>2</a:t>
            </a:r>
            <a:r>
              <a:rPr lang="zh-CN" altLang="en-US" sz="2800" b="1">
                <a:ea typeface="长城楷体"/>
                <a:cs typeface="长城楷体"/>
              </a:rPr>
              <a:t>、</a:t>
            </a:r>
            <a:r>
              <a:rPr lang="en-US" altLang="zh-CN" sz="3600" b="1">
                <a:solidFill>
                  <a:schemeClr val="accent2"/>
                </a:solidFill>
                <a:ea typeface="长城楷体"/>
                <a:cs typeface="长城楷体"/>
              </a:rPr>
              <a:t>N</a:t>
            </a:r>
            <a:r>
              <a:rPr lang="zh-CN" altLang="en-US" sz="3600" b="1">
                <a:solidFill>
                  <a:schemeClr val="accent2"/>
                </a:solidFill>
                <a:ea typeface="长城楷体"/>
                <a:cs typeface="长城楷体"/>
              </a:rPr>
              <a:t>型半导体</a:t>
            </a:r>
            <a:r>
              <a:rPr lang="zh-CN" altLang="en-US" sz="3600" b="1">
                <a:ea typeface="长城楷体"/>
                <a:cs typeface="长城楷体"/>
              </a:rPr>
              <a:t>中的载流子是什么？</a:t>
            </a:r>
          </a:p>
          <a:p>
            <a:pPr>
              <a:spcBef>
                <a:spcPct val="50000"/>
              </a:spcBef>
            </a:pPr>
            <a:r>
              <a:rPr lang="zh-CN" altLang="en-US" sz="2800" b="1">
                <a:ea typeface="长城楷体"/>
                <a:cs typeface="长城楷体"/>
              </a:rPr>
              <a:t>          自由电子称为</a:t>
            </a:r>
            <a:r>
              <a:rPr lang="zh-CN" altLang="en-US" sz="2800" b="1">
                <a:solidFill>
                  <a:schemeClr val="accent2"/>
                </a:solidFill>
                <a:ea typeface="长城楷体"/>
                <a:cs typeface="长城楷体"/>
              </a:rPr>
              <a:t>多数载流子（多子）</a:t>
            </a:r>
            <a:r>
              <a:rPr lang="zh-CN" altLang="en-US" sz="2800" b="1">
                <a:ea typeface="长城楷体"/>
                <a:cs typeface="长城楷体"/>
              </a:rPr>
              <a:t>，</a:t>
            </a:r>
          </a:p>
          <a:p>
            <a:pPr>
              <a:spcBef>
                <a:spcPct val="50000"/>
              </a:spcBef>
            </a:pPr>
            <a:r>
              <a:rPr lang="zh-CN" altLang="en-US" sz="2800" b="1">
                <a:ea typeface="长城楷体"/>
                <a:cs typeface="长城楷体"/>
              </a:rPr>
              <a:t>           空   穴    称为</a:t>
            </a:r>
            <a:r>
              <a:rPr lang="zh-CN" altLang="en-US" sz="2800" b="1">
                <a:solidFill>
                  <a:schemeClr val="accent2"/>
                </a:solidFill>
                <a:ea typeface="长城楷体"/>
                <a:cs typeface="长城楷体"/>
              </a:rPr>
              <a:t>少数载流子（少子）</a:t>
            </a:r>
            <a:r>
              <a:rPr lang="zh-CN" altLang="en-US" sz="2800" b="1">
                <a:ea typeface="长城楷体"/>
                <a:cs typeface="长城楷体"/>
              </a:rPr>
              <a:t>。</a:t>
            </a:r>
          </a:p>
        </p:txBody>
      </p:sp>
      <p:sp>
        <p:nvSpPr>
          <p:cNvPr id="335922" name="Text Box 50"/>
          <p:cNvSpPr txBox="1">
            <a:spLocks noChangeArrowheads="1"/>
          </p:cNvSpPr>
          <p:nvPr/>
        </p:nvSpPr>
        <p:spPr bwMode="auto">
          <a:xfrm>
            <a:off x="533400" y="3535363"/>
            <a:ext cx="7189788" cy="1924050"/>
          </a:xfrm>
          <a:prstGeom prst="rect">
            <a:avLst/>
          </a:prstGeom>
          <a:noFill/>
          <a:ln w="38100">
            <a:noFill/>
            <a:miter lim="800000"/>
            <a:headEnd type="none" w="sm" len="sm"/>
            <a:tailEnd type="none" w="sm" len="sm"/>
          </a:ln>
        </p:spPr>
        <p:txBody>
          <a:bodyPr lIns="90000" tIns="46800" rIns="90000" bIns="46800" anchor="ctr">
            <a:spAutoFit/>
          </a:bodyPr>
          <a:lstStyle/>
          <a:p>
            <a:pPr>
              <a:spcBef>
                <a:spcPct val="50000"/>
              </a:spcBef>
            </a:pPr>
            <a:r>
              <a:rPr lang="en-US" altLang="zh-CN" sz="2800" b="1">
                <a:ea typeface="长城楷体"/>
                <a:cs typeface="长城楷体"/>
              </a:rPr>
              <a:t>3</a:t>
            </a:r>
            <a:r>
              <a:rPr lang="zh-CN" altLang="en-US" sz="2800" b="1">
                <a:ea typeface="长城楷体"/>
                <a:cs typeface="长城楷体"/>
              </a:rPr>
              <a:t>、</a:t>
            </a:r>
            <a:r>
              <a:rPr lang="en-US" altLang="zh-CN" sz="3600" b="1">
                <a:solidFill>
                  <a:schemeClr val="accent2"/>
                </a:solidFill>
                <a:ea typeface="长城楷体"/>
                <a:cs typeface="长城楷体"/>
              </a:rPr>
              <a:t>P</a:t>
            </a:r>
            <a:r>
              <a:rPr lang="zh-CN" altLang="en-US" sz="3600" b="1">
                <a:solidFill>
                  <a:schemeClr val="accent2"/>
                </a:solidFill>
                <a:ea typeface="长城楷体"/>
                <a:cs typeface="长城楷体"/>
              </a:rPr>
              <a:t>型半导体</a:t>
            </a:r>
            <a:r>
              <a:rPr lang="zh-CN" altLang="en-US" sz="3600" b="1">
                <a:ea typeface="长城楷体"/>
                <a:cs typeface="长城楷体"/>
              </a:rPr>
              <a:t>中的载流子是什么？</a:t>
            </a:r>
          </a:p>
          <a:p>
            <a:pPr>
              <a:spcBef>
                <a:spcPct val="50000"/>
              </a:spcBef>
            </a:pPr>
            <a:r>
              <a:rPr lang="zh-CN" altLang="en-US" sz="2800" b="1">
                <a:ea typeface="长城楷体"/>
                <a:cs typeface="长城楷体"/>
              </a:rPr>
              <a:t>       自由电子称为</a:t>
            </a:r>
            <a:r>
              <a:rPr lang="zh-CN" altLang="en-US" sz="2800" b="1">
                <a:solidFill>
                  <a:schemeClr val="accent2"/>
                </a:solidFill>
                <a:ea typeface="长城楷体"/>
                <a:cs typeface="长城楷体"/>
              </a:rPr>
              <a:t>少数载流子</a:t>
            </a:r>
            <a:r>
              <a:rPr lang="zh-CN" altLang="en-US" sz="2800" b="1">
                <a:ea typeface="长城楷体"/>
                <a:cs typeface="长城楷体"/>
              </a:rPr>
              <a:t>（</a:t>
            </a:r>
            <a:r>
              <a:rPr lang="zh-CN" altLang="en-US" sz="2800" b="1">
                <a:solidFill>
                  <a:schemeClr val="accent2"/>
                </a:solidFill>
                <a:ea typeface="长城楷体"/>
                <a:cs typeface="长城楷体"/>
              </a:rPr>
              <a:t>少子</a:t>
            </a:r>
            <a:r>
              <a:rPr lang="zh-CN" altLang="en-US" sz="2800" b="1">
                <a:ea typeface="长城楷体"/>
                <a:cs typeface="长城楷体"/>
              </a:rPr>
              <a:t>），</a:t>
            </a:r>
          </a:p>
          <a:p>
            <a:pPr>
              <a:spcBef>
                <a:spcPct val="50000"/>
              </a:spcBef>
            </a:pPr>
            <a:r>
              <a:rPr lang="zh-CN" altLang="en-US" sz="2800" b="1">
                <a:ea typeface="长城楷体"/>
                <a:cs typeface="长城楷体"/>
              </a:rPr>
              <a:t>         空   穴   称为</a:t>
            </a:r>
            <a:r>
              <a:rPr lang="zh-CN" altLang="en-US" sz="2800" b="1">
                <a:solidFill>
                  <a:schemeClr val="accent2"/>
                </a:solidFill>
                <a:ea typeface="长城楷体"/>
                <a:cs typeface="长城楷体"/>
              </a:rPr>
              <a:t>多数载流子</a:t>
            </a:r>
            <a:r>
              <a:rPr lang="zh-CN" altLang="en-US" sz="2800" b="1">
                <a:ea typeface="长城楷体"/>
                <a:cs typeface="长城楷体"/>
              </a:rPr>
              <a:t>（</a:t>
            </a:r>
            <a:r>
              <a:rPr lang="zh-CN" altLang="en-US" sz="2800" b="1">
                <a:solidFill>
                  <a:schemeClr val="accent2"/>
                </a:solidFill>
                <a:ea typeface="长城楷体"/>
                <a:cs typeface="长城楷体"/>
              </a:rPr>
              <a:t>多子</a:t>
            </a:r>
            <a:r>
              <a:rPr lang="zh-CN" altLang="en-US" sz="2800" b="1">
                <a:ea typeface="长城楷体"/>
                <a:cs typeface="长城楷体"/>
              </a:rPr>
              <a:t>）。</a:t>
            </a:r>
          </a:p>
        </p:txBody>
      </p:sp>
      <p:sp>
        <p:nvSpPr>
          <p:cNvPr id="335923" name="Text Box 51"/>
          <p:cNvSpPr txBox="1">
            <a:spLocks noChangeArrowheads="1"/>
          </p:cNvSpPr>
          <p:nvPr/>
        </p:nvSpPr>
        <p:spPr bwMode="auto">
          <a:xfrm>
            <a:off x="500063" y="5459413"/>
            <a:ext cx="8418512" cy="525462"/>
          </a:xfrm>
          <a:prstGeom prst="rect">
            <a:avLst/>
          </a:prstGeom>
          <a:noFill/>
          <a:ln w="38100">
            <a:noFill/>
            <a:miter lim="800000"/>
            <a:headEnd type="none" w="sm" len="sm"/>
            <a:tailEnd type="none" w="sm" len="sm"/>
          </a:ln>
        </p:spPr>
        <p:txBody>
          <a:bodyPr lIns="90000" tIns="46800" rIns="90000" bIns="46800" anchor="ctr">
            <a:spAutoFit/>
          </a:bodyPr>
          <a:lstStyle/>
          <a:p>
            <a:pPr>
              <a:spcBef>
                <a:spcPct val="50000"/>
              </a:spcBef>
            </a:pPr>
            <a:r>
              <a:rPr lang="en-US" altLang="zh-CN" sz="2800" b="1">
                <a:ea typeface="长城楷体"/>
                <a:cs typeface="长城楷体"/>
              </a:rPr>
              <a:t>4</a:t>
            </a:r>
            <a:r>
              <a:rPr lang="zh-CN" altLang="en-US" sz="2800" b="1">
                <a:ea typeface="长城楷体"/>
                <a:cs typeface="长城楷体"/>
              </a:rPr>
              <a:t>、</a:t>
            </a:r>
            <a:r>
              <a:rPr lang="zh-CN" altLang="en-US" sz="2800" b="1">
                <a:solidFill>
                  <a:schemeClr val="accent2"/>
                </a:solidFill>
                <a:ea typeface="长城楷体"/>
                <a:cs typeface="长城楷体"/>
              </a:rPr>
              <a:t>多数载流子</a:t>
            </a:r>
            <a:r>
              <a:rPr lang="zh-CN" altLang="en-US" sz="2800" b="1">
                <a:ea typeface="长城楷体"/>
                <a:cs typeface="长城楷体"/>
              </a:rPr>
              <a:t>由什么决定？</a:t>
            </a:r>
            <a:r>
              <a:rPr lang="zh-CN" altLang="en-US" sz="2800" b="1">
                <a:solidFill>
                  <a:schemeClr val="accent2"/>
                </a:solidFill>
                <a:ea typeface="长城楷体"/>
                <a:cs typeface="长城楷体"/>
              </a:rPr>
              <a:t>少数载流子</a:t>
            </a:r>
            <a:r>
              <a:rPr lang="zh-CN" altLang="en-US" sz="2800" b="1">
                <a:ea typeface="长城楷体"/>
                <a:cs typeface="长城楷体"/>
              </a:rPr>
              <a:t>由什么决定？</a:t>
            </a:r>
          </a:p>
        </p:txBody>
      </p:sp>
      <p:sp>
        <p:nvSpPr>
          <p:cNvPr id="52" name="Text Box 51"/>
          <p:cNvSpPr txBox="1">
            <a:spLocks noChangeArrowheads="1"/>
          </p:cNvSpPr>
          <p:nvPr/>
        </p:nvSpPr>
        <p:spPr bwMode="auto">
          <a:xfrm>
            <a:off x="1017588" y="6037263"/>
            <a:ext cx="7189787" cy="525462"/>
          </a:xfrm>
          <a:prstGeom prst="rect">
            <a:avLst/>
          </a:prstGeom>
          <a:noFill/>
          <a:ln w="38100">
            <a:noFill/>
            <a:miter lim="800000"/>
            <a:headEnd type="none" w="sm" len="sm"/>
            <a:tailEnd type="none" w="sm" len="sm"/>
          </a:ln>
        </p:spPr>
        <p:txBody>
          <a:bodyPr lIns="90000" tIns="46800" rIns="90000" bIns="46800" anchor="ctr">
            <a:spAutoFit/>
          </a:bodyPr>
          <a:lstStyle/>
          <a:p>
            <a:pPr>
              <a:spcBef>
                <a:spcPct val="50000"/>
              </a:spcBef>
            </a:pPr>
            <a:r>
              <a:rPr lang="zh-CN" altLang="en-US" sz="2800" b="1">
                <a:ea typeface="长城楷体"/>
                <a:cs typeface="长城楷体"/>
              </a:rPr>
              <a:t>多子由掺杂浓度决定，</a:t>
            </a:r>
            <a:r>
              <a:rPr lang="zh-CN" altLang="en-US" sz="2800" b="1">
                <a:solidFill>
                  <a:schemeClr val="accent2"/>
                </a:solidFill>
                <a:ea typeface="长城楷体"/>
                <a:cs typeface="长城楷体"/>
              </a:rPr>
              <a:t>少子</a:t>
            </a:r>
            <a:r>
              <a:rPr lang="zh-CN" altLang="en-US" sz="2800" b="1">
                <a:ea typeface="长城楷体"/>
                <a:cs typeface="长城楷体"/>
              </a:rPr>
              <a:t>取决于温度。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5874"/>
                                        </p:tgtEl>
                                        <p:attrNameLst>
                                          <p:attrName>style.visibility</p:attrName>
                                        </p:attrNameLst>
                                      </p:cBhvr>
                                      <p:to>
                                        <p:strVal val="visible"/>
                                      </p:to>
                                    </p:set>
                                    <p:anim calcmode="lin" valueType="num">
                                      <p:cBhvr additive="base">
                                        <p:cTn id="7" dur="500" fill="hold"/>
                                        <p:tgtEl>
                                          <p:spTgt spid="335874"/>
                                        </p:tgtEl>
                                        <p:attrNameLst>
                                          <p:attrName>ppt_x</p:attrName>
                                        </p:attrNameLst>
                                      </p:cBhvr>
                                      <p:tavLst>
                                        <p:tav tm="0">
                                          <p:val>
                                            <p:strVal val="1+#ppt_w/2"/>
                                          </p:val>
                                        </p:tav>
                                        <p:tav tm="100000">
                                          <p:val>
                                            <p:strVal val="#ppt_x"/>
                                          </p:val>
                                        </p:tav>
                                      </p:tavLst>
                                    </p:anim>
                                    <p:anim calcmode="lin" valueType="num">
                                      <p:cBhvr additive="base">
                                        <p:cTn id="8" dur="500" fill="hold"/>
                                        <p:tgtEl>
                                          <p:spTgt spid="3358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35921">
                                            <p:txEl>
                                              <p:pRg st="0" end="0"/>
                                            </p:txEl>
                                          </p:spTgt>
                                        </p:tgtEl>
                                        <p:attrNameLst>
                                          <p:attrName>style.visibility</p:attrName>
                                        </p:attrNameLst>
                                      </p:cBhvr>
                                      <p:to>
                                        <p:strVal val="visible"/>
                                      </p:to>
                                    </p:set>
                                    <p:animEffect transition="in" filter="box(in)">
                                      <p:cBhvr>
                                        <p:cTn id="13" dur="500"/>
                                        <p:tgtEl>
                                          <p:spTgt spid="33592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35922">
                                            <p:txEl>
                                              <p:pRg st="0" end="0"/>
                                            </p:txEl>
                                          </p:spTgt>
                                        </p:tgtEl>
                                        <p:attrNameLst>
                                          <p:attrName>style.visibility</p:attrName>
                                        </p:attrNameLst>
                                      </p:cBhvr>
                                      <p:to>
                                        <p:strVal val="visible"/>
                                      </p:to>
                                    </p:set>
                                    <p:animEffect transition="in" filter="box(in)">
                                      <p:cBhvr>
                                        <p:cTn id="18" dur="500"/>
                                        <p:tgtEl>
                                          <p:spTgt spid="335922">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35921">
                                            <p:txEl>
                                              <p:pRg st="1" end="1"/>
                                            </p:txEl>
                                          </p:spTgt>
                                        </p:tgtEl>
                                        <p:attrNameLst>
                                          <p:attrName>style.visibility</p:attrName>
                                        </p:attrNameLst>
                                      </p:cBhvr>
                                      <p:to>
                                        <p:strVal val="visible"/>
                                      </p:to>
                                    </p:set>
                                    <p:animEffect transition="in" filter="box(in)">
                                      <p:cBhvr>
                                        <p:cTn id="23" dur="500"/>
                                        <p:tgtEl>
                                          <p:spTgt spid="33592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35921">
                                            <p:txEl>
                                              <p:pRg st="2" end="2"/>
                                            </p:txEl>
                                          </p:spTgt>
                                        </p:tgtEl>
                                        <p:attrNameLst>
                                          <p:attrName>style.visibility</p:attrName>
                                        </p:attrNameLst>
                                      </p:cBhvr>
                                      <p:to>
                                        <p:strVal val="visible"/>
                                      </p:to>
                                    </p:set>
                                    <p:animEffect transition="in" filter="box(in)">
                                      <p:cBhvr>
                                        <p:cTn id="28" dur="500"/>
                                        <p:tgtEl>
                                          <p:spTgt spid="335921">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35922">
                                            <p:txEl>
                                              <p:pRg st="1" end="1"/>
                                            </p:txEl>
                                          </p:spTgt>
                                        </p:tgtEl>
                                        <p:attrNameLst>
                                          <p:attrName>style.visibility</p:attrName>
                                        </p:attrNameLst>
                                      </p:cBhvr>
                                      <p:to>
                                        <p:strVal val="visible"/>
                                      </p:to>
                                    </p:set>
                                    <p:animEffect transition="in" filter="box(in)">
                                      <p:cBhvr>
                                        <p:cTn id="33" dur="500"/>
                                        <p:tgtEl>
                                          <p:spTgt spid="335922">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335922">
                                            <p:txEl>
                                              <p:pRg st="2" end="2"/>
                                            </p:txEl>
                                          </p:spTgt>
                                        </p:tgtEl>
                                        <p:attrNameLst>
                                          <p:attrName>style.visibility</p:attrName>
                                        </p:attrNameLst>
                                      </p:cBhvr>
                                      <p:to>
                                        <p:strVal val="visible"/>
                                      </p:to>
                                    </p:set>
                                    <p:animEffect transition="in" filter="box(in)">
                                      <p:cBhvr>
                                        <p:cTn id="38" dur="500"/>
                                        <p:tgtEl>
                                          <p:spTgt spid="335922">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35923"/>
                                        </p:tgtEl>
                                        <p:attrNameLst>
                                          <p:attrName>style.visibility</p:attrName>
                                        </p:attrNameLst>
                                      </p:cBhvr>
                                      <p:to>
                                        <p:strVal val="visible"/>
                                      </p:to>
                                    </p:set>
                                    <p:anim calcmode="lin" valueType="num">
                                      <p:cBhvr additive="base">
                                        <p:cTn id="43" dur="500" fill="hold"/>
                                        <p:tgtEl>
                                          <p:spTgt spid="335923"/>
                                        </p:tgtEl>
                                        <p:attrNameLst>
                                          <p:attrName>ppt_x</p:attrName>
                                        </p:attrNameLst>
                                      </p:cBhvr>
                                      <p:tavLst>
                                        <p:tav tm="0">
                                          <p:val>
                                            <p:strVal val="1+#ppt_w/2"/>
                                          </p:val>
                                        </p:tav>
                                        <p:tav tm="100000">
                                          <p:val>
                                            <p:strVal val="#ppt_x"/>
                                          </p:val>
                                        </p:tav>
                                      </p:tavLst>
                                    </p:anim>
                                    <p:anim calcmode="lin" valueType="num">
                                      <p:cBhvr additive="base">
                                        <p:cTn id="44" dur="500" fill="hold"/>
                                        <p:tgtEl>
                                          <p:spTgt spid="33592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1+#ppt_w/2"/>
                                          </p:val>
                                        </p:tav>
                                        <p:tav tm="100000">
                                          <p:val>
                                            <p:strVal val="#ppt_x"/>
                                          </p:val>
                                        </p:tav>
                                      </p:tavLst>
                                    </p:anim>
                                    <p:anim calcmode="lin" valueType="num">
                                      <p:cBhvr additive="base">
                                        <p:cTn id="50"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autoUpdateAnimBg="0"/>
      <p:bldP spid="335923" grpId="0" autoUpdateAnimBg="0"/>
      <p:bldP spid="5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2"/>
          <p:cNvSpPr>
            <a:spLocks noGrp="1"/>
          </p:cNvSpPr>
          <p:nvPr>
            <p:ph type="ctrTitle"/>
          </p:nvPr>
        </p:nvSpPr>
        <p:spPr>
          <a:xfrm>
            <a:off x="611188" y="981075"/>
            <a:ext cx="7772400" cy="719138"/>
          </a:xfrm>
        </p:spPr>
        <p:txBody>
          <a:bodyPr/>
          <a:lstStyle/>
          <a:p>
            <a:r>
              <a:rPr lang="en-US" altLang="zh-CN" b="1" smtClean="0"/>
              <a:t>3.2  PN</a:t>
            </a:r>
            <a:r>
              <a:rPr lang="zh-CN" altLang="en-US" b="1" smtClean="0"/>
              <a:t>结的形成及特性</a:t>
            </a:r>
          </a:p>
        </p:txBody>
      </p:sp>
      <p:sp>
        <p:nvSpPr>
          <p:cNvPr id="74755" name="副标题 3"/>
          <p:cNvSpPr>
            <a:spLocks noGrp="1"/>
          </p:cNvSpPr>
          <p:nvPr>
            <p:ph type="subTitle" idx="1"/>
          </p:nvPr>
        </p:nvSpPr>
        <p:spPr>
          <a:xfrm>
            <a:off x="523875" y="2119313"/>
            <a:ext cx="7262813" cy="4365625"/>
          </a:xfrm>
        </p:spPr>
        <p:txBody>
          <a:bodyPr/>
          <a:lstStyle/>
          <a:p>
            <a:pPr>
              <a:lnSpc>
                <a:spcPct val="150000"/>
              </a:lnSpc>
            </a:pPr>
            <a:r>
              <a:rPr lang="en-US" altLang="zh-CN" b="1" smtClean="0"/>
              <a:t>             3.2.1   </a:t>
            </a:r>
            <a:r>
              <a:rPr lang="zh-CN" altLang="en-US" b="1" smtClean="0"/>
              <a:t>载流子的漂移与扩散</a:t>
            </a:r>
            <a:endParaRPr lang="en-US" altLang="zh-CN" b="1" smtClean="0"/>
          </a:p>
          <a:p>
            <a:pPr>
              <a:lnSpc>
                <a:spcPct val="150000"/>
              </a:lnSpc>
            </a:pPr>
            <a:r>
              <a:rPr lang="en-US" altLang="zh-CN" b="1" smtClean="0"/>
              <a:t>3.2.2   PN</a:t>
            </a:r>
            <a:r>
              <a:rPr lang="zh-CN" altLang="en-US" b="1" smtClean="0"/>
              <a:t>结的形成</a:t>
            </a:r>
            <a:endParaRPr lang="en-US" altLang="zh-CN" b="1" smtClean="0"/>
          </a:p>
          <a:p>
            <a:pPr>
              <a:lnSpc>
                <a:spcPct val="150000"/>
              </a:lnSpc>
            </a:pPr>
            <a:r>
              <a:rPr lang="en-US" altLang="zh-CN" b="1" smtClean="0"/>
              <a:t>           3.2.3   PN</a:t>
            </a:r>
            <a:r>
              <a:rPr lang="zh-CN" altLang="en-US" b="1" smtClean="0"/>
              <a:t>结的单向导电性</a:t>
            </a:r>
          </a:p>
          <a:p>
            <a:pPr>
              <a:lnSpc>
                <a:spcPct val="150000"/>
              </a:lnSpc>
            </a:pPr>
            <a:r>
              <a:rPr lang="en-US" altLang="zh-CN" b="1" smtClean="0"/>
              <a:t>       3.2.4   PN</a:t>
            </a:r>
            <a:r>
              <a:rPr lang="zh-CN" altLang="en-US" b="1" smtClean="0"/>
              <a:t>结的反向击穿</a:t>
            </a:r>
            <a:endParaRPr lang="en-US" altLang="zh-CN" b="1" smtClean="0"/>
          </a:p>
          <a:p>
            <a:pPr>
              <a:lnSpc>
                <a:spcPct val="150000"/>
              </a:lnSpc>
            </a:pPr>
            <a:r>
              <a:rPr lang="en-US" altLang="zh-CN" b="1" smtClean="0"/>
              <a:t>       3.2.5   PN</a:t>
            </a:r>
            <a:r>
              <a:rPr lang="zh-CN" altLang="en-US" b="1" smtClean="0"/>
              <a:t>结的电容效应</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AutoShape 2"/>
          <p:cNvSpPr>
            <a:spLocks noChangeArrowheads="1"/>
          </p:cNvSpPr>
          <p:nvPr/>
        </p:nvSpPr>
        <p:spPr bwMode="auto">
          <a:xfrm>
            <a:off x="4867275" y="4586288"/>
            <a:ext cx="1655763" cy="796925"/>
          </a:xfrm>
          <a:prstGeom prst="wedgeRoundRectCallout">
            <a:avLst>
              <a:gd name="adj1" fmla="val -113375"/>
              <a:gd name="adj2" fmla="val -87727"/>
              <a:gd name="adj3" fmla="val 16667"/>
            </a:avLst>
          </a:prstGeom>
          <a:solidFill>
            <a:srgbClr val="CCFFFF"/>
          </a:solidFill>
          <a:ln w="28575">
            <a:solidFill>
              <a:srgbClr val="9900CC"/>
            </a:solidFill>
            <a:miter lim="800000"/>
            <a:headEnd type="none" w="sm" len="sm"/>
            <a:tailEnd type="none" w="sm" len="sm"/>
          </a:ln>
        </p:spPr>
        <p:txBody>
          <a:bodyPr lIns="0" tIns="46800" rIns="0" bIns="46800" anchor="ctr"/>
          <a:lstStyle/>
          <a:p>
            <a:pPr>
              <a:spcBef>
                <a:spcPct val="5000"/>
              </a:spcBef>
            </a:pPr>
            <a:r>
              <a:rPr lang="zh-CN" altLang="en-US" sz="2000" b="1">
                <a:solidFill>
                  <a:srgbClr val="006666"/>
                </a:solidFill>
              </a:rPr>
              <a:t>扩散形成</a:t>
            </a:r>
          </a:p>
          <a:p>
            <a:pPr>
              <a:spcBef>
                <a:spcPct val="5000"/>
              </a:spcBef>
            </a:pPr>
            <a:r>
              <a:rPr lang="zh-CN" altLang="en-US" sz="2000" b="1">
                <a:solidFill>
                  <a:srgbClr val="006666"/>
                </a:solidFill>
              </a:rPr>
              <a:t>空间电荷区</a:t>
            </a:r>
          </a:p>
        </p:txBody>
      </p:sp>
      <p:grpSp>
        <p:nvGrpSpPr>
          <p:cNvPr id="2" name="Group 4"/>
          <p:cNvGrpSpPr>
            <a:grpSpLocks/>
          </p:cNvGrpSpPr>
          <p:nvPr/>
        </p:nvGrpSpPr>
        <p:grpSpPr bwMode="auto">
          <a:xfrm flipH="1">
            <a:off x="3203575" y="1995488"/>
            <a:ext cx="669925" cy="71437"/>
            <a:chOff x="1759" y="1652"/>
            <a:chExt cx="422" cy="45"/>
          </a:xfrm>
        </p:grpSpPr>
        <p:sp>
          <p:nvSpPr>
            <p:cNvPr id="3275" name="Line 5"/>
            <p:cNvSpPr>
              <a:spLocks noChangeAspect="1" noChangeShapeType="1"/>
            </p:cNvSpPr>
            <p:nvPr/>
          </p:nvSpPr>
          <p:spPr bwMode="auto">
            <a:xfrm flipH="1">
              <a:off x="1759" y="1672"/>
              <a:ext cx="377" cy="0"/>
            </a:xfrm>
            <a:prstGeom prst="line">
              <a:avLst/>
            </a:prstGeom>
            <a:noFill/>
            <a:ln w="25400">
              <a:solidFill>
                <a:schemeClr val="accent2"/>
              </a:solidFill>
              <a:round/>
              <a:headEnd/>
              <a:tailEnd type="triangle" w="med" len="med"/>
            </a:ln>
          </p:spPr>
          <p:txBody>
            <a:bodyPr anchor="ctr"/>
            <a:lstStyle/>
            <a:p>
              <a:endParaRPr lang="zh-CN" altLang="en-US"/>
            </a:p>
          </p:txBody>
        </p:sp>
        <p:sp>
          <p:nvSpPr>
            <p:cNvPr id="3276" name="Oval 6"/>
            <p:cNvSpPr>
              <a:spLocks noChangeAspect="1" noChangeArrowheads="1"/>
            </p:cNvSpPr>
            <p:nvPr/>
          </p:nvSpPr>
          <p:spPr bwMode="auto">
            <a:xfrm>
              <a:off x="2127" y="1652"/>
              <a:ext cx="54" cy="45"/>
            </a:xfrm>
            <a:prstGeom prst="ellipse">
              <a:avLst/>
            </a:prstGeom>
            <a:solidFill>
              <a:srgbClr val="000000"/>
            </a:solidFill>
            <a:ln w="9525">
              <a:solidFill>
                <a:schemeClr val="accent2"/>
              </a:solidFill>
              <a:round/>
              <a:headEnd/>
              <a:tailEnd/>
            </a:ln>
          </p:spPr>
          <p:txBody>
            <a:bodyPr anchor="ctr"/>
            <a:lstStyle/>
            <a:p>
              <a:endParaRPr lang="zh-CN" altLang="en-US" sz="2400"/>
            </a:p>
          </p:txBody>
        </p:sp>
      </p:grpSp>
      <p:grpSp>
        <p:nvGrpSpPr>
          <p:cNvPr id="3" name="Group 7"/>
          <p:cNvGrpSpPr>
            <a:grpSpLocks/>
          </p:cNvGrpSpPr>
          <p:nvPr/>
        </p:nvGrpSpPr>
        <p:grpSpPr bwMode="auto">
          <a:xfrm flipH="1">
            <a:off x="3168650" y="2174875"/>
            <a:ext cx="758825" cy="120650"/>
            <a:chOff x="5847" y="12174"/>
            <a:chExt cx="853" cy="133"/>
          </a:xfrm>
        </p:grpSpPr>
        <p:sp>
          <p:nvSpPr>
            <p:cNvPr id="3273" name="Line 8"/>
            <p:cNvSpPr>
              <a:spLocks noChangeAspect="1" noChangeShapeType="1"/>
            </p:cNvSpPr>
            <p:nvPr/>
          </p:nvSpPr>
          <p:spPr bwMode="auto">
            <a:xfrm>
              <a:off x="5978" y="12243"/>
              <a:ext cx="722" cy="0"/>
            </a:xfrm>
            <a:prstGeom prst="line">
              <a:avLst/>
            </a:prstGeom>
            <a:noFill/>
            <a:ln w="25400">
              <a:solidFill>
                <a:srgbClr val="FF00FF"/>
              </a:solidFill>
              <a:round/>
              <a:headEnd/>
              <a:tailEnd type="triangle" w="med" len="med"/>
            </a:ln>
          </p:spPr>
          <p:txBody>
            <a:bodyPr anchor="ctr"/>
            <a:lstStyle/>
            <a:p>
              <a:endParaRPr lang="zh-CN" altLang="en-US"/>
            </a:p>
          </p:txBody>
        </p:sp>
        <p:sp>
          <p:nvSpPr>
            <p:cNvPr id="3274" name="Oval 9"/>
            <p:cNvSpPr>
              <a:spLocks noChangeAspect="1" noChangeArrowheads="1"/>
            </p:cNvSpPr>
            <p:nvPr/>
          </p:nvSpPr>
          <p:spPr bwMode="auto">
            <a:xfrm>
              <a:off x="5847" y="12174"/>
              <a:ext cx="170" cy="133"/>
            </a:xfrm>
            <a:prstGeom prst="ellipse">
              <a:avLst/>
            </a:prstGeom>
            <a:noFill/>
            <a:ln w="9525">
              <a:solidFill>
                <a:srgbClr val="FF00FF"/>
              </a:solidFill>
              <a:round/>
              <a:headEnd/>
              <a:tailEnd/>
            </a:ln>
          </p:spPr>
          <p:txBody>
            <a:bodyPr anchor="ctr"/>
            <a:lstStyle/>
            <a:p>
              <a:endParaRPr lang="zh-CN" altLang="en-US" sz="2400"/>
            </a:p>
          </p:txBody>
        </p:sp>
      </p:grpSp>
      <p:grpSp>
        <p:nvGrpSpPr>
          <p:cNvPr id="4" name="Group 10"/>
          <p:cNvGrpSpPr>
            <a:grpSpLocks noChangeAspect="1"/>
          </p:cNvGrpSpPr>
          <p:nvPr/>
        </p:nvGrpSpPr>
        <p:grpSpPr bwMode="auto">
          <a:xfrm>
            <a:off x="3203575" y="4984750"/>
            <a:ext cx="684213" cy="71438"/>
            <a:chOff x="2664" y="3408"/>
            <a:chExt cx="371" cy="48"/>
          </a:xfrm>
        </p:grpSpPr>
        <p:sp>
          <p:nvSpPr>
            <p:cNvPr id="3271" name="Line 11"/>
            <p:cNvSpPr>
              <a:spLocks noChangeAspect="1" noChangeShapeType="1"/>
            </p:cNvSpPr>
            <p:nvPr/>
          </p:nvSpPr>
          <p:spPr bwMode="auto">
            <a:xfrm flipH="1">
              <a:off x="2664" y="3432"/>
              <a:ext cx="324" cy="0"/>
            </a:xfrm>
            <a:prstGeom prst="line">
              <a:avLst/>
            </a:prstGeom>
            <a:noFill/>
            <a:ln w="31750">
              <a:solidFill>
                <a:schemeClr val="accent2"/>
              </a:solidFill>
              <a:round/>
              <a:headEnd/>
              <a:tailEnd type="triangle" w="med" len="med"/>
            </a:ln>
          </p:spPr>
          <p:txBody>
            <a:bodyPr anchor="ctr"/>
            <a:lstStyle/>
            <a:p>
              <a:endParaRPr lang="zh-CN" altLang="en-US"/>
            </a:p>
          </p:txBody>
        </p:sp>
        <p:sp>
          <p:nvSpPr>
            <p:cNvPr id="3272" name="Oval 12"/>
            <p:cNvSpPr>
              <a:spLocks noChangeAspect="1" noChangeArrowheads="1"/>
            </p:cNvSpPr>
            <p:nvPr/>
          </p:nvSpPr>
          <p:spPr bwMode="auto">
            <a:xfrm>
              <a:off x="2988" y="3408"/>
              <a:ext cx="47" cy="48"/>
            </a:xfrm>
            <a:prstGeom prst="ellipse">
              <a:avLst/>
            </a:prstGeom>
            <a:solidFill>
              <a:srgbClr val="000000"/>
            </a:solidFill>
            <a:ln w="9525">
              <a:solidFill>
                <a:schemeClr val="accent2"/>
              </a:solidFill>
              <a:round/>
              <a:headEnd/>
              <a:tailEnd/>
            </a:ln>
          </p:spPr>
          <p:txBody>
            <a:bodyPr anchor="ctr"/>
            <a:lstStyle/>
            <a:p>
              <a:endParaRPr lang="zh-CN" altLang="en-US"/>
            </a:p>
          </p:txBody>
        </p:sp>
      </p:grpSp>
      <p:grpSp>
        <p:nvGrpSpPr>
          <p:cNvPr id="5" name="Group 13"/>
          <p:cNvGrpSpPr>
            <a:grpSpLocks/>
          </p:cNvGrpSpPr>
          <p:nvPr/>
        </p:nvGrpSpPr>
        <p:grpSpPr bwMode="auto">
          <a:xfrm>
            <a:off x="3203575" y="4732338"/>
            <a:ext cx="758825" cy="120650"/>
            <a:chOff x="5847" y="12174"/>
            <a:chExt cx="853" cy="133"/>
          </a:xfrm>
        </p:grpSpPr>
        <p:sp>
          <p:nvSpPr>
            <p:cNvPr id="3269" name="Line 14"/>
            <p:cNvSpPr>
              <a:spLocks noChangeAspect="1" noChangeShapeType="1"/>
            </p:cNvSpPr>
            <p:nvPr/>
          </p:nvSpPr>
          <p:spPr bwMode="auto">
            <a:xfrm>
              <a:off x="5978" y="12243"/>
              <a:ext cx="722" cy="0"/>
            </a:xfrm>
            <a:prstGeom prst="line">
              <a:avLst/>
            </a:prstGeom>
            <a:noFill/>
            <a:ln w="31750">
              <a:solidFill>
                <a:srgbClr val="FF00FF"/>
              </a:solidFill>
              <a:round/>
              <a:headEnd/>
              <a:tailEnd type="triangle" w="med" len="med"/>
            </a:ln>
          </p:spPr>
          <p:txBody>
            <a:bodyPr anchor="ctr"/>
            <a:lstStyle/>
            <a:p>
              <a:endParaRPr lang="zh-CN" altLang="en-US"/>
            </a:p>
          </p:txBody>
        </p:sp>
        <p:sp>
          <p:nvSpPr>
            <p:cNvPr id="3270" name="Oval 15"/>
            <p:cNvSpPr>
              <a:spLocks noChangeAspect="1" noChangeArrowheads="1"/>
            </p:cNvSpPr>
            <p:nvPr/>
          </p:nvSpPr>
          <p:spPr bwMode="auto">
            <a:xfrm>
              <a:off x="5847" y="12174"/>
              <a:ext cx="170" cy="133"/>
            </a:xfrm>
            <a:prstGeom prst="ellipse">
              <a:avLst/>
            </a:prstGeom>
            <a:noFill/>
            <a:ln w="31750">
              <a:solidFill>
                <a:srgbClr val="FF00FF"/>
              </a:solidFill>
              <a:round/>
              <a:headEnd/>
              <a:tailEnd/>
            </a:ln>
          </p:spPr>
          <p:txBody>
            <a:bodyPr anchor="ctr"/>
            <a:lstStyle/>
            <a:p>
              <a:endParaRPr lang="zh-CN" altLang="en-US"/>
            </a:p>
          </p:txBody>
        </p:sp>
      </p:grpSp>
      <p:sp>
        <p:nvSpPr>
          <p:cNvPr id="326672" name="Text Box 16"/>
          <p:cNvSpPr txBox="1">
            <a:spLocks noChangeArrowheads="1"/>
          </p:cNvSpPr>
          <p:nvPr/>
        </p:nvSpPr>
        <p:spPr bwMode="auto">
          <a:xfrm flipH="1">
            <a:off x="647700" y="2057400"/>
            <a:ext cx="1198563" cy="358775"/>
          </a:xfrm>
          <a:prstGeom prst="rect">
            <a:avLst/>
          </a:prstGeom>
          <a:noFill/>
          <a:ln w="9525">
            <a:noFill/>
            <a:miter lim="800000"/>
            <a:headEnd/>
            <a:tailEnd/>
          </a:ln>
        </p:spPr>
        <p:txBody>
          <a:bodyPr/>
          <a:lstStyle/>
          <a:p>
            <a:pPr algn="just"/>
            <a:r>
              <a:rPr lang="en-US" altLang="zh-CN" sz="2400" b="1" i="1">
                <a:solidFill>
                  <a:srgbClr val="CC0000"/>
                </a:solidFill>
              </a:rPr>
              <a:t>P </a:t>
            </a:r>
            <a:r>
              <a:rPr lang="zh-CN" altLang="en-US" sz="2400" b="1">
                <a:solidFill>
                  <a:srgbClr val="CC0000"/>
                </a:solidFill>
                <a:latin typeface="宋体" pitchFamily="2" charset="-122"/>
              </a:rPr>
              <a:t>型区</a:t>
            </a:r>
            <a:endParaRPr lang="zh-CN" altLang="en-US" sz="2400">
              <a:solidFill>
                <a:srgbClr val="CC0000"/>
              </a:solidFill>
            </a:endParaRPr>
          </a:p>
        </p:txBody>
      </p:sp>
      <p:sp>
        <p:nvSpPr>
          <p:cNvPr id="326826" name="Line 170"/>
          <p:cNvSpPr>
            <a:spLocks noChangeShapeType="1"/>
          </p:cNvSpPr>
          <p:nvPr/>
        </p:nvSpPr>
        <p:spPr bwMode="auto">
          <a:xfrm flipH="1">
            <a:off x="2987675" y="2427288"/>
            <a:ext cx="1258888" cy="0"/>
          </a:xfrm>
          <a:prstGeom prst="line">
            <a:avLst/>
          </a:prstGeom>
          <a:noFill/>
          <a:ln w="31750">
            <a:solidFill>
              <a:srgbClr val="993366"/>
            </a:solidFill>
            <a:round/>
            <a:headEnd/>
            <a:tailEnd type="arrow" w="med" len="med"/>
          </a:ln>
        </p:spPr>
        <p:txBody>
          <a:bodyPr/>
          <a:lstStyle/>
          <a:p>
            <a:endParaRPr lang="zh-CN" altLang="en-US"/>
          </a:p>
        </p:txBody>
      </p:sp>
      <p:sp>
        <p:nvSpPr>
          <p:cNvPr id="326827" name="Text Box 171"/>
          <p:cNvSpPr txBox="1">
            <a:spLocks noChangeArrowheads="1"/>
          </p:cNvSpPr>
          <p:nvPr/>
        </p:nvSpPr>
        <p:spPr bwMode="auto">
          <a:xfrm flipH="1">
            <a:off x="5446713" y="2057400"/>
            <a:ext cx="2190750" cy="358775"/>
          </a:xfrm>
          <a:prstGeom prst="rect">
            <a:avLst/>
          </a:prstGeom>
          <a:noFill/>
          <a:ln w="9525">
            <a:noFill/>
            <a:miter lim="800000"/>
            <a:headEnd/>
            <a:tailEnd/>
          </a:ln>
        </p:spPr>
        <p:txBody>
          <a:bodyPr/>
          <a:lstStyle/>
          <a:p>
            <a:pPr algn="just"/>
            <a:r>
              <a:rPr lang="en-US" altLang="zh-CN" sz="2400" b="1" i="1">
                <a:solidFill>
                  <a:srgbClr val="CC0000"/>
                </a:solidFill>
              </a:rPr>
              <a:t>N </a:t>
            </a:r>
            <a:r>
              <a:rPr lang="zh-CN" altLang="en-US" sz="2400" b="1">
                <a:solidFill>
                  <a:srgbClr val="CC0000"/>
                </a:solidFill>
                <a:latin typeface="宋体" pitchFamily="2" charset="-122"/>
              </a:rPr>
              <a:t>型区</a:t>
            </a:r>
            <a:endParaRPr lang="zh-CN" altLang="en-US" sz="2400">
              <a:solidFill>
                <a:srgbClr val="CC0000"/>
              </a:solidFill>
            </a:endParaRPr>
          </a:p>
        </p:txBody>
      </p:sp>
      <p:sp>
        <p:nvSpPr>
          <p:cNvPr id="326828" name="Text Box 172"/>
          <p:cNvSpPr txBox="1">
            <a:spLocks noChangeArrowheads="1"/>
          </p:cNvSpPr>
          <p:nvPr/>
        </p:nvSpPr>
        <p:spPr bwMode="auto">
          <a:xfrm>
            <a:off x="3455988" y="5235575"/>
            <a:ext cx="1423987" cy="457200"/>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ea typeface="黑体" pitchFamily="49" charset="-122"/>
              </a:rPr>
              <a:t>扩散运动</a:t>
            </a:r>
          </a:p>
        </p:txBody>
      </p:sp>
      <p:sp>
        <p:nvSpPr>
          <p:cNvPr id="326829" name="Rectangle 173"/>
          <p:cNvSpPr>
            <a:spLocks noChangeArrowheads="1"/>
          </p:cNvSpPr>
          <p:nvPr/>
        </p:nvSpPr>
        <p:spPr bwMode="auto">
          <a:xfrm>
            <a:off x="1512888" y="5235575"/>
            <a:ext cx="1803400" cy="457200"/>
          </a:xfrm>
          <a:prstGeom prst="rect">
            <a:avLst/>
          </a:prstGeom>
          <a:noFill/>
          <a:ln w="9525">
            <a:noFill/>
            <a:miter lim="800000"/>
            <a:headEnd/>
            <a:tailEnd/>
          </a:ln>
        </p:spPr>
        <p:txBody>
          <a:bodyPr>
            <a:spAutoFit/>
          </a:bodyPr>
          <a:lstStyle/>
          <a:p>
            <a:pPr>
              <a:spcBef>
                <a:spcPct val="50000"/>
              </a:spcBef>
            </a:pPr>
            <a:r>
              <a:rPr lang="zh-CN" altLang="en-US" sz="2400" b="1">
                <a:solidFill>
                  <a:schemeClr val="accent2"/>
                </a:solidFill>
                <a:ea typeface="仿宋_GB2312" pitchFamily="49" charset="-122"/>
              </a:rPr>
              <a:t>多子浓度差</a:t>
            </a:r>
          </a:p>
        </p:txBody>
      </p:sp>
      <p:sp>
        <p:nvSpPr>
          <p:cNvPr id="326830" name="AutoShape 174"/>
          <p:cNvSpPr>
            <a:spLocks noChangeArrowheads="1"/>
          </p:cNvSpPr>
          <p:nvPr/>
        </p:nvSpPr>
        <p:spPr bwMode="auto">
          <a:xfrm>
            <a:off x="3168650" y="5416550"/>
            <a:ext cx="381000" cy="76200"/>
          </a:xfrm>
          <a:prstGeom prst="rightArrow">
            <a:avLst>
              <a:gd name="adj1" fmla="val 50000"/>
              <a:gd name="adj2" fmla="val 125000"/>
            </a:avLst>
          </a:prstGeom>
          <a:solidFill>
            <a:srgbClr val="333399"/>
          </a:solidFill>
          <a:ln w="9525">
            <a:solidFill>
              <a:srgbClr val="FF3300"/>
            </a:solidFill>
            <a:miter lim="800000"/>
            <a:headEnd/>
            <a:tailEnd/>
          </a:ln>
        </p:spPr>
        <p:txBody>
          <a:bodyPr wrap="none" anchor="ctr"/>
          <a:lstStyle/>
          <a:p>
            <a:endParaRPr lang="zh-CN" altLang="en-US"/>
          </a:p>
        </p:txBody>
      </p:sp>
      <p:sp>
        <p:nvSpPr>
          <p:cNvPr id="326833" name="AutoShape 177"/>
          <p:cNvSpPr>
            <a:spLocks noChangeArrowheads="1"/>
          </p:cNvSpPr>
          <p:nvPr/>
        </p:nvSpPr>
        <p:spPr bwMode="auto">
          <a:xfrm>
            <a:off x="5111750" y="1077913"/>
            <a:ext cx="4032250" cy="514350"/>
          </a:xfrm>
          <a:prstGeom prst="wedgeRoundRectCallout">
            <a:avLst>
              <a:gd name="adj1" fmla="val -72954"/>
              <a:gd name="adj2" fmla="val 247838"/>
              <a:gd name="adj3" fmla="val 16667"/>
            </a:avLst>
          </a:prstGeom>
          <a:solidFill>
            <a:srgbClr val="FFCC99"/>
          </a:solidFill>
          <a:ln w="28575">
            <a:solidFill>
              <a:srgbClr val="9900CC"/>
            </a:solidFill>
            <a:miter lim="800000"/>
            <a:headEnd type="none" w="sm" len="sm"/>
            <a:tailEnd type="none" w="sm" len="sm"/>
          </a:ln>
        </p:spPr>
        <p:txBody>
          <a:bodyPr lIns="90000" tIns="46800" rIns="90000" bIns="46800" anchor="ctr">
            <a:spAutoFit/>
          </a:bodyPr>
          <a:lstStyle/>
          <a:p>
            <a:pPr>
              <a:spcBef>
                <a:spcPct val="50000"/>
              </a:spcBef>
            </a:pPr>
            <a:r>
              <a:rPr lang="en-US" altLang="zh-CN" sz="2400" b="1">
                <a:solidFill>
                  <a:srgbClr val="006666"/>
                </a:solidFill>
              </a:rPr>
              <a:t>    </a:t>
            </a:r>
            <a:r>
              <a:rPr lang="zh-CN" altLang="en-US" sz="2400" b="1">
                <a:solidFill>
                  <a:srgbClr val="006666"/>
                </a:solidFill>
              </a:rPr>
              <a:t>空间电荷区形成内电场</a:t>
            </a:r>
          </a:p>
        </p:txBody>
      </p:sp>
      <p:sp>
        <p:nvSpPr>
          <p:cNvPr id="326834" name="Text Box 178"/>
          <p:cNvSpPr txBox="1">
            <a:spLocks noChangeArrowheads="1"/>
          </p:cNvSpPr>
          <p:nvPr/>
        </p:nvSpPr>
        <p:spPr bwMode="auto">
          <a:xfrm>
            <a:off x="3635375" y="1455738"/>
            <a:ext cx="1439863" cy="457200"/>
          </a:xfrm>
          <a:prstGeom prst="rect">
            <a:avLst/>
          </a:prstGeom>
          <a:noFill/>
          <a:ln w="9525">
            <a:noFill/>
            <a:miter lim="800000"/>
            <a:headEnd/>
            <a:tailEnd/>
          </a:ln>
        </p:spPr>
        <p:txBody>
          <a:bodyPr>
            <a:spAutoFit/>
          </a:bodyPr>
          <a:lstStyle/>
          <a:p>
            <a:pPr>
              <a:spcBef>
                <a:spcPct val="50000"/>
              </a:spcBef>
            </a:pPr>
            <a:r>
              <a:rPr lang="zh-CN" altLang="en-US" sz="2400" b="1">
                <a:solidFill>
                  <a:srgbClr val="006600"/>
                </a:solidFill>
                <a:ea typeface="黑体" pitchFamily="49" charset="-122"/>
              </a:rPr>
              <a:t>内电场力</a:t>
            </a:r>
          </a:p>
        </p:txBody>
      </p:sp>
      <p:sp>
        <p:nvSpPr>
          <p:cNvPr id="326835" name="AutoShape 179"/>
          <p:cNvSpPr>
            <a:spLocks noChangeArrowheads="1"/>
          </p:cNvSpPr>
          <p:nvPr/>
        </p:nvSpPr>
        <p:spPr bwMode="auto">
          <a:xfrm flipH="1">
            <a:off x="3265488" y="1660525"/>
            <a:ext cx="381000" cy="76200"/>
          </a:xfrm>
          <a:prstGeom prst="rightArrow">
            <a:avLst>
              <a:gd name="adj1" fmla="val 50000"/>
              <a:gd name="adj2" fmla="val 125000"/>
            </a:avLst>
          </a:prstGeom>
          <a:solidFill>
            <a:srgbClr val="333399"/>
          </a:solidFill>
          <a:ln w="9525">
            <a:solidFill>
              <a:srgbClr val="FF3300"/>
            </a:solidFill>
            <a:miter lim="800000"/>
            <a:headEnd/>
            <a:tailEnd/>
          </a:ln>
        </p:spPr>
        <p:txBody>
          <a:bodyPr wrap="none" anchor="ctr"/>
          <a:lstStyle/>
          <a:p>
            <a:endParaRPr lang="zh-CN" altLang="en-US" sz="2400"/>
          </a:p>
        </p:txBody>
      </p:sp>
      <p:sp>
        <p:nvSpPr>
          <p:cNvPr id="326836" name="Text Box 180"/>
          <p:cNvSpPr txBox="1">
            <a:spLocks noChangeArrowheads="1"/>
          </p:cNvSpPr>
          <p:nvPr/>
        </p:nvSpPr>
        <p:spPr bwMode="auto">
          <a:xfrm>
            <a:off x="1908175" y="1457325"/>
            <a:ext cx="1423988" cy="457200"/>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ea typeface="黑体" pitchFamily="49" charset="-122"/>
              </a:rPr>
              <a:t>漂移运动</a:t>
            </a:r>
          </a:p>
        </p:txBody>
      </p:sp>
      <p:sp>
        <p:nvSpPr>
          <p:cNvPr id="326837" name="Rectangle 181"/>
          <p:cNvSpPr>
            <a:spLocks noChangeArrowheads="1"/>
          </p:cNvSpPr>
          <p:nvPr/>
        </p:nvSpPr>
        <p:spPr bwMode="auto">
          <a:xfrm>
            <a:off x="360363" y="5746750"/>
            <a:ext cx="7848600" cy="1016000"/>
          </a:xfrm>
          <a:prstGeom prst="rect">
            <a:avLst/>
          </a:prstGeom>
          <a:noFill/>
          <a:ln>
            <a:noFill/>
          </a:ln>
          <a:effectLst/>
          <a:extLst/>
        </p:spPr>
        <p:txBody>
          <a:bodyPr>
            <a:spAutoFit/>
          </a:bodyPr>
          <a:lstStyle/>
          <a:p>
            <a:pPr>
              <a:spcBef>
                <a:spcPct val="50000"/>
              </a:spcBef>
              <a:defRPr/>
            </a:pPr>
            <a:r>
              <a:rPr lang="zh-CN" altLang="en-US" sz="2400" b="1" dirty="0">
                <a:effectLst>
                  <a:outerShdw blurRad="38100" dist="38100" dir="2700000" algn="tl">
                    <a:srgbClr val="C0C0C0"/>
                  </a:outerShdw>
                </a:effectLst>
                <a:latin typeface="楷体_GB2312" pitchFamily="49" charset="-122"/>
                <a:ea typeface="楷体_GB2312" pitchFamily="49" charset="-122"/>
              </a:rPr>
              <a:t>扩散和漂移运动的方向相反，最后达到动态平衡，</a:t>
            </a:r>
          </a:p>
          <a:p>
            <a:pPr>
              <a:spcBef>
                <a:spcPct val="50000"/>
              </a:spcBef>
              <a:defRPr/>
            </a:pPr>
            <a:r>
              <a:rPr lang="zh-CN" altLang="en-US" sz="2400" b="1" dirty="0">
                <a:solidFill>
                  <a:srgbClr val="003300"/>
                </a:solidFill>
                <a:effectLst>
                  <a:outerShdw blurRad="38100" dist="38100" dir="2700000" algn="tl">
                    <a:srgbClr val="C0C0C0"/>
                  </a:outerShdw>
                </a:effectLst>
                <a:latin typeface="楷体_GB2312" pitchFamily="49" charset="-122"/>
                <a:ea typeface="楷体_GB2312" pitchFamily="49" charset="-122"/>
              </a:rPr>
              <a:t>空间电荷区（又</a:t>
            </a:r>
            <a:r>
              <a:rPr lang="zh-CN" altLang="en-US" sz="2400" b="1" dirty="0">
                <a:solidFill>
                  <a:schemeClr val="accent2"/>
                </a:solidFill>
                <a:effectLst>
                  <a:outerShdw blurRad="38100" dist="38100" dir="2700000" algn="tl">
                    <a:srgbClr val="C0C0C0"/>
                  </a:outerShdw>
                </a:effectLst>
                <a:latin typeface="楷体_GB2312" pitchFamily="49" charset="-122"/>
                <a:ea typeface="楷体_GB2312" pitchFamily="49" charset="-122"/>
              </a:rPr>
              <a:t>称为</a:t>
            </a:r>
            <a:r>
              <a:rPr lang="en-US" altLang="zh-CN" sz="2400" b="1" i="1" dirty="0">
                <a:solidFill>
                  <a:schemeClr val="accent2"/>
                </a:solidFill>
                <a:effectLst>
                  <a:outerShdw blurRad="38100" dist="38100" dir="2700000" algn="tl">
                    <a:srgbClr val="C0C0C0"/>
                  </a:outerShdw>
                </a:effectLst>
                <a:ea typeface="楷体_GB2312" pitchFamily="49" charset="-122"/>
              </a:rPr>
              <a:t>PN</a:t>
            </a:r>
            <a:r>
              <a:rPr lang="zh-CN" altLang="en-US" sz="2400" b="1" dirty="0">
                <a:solidFill>
                  <a:schemeClr val="accent2"/>
                </a:solidFill>
                <a:effectLst>
                  <a:outerShdw blurRad="38100" dist="38100" dir="2700000" algn="tl">
                    <a:srgbClr val="C0C0C0"/>
                  </a:outerShdw>
                </a:effectLst>
                <a:latin typeface="楷体_GB2312" pitchFamily="49" charset="-122"/>
                <a:ea typeface="楷体_GB2312" pitchFamily="49" charset="-122"/>
              </a:rPr>
              <a:t>结</a:t>
            </a:r>
            <a:r>
              <a:rPr lang="zh-CN" altLang="en-US" sz="2400" b="1" dirty="0">
                <a:solidFill>
                  <a:srgbClr val="003300"/>
                </a:solidFill>
                <a:effectLst>
                  <a:outerShdw blurRad="38100" dist="38100" dir="2700000" algn="tl">
                    <a:srgbClr val="C0C0C0"/>
                  </a:outerShdw>
                </a:effectLst>
                <a:latin typeface="楷体_GB2312" pitchFamily="49" charset="-122"/>
                <a:ea typeface="楷体_GB2312" pitchFamily="49" charset="-122"/>
              </a:rPr>
              <a:t>）</a:t>
            </a:r>
            <a:r>
              <a:rPr lang="zh-CN" altLang="en-US" sz="2400" b="1" dirty="0">
                <a:effectLst>
                  <a:outerShdw blurRad="38100" dist="38100" dir="2700000" algn="tl">
                    <a:srgbClr val="C0C0C0"/>
                  </a:outerShdw>
                </a:effectLst>
                <a:latin typeface="楷体_GB2312" pitchFamily="49" charset="-122"/>
                <a:ea typeface="楷体_GB2312" pitchFamily="49" charset="-122"/>
              </a:rPr>
              <a:t>的宽度就固定下来。</a:t>
            </a:r>
          </a:p>
        </p:txBody>
      </p:sp>
      <p:sp>
        <p:nvSpPr>
          <p:cNvPr id="17426" name="Rectangle 183"/>
          <p:cNvSpPr>
            <a:spLocks noChangeArrowheads="1"/>
          </p:cNvSpPr>
          <p:nvPr/>
        </p:nvSpPr>
        <p:spPr bwMode="auto">
          <a:xfrm>
            <a:off x="273050" y="460375"/>
            <a:ext cx="5486400" cy="609600"/>
          </a:xfrm>
          <a:prstGeom prst="rect">
            <a:avLst/>
          </a:prstGeom>
          <a:noFill/>
          <a:ln w="9525">
            <a:noFill/>
            <a:miter lim="800000"/>
            <a:headEnd/>
            <a:tailEnd/>
          </a:ln>
        </p:spPr>
        <p:txBody>
          <a:bodyPr/>
          <a:lstStyle/>
          <a:p>
            <a:r>
              <a:rPr lang="zh-CN" altLang="en-US" sz="2800" b="1">
                <a:ea typeface="楷体_GB2312" pitchFamily="49" charset="-122"/>
              </a:rPr>
              <a:t>一、</a:t>
            </a:r>
            <a:r>
              <a:rPr lang="en-US" altLang="zh-CN" sz="2800" b="1">
                <a:ea typeface="楷体_GB2312" pitchFamily="49" charset="-122"/>
              </a:rPr>
              <a:t>PN</a:t>
            </a:r>
            <a:r>
              <a:rPr lang="zh-CN" altLang="en-US" sz="2800" b="1">
                <a:ea typeface="楷体_GB2312" pitchFamily="49" charset="-122"/>
              </a:rPr>
              <a:t>结的形成</a:t>
            </a:r>
          </a:p>
        </p:txBody>
      </p:sp>
      <p:grpSp>
        <p:nvGrpSpPr>
          <p:cNvPr id="3115" name="Group 18"/>
          <p:cNvGrpSpPr>
            <a:grpSpLocks noChangeAspect="1"/>
          </p:cNvGrpSpPr>
          <p:nvPr/>
        </p:nvGrpSpPr>
        <p:grpSpPr bwMode="auto">
          <a:xfrm>
            <a:off x="647700" y="2549525"/>
            <a:ext cx="5838825" cy="2079625"/>
            <a:chOff x="937" y="1536"/>
            <a:chExt cx="3850" cy="1776"/>
          </a:xfrm>
        </p:grpSpPr>
        <p:sp>
          <p:nvSpPr>
            <p:cNvPr id="3267" name="Rectangle 19"/>
            <p:cNvSpPr>
              <a:spLocks noChangeAspect="1" noChangeArrowheads="1"/>
            </p:cNvSpPr>
            <p:nvPr/>
          </p:nvSpPr>
          <p:spPr bwMode="auto">
            <a:xfrm>
              <a:off x="937" y="1536"/>
              <a:ext cx="1943" cy="1776"/>
            </a:xfrm>
            <a:prstGeom prst="rect">
              <a:avLst/>
            </a:prstGeom>
            <a:noFill/>
            <a:ln w="31750">
              <a:solidFill>
                <a:srgbClr val="000000"/>
              </a:solidFill>
              <a:miter lim="800000"/>
              <a:headEnd/>
              <a:tailEnd/>
            </a:ln>
          </p:spPr>
          <p:txBody>
            <a:bodyPr anchor="ctr"/>
            <a:lstStyle/>
            <a:p>
              <a:endParaRPr lang="zh-CN" altLang="en-US"/>
            </a:p>
          </p:txBody>
        </p:sp>
        <p:sp>
          <p:nvSpPr>
            <p:cNvPr id="3268" name="Rectangle 20"/>
            <p:cNvSpPr>
              <a:spLocks noChangeAspect="1" noChangeArrowheads="1"/>
            </p:cNvSpPr>
            <p:nvPr/>
          </p:nvSpPr>
          <p:spPr bwMode="auto">
            <a:xfrm>
              <a:off x="2880" y="1537"/>
              <a:ext cx="1907" cy="1775"/>
            </a:xfrm>
            <a:prstGeom prst="rect">
              <a:avLst/>
            </a:prstGeom>
            <a:noFill/>
            <a:ln w="31750">
              <a:solidFill>
                <a:srgbClr val="000000"/>
              </a:solidFill>
              <a:miter lim="800000"/>
              <a:headEnd/>
              <a:tailEnd/>
            </a:ln>
          </p:spPr>
          <p:txBody>
            <a:bodyPr anchor="ctr"/>
            <a:lstStyle/>
            <a:p>
              <a:endParaRPr lang="zh-CN" altLang="en-US"/>
            </a:p>
          </p:txBody>
        </p:sp>
      </p:grpSp>
      <p:grpSp>
        <p:nvGrpSpPr>
          <p:cNvPr id="7" name="Group 21"/>
          <p:cNvGrpSpPr>
            <a:grpSpLocks noChangeAspect="1"/>
          </p:cNvGrpSpPr>
          <p:nvPr/>
        </p:nvGrpSpPr>
        <p:grpSpPr bwMode="auto">
          <a:xfrm>
            <a:off x="2555875" y="2536825"/>
            <a:ext cx="1981200" cy="2103438"/>
            <a:chOff x="2208" y="1536"/>
            <a:chExt cx="1344" cy="1776"/>
          </a:xfrm>
        </p:grpSpPr>
        <p:sp>
          <p:nvSpPr>
            <p:cNvPr id="3265" name="Line 22"/>
            <p:cNvSpPr>
              <a:spLocks noChangeAspect="1" noChangeShapeType="1"/>
            </p:cNvSpPr>
            <p:nvPr/>
          </p:nvSpPr>
          <p:spPr bwMode="auto">
            <a:xfrm>
              <a:off x="2208" y="1536"/>
              <a:ext cx="0" cy="1776"/>
            </a:xfrm>
            <a:prstGeom prst="line">
              <a:avLst/>
            </a:prstGeom>
            <a:noFill/>
            <a:ln w="19050">
              <a:solidFill>
                <a:srgbClr val="000000"/>
              </a:solidFill>
              <a:prstDash val="dash"/>
              <a:round/>
              <a:headEnd/>
              <a:tailEnd/>
            </a:ln>
          </p:spPr>
          <p:txBody>
            <a:bodyPr anchor="ctr"/>
            <a:lstStyle/>
            <a:p>
              <a:endParaRPr lang="zh-CN" altLang="en-US"/>
            </a:p>
          </p:txBody>
        </p:sp>
        <p:sp>
          <p:nvSpPr>
            <p:cNvPr id="3266" name="Line 23"/>
            <p:cNvSpPr>
              <a:spLocks noChangeAspect="1" noChangeShapeType="1"/>
            </p:cNvSpPr>
            <p:nvPr/>
          </p:nvSpPr>
          <p:spPr bwMode="auto">
            <a:xfrm>
              <a:off x="3552" y="1536"/>
              <a:ext cx="0" cy="1776"/>
            </a:xfrm>
            <a:prstGeom prst="line">
              <a:avLst/>
            </a:prstGeom>
            <a:noFill/>
            <a:ln w="19050">
              <a:solidFill>
                <a:srgbClr val="000000"/>
              </a:solidFill>
              <a:prstDash val="dash"/>
              <a:round/>
              <a:headEnd/>
              <a:tailEnd/>
            </a:ln>
          </p:spPr>
          <p:txBody>
            <a:bodyPr anchor="ctr"/>
            <a:lstStyle/>
            <a:p>
              <a:endParaRPr lang="zh-CN" altLang="en-US"/>
            </a:p>
          </p:txBody>
        </p:sp>
      </p:grpSp>
      <p:grpSp>
        <p:nvGrpSpPr>
          <p:cNvPr id="3117" name="Group 24"/>
          <p:cNvGrpSpPr>
            <a:grpSpLocks/>
          </p:cNvGrpSpPr>
          <p:nvPr/>
        </p:nvGrpSpPr>
        <p:grpSpPr bwMode="auto">
          <a:xfrm>
            <a:off x="5953125" y="2570163"/>
            <a:ext cx="600075" cy="2079625"/>
            <a:chOff x="5577" y="8958"/>
            <a:chExt cx="675" cy="2280"/>
          </a:xfrm>
        </p:grpSpPr>
        <p:graphicFrame>
          <p:nvGraphicFramePr>
            <p:cNvPr id="3094" name="Object 25"/>
            <p:cNvGraphicFramePr>
              <a:graphicFrameLocks/>
            </p:cNvGraphicFramePr>
            <p:nvPr/>
          </p:nvGraphicFramePr>
          <p:xfrm>
            <a:off x="5577" y="9488"/>
            <a:ext cx="675" cy="675"/>
          </p:xfrm>
          <a:graphic>
            <a:graphicData uri="http://schemas.openxmlformats.org/presentationml/2006/ole">
              <p:oleObj spid="_x0000_s3094" name="Equation" r:id="rId4" imgW="164814" imgH="177492" progId="Equation.DSMT4">
                <p:embed/>
              </p:oleObj>
            </a:graphicData>
          </a:graphic>
        </p:graphicFrame>
        <p:graphicFrame>
          <p:nvGraphicFramePr>
            <p:cNvPr id="3095" name="Object 26"/>
            <p:cNvGraphicFramePr>
              <a:graphicFrameLocks/>
            </p:cNvGraphicFramePr>
            <p:nvPr/>
          </p:nvGraphicFramePr>
          <p:xfrm>
            <a:off x="5577" y="10020"/>
            <a:ext cx="675" cy="675"/>
          </p:xfrm>
          <a:graphic>
            <a:graphicData uri="http://schemas.openxmlformats.org/presentationml/2006/ole">
              <p:oleObj spid="_x0000_s3095" name="Equation" r:id="rId5" imgW="164814" imgH="177492" progId="Equation.DSMT4">
                <p:embed/>
              </p:oleObj>
            </a:graphicData>
          </a:graphic>
        </p:graphicFrame>
        <p:graphicFrame>
          <p:nvGraphicFramePr>
            <p:cNvPr id="3096" name="Object 27"/>
            <p:cNvGraphicFramePr>
              <a:graphicFrameLocks/>
            </p:cNvGraphicFramePr>
            <p:nvPr/>
          </p:nvGraphicFramePr>
          <p:xfrm>
            <a:off x="5577" y="10563"/>
            <a:ext cx="675" cy="675"/>
          </p:xfrm>
          <a:graphic>
            <a:graphicData uri="http://schemas.openxmlformats.org/presentationml/2006/ole">
              <p:oleObj spid="_x0000_s3096" name="Equation" r:id="rId6" imgW="164814" imgH="177492" progId="Equation.DSMT4">
                <p:embed/>
              </p:oleObj>
            </a:graphicData>
          </a:graphic>
        </p:graphicFrame>
        <p:graphicFrame>
          <p:nvGraphicFramePr>
            <p:cNvPr id="3097" name="Object 28"/>
            <p:cNvGraphicFramePr>
              <a:graphicFrameLocks/>
            </p:cNvGraphicFramePr>
            <p:nvPr/>
          </p:nvGraphicFramePr>
          <p:xfrm>
            <a:off x="5577" y="8958"/>
            <a:ext cx="675" cy="675"/>
          </p:xfrm>
          <a:graphic>
            <a:graphicData uri="http://schemas.openxmlformats.org/presentationml/2006/ole">
              <p:oleObj spid="_x0000_s3097" name="Equation" r:id="rId7" imgW="164814" imgH="177492" progId="Equation.DSMT4">
                <p:embed/>
              </p:oleObj>
            </a:graphicData>
          </a:graphic>
        </p:graphicFrame>
      </p:grpSp>
      <p:grpSp>
        <p:nvGrpSpPr>
          <p:cNvPr id="3118" name="Group 29"/>
          <p:cNvGrpSpPr>
            <a:grpSpLocks/>
          </p:cNvGrpSpPr>
          <p:nvPr/>
        </p:nvGrpSpPr>
        <p:grpSpPr bwMode="auto">
          <a:xfrm>
            <a:off x="5486400" y="2595563"/>
            <a:ext cx="600075" cy="2079625"/>
            <a:chOff x="5577" y="8958"/>
            <a:chExt cx="675" cy="2280"/>
          </a:xfrm>
        </p:grpSpPr>
        <p:graphicFrame>
          <p:nvGraphicFramePr>
            <p:cNvPr id="3090" name="Object 30"/>
            <p:cNvGraphicFramePr>
              <a:graphicFrameLocks/>
            </p:cNvGraphicFramePr>
            <p:nvPr/>
          </p:nvGraphicFramePr>
          <p:xfrm>
            <a:off x="5577" y="9488"/>
            <a:ext cx="675" cy="675"/>
          </p:xfrm>
          <a:graphic>
            <a:graphicData uri="http://schemas.openxmlformats.org/presentationml/2006/ole">
              <p:oleObj spid="_x0000_s3090" name="Equation" r:id="rId8" imgW="164814" imgH="177492" progId="Equation.DSMT4">
                <p:embed/>
              </p:oleObj>
            </a:graphicData>
          </a:graphic>
        </p:graphicFrame>
        <p:graphicFrame>
          <p:nvGraphicFramePr>
            <p:cNvPr id="3091" name="Object 31"/>
            <p:cNvGraphicFramePr>
              <a:graphicFrameLocks/>
            </p:cNvGraphicFramePr>
            <p:nvPr/>
          </p:nvGraphicFramePr>
          <p:xfrm>
            <a:off x="5577" y="10020"/>
            <a:ext cx="675" cy="675"/>
          </p:xfrm>
          <a:graphic>
            <a:graphicData uri="http://schemas.openxmlformats.org/presentationml/2006/ole">
              <p:oleObj spid="_x0000_s3091" name="Equation" r:id="rId9" imgW="164814" imgH="177492" progId="Equation.DSMT4">
                <p:embed/>
              </p:oleObj>
            </a:graphicData>
          </a:graphic>
        </p:graphicFrame>
        <p:graphicFrame>
          <p:nvGraphicFramePr>
            <p:cNvPr id="3092" name="Object 32"/>
            <p:cNvGraphicFramePr>
              <a:graphicFrameLocks/>
            </p:cNvGraphicFramePr>
            <p:nvPr/>
          </p:nvGraphicFramePr>
          <p:xfrm>
            <a:off x="5577" y="10563"/>
            <a:ext cx="675" cy="675"/>
          </p:xfrm>
          <a:graphic>
            <a:graphicData uri="http://schemas.openxmlformats.org/presentationml/2006/ole">
              <p:oleObj spid="_x0000_s3092" name="Equation" r:id="rId10" imgW="164814" imgH="177492" progId="Equation.DSMT4">
                <p:embed/>
              </p:oleObj>
            </a:graphicData>
          </a:graphic>
        </p:graphicFrame>
        <p:graphicFrame>
          <p:nvGraphicFramePr>
            <p:cNvPr id="3093" name="Object 33"/>
            <p:cNvGraphicFramePr>
              <a:graphicFrameLocks/>
            </p:cNvGraphicFramePr>
            <p:nvPr/>
          </p:nvGraphicFramePr>
          <p:xfrm>
            <a:off x="5577" y="8958"/>
            <a:ext cx="675" cy="675"/>
          </p:xfrm>
          <a:graphic>
            <a:graphicData uri="http://schemas.openxmlformats.org/presentationml/2006/ole">
              <p:oleObj spid="_x0000_s3093" name="Equation" r:id="rId11" imgW="164814" imgH="177492" progId="Equation.DSMT4">
                <p:embed/>
              </p:oleObj>
            </a:graphicData>
          </a:graphic>
        </p:graphicFrame>
      </p:grpSp>
      <p:grpSp>
        <p:nvGrpSpPr>
          <p:cNvPr id="3119" name="Group 34"/>
          <p:cNvGrpSpPr>
            <a:grpSpLocks/>
          </p:cNvGrpSpPr>
          <p:nvPr/>
        </p:nvGrpSpPr>
        <p:grpSpPr bwMode="auto">
          <a:xfrm>
            <a:off x="4978400" y="2595563"/>
            <a:ext cx="600075" cy="2079625"/>
            <a:chOff x="5577" y="8958"/>
            <a:chExt cx="675" cy="2280"/>
          </a:xfrm>
        </p:grpSpPr>
        <p:graphicFrame>
          <p:nvGraphicFramePr>
            <p:cNvPr id="3086" name="Object 35"/>
            <p:cNvGraphicFramePr>
              <a:graphicFrameLocks/>
            </p:cNvGraphicFramePr>
            <p:nvPr/>
          </p:nvGraphicFramePr>
          <p:xfrm>
            <a:off x="5577" y="9488"/>
            <a:ext cx="675" cy="675"/>
          </p:xfrm>
          <a:graphic>
            <a:graphicData uri="http://schemas.openxmlformats.org/presentationml/2006/ole">
              <p:oleObj spid="_x0000_s3086" name="Equation" r:id="rId12" imgW="164814" imgH="177492" progId="Equation.DSMT4">
                <p:embed/>
              </p:oleObj>
            </a:graphicData>
          </a:graphic>
        </p:graphicFrame>
        <p:graphicFrame>
          <p:nvGraphicFramePr>
            <p:cNvPr id="3087" name="Object 36"/>
            <p:cNvGraphicFramePr>
              <a:graphicFrameLocks/>
            </p:cNvGraphicFramePr>
            <p:nvPr/>
          </p:nvGraphicFramePr>
          <p:xfrm>
            <a:off x="5577" y="10020"/>
            <a:ext cx="675" cy="675"/>
          </p:xfrm>
          <a:graphic>
            <a:graphicData uri="http://schemas.openxmlformats.org/presentationml/2006/ole">
              <p:oleObj spid="_x0000_s3087" name="Equation" r:id="rId13" imgW="164814" imgH="177492" progId="Equation.DSMT4">
                <p:embed/>
              </p:oleObj>
            </a:graphicData>
          </a:graphic>
        </p:graphicFrame>
        <p:graphicFrame>
          <p:nvGraphicFramePr>
            <p:cNvPr id="3088" name="Object 37"/>
            <p:cNvGraphicFramePr>
              <a:graphicFrameLocks/>
            </p:cNvGraphicFramePr>
            <p:nvPr/>
          </p:nvGraphicFramePr>
          <p:xfrm>
            <a:off x="5577" y="10563"/>
            <a:ext cx="675" cy="675"/>
          </p:xfrm>
          <a:graphic>
            <a:graphicData uri="http://schemas.openxmlformats.org/presentationml/2006/ole">
              <p:oleObj spid="_x0000_s3088" name="Equation" r:id="rId14" imgW="164814" imgH="177492" progId="Equation.DSMT4">
                <p:embed/>
              </p:oleObj>
            </a:graphicData>
          </a:graphic>
        </p:graphicFrame>
        <p:graphicFrame>
          <p:nvGraphicFramePr>
            <p:cNvPr id="3089" name="Object 38"/>
            <p:cNvGraphicFramePr>
              <a:graphicFrameLocks/>
            </p:cNvGraphicFramePr>
            <p:nvPr/>
          </p:nvGraphicFramePr>
          <p:xfrm>
            <a:off x="5577" y="8958"/>
            <a:ext cx="675" cy="675"/>
          </p:xfrm>
          <a:graphic>
            <a:graphicData uri="http://schemas.openxmlformats.org/presentationml/2006/ole">
              <p:oleObj spid="_x0000_s3089" name="Equation" r:id="rId15" imgW="164814" imgH="177492" progId="Equation.DSMT4">
                <p:embed/>
              </p:oleObj>
            </a:graphicData>
          </a:graphic>
        </p:graphicFrame>
      </p:grpSp>
      <p:grpSp>
        <p:nvGrpSpPr>
          <p:cNvPr id="3120" name="Group 39"/>
          <p:cNvGrpSpPr>
            <a:grpSpLocks/>
          </p:cNvGrpSpPr>
          <p:nvPr/>
        </p:nvGrpSpPr>
        <p:grpSpPr bwMode="auto">
          <a:xfrm>
            <a:off x="4497388" y="2595563"/>
            <a:ext cx="601662" cy="2079625"/>
            <a:chOff x="5577" y="8958"/>
            <a:chExt cx="675" cy="2280"/>
          </a:xfrm>
        </p:grpSpPr>
        <p:graphicFrame>
          <p:nvGraphicFramePr>
            <p:cNvPr id="3082" name="Object 40"/>
            <p:cNvGraphicFramePr>
              <a:graphicFrameLocks/>
            </p:cNvGraphicFramePr>
            <p:nvPr/>
          </p:nvGraphicFramePr>
          <p:xfrm>
            <a:off x="5577" y="9488"/>
            <a:ext cx="675" cy="675"/>
          </p:xfrm>
          <a:graphic>
            <a:graphicData uri="http://schemas.openxmlformats.org/presentationml/2006/ole">
              <p:oleObj spid="_x0000_s3082" name="Equation" r:id="rId16" imgW="164814" imgH="177492" progId="Equation.DSMT4">
                <p:embed/>
              </p:oleObj>
            </a:graphicData>
          </a:graphic>
        </p:graphicFrame>
        <p:graphicFrame>
          <p:nvGraphicFramePr>
            <p:cNvPr id="3083" name="Object 41"/>
            <p:cNvGraphicFramePr>
              <a:graphicFrameLocks/>
            </p:cNvGraphicFramePr>
            <p:nvPr/>
          </p:nvGraphicFramePr>
          <p:xfrm>
            <a:off x="5577" y="10020"/>
            <a:ext cx="675" cy="675"/>
          </p:xfrm>
          <a:graphic>
            <a:graphicData uri="http://schemas.openxmlformats.org/presentationml/2006/ole">
              <p:oleObj spid="_x0000_s3083" name="Equation" r:id="rId17" imgW="164814" imgH="177492" progId="Equation.DSMT4">
                <p:embed/>
              </p:oleObj>
            </a:graphicData>
          </a:graphic>
        </p:graphicFrame>
        <p:graphicFrame>
          <p:nvGraphicFramePr>
            <p:cNvPr id="3084" name="Object 42"/>
            <p:cNvGraphicFramePr>
              <a:graphicFrameLocks/>
            </p:cNvGraphicFramePr>
            <p:nvPr/>
          </p:nvGraphicFramePr>
          <p:xfrm>
            <a:off x="5577" y="10563"/>
            <a:ext cx="675" cy="675"/>
          </p:xfrm>
          <a:graphic>
            <a:graphicData uri="http://schemas.openxmlformats.org/presentationml/2006/ole">
              <p:oleObj spid="_x0000_s3084" name="Equation" r:id="rId18" imgW="164814" imgH="177492" progId="Equation.DSMT4">
                <p:embed/>
              </p:oleObj>
            </a:graphicData>
          </a:graphic>
        </p:graphicFrame>
        <p:graphicFrame>
          <p:nvGraphicFramePr>
            <p:cNvPr id="3085" name="Object 43"/>
            <p:cNvGraphicFramePr>
              <a:graphicFrameLocks/>
            </p:cNvGraphicFramePr>
            <p:nvPr/>
          </p:nvGraphicFramePr>
          <p:xfrm>
            <a:off x="5577" y="8958"/>
            <a:ext cx="675" cy="675"/>
          </p:xfrm>
          <a:graphic>
            <a:graphicData uri="http://schemas.openxmlformats.org/presentationml/2006/ole">
              <p:oleObj spid="_x0000_s3085" name="Equation" r:id="rId19" imgW="164814" imgH="177492" progId="Equation.DSMT4">
                <p:embed/>
              </p:oleObj>
            </a:graphicData>
          </a:graphic>
        </p:graphicFrame>
      </p:grpSp>
      <p:grpSp>
        <p:nvGrpSpPr>
          <p:cNvPr id="3121" name="Group 44"/>
          <p:cNvGrpSpPr>
            <a:grpSpLocks/>
          </p:cNvGrpSpPr>
          <p:nvPr/>
        </p:nvGrpSpPr>
        <p:grpSpPr bwMode="auto">
          <a:xfrm>
            <a:off x="3960813" y="2608263"/>
            <a:ext cx="600075" cy="2079625"/>
            <a:chOff x="5577" y="8958"/>
            <a:chExt cx="675" cy="2280"/>
          </a:xfrm>
        </p:grpSpPr>
        <p:graphicFrame>
          <p:nvGraphicFramePr>
            <p:cNvPr id="3078" name="Object 45"/>
            <p:cNvGraphicFramePr>
              <a:graphicFrameLocks/>
            </p:cNvGraphicFramePr>
            <p:nvPr/>
          </p:nvGraphicFramePr>
          <p:xfrm>
            <a:off x="5577" y="9488"/>
            <a:ext cx="675" cy="675"/>
          </p:xfrm>
          <a:graphic>
            <a:graphicData uri="http://schemas.openxmlformats.org/presentationml/2006/ole">
              <p:oleObj spid="_x0000_s3078" name="Equation" r:id="rId20" imgW="164814" imgH="177492" progId="Equation.DSMT4">
                <p:embed/>
              </p:oleObj>
            </a:graphicData>
          </a:graphic>
        </p:graphicFrame>
        <p:graphicFrame>
          <p:nvGraphicFramePr>
            <p:cNvPr id="3079" name="Object 46"/>
            <p:cNvGraphicFramePr>
              <a:graphicFrameLocks/>
            </p:cNvGraphicFramePr>
            <p:nvPr/>
          </p:nvGraphicFramePr>
          <p:xfrm>
            <a:off x="5577" y="10020"/>
            <a:ext cx="675" cy="675"/>
          </p:xfrm>
          <a:graphic>
            <a:graphicData uri="http://schemas.openxmlformats.org/presentationml/2006/ole">
              <p:oleObj spid="_x0000_s3079" name="Equation" r:id="rId21" imgW="164814" imgH="177492" progId="Equation.DSMT4">
                <p:embed/>
              </p:oleObj>
            </a:graphicData>
          </a:graphic>
        </p:graphicFrame>
        <p:graphicFrame>
          <p:nvGraphicFramePr>
            <p:cNvPr id="3080" name="Object 47"/>
            <p:cNvGraphicFramePr>
              <a:graphicFrameLocks/>
            </p:cNvGraphicFramePr>
            <p:nvPr/>
          </p:nvGraphicFramePr>
          <p:xfrm>
            <a:off x="5577" y="10563"/>
            <a:ext cx="675" cy="675"/>
          </p:xfrm>
          <a:graphic>
            <a:graphicData uri="http://schemas.openxmlformats.org/presentationml/2006/ole">
              <p:oleObj spid="_x0000_s3080" name="Equation" r:id="rId22" imgW="164814" imgH="177492" progId="Equation.DSMT4">
                <p:embed/>
              </p:oleObj>
            </a:graphicData>
          </a:graphic>
        </p:graphicFrame>
        <p:graphicFrame>
          <p:nvGraphicFramePr>
            <p:cNvPr id="3081" name="Object 48"/>
            <p:cNvGraphicFramePr>
              <a:graphicFrameLocks/>
            </p:cNvGraphicFramePr>
            <p:nvPr/>
          </p:nvGraphicFramePr>
          <p:xfrm>
            <a:off x="5577" y="8958"/>
            <a:ext cx="675" cy="675"/>
          </p:xfrm>
          <a:graphic>
            <a:graphicData uri="http://schemas.openxmlformats.org/presentationml/2006/ole">
              <p:oleObj spid="_x0000_s3081" name="Equation" r:id="rId23" imgW="164814" imgH="177492" progId="Equation.DSMT4">
                <p:embed/>
              </p:oleObj>
            </a:graphicData>
          </a:graphic>
        </p:graphicFrame>
      </p:grpSp>
      <p:grpSp>
        <p:nvGrpSpPr>
          <p:cNvPr id="3122" name="Group 49"/>
          <p:cNvGrpSpPr>
            <a:grpSpLocks/>
          </p:cNvGrpSpPr>
          <p:nvPr/>
        </p:nvGrpSpPr>
        <p:grpSpPr bwMode="auto">
          <a:xfrm>
            <a:off x="3527425" y="2608263"/>
            <a:ext cx="600075" cy="2079625"/>
            <a:chOff x="5577" y="8958"/>
            <a:chExt cx="675" cy="2280"/>
          </a:xfrm>
        </p:grpSpPr>
        <p:graphicFrame>
          <p:nvGraphicFramePr>
            <p:cNvPr id="3074" name="Object 50"/>
            <p:cNvGraphicFramePr>
              <a:graphicFrameLocks/>
            </p:cNvGraphicFramePr>
            <p:nvPr/>
          </p:nvGraphicFramePr>
          <p:xfrm>
            <a:off x="5577" y="9488"/>
            <a:ext cx="675" cy="675"/>
          </p:xfrm>
          <a:graphic>
            <a:graphicData uri="http://schemas.openxmlformats.org/presentationml/2006/ole">
              <p:oleObj spid="_x0000_s3074" name="Equation" r:id="rId24" imgW="164814" imgH="177492" progId="Equation.DSMT4">
                <p:embed/>
              </p:oleObj>
            </a:graphicData>
          </a:graphic>
        </p:graphicFrame>
        <p:graphicFrame>
          <p:nvGraphicFramePr>
            <p:cNvPr id="3075" name="Object 51"/>
            <p:cNvGraphicFramePr>
              <a:graphicFrameLocks/>
            </p:cNvGraphicFramePr>
            <p:nvPr/>
          </p:nvGraphicFramePr>
          <p:xfrm>
            <a:off x="5577" y="10020"/>
            <a:ext cx="675" cy="675"/>
          </p:xfrm>
          <a:graphic>
            <a:graphicData uri="http://schemas.openxmlformats.org/presentationml/2006/ole">
              <p:oleObj spid="_x0000_s3075" name="Equation" r:id="rId25" imgW="164814" imgH="177492" progId="Equation.DSMT4">
                <p:embed/>
              </p:oleObj>
            </a:graphicData>
          </a:graphic>
        </p:graphicFrame>
        <p:graphicFrame>
          <p:nvGraphicFramePr>
            <p:cNvPr id="3076" name="Object 52"/>
            <p:cNvGraphicFramePr>
              <a:graphicFrameLocks/>
            </p:cNvGraphicFramePr>
            <p:nvPr/>
          </p:nvGraphicFramePr>
          <p:xfrm>
            <a:off x="5577" y="10563"/>
            <a:ext cx="675" cy="675"/>
          </p:xfrm>
          <a:graphic>
            <a:graphicData uri="http://schemas.openxmlformats.org/presentationml/2006/ole">
              <p:oleObj spid="_x0000_s3076" name="Equation" r:id="rId26" imgW="164814" imgH="177492" progId="Equation.DSMT4">
                <p:embed/>
              </p:oleObj>
            </a:graphicData>
          </a:graphic>
        </p:graphicFrame>
        <p:graphicFrame>
          <p:nvGraphicFramePr>
            <p:cNvPr id="3077" name="Object 53"/>
            <p:cNvGraphicFramePr>
              <a:graphicFrameLocks/>
            </p:cNvGraphicFramePr>
            <p:nvPr/>
          </p:nvGraphicFramePr>
          <p:xfrm>
            <a:off x="5577" y="8958"/>
            <a:ext cx="675" cy="675"/>
          </p:xfrm>
          <a:graphic>
            <a:graphicData uri="http://schemas.openxmlformats.org/presentationml/2006/ole">
              <p:oleObj spid="_x0000_s3077" name="Equation" r:id="rId27" imgW="164814" imgH="177492" progId="Equation.DSMT4">
                <p:embed/>
              </p:oleObj>
            </a:graphicData>
          </a:graphic>
        </p:graphicFrame>
      </p:grpSp>
      <p:grpSp>
        <p:nvGrpSpPr>
          <p:cNvPr id="3123" name="Group 54"/>
          <p:cNvGrpSpPr>
            <a:grpSpLocks/>
          </p:cNvGrpSpPr>
          <p:nvPr/>
        </p:nvGrpSpPr>
        <p:grpSpPr bwMode="auto">
          <a:xfrm>
            <a:off x="3124200" y="2711450"/>
            <a:ext cx="350838" cy="1749425"/>
            <a:chOff x="5757" y="8742"/>
            <a:chExt cx="395" cy="1919"/>
          </a:xfrm>
        </p:grpSpPr>
        <p:grpSp>
          <p:nvGrpSpPr>
            <p:cNvPr id="3253" name="Group 55"/>
            <p:cNvGrpSpPr>
              <a:grpSpLocks noChangeAspect="1"/>
            </p:cNvGrpSpPr>
            <p:nvPr/>
          </p:nvGrpSpPr>
          <p:grpSpPr bwMode="auto">
            <a:xfrm>
              <a:off x="5757" y="8742"/>
              <a:ext cx="380" cy="329"/>
              <a:chOff x="10257" y="11268"/>
              <a:chExt cx="360" cy="312"/>
            </a:xfrm>
          </p:grpSpPr>
          <p:sp>
            <p:nvSpPr>
              <p:cNvPr id="3263" name="Oval 56"/>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64" name="Line 57"/>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54" name="Group 58"/>
            <p:cNvGrpSpPr>
              <a:grpSpLocks noChangeAspect="1"/>
            </p:cNvGrpSpPr>
            <p:nvPr/>
          </p:nvGrpSpPr>
          <p:grpSpPr bwMode="auto">
            <a:xfrm>
              <a:off x="5757" y="9270"/>
              <a:ext cx="380" cy="329"/>
              <a:chOff x="10257" y="11268"/>
              <a:chExt cx="360" cy="312"/>
            </a:xfrm>
          </p:grpSpPr>
          <p:sp>
            <p:nvSpPr>
              <p:cNvPr id="3261" name="Oval 59"/>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62" name="Line 60"/>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55" name="Group 61"/>
            <p:cNvGrpSpPr>
              <a:grpSpLocks noChangeAspect="1"/>
            </p:cNvGrpSpPr>
            <p:nvPr/>
          </p:nvGrpSpPr>
          <p:grpSpPr bwMode="auto">
            <a:xfrm>
              <a:off x="5757" y="9804"/>
              <a:ext cx="380" cy="329"/>
              <a:chOff x="10257" y="11268"/>
              <a:chExt cx="360" cy="312"/>
            </a:xfrm>
          </p:grpSpPr>
          <p:sp>
            <p:nvSpPr>
              <p:cNvPr id="3259" name="Oval 6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60" name="Line 6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56" name="Group 64"/>
            <p:cNvGrpSpPr>
              <a:grpSpLocks noChangeAspect="1"/>
            </p:cNvGrpSpPr>
            <p:nvPr/>
          </p:nvGrpSpPr>
          <p:grpSpPr bwMode="auto">
            <a:xfrm>
              <a:off x="5772" y="10332"/>
              <a:ext cx="380" cy="329"/>
              <a:chOff x="10257" y="11268"/>
              <a:chExt cx="360" cy="312"/>
            </a:xfrm>
          </p:grpSpPr>
          <p:sp>
            <p:nvSpPr>
              <p:cNvPr id="3257" name="Oval 6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58" name="Line 6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grpSp>
        <p:nvGrpSpPr>
          <p:cNvPr id="3124" name="Group 67"/>
          <p:cNvGrpSpPr>
            <a:grpSpLocks/>
          </p:cNvGrpSpPr>
          <p:nvPr/>
        </p:nvGrpSpPr>
        <p:grpSpPr bwMode="auto">
          <a:xfrm>
            <a:off x="2643188" y="2732088"/>
            <a:ext cx="350837" cy="1751012"/>
            <a:chOff x="5757" y="8742"/>
            <a:chExt cx="395" cy="1919"/>
          </a:xfrm>
        </p:grpSpPr>
        <p:grpSp>
          <p:nvGrpSpPr>
            <p:cNvPr id="3241" name="Group 68"/>
            <p:cNvGrpSpPr>
              <a:grpSpLocks noChangeAspect="1"/>
            </p:cNvGrpSpPr>
            <p:nvPr/>
          </p:nvGrpSpPr>
          <p:grpSpPr bwMode="auto">
            <a:xfrm>
              <a:off x="5757" y="8742"/>
              <a:ext cx="380" cy="329"/>
              <a:chOff x="10257" y="11268"/>
              <a:chExt cx="360" cy="312"/>
            </a:xfrm>
          </p:grpSpPr>
          <p:sp>
            <p:nvSpPr>
              <p:cNvPr id="3251" name="Oval 69"/>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52" name="Line 70"/>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42" name="Group 71"/>
            <p:cNvGrpSpPr>
              <a:grpSpLocks noChangeAspect="1"/>
            </p:cNvGrpSpPr>
            <p:nvPr/>
          </p:nvGrpSpPr>
          <p:grpSpPr bwMode="auto">
            <a:xfrm>
              <a:off x="5757" y="9270"/>
              <a:ext cx="380" cy="329"/>
              <a:chOff x="10257" y="11268"/>
              <a:chExt cx="360" cy="312"/>
            </a:xfrm>
          </p:grpSpPr>
          <p:sp>
            <p:nvSpPr>
              <p:cNvPr id="3249" name="Oval 7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50" name="Line 7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43" name="Group 74"/>
            <p:cNvGrpSpPr>
              <a:grpSpLocks noChangeAspect="1"/>
            </p:cNvGrpSpPr>
            <p:nvPr/>
          </p:nvGrpSpPr>
          <p:grpSpPr bwMode="auto">
            <a:xfrm>
              <a:off x="5757" y="9804"/>
              <a:ext cx="380" cy="329"/>
              <a:chOff x="10257" y="11268"/>
              <a:chExt cx="360" cy="312"/>
            </a:xfrm>
          </p:grpSpPr>
          <p:sp>
            <p:nvSpPr>
              <p:cNvPr id="3247" name="Oval 7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48" name="Line 7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44" name="Group 77"/>
            <p:cNvGrpSpPr>
              <a:grpSpLocks noChangeAspect="1"/>
            </p:cNvGrpSpPr>
            <p:nvPr/>
          </p:nvGrpSpPr>
          <p:grpSpPr bwMode="auto">
            <a:xfrm>
              <a:off x="5772" y="10332"/>
              <a:ext cx="380" cy="329"/>
              <a:chOff x="10257" y="11268"/>
              <a:chExt cx="360" cy="312"/>
            </a:xfrm>
          </p:grpSpPr>
          <p:sp>
            <p:nvSpPr>
              <p:cNvPr id="3245" name="Oval 7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46" name="Line 7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grpSp>
        <p:nvGrpSpPr>
          <p:cNvPr id="3125" name="Group 80"/>
          <p:cNvGrpSpPr>
            <a:grpSpLocks/>
          </p:cNvGrpSpPr>
          <p:nvPr/>
        </p:nvGrpSpPr>
        <p:grpSpPr bwMode="auto">
          <a:xfrm>
            <a:off x="2055813" y="2711450"/>
            <a:ext cx="350837" cy="1749425"/>
            <a:chOff x="5757" y="8742"/>
            <a:chExt cx="395" cy="1919"/>
          </a:xfrm>
        </p:grpSpPr>
        <p:grpSp>
          <p:nvGrpSpPr>
            <p:cNvPr id="3229" name="Group 81"/>
            <p:cNvGrpSpPr>
              <a:grpSpLocks noChangeAspect="1"/>
            </p:cNvGrpSpPr>
            <p:nvPr/>
          </p:nvGrpSpPr>
          <p:grpSpPr bwMode="auto">
            <a:xfrm>
              <a:off x="5757" y="8742"/>
              <a:ext cx="380" cy="329"/>
              <a:chOff x="10257" y="11268"/>
              <a:chExt cx="360" cy="312"/>
            </a:xfrm>
          </p:grpSpPr>
          <p:sp>
            <p:nvSpPr>
              <p:cNvPr id="3239" name="Oval 8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40" name="Line 8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30" name="Group 84"/>
            <p:cNvGrpSpPr>
              <a:grpSpLocks noChangeAspect="1"/>
            </p:cNvGrpSpPr>
            <p:nvPr/>
          </p:nvGrpSpPr>
          <p:grpSpPr bwMode="auto">
            <a:xfrm>
              <a:off x="5757" y="9270"/>
              <a:ext cx="380" cy="329"/>
              <a:chOff x="10257" y="11268"/>
              <a:chExt cx="360" cy="312"/>
            </a:xfrm>
          </p:grpSpPr>
          <p:sp>
            <p:nvSpPr>
              <p:cNvPr id="3237" name="Oval 8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38" name="Line 8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31" name="Group 87"/>
            <p:cNvGrpSpPr>
              <a:grpSpLocks noChangeAspect="1"/>
            </p:cNvGrpSpPr>
            <p:nvPr/>
          </p:nvGrpSpPr>
          <p:grpSpPr bwMode="auto">
            <a:xfrm>
              <a:off x="5757" y="9804"/>
              <a:ext cx="380" cy="329"/>
              <a:chOff x="10257" y="11268"/>
              <a:chExt cx="360" cy="312"/>
            </a:xfrm>
          </p:grpSpPr>
          <p:sp>
            <p:nvSpPr>
              <p:cNvPr id="3235" name="Oval 8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36" name="Line 8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32" name="Group 90"/>
            <p:cNvGrpSpPr>
              <a:grpSpLocks noChangeAspect="1"/>
            </p:cNvGrpSpPr>
            <p:nvPr/>
          </p:nvGrpSpPr>
          <p:grpSpPr bwMode="auto">
            <a:xfrm>
              <a:off x="5772" y="10332"/>
              <a:ext cx="380" cy="329"/>
              <a:chOff x="10257" y="11268"/>
              <a:chExt cx="360" cy="312"/>
            </a:xfrm>
          </p:grpSpPr>
          <p:sp>
            <p:nvSpPr>
              <p:cNvPr id="3233" name="Oval 9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34" name="Line 9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grpSp>
        <p:nvGrpSpPr>
          <p:cNvPr id="3126" name="Group 94"/>
          <p:cNvGrpSpPr>
            <a:grpSpLocks noChangeAspect="1"/>
          </p:cNvGrpSpPr>
          <p:nvPr/>
        </p:nvGrpSpPr>
        <p:grpSpPr bwMode="auto">
          <a:xfrm>
            <a:off x="1584325" y="2716213"/>
            <a:ext cx="338138" cy="300037"/>
            <a:chOff x="10257" y="11268"/>
            <a:chExt cx="360" cy="312"/>
          </a:xfrm>
        </p:grpSpPr>
        <p:sp>
          <p:nvSpPr>
            <p:cNvPr id="3227" name="Oval 9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28" name="Line 9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27" name="Group 97"/>
          <p:cNvGrpSpPr>
            <a:grpSpLocks noChangeAspect="1"/>
          </p:cNvGrpSpPr>
          <p:nvPr/>
        </p:nvGrpSpPr>
        <p:grpSpPr bwMode="auto">
          <a:xfrm>
            <a:off x="1584325" y="3197225"/>
            <a:ext cx="338138" cy="300038"/>
            <a:chOff x="10257" y="11268"/>
            <a:chExt cx="360" cy="312"/>
          </a:xfrm>
        </p:grpSpPr>
        <p:sp>
          <p:nvSpPr>
            <p:cNvPr id="3225" name="Oval 9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26" name="Line 9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28" name="Group 100"/>
          <p:cNvGrpSpPr>
            <a:grpSpLocks noChangeAspect="1"/>
          </p:cNvGrpSpPr>
          <p:nvPr/>
        </p:nvGrpSpPr>
        <p:grpSpPr bwMode="auto">
          <a:xfrm>
            <a:off x="1584325" y="3684588"/>
            <a:ext cx="338138" cy="300037"/>
            <a:chOff x="10257" y="11268"/>
            <a:chExt cx="360" cy="312"/>
          </a:xfrm>
        </p:grpSpPr>
        <p:sp>
          <p:nvSpPr>
            <p:cNvPr id="3223" name="Oval 10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24" name="Line 10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29" name="Group 103"/>
          <p:cNvGrpSpPr>
            <a:grpSpLocks noChangeAspect="1"/>
          </p:cNvGrpSpPr>
          <p:nvPr/>
        </p:nvGrpSpPr>
        <p:grpSpPr bwMode="auto">
          <a:xfrm>
            <a:off x="1597025" y="4165600"/>
            <a:ext cx="338138" cy="300038"/>
            <a:chOff x="10257" y="11268"/>
            <a:chExt cx="360" cy="312"/>
          </a:xfrm>
        </p:grpSpPr>
        <p:sp>
          <p:nvSpPr>
            <p:cNvPr id="3221" name="Oval 104"/>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22" name="Line 105"/>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30" name="Group 106"/>
          <p:cNvGrpSpPr>
            <a:grpSpLocks/>
          </p:cNvGrpSpPr>
          <p:nvPr/>
        </p:nvGrpSpPr>
        <p:grpSpPr bwMode="auto">
          <a:xfrm>
            <a:off x="1122363" y="2719388"/>
            <a:ext cx="350837" cy="1749425"/>
            <a:chOff x="5757" y="8742"/>
            <a:chExt cx="395" cy="1919"/>
          </a:xfrm>
        </p:grpSpPr>
        <p:grpSp>
          <p:nvGrpSpPr>
            <p:cNvPr id="3209" name="Group 107"/>
            <p:cNvGrpSpPr>
              <a:grpSpLocks noChangeAspect="1"/>
            </p:cNvGrpSpPr>
            <p:nvPr/>
          </p:nvGrpSpPr>
          <p:grpSpPr bwMode="auto">
            <a:xfrm>
              <a:off x="5757" y="8742"/>
              <a:ext cx="380" cy="329"/>
              <a:chOff x="10257" y="11268"/>
              <a:chExt cx="360" cy="312"/>
            </a:xfrm>
          </p:grpSpPr>
          <p:sp>
            <p:nvSpPr>
              <p:cNvPr id="3219" name="Oval 10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20" name="Line 10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10" name="Group 110"/>
            <p:cNvGrpSpPr>
              <a:grpSpLocks noChangeAspect="1"/>
            </p:cNvGrpSpPr>
            <p:nvPr/>
          </p:nvGrpSpPr>
          <p:grpSpPr bwMode="auto">
            <a:xfrm>
              <a:off x="5757" y="9270"/>
              <a:ext cx="380" cy="329"/>
              <a:chOff x="10257" y="11268"/>
              <a:chExt cx="360" cy="312"/>
            </a:xfrm>
          </p:grpSpPr>
          <p:sp>
            <p:nvSpPr>
              <p:cNvPr id="3217" name="Oval 11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18" name="Line 11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11" name="Group 113"/>
            <p:cNvGrpSpPr>
              <a:grpSpLocks noChangeAspect="1"/>
            </p:cNvGrpSpPr>
            <p:nvPr/>
          </p:nvGrpSpPr>
          <p:grpSpPr bwMode="auto">
            <a:xfrm>
              <a:off x="5757" y="9804"/>
              <a:ext cx="380" cy="329"/>
              <a:chOff x="10257" y="11268"/>
              <a:chExt cx="360" cy="312"/>
            </a:xfrm>
          </p:grpSpPr>
          <p:sp>
            <p:nvSpPr>
              <p:cNvPr id="3215" name="Oval 114"/>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16" name="Line 115"/>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12" name="Group 116"/>
            <p:cNvGrpSpPr>
              <a:grpSpLocks noChangeAspect="1"/>
            </p:cNvGrpSpPr>
            <p:nvPr/>
          </p:nvGrpSpPr>
          <p:grpSpPr bwMode="auto">
            <a:xfrm>
              <a:off x="5772" y="10332"/>
              <a:ext cx="380" cy="329"/>
              <a:chOff x="10257" y="11268"/>
              <a:chExt cx="360" cy="312"/>
            </a:xfrm>
          </p:grpSpPr>
          <p:sp>
            <p:nvSpPr>
              <p:cNvPr id="3213" name="Oval 11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14" name="Line 11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grpSp>
        <p:nvGrpSpPr>
          <p:cNvPr id="3131" name="Group 119"/>
          <p:cNvGrpSpPr>
            <a:grpSpLocks/>
          </p:cNvGrpSpPr>
          <p:nvPr/>
        </p:nvGrpSpPr>
        <p:grpSpPr bwMode="auto">
          <a:xfrm>
            <a:off x="695325" y="2719388"/>
            <a:ext cx="350838" cy="1749425"/>
            <a:chOff x="5757" y="8742"/>
            <a:chExt cx="395" cy="1919"/>
          </a:xfrm>
        </p:grpSpPr>
        <p:grpSp>
          <p:nvGrpSpPr>
            <p:cNvPr id="3197" name="Group 120"/>
            <p:cNvGrpSpPr>
              <a:grpSpLocks noChangeAspect="1"/>
            </p:cNvGrpSpPr>
            <p:nvPr/>
          </p:nvGrpSpPr>
          <p:grpSpPr bwMode="auto">
            <a:xfrm>
              <a:off x="5757" y="8742"/>
              <a:ext cx="380" cy="329"/>
              <a:chOff x="10257" y="11268"/>
              <a:chExt cx="360" cy="312"/>
            </a:xfrm>
          </p:grpSpPr>
          <p:sp>
            <p:nvSpPr>
              <p:cNvPr id="3207" name="Oval 12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08" name="Line 12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98" name="Group 123"/>
            <p:cNvGrpSpPr>
              <a:grpSpLocks noChangeAspect="1"/>
            </p:cNvGrpSpPr>
            <p:nvPr/>
          </p:nvGrpSpPr>
          <p:grpSpPr bwMode="auto">
            <a:xfrm>
              <a:off x="5757" y="9270"/>
              <a:ext cx="380" cy="329"/>
              <a:chOff x="10257" y="11268"/>
              <a:chExt cx="360" cy="312"/>
            </a:xfrm>
          </p:grpSpPr>
          <p:sp>
            <p:nvSpPr>
              <p:cNvPr id="3205" name="Oval 124"/>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06" name="Line 125"/>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199" name="Group 126"/>
            <p:cNvGrpSpPr>
              <a:grpSpLocks noChangeAspect="1"/>
            </p:cNvGrpSpPr>
            <p:nvPr/>
          </p:nvGrpSpPr>
          <p:grpSpPr bwMode="auto">
            <a:xfrm>
              <a:off x="5757" y="9804"/>
              <a:ext cx="380" cy="329"/>
              <a:chOff x="10257" y="11268"/>
              <a:chExt cx="360" cy="312"/>
            </a:xfrm>
          </p:grpSpPr>
          <p:sp>
            <p:nvSpPr>
              <p:cNvPr id="3203" name="Oval 12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04" name="Line 12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3200" name="Group 129"/>
            <p:cNvGrpSpPr>
              <a:grpSpLocks noChangeAspect="1"/>
            </p:cNvGrpSpPr>
            <p:nvPr/>
          </p:nvGrpSpPr>
          <p:grpSpPr bwMode="auto">
            <a:xfrm>
              <a:off x="5772" y="10332"/>
              <a:ext cx="380" cy="329"/>
              <a:chOff x="10257" y="11268"/>
              <a:chExt cx="360" cy="312"/>
            </a:xfrm>
          </p:grpSpPr>
          <p:sp>
            <p:nvSpPr>
              <p:cNvPr id="3201" name="Oval 13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lang="zh-CN" altLang="en-US"/>
              </a:p>
            </p:txBody>
          </p:sp>
          <p:sp>
            <p:nvSpPr>
              <p:cNvPr id="3202" name="Line 13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grpSp>
        <p:nvGrpSpPr>
          <p:cNvPr id="3132" name="Group 132"/>
          <p:cNvGrpSpPr>
            <a:grpSpLocks/>
          </p:cNvGrpSpPr>
          <p:nvPr/>
        </p:nvGrpSpPr>
        <p:grpSpPr bwMode="auto">
          <a:xfrm>
            <a:off x="1008063" y="2967038"/>
            <a:ext cx="125412" cy="1552575"/>
            <a:chOff x="10257" y="11736"/>
            <a:chExt cx="142" cy="1702"/>
          </a:xfrm>
        </p:grpSpPr>
        <p:sp>
          <p:nvSpPr>
            <p:cNvPr id="3193" name="Oval 133"/>
            <p:cNvSpPr>
              <a:spLocks noChangeArrowheads="1"/>
            </p:cNvSpPr>
            <p:nvPr/>
          </p:nvSpPr>
          <p:spPr bwMode="auto">
            <a:xfrm>
              <a:off x="10257" y="11736"/>
              <a:ext cx="142" cy="142"/>
            </a:xfrm>
            <a:prstGeom prst="ellipse">
              <a:avLst/>
            </a:prstGeom>
            <a:noFill/>
            <a:ln w="9525">
              <a:solidFill>
                <a:srgbClr val="000000"/>
              </a:solidFill>
              <a:round/>
              <a:headEnd/>
              <a:tailEnd/>
            </a:ln>
          </p:spPr>
          <p:txBody>
            <a:bodyPr anchor="ctr"/>
            <a:lstStyle/>
            <a:p>
              <a:endParaRPr lang="zh-CN" altLang="en-US"/>
            </a:p>
          </p:txBody>
        </p:sp>
        <p:sp>
          <p:nvSpPr>
            <p:cNvPr id="3194" name="Oval 134"/>
            <p:cNvSpPr>
              <a:spLocks noChangeArrowheads="1"/>
            </p:cNvSpPr>
            <p:nvPr/>
          </p:nvSpPr>
          <p:spPr bwMode="auto">
            <a:xfrm>
              <a:off x="10257" y="12234"/>
              <a:ext cx="142" cy="142"/>
            </a:xfrm>
            <a:prstGeom prst="ellipse">
              <a:avLst/>
            </a:prstGeom>
            <a:noFill/>
            <a:ln w="9525">
              <a:solidFill>
                <a:srgbClr val="000000"/>
              </a:solidFill>
              <a:round/>
              <a:headEnd/>
              <a:tailEnd/>
            </a:ln>
          </p:spPr>
          <p:txBody>
            <a:bodyPr anchor="ctr"/>
            <a:lstStyle/>
            <a:p>
              <a:endParaRPr lang="zh-CN" altLang="en-US"/>
            </a:p>
          </p:txBody>
        </p:sp>
        <p:sp>
          <p:nvSpPr>
            <p:cNvPr id="3195" name="Oval 135"/>
            <p:cNvSpPr>
              <a:spLocks noChangeArrowheads="1"/>
            </p:cNvSpPr>
            <p:nvPr/>
          </p:nvSpPr>
          <p:spPr bwMode="auto">
            <a:xfrm>
              <a:off x="10257" y="12783"/>
              <a:ext cx="142" cy="142"/>
            </a:xfrm>
            <a:prstGeom prst="ellipse">
              <a:avLst/>
            </a:prstGeom>
            <a:noFill/>
            <a:ln w="9525">
              <a:solidFill>
                <a:srgbClr val="000000"/>
              </a:solidFill>
              <a:round/>
              <a:headEnd/>
              <a:tailEnd/>
            </a:ln>
          </p:spPr>
          <p:txBody>
            <a:bodyPr anchor="ctr"/>
            <a:lstStyle/>
            <a:p>
              <a:endParaRPr lang="zh-CN" altLang="en-US"/>
            </a:p>
          </p:txBody>
        </p:sp>
        <p:sp>
          <p:nvSpPr>
            <p:cNvPr id="3196" name="Oval 136"/>
            <p:cNvSpPr>
              <a:spLocks noChangeArrowheads="1"/>
            </p:cNvSpPr>
            <p:nvPr/>
          </p:nvSpPr>
          <p:spPr bwMode="auto">
            <a:xfrm>
              <a:off x="10257" y="13296"/>
              <a:ext cx="142" cy="142"/>
            </a:xfrm>
            <a:prstGeom prst="ellipse">
              <a:avLst/>
            </a:prstGeom>
            <a:noFill/>
            <a:ln w="9525">
              <a:solidFill>
                <a:srgbClr val="000000"/>
              </a:solidFill>
              <a:round/>
              <a:headEnd/>
              <a:tailEnd/>
            </a:ln>
          </p:spPr>
          <p:txBody>
            <a:bodyPr anchor="ctr"/>
            <a:lstStyle/>
            <a:p>
              <a:endParaRPr lang="zh-CN" altLang="en-US"/>
            </a:p>
          </p:txBody>
        </p:sp>
      </p:grpSp>
      <p:grpSp>
        <p:nvGrpSpPr>
          <p:cNvPr id="3133" name="Group 137"/>
          <p:cNvGrpSpPr>
            <a:grpSpLocks/>
          </p:cNvGrpSpPr>
          <p:nvPr/>
        </p:nvGrpSpPr>
        <p:grpSpPr bwMode="auto">
          <a:xfrm>
            <a:off x="1439863" y="2968625"/>
            <a:ext cx="127000" cy="1552575"/>
            <a:chOff x="10257" y="11736"/>
            <a:chExt cx="142" cy="1702"/>
          </a:xfrm>
        </p:grpSpPr>
        <p:sp>
          <p:nvSpPr>
            <p:cNvPr id="3189" name="Oval 138"/>
            <p:cNvSpPr>
              <a:spLocks noChangeArrowheads="1"/>
            </p:cNvSpPr>
            <p:nvPr/>
          </p:nvSpPr>
          <p:spPr bwMode="auto">
            <a:xfrm>
              <a:off x="10257" y="11736"/>
              <a:ext cx="142" cy="142"/>
            </a:xfrm>
            <a:prstGeom prst="ellipse">
              <a:avLst/>
            </a:prstGeom>
            <a:noFill/>
            <a:ln w="9525">
              <a:solidFill>
                <a:srgbClr val="000000"/>
              </a:solidFill>
              <a:round/>
              <a:headEnd/>
              <a:tailEnd/>
            </a:ln>
          </p:spPr>
          <p:txBody>
            <a:bodyPr anchor="ctr"/>
            <a:lstStyle/>
            <a:p>
              <a:endParaRPr lang="zh-CN" altLang="en-US"/>
            </a:p>
          </p:txBody>
        </p:sp>
        <p:sp>
          <p:nvSpPr>
            <p:cNvPr id="3190" name="Oval 139"/>
            <p:cNvSpPr>
              <a:spLocks noChangeArrowheads="1"/>
            </p:cNvSpPr>
            <p:nvPr/>
          </p:nvSpPr>
          <p:spPr bwMode="auto">
            <a:xfrm>
              <a:off x="10257" y="12234"/>
              <a:ext cx="142" cy="142"/>
            </a:xfrm>
            <a:prstGeom prst="ellipse">
              <a:avLst/>
            </a:prstGeom>
            <a:noFill/>
            <a:ln w="9525">
              <a:solidFill>
                <a:srgbClr val="000000"/>
              </a:solidFill>
              <a:round/>
              <a:headEnd/>
              <a:tailEnd/>
            </a:ln>
          </p:spPr>
          <p:txBody>
            <a:bodyPr anchor="ctr"/>
            <a:lstStyle/>
            <a:p>
              <a:endParaRPr lang="zh-CN" altLang="en-US"/>
            </a:p>
          </p:txBody>
        </p:sp>
        <p:sp>
          <p:nvSpPr>
            <p:cNvPr id="3191" name="Oval 140"/>
            <p:cNvSpPr>
              <a:spLocks noChangeArrowheads="1"/>
            </p:cNvSpPr>
            <p:nvPr/>
          </p:nvSpPr>
          <p:spPr bwMode="auto">
            <a:xfrm>
              <a:off x="10257" y="12783"/>
              <a:ext cx="142" cy="142"/>
            </a:xfrm>
            <a:prstGeom prst="ellipse">
              <a:avLst/>
            </a:prstGeom>
            <a:noFill/>
            <a:ln w="9525">
              <a:solidFill>
                <a:srgbClr val="000000"/>
              </a:solidFill>
              <a:round/>
              <a:headEnd/>
              <a:tailEnd/>
            </a:ln>
          </p:spPr>
          <p:txBody>
            <a:bodyPr anchor="ctr"/>
            <a:lstStyle/>
            <a:p>
              <a:endParaRPr lang="zh-CN" altLang="en-US"/>
            </a:p>
          </p:txBody>
        </p:sp>
        <p:sp>
          <p:nvSpPr>
            <p:cNvPr id="3192" name="Oval 141"/>
            <p:cNvSpPr>
              <a:spLocks noChangeArrowheads="1"/>
            </p:cNvSpPr>
            <p:nvPr/>
          </p:nvSpPr>
          <p:spPr bwMode="auto">
            <a:xfrm>
              <a:off x="10257" y="13296"/>
              <a:ext cx="142" cy="142"/>
            </a:xfrm>
            <a:prstGeom prst="ellipse">
              <a:avLst/>
            </a:prstGeom>
            <a:noFill/>
            <a:ln w="9525">
              <a:solidFill>
                <a:srgbClr val="000000"/>
              </a:solidFill>
              <a:round/>
              <a:headEnd/>
              <a:tailEnd/>
            </a:ln>
          </p:spPr>
          <p:txBody>
            <a:bodyPr anchor="ctr"/>
            <a:lstStyle/>
            <a:p>
              <a:endParaRPr lang="zh-CN" altLang="en-US"/>
            </a:p>
          </p:txBody>
        </p:sp>
      </p:grpSp>
      <p:sp>
        <p:nvSpPr>
          <p:cNvPr id="3134" name="Oval 143"/>
          <p:cNvSpPr>
            <a:spLocks noChangeArrowheads="1"/>
          </p:cNvSpPr>
          <p:nvPr/>
        </p:nvSpPr>
        <p:spPr bwMode="auto">
          <a:xfrm>
            <a:off x="1908175" y="2932113"/>
            <a:ext cx="127000" cy="130175"/>
          </a:xfrm>
          <a:prstGeom prst="ellipse">
            <a:avLst/>
          </a:prstGeom>
          <a:noFill/>
          <a:ln w="9525">
            <a:solidFill>
              <a:srgbClr val="000000"/>
            </a:solidFill>
            <a:round/>
            <a:headEnd/>
            <a:tailEnd/>
          </a:ln>
        </p:spPr>
        <p:txBody>
          <a:bodyPr anchor="ctr"/>
          <a:lstStyle/>
          <a:p>
            <a:endParaRPr lang="zh-CN" altLang="en-US"/>
          </a:p>
        </p:txBody>
      </p:sp>
      <p:sp>
        <p:nvSpPr>
          <p:cNvPr id="3135" name="Oval 144"/>
          <p:cNvSpPr>
            <a:spLocks noChangeArrowheads="1"/>
          </p:cNvSpPr>
          <p:nvPr/>
        </p:nvSpPr>
        <p:spPr bwMode="auto">
          <a:xfrm>
            <a:off x="1908175" y="3400425"/>
            <a:ext cx="127000" cy="130175"/>
          </a:xfrm>
          <a:prstGeom prst="ellipse">
            <a:avLst/>
          </a:prstGeom>
          <a:noFill/>
          <a:ln w="9525">
            <a:solidFill>
              <a:srgbClr val="000000"/>
            </a:solidFill>
            <a:round/>
            <a:headEnd/>
            <a:tailEnd/>
          </a:ln>
        </p:spPr>
        <p:txBody>
          <a:bodyPr anchor="ctr"/>
          <a:lstStyle/>
          <a:p>
            <a:endParaRPr lang="zh-CN" altLang="en-US"/>
          </a:p>
        </p:txBody>
      </p:sp>
      <p:sp>
        <p:nvSpPr>
          <p:cNvPr id="3136" name="Oval 145"/>
          <p:cNvSpPr>
            <a:spLocks noChangeArrowheads="1"/>
          </p:cNvSpPr>
          <p:nvPr/>
        </p:nvSpPr>
        <p:spPr bwMode="auto">
          <a:xfrm>
            <a:off x="1908175" y="3887788"/>
            <a:ext cx="127000" cy="128587"/>
          </a:xfrm>
          <a:prstGeom prst="ellipse">
            <a:avLst/>
          </a:prstGeom>
          <a:noFill/>
          <a:ln w="9525">
            <a:solidFill>
              <a:srgbClr val="000000"/>
            </a:solidFill>
            <a:round/>
            <a:headEnd/>
            <a:tailEnd/>
          </a:ln>
        </p:spPr>
        <p:txBody>
          <a:bodyPr anchor="ctr"/>
          <a:lstStyle/>
          <a:p>
            <a:endParaRPr lang="zh-CN" altLang="en-US"/>
          </a:p>
        </p:txBody>
      </p:sp>
      <p:sp>
        <p:nvSpPr>
          <p:cNvPr id="3137" name="Oval 146"/>
          <p:cNvSpPr>
            <a:spLocks noChangeArrowheads="1"/>
          </p:cNvSpPr>
          <p:nvPr/>
        </p:nvSpPr>
        <p:spPr bwMode="auto">
          <a:xfrm>
            <a:off x="1908175" y="4354513"/>
            <a:ext cx="127000" cy="130175"/>
          </a:xfrm>
          <a:prstGeom prst="ellipse">
            <a:avLst/>
          </a:prstGeom>
          <a:noFill/>
          <a:ln w="9525">
            <a:solidFill>
              <a:srgbClr val="000000"/>
            </a:solidFill>
            <a:round/>
            <a:headEnd/>
            <a:tailEnd/>
          </a:ln>
        </p:spPr>
        <p:txBody>
          <a:bodyPr anchor="ctr"/>
          <a:lstStyle/>
          <a:p>
            <a:endParaRPr lang="zh-CN" altLang="en-US"/>
          </a:p>
        </p:txBody>
      </p:sp>
      <p:sp>
        <p:nvSpPr>
          <p:cNvPr id="3138" name="Oval 147"/>
          <p:cNvSpPr>
            <a:spLocks noChangeArrowheads="1"/>
          </p:cNvSpPr>
          <p:nvPr/>
        </p:nvSpPr>
        <p:spPr bwMode="auto">
          <a:xfrm>
            <a:off x="2312988" y="2955925"/>
            <a:ext cx="127000" cy="130175"/>
          </a:xfrm>
          <a:prstGeom prst="ellipse">
            <a:avLst/>
          </a:prstGeom>
          <a:noFill/>
          <a:ln w="9525">
            <a:solidFill>
              <a:srgbClr val="000000"/>
            </a:solidFill>
            <a:round/>
            <a:headEnd/>
            <a:tailEnd/>
          </a:ln>
        </p:spPr>
        <p:txBody>
          <a:bodyPr anchor="ctr"/>
          <a:lstStyle/>
          <a:p>
            <a:endParaRPr lang="zh-CN" altLang="en-US"/>
          </a:p>
        </p:txBody>
      </p:sp>
      <p:sp>
        <p:nvSpPr>
          <p:cNvPr id="3139" name="Oval 148"/>
          <p:cNvSpPr>
            <a:spLocks noChangeArrowheads="1"/>
          </p:cNvSpPr>
          <p:nvPr/>
        </p:nvSpPr>
        <p:spPr bwMode="auto">
          <a:xfrm>
            <a:off x="2312988" y="3424238"/>
            <a:ext cx="127000" cy="130175"/>
          </a:xfrm>
          <a:prstGeom prst="ellipse">
            <a:avLst/>
          </a:prstGeom>
          <a:noFill/>
          <a:ln w="9525">
            <a:solidFill>
              <a:srgbClr val="000000"/>
            </a:solidFill>
            <a:round/>
            <a:headEnd/>
            <a:tailEnd/>
          </a:ln>
        </p:spPr>
        <p:txBody>
          <a:bodyPr anchor="ctr"/>
          <a:lstStyle/>
          <a:p>
            <a:endParaRPr lang="zh-CN" altLang="en-US"/>
          </a:p>
        </p:txBody>
      </p:sp>
      <p:sp>
        <p:nvSpPr>
          <p:cNvPr id="3140" name="Oval 149"/>
          <p:cNvSpPr>
            <a:spLocks noChangeArrowheads="1"/>
          </p:cNvSpPr>
          <p:nvPr/>
        </p:nvSpPr>
        <p:spPr bwMode="auto">
          <a:xfrm>
            <a:off x="2328863" y="3922713"/>
            <a:ext cx="127000" cy="128587"/>
          </a:xfrm>
          <a:prstGeom prst="ellipse">
            <a:avLst/>
          </a:prstGeom>
          <a:noFill/>
          <a:ln w="9525">
            <a:solidFill>
              <a:srgbClr val="000000"/>
            </a:solidFill>
            <a:round/>
            <a:headEnd/>
            <a:tailEnd/>
          </a:ln>
        </p:spPr>
        <p:txBody>
          <a:bodyPr anchor="ctr"/>
          <a:lstStyle/>
          <a:p>
            <a:endParaRPr lang="zh-CN" altLang="en-US"/>
          </a:p>
        </p:txBody>
      </p:sp>
      <p:sp>
        <p:nvSpPr>
          <p:cNvPr id="3141" name="Oval 150"/>
          <p:cNvSpPr>
            <a:spLocks noChangeArrowheads="1"/>
          </p:cNvSpPr>
          <p:nvPr/>
        </p:nvSpPr>
        <p:spPr bwMode="auto">
          <a:xfrm>
            <a:off x="2328863" y="4389438"/>
            <a:ext cx="127000" cy="130175"/>
          </a:xfrm>
          <a:prstGeom prst="ellipse">
            <a:avLst/>
          </a:prstGeom>
          <a:noFill/>
          <a:ln w="9525">
            <a:solidFill>
              <a:srgbClr val="000000"/>
            </a:solidFill>
            <a:round/>
            <a:headEnd/>
            <a:tailEnd/>
          </a:ln>
        </p:spPr>
        <p:txBody>
          <a:bodyPr anchor="ctr"/>
          <a:lstStyle/>
          <a:p>
            <a:endParaRPr lang="zh-CN" altLang="en-US"/>
          </a:p>
        </p:txBody>
      </p:sp>
      <p:grpSp>
        <p:nvGrpSpPr>
          <p:cNvPr id="3142" name="Group 151"/>
          <p:cNvGrpSpPr>
            <a:grpSpLocks/>
          </p:cNvGrpSpPr>
          <p:nvPr/>
        </p:nvGrpSpPr>
        <p:grpSpPr bwMode="auto">
          <a:xfrm>
            <a:off x="6313488" y="3041650"/>
            <a:ext cx="85725" cy="1460500"/>
            <a:chOff x="9800" y="10131"/>
            <a:chExt cx="97" cy="1602"/>
          </a:xfrm>
        </p:grpSpPr>
        <p:sp>
          <p:nvSpPr>
            <p:cNvPr id="3185" name="Oval 152"/>
            <p:cNvSpPr>
              <a:spLocks noChangeAspect="1" noChangeArrowheads="1"/>
            </p:cNvSpPr>
            <p:nvPr/>
          </p:nvSpPr>
          <p:spPr bwMode="auto">
            <a:xfrm>
              <a:off x="9800" y="11655"/>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6" name="Oval 153"/>
            <p:cNvSpPr>
              <a:spLocks noChangeAspect="1" noChangeArrowheads="1"/>
            </p:cNvSpPr>
            <p:nvPr/>
          </p:nvSpPr>
          <p:spPr bwMode="auto">
            <a:xfrm>
              <a:off x="9800" y="11172"/>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7" name="Oval 154"/>
            <p:cNvSpPr>
              <a:spLocks noChangeAspect="1" noChangeArrowheads="1"/>
            </p:cNvSpPr>
            <p:nvPr/>
          </p:nvSpPr>
          <p:spPr bwMode="auto">
            <a:xfrm>
              <a:off x="9800" y="10644"/>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8" name="Oval 155"/>
            <p:cNvSpPr>
              <a:spLocks noChangeAspect="1" noChangeArrowheads="1"/>
            </p:cNvSpPr>
            <p:nvPr/>
          </p:nvSpPr>
          <p:spPr bwMode="auto">
            <a:xfrm>
              <a:off x="9800" y="10131"/>
              <a:ext cx="97" cy="78"/>
            </a:xfrm>
            <a:prstGeom prst="ellipse">
              <a:avLst/>
            </a:prstGeom>
            <a:solidFill>
              <a:srgbClr val="000000"/>
            </a:solidFill>
            <a:ln w="9525">
              <a:solidFill>
                <a:schemeClr val="accent2"/>
              </a:solidFill>
              <a:round/>
              <a:headEnd/>
              <a:tailEnd/>
            </a:ln>
          </p:spPr>
          <p:txBody>
            <a:bodyPr anchor="ctr"/>
            <a:lstStyle/>
            <a:p>
              <a:endParaRPr lang="zh-CN" altLang="en-US"/>
            </a:p>
          </p:txBody>
        </p:sp>
      </p:grpSp>
      <p:grpSp>
        <p:nvGrpSpPr>
          <p:cNvPr id="3143" name="Group 156"/>
          <p:cNvGrpSpPr>
            <a:grpSpLocks/>
          </p:cNvGrpSpPr>
          <p:nvPr/>
        </p:nvGrpSpPr>
        <p:grpSpPr bwMode="auto">
          <a:xfrm>
            <a:off x="4833938" y="3100388"/>
            <a:ext cx="87312" cy="1460500"/>
            <a:chOff x="9800" y="10131"/>
            <a:chExt cx="97" cy="1602"/>
          </a:xfrm>
        </p:grpSpPr>
        <p:sp>
          <p:nvSpPr>
            <p:cNvPr id="3181" name="Oval 157"/>
            <p:cNvSpPr>
              <a:spLocks noChangeAspect="1" noChangeArrowheads="1"/>
            </p:cNvSpPr>
            <p:nvPr/>
          </p:nvSpPr>
          <p:spPr bwMode="auto">
            <a:xfrm>
              <a:off x="9800" y="11655"/>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2" name="Oval 158"/>
            <p:cNvSpPr>
              <a:spLocks noChangeAspect="1" noChangeArrowheads="1"/>
            </p:cNvSpPr>
            <p:nvPr/>
          </p:nvSpPr>
          <p:spPr bwMode="auto">
            <a:xfrm>
              <a:off x="9800" y="11172"/>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3" name="Oval 159"/>
            <p:cNvSpPr>
              <a:spLocks noChangeAspect="1" noChangeArrowheads="1"/>
            </p:cNvSpPr>
            <p:nvPr/>
          </p:nvSpPr>
          <p:spPr bwMode="auto">
            <a:xfrm>
              <a:off x="9800" y="10644"/>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4" name="Oval 160"/>
            <p:cNvSpPr>
              <a:spLocks noChangeAspect="1" noChangeArrowheads="1"/>
            </p:cNvSpPr>
            <p:nvPr/>
          </p:nvSpPr>
          <p:spPr bwMode="auto">
            <a:xfrm>
              <a:off x="9800" y="10131"/>
              <a:ext cx="97" cy="78"/>
            </a:xfrm>
            <a:prstGeom prst="ellipse">
              <a:avLst/>
            </a:prstGeom>
            <a:solidFill>
              <a:srgbClr val="000000"/>
            </a:solidFill>
            <a:ln w="9525">
              <a:solidFill>
                <a:schemeClr val="accent2"/>
              </a:solidFill>
              <a:round/>
              <a:headEnd/>
              <a:tailEnd/>
            </a:ln>
          </p:spPr>
          <p:txBody>
            <a:bodyPr anchor="ctr"/>
            <a:lstStyle/>
            <a:p>
              <a:endParaRPr lang="zh-CN" altLang="en-US"/>
            </a:p>
          </p:txBody>
        </p:sp>
      </p:grpSp>
      <p:sp>
        <p:nvSpPr>
          <p:cNvPr id="3144" name="Oval 161"/>
          <p:cNvSpPr>
            <a:spLocks noChangeAspect="1" noChangeArrowheads="1"/>
          </p:cNvSpPr>
          <p:nvPr/>
        </p:nvSpPr>
        <p:spPr bwMode="auto">
          <a:xfrm>
            <a:off x="5345113" y="4445000"/>
            <a:ext cx="85725" cy="7143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45" name="Oval 162"/>
          <p:cNvSpPr>
            <a:spLocks noChangeAspect="1" noChangeArrowheads="1"/>
          </p:cNvSpPr>
          <p:nvPr/>
        </p:nvSpPr>
        <p:spPr bwMode="auto">
          <a:xfrm>
            <a:off x="5345113" y="4005263"/>
            <a:ext cx="85725" cy="71437"/>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46" name="Oval 163"/>
          <p:cNvSpPr>
            <a:spLocks noChangeAspect="1" noChangeArrowheads="1"/>
          </p:cNvSpPr>
          <p:nvPr/>
        </p:nvSpPr>
        <p:spPr bwMode="auto">
          <a:xfrm>
            <a:off x="5345113" y="3524250"/>
            <a:ext cx="85725" cy="69850"/>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47" name="Oval 164"/>
          <p:cNvSpPr>
            <a:spLocks noChangeAspect="1" noChangeArrowheads="1"/>
          </p:cNvSpPr>
          <p:nvPr/>
        </p:nvSpPr>
        <p:spPr bwMode="auto">
          <a:xfrm>
            <a:off x="5345113" y="3055938"/>
            <a:ext cx="85725" cy="71437"/>
          </a:xfrm>
          <a:prstGeom prst="ellipse">
            <a:avLst/>
          </a:prstGeom>
          <a:solidFill>
            <a:srgbClr val="000000"/>
          </a:solidFill>
          <a:ln w="9525">
            <a:solidFill>
              <a:schemeClr val="accent2"/>
            </a:solidFill>
            <a:round/>
            <a:headEnd/>
            <a:tailEnd/>
          </a:ln>
        </p:spPr>
        <p:txBody>
          <a:bodyPr anchor="ctr"/>
          <a:lstStyle/>
          <a:p>
            <a:endParaRPr lang="zh-CN" altLang="en-US"/>
          </a:p>
        </p:txBody>
      </p:sp>
      <p:grpSp>
        <p:nvGrpSpPr>
          <p:cNvPr id="3148" name="Group 165"/>
          <p:cNvGrpSpPr>
            <a:grpSpLocks/>
          </p:cNvGrpSpPr>
          <p:nvPr/>
        </p:nvGrpSpPr>
        <p:grpSpPr bwMode="auto">
          <a:xfrm>
            <a:off x="5851525" y="3041650"/>
            <a:ext cx="87313" cy="1460500"/>
            <a:chOff x="9800" y="10131"/>
            <a:chExt cx="97" cy="1602"/>
          </a:xfrm>
        </p:grpSpPr>
        <p:sp>
          <p:nvSpPr>
            <p:cNvPr id="3177" name="Oval 166"/>
            <p:cNvSpPr>
              <a:spLocks noChangeAspect="1" noChangeArrowheads="1"/>
            </p:cNvSpPr>
            <p:nvPr/>
          </p:nvSpPr>
          <p:spPr bwMode="auto">
            <a:xfrm>
              <a:off x="9800" y="11655"/>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8" name="Oval 167"/>
            <p:cNvSpPr>
              <a:spLocks noChangeAspect="1" noChangeArrowheads="1"/>
            </p:cNvSpPr>
            <p:nvPr/>
          </p:nvSpPr>
          <p:spPr bwMode="auto">
            <a:xfrm>
              <a:off x="9800" y="11172"/>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9" name="Oval 168"/>
            <p:cNvSpPr>
              <a:spLocks noChangeAspect="1" noChangeArrowheads="1"/>
            </p:cNvSpPr>
            <p:nvPr/>
          </p:nvSpPr>
          <p:spPr bwMode="auto">
            <a:xfrm>
              <a:off x="9800" y="10644"/>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80" name="Oval 169"/>
            <p:cNvSpPr>
              <a:spLocks noChangeAspect="1" noChangeArrowheads="1"/>
            </p:cNvSpPr>
            <p:nvPr/>
          </p:nvSpPr>
          <p:spPr bwMode="auto">
            <a:xfrm>
              <a:off x="9800" y="10131"/>
              <a:ext cx="97" cy="78"/>
            </a:xfrm>
            <a:prstGeom prst="ellipse">
              <a:avLst/>
            </a:prstGeom>
            <a:solidFill>
              <a:srgbClr val="000000"/>
            </a:solidFill>
            <a:ln w="9525">
              <a:solidFill>
                <a:schemeClr val="accent2"/>
              </a:solidFill>
              <a:round/>
              <a:headEnd/>
              <a:tailEnd/>
            </a:ln>
          </p:spPr>
          <p:txBody>
            <a:bodyPr anchor="ctr"/>
            <a:lstStyle/>
            <a:p>
              <a:endParaRPr lang="zh-CN" altLang="en-US"/>
            </a:p>
          </p:txBody>
        </p:sp>
      </p:grpSp>
      <p:sp>
        <p:nvSpPr>
          <p:cNvPr id="3149" name="Oval 175"/>
          <p:cNvSpPr>
            <a:spLocks noChangeAspect="1" noChangeArrowheads="1"/>
          </p:cNvSpPr>
          <p:nvPr/>
        </p:nvSpPr>
        <p:spPr bwMode="auto">
          <a:xfrm>
            <a:off x="2062163" y="3028950"/>
            <a:ext cx="85725" cy="7143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50" name="Oval 176"/>
          <p:cNvSpPr>
            <a:spLocks noChangeArrowheads="1"/>
          </p:cNvSpPr>
          <p:nvPr/>
        </p:nvSpPr>
        <p:spPr bwMode="auto">
          <a:xfrm>
            <a:off x="5005388" y="3113088"/>
            <a:ext cx="127000" cy="130175"/>
          </a:xfrm>
          <a:prstGeom prst="ellipse">
            <a:avLst/>
          </a:prstGeom>
          <a:noFill/>
          <a:ln w="9525">
            <a:solidFill>
              <a:srgbClr val="000000"/>
            </a:solidFill>
            <a:round/>
            <a:headEnd/>
            <a:tailEnd/>
          </a:ln>
        </p:spPr>
        <p:txBody>
          <a:bodyPr anchor="ctr"/>
          <a:lstStyle/>
          <a:p>
            <a:endParaRPr lang="zh-CN" altLang="en-US"/>
          </a:p>
        </p:txBody>
      </p:sp>
      <p:grpSp>
        <p:nvGrpSpPr>
          <p:cNvPr id="326842" name="Group 184"/>
          <p:cNvGrpSpPr>
            <a:grpSpLocks/>
          </p:cNvGrpSpPr>
          <p:nvPr/>
        </p:nvGrpSpPr>
        <p:grpSpPr bwMode="auto">
          <a:xfrm>
            <a:off x="4429125" y="3005138"/>
            <a:ext cx="87313" cy="1460500"/>
            <a:chOff x="9800" y="10131"/>
            <a:chExt cx="97" cy="1602"/>
          </a:xfrm>
        </p:grpSpPr>
        <p:sp>
          <p:nvSpPr>
            <p:cNvPr id="3173" name="Oval 185"/>
            <p:cNvSpPr>
              <a:spLocks noChangeAspect="1" noChangeArrowheads="1"/>
            </p:cNvSpPr>
            <p:nvPr/>
          </p:nvSpPr>
          <p:spPr bwMode="auto">
            <a:xfrm>
              <a:off x="9800" y="11655"/>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4" name="Oval 186"/>
            <p:cNvSpPr>
              <a:spLocks noChangeAspect="1" noChangeArrowheads="1"/>
            </p:cNvSpPr>
            <p:nvPr/>
          </p:nvSpPr>
          <p:spPr bwMode="auto">
            <a:xfrm>
              <a:off x="9800" y="11172"/>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5" name="Oval 187"/>
            <p:cNvSpPr>
              <a:spLocks noChangeAspect="1" noChangeArrowheads="1"/>
            </p:cNvSpPr>
            <p:nvPr/>
          </p:nvSpPr>
          <p:spPr bwMode="auto">
            <a:xfrm>
              <a:off x="9800" y="10644"/>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6" name="Oval 188"/>
            <p:cNvSpPr>
              <a:spLocks noChangeAspect="1" noChangeArrowheads="1"/>
            </p:cNvSpPr>
            <p:nvPr/>
          </p:nvSpPr>
          <p:spPr bwMode="auto">
            <a:xfrm>
              <a:off x="9800" y="10131"/>
              <a:ext cx="97" cy="78"/>
            </a:xfrm>
            <a:prstGeom prst="ellipse">
              <a:avLst/>
            </a:prstGeom>
            <a:solidFill>
              <a:srgbClr val="000000"/>
            </a:solidFill>
            <a:ln w="9525">
              <a:solidFill>
                <a:schemeClr val="accent2"/>
              </a:solidFill>
              <a:round/>
              <a:headEnd/>
              <a:tailEnd/>
            </a:ln>
          </p:spPr>
          <p:txBody>
            <a:bodyPr anchor="ctr"/>
            <a:lstStyle/>
            <a:p>
              <a:endParaRPr lang="zh-CN" altLang="en-US"/>
            </a:p>
          </p:txBody>
        </p:sp>
      </p:grpSp>
      <p:grpSp>
        <p:nvGrpSpPr>
          <p:cNvPr id="326843" name="Group 189"/>
          <p:cNvGrpSpPr>
            <a:grpSpLocks/>
          </p:cNvGrpSpPr>
          <p:nvPr/>
        </p:nvGrpSpPr>
        <p:grpSpPr bwMode="auto">
          <a:xfrm>
            <a:off x="3960813" y="3005138"/>
            <a:ext cx="87312" cy="1460500"/>
            <a:chOff x="9800" y="10131"/>
            <a:chExt cx="97" cy="1602"/>
          </a:xfrm>
        </p:grpSpPr>
        <p:sp>
          <p:nvSpPr>
            <p:cNvPr id="3169" name="Oval 190"/>
            <p:cNvSpPr>
              <a:spLocks noChangeAspect="1" noChangeArrowheads="1"/>
            </p:cNvSpPr>
            <p:nvPr/>
          </p:nvSpPr>
          <p:spPr bwMode="auto">
            <a:xfrm>
              <a:off x="9800" y="11655"/>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0" name="Oval 191"/>
            <p:cNvSpPr>
              <a:spLocks noChangeAspect="1" noChangeArrowheads="1"/>
            </p:cNvSpPr>
            <p:nvPr/>
          </p:nvSpPr>
          <p:spPr bwMode="auto">
            <a:xfrm>
              <a:off x="9800" y="11172"/>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1" name="Oval 192"/>
            <p:cNvSpPr>
              <a:spLocks noChangeAspect="1" noChangeArrowheads="1"/>
            </p:cNvSpPr>
            <p:nvPr/>
          </p:nvSpPr>
          <p:spPr bwMode="auto">
            <a:xfrm>
              <a:off x="9800" y="10644"/>
              <a:ext cx="97" cy="7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72" name="Oval 193"/>
            <p:cNvSpPr>
              <a:spLocks noChangeAspect="1" noChangeArrowheads="1"/>
            </p:cNvSpPr>
            <p:nvPr/>
          </p:nvSpPr>
          <p:spPr bwMode="auto">
            <a:xfrm>
              <a:off x="9800" y="10131"/>
              <a:ext cx="97" cy="78"/>
            </a:xfrm>
            <a:prstGeom prst="ellipse">
              <a:avLst/>
            </a:prstGeom>
            <a:solidFill>
              <a:srgbClr val="000000"/>
            </a:solidFill>
            <a:ln w="9525">
              <a:solidFill>
                <a:schemeClr val="accent2"/>
              </a:solidFill>
              <a:round/>
              <a:headEnd/>
              <a:tailEnd/>
            </a:ln>
          </p:spPr>
          <p:txBody>
            <a:bodyPr anchor="ctr"/>
            <a:lstStyle/>
            <a:p>
              <a:endParaRPr lang="zh-CN" altLang="en-US"/>
            </a:p>
          </p:txBody>
        </p:sp>
      </p:grpSp>
      <p:grpSp>
        <p:nvGrpSpPr>
          <p:cNvPr id="326844" name="Group 194"/>
          <p:cNvGrpSpPr>
            <a:grpSpLocks/>
          </p:cNvGrpSpPr>
          <p:nvPr/>
        </p:nvGrpSpPr>
        <p:grpSpPr bwMode="auto">
          <a:xfrm>
            <a:off x="2952750" y="2932113"/>
            <a:ext cx="127000" cy="1552575"/>
            <a:chOff x="10257" y="11736"/>
            <a:chExt cx="142" cy="1702"/>
          </a:xfrm>
        </p:grpSpPr>
        <p:sp>
          <p:nvSpPr>
            <p:cNvPr id="3165" name="Oval 195"/>
            <p:cNvSpPr>
              <a:spLocks noChangeArrowheads="1"/>
            </p:cNvSpPr>
            <p:nvPr/>
          </p:nvSpPr>
          <p:spPr bwMode="auto">
            <a:xfrm>
              <a:off x="10257" y="11736"/>
              <a:ext cx="142" cy="142"/>
            </a:xfrm>
            <a:prstGeom prst="ellipse">
              <a:avLst/>
            </a:prstGeom>
            <a:noFill/>
            <a:ln w="9525">
              <a:solidFill>
                <a:srgbClr val="000000"/>
              </a:solidFill>
              <a:round/>
              <a:headEnd/>
              <a:tailEnd/>
            </a:ln>
          </p:spPr>
          <p:txBody>
            <a:bodyPr anchor="ctr"/>
            <a:lstStyle/>
            <a:p>
              <a:endParaRPr lang="zh-CN" altLang="en-US"/>
            </a:p>
          </p:txBody>
        </p:sp>
        <p:sp>
          <p:nvSpPr>
            <p:cNvPr id="3166" name="Oval 196"/>
            <p:cNvSpPr>
              <a:spLocks noChangeArrowheads="1"/>
            </p:cNvSpPr>
            <p:nvPr/>
          </p:nvSpPr>
          <p:spPr bwMode="auto">
            <a:xfrm>
              <a:off x="10257" y="12234"/>
              <a:ext cx="142" cy="142"/>
            </a:xfrm>
            <a:prstGeom prst="ellipse">
              <a:avLst/>
            </a:prstGeom>
            <a:noFill/>
            <a:ln w="9525">
              <a:solidFill>
                <a:srgbClr val="000000"/>
              </a:solidFill>
              <a:round/>
              <a:headEnd/>
              <a:tailEnd/>
            </a:ln>
          </p:spPr>
          <p:txBody>
            <a:bodyPr anchor="ctr"/>
            <a:lstStyle/>
            <a:p>
              <a:endParaRPr lang="zh-CN" altLang="en-US"/>
            </a:p>
          </p:txBody>
        </p:sp>
        <p:sp>
          <p:nvSpPr>
            <p:cNvPr id="3167" name="Oval 197"/>
            <p:cNvSpPr>
              <a:spLocks noChangeArrowheads="1"/>
            </p:cNvSpPr>
            <p:nvPr/>
          </p:nvSpPr>
          <p:spPr bwMode="auto">
            <a:xfrm>
              <a:off x="10257" y="12783"/>
              <a:ext cx="142" cy="142"/>
            </a:xfrm>
            <a:prstGeom prst="ellipse">
              <a:avLst/>
            </a:prstGeom>
            <a:noFill/>
            <a:ln w="9525">
              <a:solidFill>
                <a:srgbClr val="000000"/>
              </a:solidFill>
              <a:round/>
              <a:headEnd/>
              <a:tailEnd/>
            </a:ln>
          </p:spPr>
          <p:txBody>
            <a:bodyPr anchor="ctr"/>
            <a:lstStyle/>
            <a:p>
              <a:endParaRPr lang="zh-CN" altLang="en-US"/>
            </a:p>
          </p:txBody>
        </p:sp>
        <p:sp>
          <p:nvSpPr>
            <p:cNvPr id="3168" name="Oval 198"/>
            <p:cNvSpPr>
              <a:spLocks noChangeArrowheads="1"/>
            </p:cNvSpPr>
            <p:nvPr/>
          </p:nvSpPr>
          <p:spPr bwMode="auto">
            <a:xfrm>
              <a:off x="10257" y="13296"/>
              <a:ext cx="142" cy="142"/>
            </a:xfrm>
            <a:prstGeom prst="ellipse">
              <a:avLst/>
            </a:prstGeom>
            <a:noFill/>
            <a:ln w="9525">
              <a:solidFill>
                <a:srgbClr val="000000"/>
              </a:solidFill>
              <a:round/>
              <a:headEnd/>
              <a:tailEnd/>
            </a:ln>
          </p:spPr>
          <p:txBody>
            <a:bodyPr anchor="ctr"/>
            <a:lstStyle/>
            <a:p>
              <a:endParaRPr lang="zh-CN" altLang="en-US"/>
            </a:p>
          </p:txBody>
        </p:sp>
      </p:grpSp>
      <p:grpSp>
        <p:nvGrpSpPr>
          <p:cNvPr id="326845" name="Group 199"/>
          <p:cNvGrpSpPr>
            <a:grpSpLocks/>
          </p:cNvGrpSpPr>
          <p:nvPr/>
        </p:nvGrpSpPr>
        <p:grpSpPr bwMode="auto">
          <a:xfrm>
            <a:off x="3421063" y="2968625"/>
            <a:ext cx="127000" cy="1552575"/>
            <a:chOff x="10257" y="11736"/>
            <a:chExt cx="142" cy="1702"/>
          </a:xfrm>
        </p:grpSpPr>
        <p:sp>
          <p:nvSpPr>
            <p:cNvPr id="3161" name="Oval 200"/>
            <p:cNvSpPr>
              <a:spLocks noChangeArrowheads="1"/>
            </p:cNvSpPr>
            <p:nvPr/>
          </p:nvSpPr>
          <p:spPr bwMode="auto">
            <a:xfrm>
              <a:off x="10257" y="11736"/>
              <a:ext cx="142" cy="142"/>
            </a:xfrm>
            <a:prstGeom prst="ellipse">
              <a:avLst/>
            </a:prstGeom>
            <a:noFill/>
            <a:ln w="9525">
              <a:solidFill>
                <a:srgbClr val="000000"/>
              </a:solidFill>
              <a:round/>
              <a:headEnd/>
              <a:tailEnd/>
            </a:ln>
          </p:spPr>
          <p:txBody>
            <a:bodyPr anchor="ctr"/>
            <a:lstStyle/>
            <a:p>
              <a:endParaRPr lang="zh-CN" altLang="en-US"/>
            </a:p>
          </p:txBody>
        </p:sp>
        <p:sp>
          <p:nvSpPr>
            <p:cNvPr id="3162" name="Oval 201"/>
            <p:cNvSpPr>
              <a:spLocks noChangeArrowheads="1"/>
            </p:cNvSpPr>
            <p:nvPr/>
          </p:nvSpPr>
          <p:spPr bwMode="auto">
            <a:xfrm>
              <a:off x="10257" y="12234"/>
              <a:ext cx="142" cy="142"/>
            </a:xfrm>
            <a:prstGeom prst="ellipse">
              <a:avLst/>
            </a:prstGeom>
            <a:noFill/>
            <a:ln w="9525">
              <a:solidFill>
                <a:srgbClr val="000000"/>
              </a:solidFill>
              <a:round/>
              <a:headEnd/>
              <a:tailEnd/>
            </a:ln>
          </p:spPr>
          <p:txBody>
            <a:bodyPr anchor="ctr"/>
            <a:lstStyle/>
            <a:p>
              <a:endParaRPr lang="zh-CN" altLang="en-US"/>
            </a:p>
          </p:txBody>
        </p:sp>
        <p:sp>
          <p:nvSpPr>
            <p:cNvPr id="3163" name="Oval 202"/>
            <p:cNvSpPr>
              <a:spLocks noChangeArrowheads="1"/>
            </p:cNvSpPr>
            <p:nvPr/>
          </p:nvSpPr>
          <p:spPr bwMode="auto">
            <a:xfrm>
              <a:off x="10257" y="12783"/>
              <a:ext cx="142" cy="142"/>
            </a:xfrm>
            <a:prstGeom prst="ellipse">
              <a:avLst/>
            </a:prstGeom>
            <a:noFill/>
            <a:ln w="9525">
              <a:solidFill>
                <a:srgbClr val="000000"/>
              </a:solidFill>
              <a:round/>
              <a:headEnd/>
              <a:tailEnd/>
            </a:ln>
          </p:spPr>
          <p:txBody>
            <a:bodyPr anchor="ctr"/>
            <a:lstStyle/>
            <a:p>
              <a:endParaRPr lang="zh-CN" altLang="en-US"/>
            </a:p>
          </p:txBody>
        </p:sp>
        <p:sp>
          <p:nvSpPr>
            <p:cNvPr id="3164" name="Oval 203"/>
            <p:cNvSpPr>
              <a:spLocks noChangeArrowheads="1"/>
            </p:cNvSpPr>
            <p:nvPr/>
          </p:nvSpPr>
          <p:spPr bwMode="auto">
            <a:xfrm>
              <a:off x="10257" y="13296"/>
              <a:ext cx="142" cy="142"/>
            </a:xfrm>
            <a:prstGeom prst="ellipse">
              <a:avLst/>
            </a:prstGeom>
            <a:noFill/>
            <a:ln w="9525">
              <a:solidFill>
                <a:srgbClr val="000000"/>
              </a:solidFill>
              <a:round/>
              <a:headEnd/>
              <a:tailEnd/>
            </a:ln>
          </p:spPr>
          <p:txBody>
            <a:bodyPr anchor="ctr"/>
            <a:lstStyle/>
            <a:p>
              <a:endParaRPr lang="zh-CN" altLang="en-US"/>
            </a:p>
          </p:txBody>
        </p:sp>
      </p:grpSp>
      <p:sp>
        <p:nvSpPr>
          <p:cNvPr id="3155" name="Oval 204"/>
          <p:cNvSpPr>
            <a:spLocks noChangeAspect="1" noChangeArrowheads="1"/>
          </p:cNvSpPr>
          <p:nvPr/>
        </p:nvSpPr>
        <p:spPr bwMode="auto">
          <a:xfrm>
            <a:off x="1655763" y="3581400"/>
            <a:ext cx="85725" cy="7143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56" name="Oval 205"/>
          <p:cNvSpPr>
            <a:spLocks noChangeArrowheads="1"/>
          </p:cNvSpPr>
          <p:nvPr/>
        </p:nvSpPr>
        <p:spPr bwMode="auto">
          <a:xfrm>
            <a:off x="5518150" y="3568700"/>
            <a:ext cx="127000" cy="130175"/>
          </a:xfrm>
          <a:prstGeom prst="ellipse">
            <a:avLst/>
          </a:prstGeom>
          <a:noFill/>
          <a:ln w="9525">
            <a:solidFill>
              <a:srgbClr val="000000"/>
            </a:solidFill>
            <a:round/>
            <a:headEnd/>
            <a:tailEnd/>
          </a:ln>
        </p:spPr>
        <p:txBody>
          <a:bodyPr anchor="ctr"/>
          <a:lstStyle/>
          <a:p>
            <a:endParaRPr lang="zh-CN" altLang="en-US"/>
          </a:p>
        </p:txBody>
      </p:sp>
      <p:sp>
        <p:nvSpPr>
          <p:cNvPr id="3157" name="Oval 206"/>
          <p:cNvSpPr>
            <a:spLocks noChangeArrowheads="1"/>
          </p:cNvSpPr>
          <p:nvPr/>
        </p:nvSpPr>
        <p:spPr bwMode="auto">
          <a:xfrm>
            <a:off x="1873250" y="3581400"/>
            <a:ext cx="127000" cy="130175"/>
          </a:xfrm>
          <a:prstGeom prst="ellipse">
            <a:avLst/>
          </a:prstGeom>
          <a:noFill/>
          <a:ln w="9525">
            <a:solidFill>
              <a:srgbClr val="000000"/>
            </a:solidFill>
            <a:round/>
            <a:headEnd/>
            <a:tailEnd/>
          </a:ln>
        </p:spPr>
        <p:txBody>
          <a:bodyPr anchor="ctr"/>
          <a:lstStyle/>
          <a:p>
            <a:endParaRPr lang="zh-CN" altLang="en-US"/>
          </a:p>
        </p:txBody>
      </p:sp>
      <p:sp>
        <p:nvSpPr>
          <p:cNvPr id="3158" name="Oval 207"/>
          <p:cNvSpPr>
            <a:spLocks noChangeArrowheads="1"/>
          </p:cNvSpPr>
          <p:nvPr/>
        </p:nvSpPr>
        <p:spPr bwMode="auto">
          <a:xfrm>
            <a:off x="1944688" y="3113088"/>
            <a:ext cx="127000" cy="130175"/>
          </a:xfrm>
          <a:prstGeom prst="ellipse">
            <a:avLst/>
          </a:prstGeom>
          <a:noFill/>
          <a:ln w="9525">
            <a:solidFill>
              <a:srgbClr val="000000"/>
            </a:solidFill>
            <a:round/>
            <a:headEnd/>
            <a:tailEnd/>
          </a:ln>
        </p:spPr>
        <p:txBody>
          <a:bodyPr anchor="ctr"/>
          <a:lstStyle/>
          <a:p>
            <a:endParaRPr lang="zh-CN" altLang="en-US"/>
          </a:p>
        </p:txBody>
      </p:sp>
      <p:sp>
        <p:nvSpPr>
          <p:cNvPr id="3159" name="Oval 208"/>
          <p:cNvSpPr>
            <a:spLocks noChangeAspect="1" noChangeArrowheads="1"/>
          </p:cNvSpPr>
          <p:nvPr/>
        </p:nvSpPr>
        <p:spPr bwMode="auto">
          <a:xfrm>
            <a:off x="4968875" y="3400425"/>
            <a:ext cx="85725" cy="71438"/>
          </a:xfrm>
          <a:prstGeom prst="ellipse">
            <a:avLst/>
          </a:prstGeom>
          <a:solidFill>
            <a:srgbClr val="000000"/>
          </a:solidFill>
          <a:ln w="9525">
            <a:solidFill>
              <a:schemeClr val="accent2"/>
            </a:solidFill>
            <a:round/>
            <a:headEnd/>
            <a:tailEnd/>
          </a:ln>
        </p:spPr>
        <p:txBody>
          <a:bodyPr anchor="ctr"/>
          <a:lstStyle/>
          <a:p>
            <a:endParaRPr lang="zh-CN" altLang="en-US"/>
          </a:p>
        </p:txBody>
      </p:sp>
      <p:sp>
        <p:nvSpPr>
          <p:cNvPr id="3160" name="Oval 209"/>
          <p:cNvSpPr>
            <a:spLocks noChangeAspect="1" noChangeArrowheads="1"/>
          </p:cNvSpPr>
          <p:nvPr/>
        </p:nvSpPr>
        <p:spPr bwMode="auto">
          <a:xfrm>
            <a:off x="5545138" y="3184525"/>
            <a:ext cx="85725" cy="71438"/>
          </a:xfrm>
          <a:prstGeom prst="ellipse">
            <a:avLst/>
          </a:prstGeom>
          <a:solidFill>
            <a:srgbClr val="000000"/>
          </a:solidFill>
          <a:ln w="9525">
            <a:solidFill>
              <a:schemeClr val="accent2"/>
            </a:solidFill>
            <a:round/>
            <a:headEnd/>
            <a:tailEnd/>
          </a:ln>
        </p:spPr>
        <p:txBody>
          <a:bodyPr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26">
                                            <p:txEl>
                                              <p:pRg st="0" end="0"/>
                                            </p:txEl>
                                          </p:spTgt>
                                        </p:tgtEl>
                                        <p:attrNameLst>
                                          <p:attrName>style.visibility</p:attrName>
                                        </p:attrNameLst>
                                      </p:cBhvr>
                                      <p:to>
                                        <p:strVal val="visible"/>
                                      </p:to>
                                    </p:set>
                                    <p:animEffect transition="in" filter="fade">
                                      <p:cBhvr>
                                        <p:cTn id="7" dur="2000"/>
                                        <p:tgtEl>
                                          <p:spTgt spid="174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6672"/>
                                        </p:tgtEl>
                                        <p:attrNameLst>
                                          <p:attrName>style.visibility</p:attrName>
                                        </p:attrNameLst>
                                      </p:cBhvr>
                                      <p:to>
                                        <p:strVal val="visible"/>
                                      </p:to>
                                    </p:set>
                                    <p:animEffect transition="in" filter="box(in)">
                                      <p:cBhvr>
                                        <p:cTn id="12" dur="500"/>
                                        <p:tgtEl>
                                          <p:spTgt spid="3266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6827"/>
                                        </p:tgtEl>
                                        <p:attrNameLst>
                                          <p:attrName>style.visibility</p:attrName>
                                        </p:attrNameLst>
                                      </p:cBhvr>
                                      <p:to>
                                        <p:strVal val="visible"/>
                                      </p:to>
                                    </p:set>
                                    <p:animEffect transition="in" filter="box(in)">
                                      <p:cBhvr>
                                        <p:cTn id="17" dur="500"/>
                                        <p:tgtEl>
                                          <p:spTgt spid="3268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6829"/>
                                        </p:tgtEl>
                                        <p:attrNameLst>
                                          <p:attrName>style.visibility</p:attrName>
                                        </p:attrNameLst>
                                      </p:cBhvr>
                                      <p:to>
                                        <p:strVal val="visible"/>
                                      </p:to>
                                    </p:set>
                                    <p:animEffect transition="in" filter="box(in)">
                                      <p:cBhvr>
                                        <p:cTn id="22" dur="500"/>
                                        <p:tgtEl>
                                          <p:spTgt spid="3268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6830"/>
                                        </p:tgtEl>
                                        <p:attrNameLst>
                                          <p:attrName>style.visibility</p:attrName>
                                        </p:attrNameLst>
                                      </p:cBhvr>
                                      <p:to>
                                        <p:strVal val="visible"/>
                                      </p:to>
                                    </p:set>
                                    <p:animEffect transition="in" filter="box(in)">
                                      <p:cBhvr>
                                        <p:cTn id="37" dur="500"/>
                                        <p:tgtEl>
                                          <p:spTgt spid="326830"/>
                                        </p:tgtEl>
                                      </p:cBhvr>
                                    </p:animEffect>
                                  </p:childTnLst>
                                </p:cTn>
                              </p:par>
                            </p:childTnLst>
                          </p:cTn>
                        </p:par>
                        <p:par>
                          <p:cTn id="38" fill="hold" nodeType="afterGroup">
                            <p:stCondLst>
                              <p:cond delay="500"/>
                            </p:stCondLst>
                            <p:childTnLst>
                              <p:par>
                                <p:cTn id="39" presetID="4" presetClass="entr" presetSubtype="16" fill="hold" grpId="0" nodeType="afterEffect">
                                  <p:stCondLst>
                                    <p:cond delay="0"/>
                                  </p:stCondLst>
                                  <p:childTnLst>
                                    <p:set>
                                      <p:cBhvr>
                                        <p:cTn id="40" dur="1" fill="hold">
                                          <p:stCondLst>
                                            <p:cond delay="0"/>
                                          </p:stCondLst>
                                        </p:cTn>
                                        <p:tgtEl>
                                          <p:spTgt spid="326828"/>
                                        </p:tgtEl>
                                        <p:attrNameLst>
                                          <p:attrName>style.visibility</p:attrName>
                                        </p:attrNameLst>
                                      </p:cBhvr>
                                      <p:to>
                                        <p:strVal val="visible"/>
                                      </p:to>
                                    </p:set>
                                    <p:animEffect transition="in" filter="box(in)">
                                      <p:cBhvr>
                                        <p:cTn id="41" dur="500"/>
                                        <p:tgtEl>
                                          <p:spTgt spid="32682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xit" presetSubtype="2" fill="hold" nodeType="clickEffect">
                                  <p:stCondLst>
                                    <p:cond delay="0"/>
                                  </p:stCondLst>
                                  <p:childTnLst>
                                    <p:anim calcmode="lin" valueType="num">
                                      <p:cBhvr additive="base">
                                        <p:cTn id="45" dur="500"/>
                                        <p:tgtEl>
                                          <p:spTgt spid="326845"/>
                                        </p:tgtEl>
                                        <p:attrNameLst>
                                          <p:attrName>ppt_x</p:attrName>
                                        </p:attrNameLst>
                                      </p:cBhvr>
                                      <p:tavLst>
                                        <p:tav tm="0">
                                          <p:val>
                                            <p:strVal val="ppt_x"/>
                                          </p:val>
                                        </p:tav>
                                        <p:tav tm="100000">
                                          <p:val>
                                            <p:strVal val="1+ppt_w/2"/>
                                          </p:val>
                                        </p:tav>
                                      </p:tavLst>
                                    </p:anim>
                                    <p:anim calcmode="lin" valueType="num">
                                      <p:cBhvr additive="base">
                                        <p:cTn id="46" dur="500"/>
                                        <p:tgtEl>
                                          <p:spTgt spid="326845"/>
                                        </p:tgtEl>
                                        <p:attrNameLst>
                                          <p:attrName>ppt_y</p:attrName>
                                        </p:attrNameLst>
                                      </p:cBhvr>
                                      <p:tavLst>
                                        <p:tav tm="0">
                                          <p:val>
                                            <p:strVal val="ppt_y"/>
                                          </p:val>
                                        </p:tav>
                                        <p:tav tm="100000">
                                          <p:val>
                                            <p:strVal val="ppt_y"/>
                                          </p:val>
                                        </p:tav>
                                      </p:tavLst>
                                    </p:anim>
                                    <p:set>
                                      <p:cBhvr>
                                        <p:cTn id="47" dur="1" fill="hold">
                                          <p:stCondLst>
                                            <p:cond delay="499"/>
                                          </p:stCondLst>
                                        </p:cTn>
                                        <p:tgtEl>
                                          <p:spTgt spid="326845"/>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xit" presetSubtype="8" fill="hold" nodeType="clickEffect">
                                  <p:stCondLst>
                                    <p:cond delay="0"/>
                                  </p:stCondLst>
                                  <p:childTnLst>
                                    <p:anim calcmode="lin" valueType="num">
                                      <p:cBhvr additive="base">
                                        <p:cTn id="51" dur="500"/>
                                        <p:tgtEl>
                                          <p:spTgt spid="326843"/>
                                        </p:tgtEl>
                                        <p:attrNameLst>
                                          <p:attrName>ppt_x</p:attrName>
                                        </p:attrNameLst>
                                      </p:cBhvr>
                                      <p:tavLst>
                                        <p:tav tm="0">
                                          <p:val>
                                            <p:strVal val="ppt_x"/>
                                          </p:val>
                                        </p:tav>
                                        <p:tav tm="100000">
                                          <p:val>
                                            <p:strVal val="0-ppt_w/2"/>
                                          </p:val>
                                        </p:tav>
                                      </p:tavLst>
                                    </p:anim>
                                    <p:anim calcmode="lin" valueType="num">
                                      <p:cBhvr additive="base">
                                        <p:cTn id="52" dur="500"/>
                                        <p:tgtEl>
                                          <p:spTgt spid="326843"/>
                                        </p:tgtEl>
                                        <p:attrNameLst>
                                          <p:attrName>ppt_y</p:attrName>
                                        </p:attrNameLst>
                                      </p:cBhvr>
                                      <p:tavLst>
                                        <p:tav tm="0">
                                          <p:val>
                                            <p:strVal val="ppt_y"/>
                                          </p:val>
                                        </p:tav>
                                        <p:tav tm="100000">
                                          <p:val>
                                            <p:strVal val="ppt_y"/>
                                          </p:val>
                                        </p:tav>
                                      </p:tavLst>
                                    </p:anim>
                                    <p:set>
                                      <p:cBhvr>
                                        <p:cTn id="53" dur="1" fill="hold">
                                          <p:stCondLst>
                                            <p:cond delay="499"/>
                                          </p:stCondLst>
                                        </p:cTn>
                                        <p:tgtEl>
                                          <p:spTgt spid="326843"/>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xit" presetSubtype="2" fill="hold" nodeType="clickEffect">
                                  <p:stCondLst>
                                    <p:cond delay="0"/>
                                  </p:stCondLst>
                                  <p:childTnLst>
                                    <p:anim calcmode="lin" valueType="num">
                                      <p:cBhvr additive="base">
                                        <p:cTn id="57" dur="500"/>
                                        <p:tgtEl>
                                          <p:spTgt spid="326844"/>
                                        </p:tgtEl>
                                        <p:attrNameLst>
                                          <p:attrName>ppt_x</p:attrName>
                                        </p:attrNameLst>
                                      </p:cBhvr>
                                      <p:tavLst>
                                        <p:tav tm="0">
                                          <p:val>
                                            <p:strVal val="ppt_x"/>
                                          </p:val>
                                        </p:tav>
                                        <p:tav tm="100000">
                                          <p:val>
                                            <p:strVal val="1+ppt_w/2"/>
                                          </p:val>
                                        </p:tav>
                                      </p:tavLst>
                                    </p:anim>
                                    <p:anim calcmode="lin" valueType="num">
                                      <p:cBhvr additive="base">
                                        <p:cTn id="58" dur="500"/>
                                        <p:tgtEl>
                                          <p:spTgt spid="326844"/>
                                        </p:tgtEl>
                                        <p:attrNameLst>
                                          <p:attrName>ppt_y</p:attrName>
                                        </p:attrNameLst>
                                      </p:cBhvr>
                                      <p:tavLst>
                                        <p:tav tm="0">
                                          <p:val>
                                            <p:strVal val="ppt_y"/>
                                          </p:val>
                                        </p:tav>
                                        <p:tav tm="100000">
                                          <p:val>
                                            <p:strVal val="ppt_y"/>
                                          </p:val>
                                        </p:tav>
                                      </p:tavLst>
                                    </p:anim>
                                    <p:set>
                                      <p:cBhvr>
                                        <p:cTn id="59" dur="1" fill="hold">
                                          <p:stCondLst>
                                            <p:cond delay="499"/>
                                          </p:stCondLst>
                                        </p:cTn>
                                        <p:tgtEl>
                                          <p:spTgt spid="326844"/>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xit" presetSubtype="8" fill="hold" nodeType="clickEffect">
                                  <p:stCondLst>
                                    <p:cond delay="0"/>
                                  </p:stCondLst>
                                  <p:childTnLst>
                                    <p:anim calcmode="lin" valueType="num">
                                      <p:cBhvr additive="base">
                                        <p:cTn id="63" dur="500"/>
                                        <p:tgtEl>
                                          <p:spTgt spid="326842"/>
                                        </p:tgtEl>
                                        <p:attrNameLst>
                                          <p:attrName>ppt_x</p:attrName>
                                        </p:attrNameLst>
                                      </p:cBhvr>
                                      <p:tavLst>
                                        <p:tav tm="0">
                                          <p:val>
                                            <p:strVal val="ppt_x"/>
                                          </p:val>
                                        </p:tav>
                                        <p:tav tm="100000">
                                          <p:val>
                                            <p:strVal val="0-ppt_w/2"/>
                                          </p:val>
                                        </p:tav>
                                      </p:tavLst>
                                    </p:anim>
                                    <p:anim calcmode="lin" valueType="num">
                                      <p:cBhvr additive="base">
                                        <p:cTn id="64" dur="500"/>
                                        <p:tgtEl>
                                          <p:spTgt spid="326842"/>
                                        </p:tgtEl>
                                        <p:attrNameLst>
                                          <p:attrName>ppt_y</p:attrName>
                                        </p:attrNameLst>
                                      </p:cBhvr>
                                      <p:tavLst>
                                        <p:tav tm="0">
                                          <p:val>
                                            <p:strVal val="ppt_y"/>
                                          </p:val>
                                        </p:tav>
                                        <p:tav tm="100000">
                                          <p:val>
                                            <p:strVal val="ppt_y"/>
                                          </p:val>
                                        </p:tav>
                                      </p:tavLst>
                                    </p:anim>
                                    <p:set>
                                      <p:cBhvr>
                                        <p:cTn id="65" dur="1" fill="hold">
                                          <p:stCondLst>
                                            <p:cond delay="499"/>
                                          </p:stCondLst>
                                        </p:cTn>
                                        <p:tgtEl>
                                          <p:spTgt spid="326842"/>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ox(in)">
                                      <p:cBhvr>
                                        <p:cTn id="70" dur="500"/>
                                        <p:tgtEl>
                                          <p:spTgt spid="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326658"/>
                                        </p:tgtEl>
                                        <p:attrNameLst>
                                          <p:attrName>style.visibility</p:attrName>
                                        </p:attrNameLst>
                                      </p:cBhvr>
                                      <p:to>
                                        <p:strVal val="visible"/>
                                      </p:to>
                                    </p:set>
                                    <p:animEffect transition="in" filter="box(in)">
                                      <p:cBhvr>
                                        <p:cTn id="75" dur="500"/>
                                        <p:tgtEl>
                                          <p:spTgt spid="32665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326833"/>
                                        </p:tgtEl>
                                        <p:attrNameLst>
                                          <p:attrName>style.visibility</p:attrName>
                                        </p:attrNameLst>
                                      </p:cBhvr>
                                      <p:to>
                                        <p:strVal val="visible"/>
                                      </p:to>
                                    </p:set>
                                    <p:animEffect transition="in" filter="box(in)">
                                      <p:cBhvr>
                                        <p:cTn id="80" dur="500"/>
                                        <p:tgtEl>
                                          <p:spTgt spid="32683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326826"/>
                                        </p:tgtEl>
                                        <p:attrNameLst>
                                          <p:attrName>style.visibility</p:attrName>
                                        </p:attrNameLst>
                                      </p:cBhvr>
                                      <p:to>
                                        <p:strVal val="visible"/>
                                      </p:to>
                                    </p:set>
                                    <p:animEffect transition="in" filter="box(in)">
                                      <p:cBhvr>
                                        <p:cTn id="85" dur="500"/>
                                        <p:tgtEl>
                                          <p:spTgt spid="32682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326834"/>
                                        </p:tgtEl>
                                        <p:attrNameLst>
                                          <p:attrName>style.visibility</p:attrName>
                                        </p:attrNameLst>
                                      </p:cBhvr>
                                      <p:to>
                                        <p:strVal val="visible"/>
                                      </p:to>
                                    </p:set>
                                    <p:animEffect transition="in" filter="box(in)">
                                      <p:cBhvr>
                                        <p:cTn id="90" dur="500"/>
                                        <p:tgtEl>
                                          <p:spTgt spid="32683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4" presetClass="entr" presetSubtype="16" fill="hold"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box(in)">
                                      <p:cBhvr>
                                        <p:cTn id="95" dur="500"/>
                                        <p:tgtEl>
                                          <p:spTgt spid="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4" presetClass="entr" presetSubtype="16" fill="hold" nodeType="clickEffect">
                                  <p:stCondLst>
                                    <p:cond delay="0"/>
                                  </p:stCondLst>
                                  <p:childTnLst>
                                    <p:set>
                                      <p:cBhvr>
                                        <p:cTn id="99" dur="1" fill="hold">
                                          <p:stCondLst>
                                            <p:cond delay="0"/>
                                          </p:stCondLst>
                                        </p:cTn>
                                        <p:tgtEl>
                                          <p:spTgt spid="2"/>
                                        </p:tgtEl>
                                        <p:attrNameLst>
                                          <p:attrName>style.visibility</p:attrName>
                                        </p:attrNameLst>
                                      </p:cBhvr>
                                      <p:to>
                                        <p:strVal val="visible"/>
                                      </p:to>
                                    </p:set>
                                    <p:animEffect transition="in" filter="box(in)">
                                      <p:cBhvr>
                                        <p:cTn id="100" dur="500"/>
                                        <p:tgtEl>
                                          <p:spTgt spid="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326835"/>
                                        </p:tgtEl>
                                        <p:attrNameLst>
                                          <p:attrName>style.visibility</p:attrName>
                                        </p:attrNameLst>
                                      </p:cBhvr>
                                      <p:to>
                                        <p:strVal val="visible"/>
                                      </p:to>
                                    </p:set>
                                    <p:animEffect transition="in" filter="box(in)">
                                      <p:cBhvr>
                                        <p:cTn id="105" dur="500"/>
                                        <p:tgtEl>
                                          <p:spTgt spid="326835"/>
                                        </p:tgtEl>
                                      </p:cBhvr>
                                    </p:animEffect>
                                  </p:childTnLst>
                                </p:cTn>
                              </p:par>
                            </p:childTnLst>
                          </p:cTn>
                        </p:par>
                        <p:par>
                          <p:cTn id="106" fill="hold" nodeType="afterGroup">
                            <p:stCondLst>
                              <p:cond delay="500"/>
                            </p:stCondLst>
                            <p:childTnLst>
                              <p:par>
                                <p:cTn id="107" presetID="4" presetClass="entr" presetSubtype="16" fill="hold" grpId="0" nodeType="afterEffect">
                                  <p:stCondLst>
                                    <p:cond delay="0"/>
                                  </p:stCondLst>
                                  <p:childTnLst>
                                    <p:set>
                                      <p:cBhvr>
                                        <p:cTn id="108" dur="1" fill="hold">
                                          <p:stCondLst>
                                            <p:cond delay="0"/>
                                          </p:stCondLst>
                                        </p:cTn>
                                        <p:tgtEl>
                                          <p:spTgt spid="326836"/>
                                        </p:tgtEl>
                                        <p:attrNameLst>
                                          <p:attrName>style.visibility</p:attrName>
                                        </p:attrNameLst>
                                      </p:cBhvr>
                                      <p:to>
                                        <p:strVal val="visible"/>
                                      </p:to>
                                    </p:set>
                                    <p:animEffect transition="in" filter="box(in)">
                                      <p:cBhvr>
                                        <p:cTn id="109" dur="500"/>
                                        <p:tgtEl>
                                          <p:spTgt spid="32683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16" fill="hold" grpId="0" nodeType="clickEffect">
                                  <p:stCondLst>
                                    <p:cond delay="0"/>
                                  </p:stCondLst>
                                  <p:childTnLst>
                                    <p:set>
                                      <p:cBhvr>
                                        <p:cTn id="113" dur="1" fill="hold">
                                          <p:stCondLst>
                                            <p:cond delay="0"/>
                                          </p:stCondLst>
                                        </p:cTn>
                                        <p:tgtEl>
                                          <p:spTgt spid="326837"/>
                                        </p:tgtEl>
                                        <p:attrNameLst>
                                          <p:attrName>style.visibility</p:attrName>
                                        </p:attrNameLst>
                                      </p:cBhvr>
                                      <p:to>
                                        <p:strVal val="visible"/>
                                      </p:to>
                                    </p:set>
                                    <p:animEffect transition="in" filter="box(in)">
                                      <p:cBhvr>
                                        <p:cTn id="114" dur="500"/>
                                        <p:tgtEl>
                                          <p:spTgt spid="326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animBg="1"/>
      <p:bldP spid="326672" grpId="0"/>
      <p:bldP spid="326826" grpId="0" animBg="1"/>
      <p:bldP spid="326827" grpId="0"/>
      <p:bldP spid="326828" grpId="0" autoUpdateAnimBg="0"/>
      <p:bldP spid="326829" grpId="0" autoUpdateAnimBg="0"/>
      <p:bldP spid="326830" grpId="0" animBg="1"/>
      <p:bldP spid="326833" grpId="0" animBg="1"/>
      <p:bldP spid="326834" grpId="0"/>
      <p:bldP spid="326835" grpId="0" animBg="1"/>
      <p:bldP spid="326836" grpId="0" autoUpdateAnimBg="0"/>
      <p:bldP spid="326837" grpId="0" autoUpdateAnimBg="0"/>
      <p:bldP spid="17426"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Text Box 6"/>
          <p:cNvSpPr txBox="1">
            <a:spLocks noChangeArrowheads="1"/>
          </p:cNvSpPr>
          <p:nvPr/>
        </p:nvSpPr>
        <p:spPr bwMode="auto">
          <a:xfrm>
            <a:off x="5832475" y="2268538"/>
            <a:ext cx="3132138" cy="485775"/>
          </a:xfrm>
          <a:prstGeom prst="rect">
            <a:avLst/>
          </a:prstGeom>
          <a:noFill/>
          <a:ln w="28575">
            <a:solidFill>
              <a:schemeClr val="tx1"/>
            </a:solidFill>
            <a:miter lim="800000"/>
            <a:headEnd/>
            <a:tailEnd/>
          </a:ln>
        </p:spPr>
        <p:txBody>
          <a:bodyPr anchor="ctr">
            <a:spAutoFit/>
          </a:bodyPr>
          <a:lstStyle/>
          <a:p>
            <a:pPr algn="just" eaLnBrk="0" hangingPunct="0"/>
            <a:r>
              <a:rPr kumimoji="1" lang="zh-CN" altLang="en-US" sz="2400" b="1">
                <a:solidFill>
                  <a:srgbClr val="FF5050"/>
                </a:solidFill>
                <a:latin typeface="宋体" pitchFamily="2" charset="-122"/>
              </a:rPr>
              <a:t>内电场阻止多子扩散</a:t>
            </a:r>
            <a:r>
              <a:rPr kumimoji="1" lang="zh-CN" altLang="en-US" sz="2400" b="1">
                <a:solidFill>
                  <a:srgbClr val="660066"/>
                </a:solidFill>
                <a:latin typeface="宋体" pitchFamily="2" charset="-122"/>
              </a:rPr>
              <a:t>       </a:t>
            </a:r>
          </a:p>
        </p:txBody>
      </p:sp>
      <p:sp>
        <p:nvSpPr>
          <p:cNvPr id="64519" name="Text Box 7"/>
          <p:cNvSpPr txBox="1">
            <a:spLocks noChangeArrowheads="1"/>
          </p:cNvSpPr>
          <p:nvPr/>
        </p:nvSpPr>
        <p:spPr bwMode="auto">
          <a:xfrm>
            <a:off x="900113" y="1601788"/>
            <a:ext cx="2484437" cy="495300"/>
          </a:xfrm>
          <a:prstGeom prst="rect">
            <a:avLst/>
          </a:prstGeom>
          <a:noFill/>
          <a:ln w="38100">
            <a:solidFill>
              <a:schemeClr val="tx1"/>
            </a:solidFill>
            <a:miter lim="800000"/>
            <a:headEnd/>
            <a:tailEnd/>
          </a:ln>
        </p:spPr>
        <p:txBody>
          <a:bodyPr anchor="ctr">
            <a:spAutoFit/>
          </a:bodyPr>
          <a:lstStyle/>
          <a:p>
            <a:pPr algn="ctr"/>
            <a:r>
              <a:rPr kumimoji="1" lang="zh-CN" altLang="en-US" sz="2400" b="1">
                <a:solidFill>
                  <a:srgbClr val="0000FF"/>
                </a:solidFill>
                <a:latin typeface="宋体" pitchFamily="2" charset="-122"/>
              </a:rPr>
              <a:t>浓度差</a:t>
            </a:r>
          </a:p>
        </p:txBody>
      </p:sp>
      <p:sp>
        <p:nvSpPr>
          <p:cNvPr id="64520" name="Line 8"/>
          <p:cNvSpPr>
            <a:spLocks noChangeShapeType="1"/>
          </p:cNvSpPr>
          <p:nvPr/>
        </p:nvSpPr>
        <p:spPr bwMode="auto">
          <a:xfrm flipV="1">
            <a:off x="1943100" y="1187450"/>
            <a:ext cx="0" cy="396875"/>
          </a:xfrm>
          <a:prstGeom prst="line">
            <a:avLst/>
          </a:prstGeom>
          <a:noFill/>
          <a:ln w="57150">
            <a:solidFill>
              <a:srgbClr val="FF0000"/>
            </a:solidFill>
            <a:round/>
            <a:headEnd/>
            <a:tailEnd type="stealth" w="lg" len="sm"/>
          </a:ln>
        </p:spPr>
        <p:txBody>
          <a:bodyPr wrap="none" anchor="ctr"/>
          <a:lstStyle/>
          <a:p>
            <a:endParaRPr lang="zh-CN" altLang="en-US"/>
          </a:p>
        </p:txBody>
      </p:sp>
      <p:sp>
        <p:nvSpPr>
          <p:cNvPr id="64521" name="Text Box 9"/>
          <p:cNvSpPr txBox="1">
            <a:spLocks noChangeArrowheads="1"/>
          </p:cNvSpPr>
          <p:nvPr/>
        </p:nvSpPr>
        <p:spPr bwMode="auto">
          <a:xfrm>
            <a:off x="844550" y="687388"/>
            <a:ext cx="2540000" cy="495300"/>
          </a:xfrm>
          <a:prstGeom prst="rect">
            <a:avLst/>
          </a:prstGeom>
          <a:noFill/>
          <a:ln w="38100">
            <a:solidFill>
              <a:schemeClr val="tx1"/>
            </a:solidFill>
            <a:miter lim="800000"/>
            <a:headEnd/>
            <a:tailEnd/>
          </a:ln>
        </p:spPr>
        <p:txBody>
          <a:bodyPr anchor="ctr">
            <a:spAutoFit/>
          </a:bodyPr>
          <a:lstStyle/>
          <a:p>
            <a:r>
              <a:rPr kumimoji="1" lang="zh-CN" altLang="en-US" sz="2400" b="1">
                <a:solidFill>
                  <a:srgbClr val="0000FF"/>
                </a:solidFill>
                <a:latin typeface="宋体" pitchFamily="2" charset="-122"/>
              </a:rPr>
              <a:t>多子的扩散运动</a:t>
            </a:r>
          </a:p>
        </p:txBody>
      </p:sp>
      <p:sp>
        <p:nvSpPr>
          <p:cNvPr id="64522" name="Line 10"/>
          <p:cNvSpPr>
            <a:spLocks noChangeShapeType="1"/>
          </p:cNvSpPr>
          <p:nvPr/>
        </p:nvSpPr>
        <p:spPr bwMode="auto">
          <a:xfrm rot="-5400000">
            <a:off x="3604419" y="734219"/>
            <a:ext cx="9525" cy="484187"/>
          </a:xfrm>
          <a:prstGeom prst="line">
            <a:avLst/>
          </a:prstGeom>
          <a:noFill/>
          <a:ln w="57150">
            <a:solidFill>
              <a:srgbClr val="FF0000"/>
            </a:solidFill>
            <a:round/>
            <a:headEnd/>
            <a:tailEnd type="stealth" w="lg" len="sm"/>
          </a:ln>
        </p:spPr>
        <p:txBody>
          <a:bodyPr wrap="none" anchor="ctr"/>
          <a:lstStyle/>
          <a:p>
            <a:endParaRPr lang="zh-CN" altLang="en-US"/>
          </a:p>
        </p:txBody>
      </p:sp>
      <p:sp>
        <p:nvSpPr>
          <p:cNvPr id="64523" name="Text Box 11"/>
          <p:cNvSpPr txBox="1">
            <a:spLocks noChangeArrowheads="1"/>
          </p:cNvSpPr>
          <p:nvPr/>
        </p:nvSpPr>
        <p:spPr bwMode="auto">
          <a:xfrm>
            <a:off x="3906838" y="687388"/>
            <a:ext cx="4194175" cy="495300"/>
          </a:xfrm>
          <a:prstGeom prst="rect">
            <a:avLst/>
          </a:prstGeom>
          <a:noFill/>
          <a:ln w="38100">
            <a:solidFill>
              <a:schemeClr val="tx1"/>
            </a:solidFill>
            <a:miter lim="800000"/>
            <a:headEnd/>
            <a:tailEnd/>
          </a:ln>
        </p:spPr>
        <p:txBody>
          <a:bodyPr anchor="ctr">
            <a:spAutoFit/>
          </a:bodyPr>
          <a:lstStyle/>
          <a:p>
            <a:pPr algn="ctr"/>
            <a:r>
              <a:rPr kumimoji="1" lang="zh-CN" altLang="en-US" sz="2400" b="1">
                <a:solidFill>
                  <a:srgbClr val="CC0099"/>
                </a:solidFill>
                <a:latin typeface="宋体" pitchFamily="2" charset="-122"/>
                <a:sym typeface="Symbol" pitchFamily="18" charset="2"/>
              </a:rPr>
              <a:t>由</a:t>
            </a:r>
            <a:r>
              <a:rPr kumimoji="1" lang="zh-CN" altLang="en-US" sz="2400" b="1">
                <a:solidFill>
                  <a:srgbClr val="CC0099"/>
                </a:solidFill>
                <a:latin typeface="宋体" pitchFamily="2" charset="-122"/>
              </a:rPr>
              <a:t>杂质离子形成空间电荷区</a:t>
            </a:r>
          </a:p>
        </p:txBody>
      </p:sp>
      <p:sp>
        <p:nvSpPr>
          <p:cNvPr id="64524" name="Line 12"/>
          <p:cNvSpPr>
            <a:spLocks noChangeShapeType="1"/>
          </p:cNvSpPr>
          <p:nvPr/>
        </p:nvSpPr>
        <p:spPr bwMode="auto">
          <a:xfrm>
            <a:off x="5638800" y="1209675"/>
            <a:ext cx="0" cy="304800"/>
          </a:xfrm>
          <a:prstGeom prst="line">
            <a:avLst/>
          </a:prstGeom>
          <a:noFill/>
          <a:ln w="57150">
            <a:solidFill>
              <a:srgbClr val="FF0000"/>
            </a:solidFill>
            <a:round/>
            <a:headEnd/>
            <a:tailEnd type="stealth" w="lg" len="sm"/>
          </a:ln>
        </p:spPr>
        <p:txBody>
          <a:bodyPr wrap="none" anchor="ctr"/>
          <a:lstStyle/>
          <a:p>
            <a:endParaRPr lang="zh-CN" altLang="en-US"/>
          </a:p>
        </p:txBody>
      </p:sp>
      <p:sp>
        <p:nvSpPr>
          <p:cNvPr id="64525" name="Text Box 13"/>
          <p:cNvSpPr txBox="1">
            <a:spLocks noChangeArrowheads="1"/>
          </p:cNvSpPr>
          <p:nvPr/>
        </p:nvSpPr>
        <p:spPr bwMode="auto">
          <a:xfrm>
            <a:off x="3924300" y="1495425"/>
            <a:ext cx="4032250" cy="495300"/>
          </a:xfrm>
          <a:prstGeom prst="rect">
            <a:avLst/>
          </a:prstGeom>
          <a:noFill/>
          <a:ln w="38100">
            <a:solidFill>
              <a:schemeClr val="tx1"/>
            </a:solidFill>
            <a:miter lim="800000"/>
            <a:headEnd/>
            <a:tailEnd/>
          </a:ln>
        </p:spPr>
        <p:txBody>
          <a:bodyPr anchor="ctr">
            <a:spAutoFit/>
          </a:bodyPr>
          <a:lstStyle/>
          <a:p>
            <a:r>
              <a:rPr kumimoji="1" lang="zh-CN" altLang="en-US" sz="2400" b="1">
                <a:solidFill>
                  <a:srgbClr val="339933"/>
                </a:solidFill>
                <a:latin typeface="宋体" pitchFamily="2" charset="-122"/>
              </a:rPr>
              <a:t>空间电荷区形成内电场</a:t>
            </a:r>
          </a:p>
        </p:txBody>
      </p:sp>
      <p:sp>
        <p:nvSpPr>
          <p:cNvPr id="64527" name="Line 15"/>
          <p:cNvSpPr>
            <a:spLocks noChangeShapeType="1"/>
          </p:cNvSpPr>
          <p:nvPr/>
        </p:nvSpPr>
        <p:spPr bwMode="auto">
          <a:xfrm flipH="1">
            <a:off x="3563938" y="2016125"/>
            <a:ext cx="1008062" cy="252413"/>
          </a:xfrm>
          <a:prstGeom prst="line">
            <a:avLst/>
          </a:prstGeom>
          <a:noFill/>
          <a:ln w="57150">
            <a:solidFill>
              <a:srgbClr val="FF0000"/>
            </a:solidFill>
            <a:round/>
            <a:headEnd/>
            <a:tailEnd type="stealth" w="lg" len="sm"/>
          </a:ln>
        </p:spPr>
        <p:txBody>
          <a:bodyPr wrap="none" anchor="ctr"/>
          <a:lstStyle/>
          <a:p>
            <a:endParaRPr lang="zh-CN" altLang="en-US"/>
          </a:p>
        </p:txBody>
      </p:sp>
      <p:sp>
        <p:nvSpPr>
          <p:cNvPr id="64528" name="Line 16"/>
          <p:cNvSpPr>
            <a:spLocks noChangeShapeType="1"/>
          </p:cNvSpPr>
          <p:nvPr/>
        </p:nvSpPr>
        <p:spPr bwMode="auto">
          <a:xfrm>
            <a:off x="6767513" y="2016125"/>
            <a:ext cx="973137" cy="215900"/>
          </a:xfrm>
          <a:prstGeom prst="line">
            <a:avLst/>
          </a:prstGeom>
          <a:noFill/>
          <a:ln w="57150">
            <a:solidFill>
              <a:srgbClr val="FF0000"/>
            </a:solidFill>
            <a:round/>
            <a:headEnd/>
            <a:tailEnd type="stealth" w="lg" len="sm"/>
          </a:ln>
        </p:spPr>
        <p:txBody>
          <a:bodyPr wrap="none" anchor="ctr"/>
          <a:lstStyle/>
          <a:p>
            <a:endParaRPr lang="zh-CN" altLang="en-US"/>
          </a:p>
        </p:txBody>
      </p:sp>
      <p:sp>
        <p:nvSpPr>
          <p:cNvPr id="64529" name="Text Box 17"/>
          <p:cNvSpPr txBox="1">
            <a:spLocks noChangeArrowheads="1"/>
          </p:cNvSpPr>
          <p:nvPr/>
        </p:nvSpPr>
        <p:spPr bwMode="auto">
          <a:xfrm>
            <a:off x="2266950" y="2287588"/>
            <a:ext cx="3025775" cy="495300"/>
          </a:xfrm>
          <a:prstGeom prst="rect">
            <a:avLst/>
          </a:prstGeom>
          <a:noFill/>
          <a:ln w="38100">
            <a:solidFill>
              <a:schemeClr val="tx1"/>
            </a:solidFill>
            <a:miter lim="800000"/>
            <a:headEnd/>
            <a:tailEnd/>
          </a:ln>
        </p:spPr>
        <p:txBody>
          <a:bodyPr anchor="ctr">
            <a:spAutoFit/>
          </a:bodyPr>
          <a:lstStyle/>
          <a:p>
            <a:pPr eaLnBrk="0" hangingPunct="0"/>
            <a:r>
              <a:rPr kumimoji="1" lang="zh-CN" altLang="en-US" sz="2400" b="1">
                <a:solidFill>
                  <a:srgbClr val="FF5050"/>
                </a:solidFill>
                <a:latin typeface="宋体" pitchFamily="2" charset="-122"/>
              </a:rPr>
              <a:t>内电场促使少子漂移</a:t>
            </a:r>
            <a:endParaRPr kumimoji="1" lang="zh-CN" altLang="en-US" sz="2400" b="1">
              <a:solidFill>
                <a:srgbClr val="FF5050"/>
              </a:solidFill>
              <a:latin typeface="Times New Roman" pitchFamily="18" charset="0"/>
            </a:endParaRPr>
          </a:p>
        </p:txBody>
      </p:sp>
      <p:sp>
        <p:nvSpPr>
          <p:cNvPr id="64532" name="Text Box 20"/>
          <p:cNvSpPr txBox="1">
            <a:spLocks noChangeArrowheads="1"/>
          </p:cNvSpPr>
          <p:nvPr/>
        </p:nvSpPr>
        <p:spPr bwMode="auto">
          <a:xfrm flipH="1">
            <a:off x="463550" y="3055938"/>
            <a:ext cx="1447800" cy="495300"/>
          </a:xfrm>
          <a:prstGeom prst="rect">
            <a:avLst/>
          </a:prstGeom>
          <a:solidFill>
            <a:srgbClr val="FFFF00"/>
          </a:solidFill>
          <a:ln w="38100" cmpd="dbl">
            <a:solidFill>
              <a:srgbClr val="FF0000"/>
            </a:solidFill>
            <a:miter lim="800000"/>
            <a:headEnd/>
            <a:tailEnd/>
          </a:ln>
        </p:spPr>
        <p:txBody>
          <a:bodyPr wrap="none" anchor="ctr">
            <a:spAutoFit/>
          </a:bodyPr>
          <a:lstStyle/>
          <a:p>
            <a:r>
              <a:rPr kumimoji="1" lang="zh-CN" altLang="en-US" sz="2400" b="1">
                <a:latin typeface="宋体" pitchFamily="2" charset="-122"/>
              </a:rPr>
              <a:t>扩散运动</a:t>
            </a:r>
          </a:p>
        </p:txBody>
      </p:sp>
      <p:sp>
        <p:nvSpPr>
          <p:cNvPr id="64533" name="Text Box 21"/>
          <p:cNvSpPr txBox="1">
            <a:spLocks noChangeArrowheads="1"/>
          </p:cNvSpPr>
          <p:nvPr/>
        </p:nvSpPr>
        <p:spPr bwMode="auto">
          <a:xfrm flipH="1">
            <a:off x="2017713" y="2970213"/>
            <a:ext cx="6653212" cy="895350"/>
          </a:xfrm>
          <a:prstGeom prst="rect">
            <a:avLst/>
          </a:prstGeom>
          <a:noFill/>
          <a:ln w="38100">
            <a:noFill/>
            <a:miter lim="800000"/>
            <a:headEnd/>
            <a:tailEnd/>
          </a:ln>
        </p:spPr>
        <p:txBody>
          <a:bodyPr anchor="ctr">
            <a:spAutoFit/>
          </a:bodyPr>
          <a:lstStyle/>
          <a:p>
            <a:pPr algn="just">
              <a:lnSpc>
                <a:spcPct val="120000"/>
              </a:lnSpc>
            </a:pPr>
            <a:r>
              <a:rPr kumimoji="1" lang="zh-CN" altLang="en-US" sz="2400" b="1">
                <a:latin typeface="Times New Roman" pitchFamily="18" charset="0"/>
              </a:rPr>
              <a:t>多子从浓度大向浓度小的区域扩散</a:t>
            </a:r>
            <a:r>
              <a:rPr kumimoji="1" lang="en-US" altLang="zh-CN" sz="2400" b="1">
                <a:latin typeface="Times New Roman" pitchFamily="18" charset="0"/>
              </a:rPr>
              <a:t>, </a:t>
            </a:r>
            <a:r>
              <a:rPr kumimoji="1" lang="zh-CN" altLang="en-US" sz="2400" b="1">
                <a:latin typeface="Times New Roman" pitchFamily="18" charset="0"/>
              </a:rPr>
              <a:t>称扩散运动。</a:t>
            </a:r>
          </a:p>
          <a:p>
            <a:pPr algn="just"/>
            <a:r>
              <a:rPr kumimoji="1" lang="zh-CN" altLang="en-US" sz="2400" b="1">
                <a:latin typeface="宋体" pitchFamily="2" charset="-122"/>
              </a:rPr>
              <a:t>扩散运动产生扩散电流。</a:t>
            </a:r>
          </a:p>
        </p:txBody>
      </p:sp>
      <p:sp>
        <p:nvSpPr>
          <p:cNvPr id="64534" name="Text Box 22"/>
          <p:cNvSpPr txBox="1">
            <a:spLocks noChangeArrowheads="1"/>
          </p:cNvSpPr>
          <p:nvPr/>
        </p:nvSpPr>
        <p:spPr bwMode="auto">
          <a:xfrm flipH="1">
            <a:off x="463550" y="4257675"/>
            <a:ext cx="1447800" cy="495300"/>
          </a:xfrm>
          <a:prstGeom prst="rect">
            <a:avLst/>
          </a:prstGeom>
          <a:solidFill>
            <a:srgbClr val="FFFF00"/>
          </a:solidFill>
          <a:ln w="38100" cmpd="dbl">
            <a:solidFill>
              <a:srgbClr val="FF0000"/>
            </a:solidFill>
            <a:miter lim="800000"/>
            <a:headEnd/>
            <a:tailEnd/>
          </a:ln>
        </p:spPr>
        <p:txBody>
          <a:bodyPr wrap="none" anchor="ctr">
            <a:spAutoFit/>
          </a:bodyPr>
          <a:lstStyle/>
          <a:p>
            <a:r>
              <a:rPr kumimoji="1" lang="zh-CN" altLang="en-US" sz="2400" b="1">
                <a:latin typeface="宋体" pitchFamily="2" charset="-122"/>
              </a:rPr>
              <a:t>漂移运动</a:t>
            </a:r>
          </a:p>
        </p:txBody>
      </p:sp>
      <p:sp>
        <p:nvSpPr>
          <p:cNvPr id="64535" name="Text Box 23"/>
          <p:cNvSpPr txBox="1">
            <a:spLocks noChangeArrowheads="1"/>
          </p:cNvSpPr>
          <p:nvPr/>
        </p:nvSpPr>
        <p:spPr bwMode="auto">
          <a:xfrm flipH="1">
            <a:off x="2054225" y="4233863"/>
            <a:ext cx="5643563" cy="830997"/>
          </a:xfrm>
          <a:prstGeom prst="rect">
            <a:avLst/>
          </a:prstGeom>
          <a:noFill/>
          <a:ln w="38100">
            <a:noFill/>
            <a:miter lim="800000"/>
            <a:headEnd/>
            <a:tailEnd/>
          </a:ln>
        </p:spPr>
        <p:txBody>
          <a:bodyPr anchor="ctr">
            <a:spAutoFit/>
          </a:bodyPr>
          <a:lstStyle/>
          <a:p>
            <a:pPr algn="just"/>
            <a:r>
              <a:rPr kumimoji="1" lang="zh-CN" altLang="en-US" sz="2400" b="1" dirty="0">
                <a:latin typeface="Times New Roman" pitchFamily="18" charset="0"/>
              </a:rPr>
              <a:t>少子向对方</a:t>
            </a:r>
            <a:r>
              <a:rPr kumimoji="1" lang="zh-CN" altLang="en-US" sz="2400" b="1" dirty="0" smtClean="0">
                <a:latin typeface="Times New Roman" pitchFamily="18" charset="0"/>
              </a:rPr>
              <a:t>漂移，称</a:t>
            </a:r>
            <a:r>
              <a:rPr kumimoji="1" lang="zh-CN" altLang="en-US" sz="2400" b="1" dirty="0">
                <a:latin typeface="Times New Roman" pitchFamily="18" charset="0"/>
              </a:rPr>
              <a:t>漂移运动。</a:t>
            </a:r>
          </a:p>
          <a:p>
            <a:pPr algn="just"/>
            <a:r>
              <a:rPr kumimoji="1" lang="zh-CN" altLang="en-US" sz="2400" b="1" dirty="0">
                <a:latin typeface="宋体" pitchFamily="2" charset="-122"/>
              </a:rPr>
              <a:t>漂移运动产生漂移电流。</a:t>
            </a:r>
          </a:p>
        </p:txBody>
      </p:sp>
      <p:sp>
        <p:nvSpPr>
          <p:cNvPr id="64536" name="Text Box 24"/>
          <p:cNvSpPr txBox="1">
            <a:spLocks noChangeArrowheads="1"/>
          </p:cNvSpPr>
          <p:nvPr/>
        </p:nvSpPr>
        <p:spPr bwMode="auto">
          <a:xfrm flipH="1">
            <a:off x="463550" y="5257800"/>
            <a:ext cx="1447800" cy="495300"/>
          </a:xfrm>
          <a:prstGeom prst="rect">
            <a:avLst/>
          </a:prstGeom>
          <a:solidFill>
            <a:srgbClr val="FFFF00"/>
          </a:solidFill>
          <a:ln w="38100" cmpd="dbl">
            <a:solidFill>
              <a:srgbClr val="FF0000"/>
            </a:solidFill>
            <a:miter lim="800000"/>
            <a:headEnd/>
            <a:tailEnd/>
          </a:ln>
        </p:spPr>
        <p:txBody>
          <a:bodyPr wrap="none" anchor="ctr">
            <a:spAutoFit/>
          </a:bodyPr>
          <a:lstStyle/>
          <a:p>
            <a:r>
              <a:rPr kumimoji="1" lang="zh-CN" altLang="en-US" sz="2400" b="1">
                <a:latin typeface="宋体" pitchFamily="2" charset="-122"/>
              </a:rPr>
              <a:t>动态平衡</a:t>
            </a:r>
          </a:p>
        </p:txBody>
      </p:sp>
      <p:sp>
        <p:nvSpPr>
          <p:cNvPr id="64537" name="Text Box 25"/>
          <p:cNvSpPr txBox="1">
            <a:spLocks noChangeArrowheads="1"/>
          </p:cNvSpPr>
          <p:nvPr/>
        </p:nvSpPr>
        <p:spPr bwMode="auto">
          <a:xfrm flipH="1">
            <a:off x="2079625" y="5422900"/>
            <a:ext cx="5913438" cy="387350"/>
          </a:xfrm>
          <a:prstGeom prst="rect">
            <a:avLst/>
          </a:prstGeom>
          <a:noFill/>
          <a:ln w="38100">
            <a:noFill/>
            <a:miter lim="800000"/>
            <a:headEnd/>
            <a:tailEnd/>
          </a:ln>
        </p:spPr>
        <p:txBody>
          <a:bodyPr wrap="none" anchor="ctr">
            <a:spAutoFit/>
          </a:bodyPr>
          <a:lstStyle/>
          <a:p>
            <a:pPr algn="just">
              <a:lnSpc>
                <a:spcPct val="80000"/>
              </a:lnSpc>
              <a:spcBef>
                <a:spcPct val="50000"/>
              </a:spcBef>
            </a:pPr>
            <a:r>
              <a:rPr kumimoji="1" lang="zh-CN" altLang="en-US" sz="2400" b="1">
                <a:latin typeface="宋体" pitchFamily="2" charset="-122"/>
              </a:rPr>
              <a:t>扩散电流 </a:t>
            </a:r>
            <a:r>
              <a:rPr kumimoji="1" lang="en-US" altLang="zh-CN" sz="2400" b="1">
                <a:latin typeface="宋体" pitchFamily="2" charset="-122"/>
              </a:rPr>
              <a:t>= </a:t>
            </a:r>
            <a:r>
              <a:rPr kumimoji="1" lang="zh-CN" altLang="en-US" sz="2400" b="1">
                <a:latin typeface="宋体" pitchFamily="2" charset="-122"/>
              </a:rPr>
              <a:t>漂移电流，</a:t>
            </a:r>
            <a:r>
              <a:rPr kumimoji="1" lang="en-US" altLang="zh-CN" sz="2400" b="1">
                <a:latin typeface="宋体" pitchFamily="2" charset="-122"/>
              </a:rPr>
              <a:t>PN</a:t>
            </a:r>
            <a:r>
              <a:rPr kumimoji="1" lang="zh-CN" altLang="en-US" sz="2400" b="1">
                <a:latin typeface="宋体" pitchFamily="2" charset="-122"/>
              </a:rPr>
              <a:t>结内总电流</a:t>
            </a:r>
            <a:r>
              <a:rPr kumimoji="1" lang="en-US" altLang="zh-CN" sz="2400" b="1">
                <a:latin typeface="宋体" pitchFamily="2" charset="-122"/>
              </a:rPr>
              <a:t>=0</a:t>
            </a:r>
            <a:r>
              <a:rPr kumimoji="1" lang="zh-CN" altLang="en-US" sz="2400" b="1">
                <a:latin typeface="宋体" pitchFamily="2" charset="-122"/>
              </a:rPr>
              <a:t>。</a:t>
            </a:r>
            <a:endParaRPr kumimoji="1" lang="zh-CN" altLang="en-US" sz="2400" b="1">
              <a:latin typeface="Times New Roman" pitchFamily="18" charset="0"/>
            </a:endParaRPr>
          </a:p>
        </p:txBody>
      </p:sp>
      <p:graphicFrame>
        <p:nvGraphicFramePr>
          <p:cNvPr id="4098" name="Object 32"/>
          <p:cNvGraphicFramePr>
            <a:graphicFrameLocks noChangeAspect="1"/>
          </p:cNvGraphicFramePr>
          <p:nvPr/>
        </p:nvGraphicFramePr>
        <p:xfrm>
          <a:off x="6318250" y="3667125"/>
          <a:ext cx="2351088" cy="1266825"/>
        </p:xfrm>
        <a:graphic>
          <a:graphicData uri="http://schemas.openxmlformats.org/presentationml/2006/ole">
            <p:oleObj spid="_x0000_s4098" name="BMP 图象" r:id="rId4" imgW="3057143" imgH="1647619" progId="PBrush">
              <p:embed/>
            </p:oleObj>
          </a:graphicData>
        </a:graphic>
      </p:graphicFrame>
      <p:sp>
        <p:nvSpPr>
          <p:cNvPr id="4116" name="Text Box 35"/>
          <p:cNvSpPr txBox="1">
            <a:spLocks noChangeArrowheads="1"/>
          </p:cNvSpPr>
          <p:nvPr/>
        </p:nvSpPr>
        <p:spPr bwMode="auto">
          <a:xfrm>
            <a:off x="6229350" y="4827588"/>
            <a:ext cx="762000" cy="457200"/>
          </a:xfrm>
          <a:prstGeom prst="rect">
            <a:avLst/>
          </a:prstGeom>
          <a:noFill/>
          <a:ln w="38100">
            <a:noFill/>
            <a:miter lim="800000"/>
            <a:headEnd/>
            <a:tailEnd/>
          </a:ln>
        </p:spPr>
        <p:txBody>
          <a:bodyPr anchor="ctr">
            <a:spAutoFit/>
          </a:bodyPr>
          <a:lstStyle/>
          <a:p>
            <a:pPr algn="ctr"/>
            <a:r>
              <a:rPr kumimoji="1" lang="en-US" altLang="zh-CN" sz="2400" b="1">
                <a:latin typeface="Times New Roman" pitchFamily="18" charset="0"/>
              </a:rPr>
              <a:t>P</a:t>
            </a:r>
            <a:r>
              <a:rPr kumimoji="1" lang="zh-CN" altLang="en-US" sz="2400" b="1">
                <a:latin typeface="Times New Roman" pitchFamily="18" charset="0"/>
              </a:rPr>
              <a:t>区</a:t>
            </a:r>
          </a:p>
        </p:txBody>
      </p:sp>
      <p:sp>
        <p:nvSpPr>
          <p:cNvPr id="4117" name="Text Box 36"/>
          <p:cNvSpPr txBox="1">
            <a:spLocks noChangeArrowheads="1"/>
          </p:cNvSpPr>
          <p:nvPr/>
        </p:nvSpPr>
        <p:spPr bwMode="auto">
          <a:xfrm>
            <a:off x="7829550" y="4865688"/>
            <a:ext cx="762000" cy="457200"/>
          </a:xfrm>
          <a:prstGeom prst="rect">
            <a:avLst/>
          </a:prstGeom>
          <a:noFill/>
          <a:ln w="38100">
            <a:noFill/>
            <a:miter lim="800000"/>
            <a:headEnd/>
            <a:tailEnd/>
          </a:ln>
        </p:spPr>
        <p:txBody>
          <a:bodyPr anchor="ctr">
            <a:spAutoFit/>
          </a:bodyPr>
          <a:lstStyle/>
          <a:p>
            <a:pPr algn="ctr"/>
            <a:r>
              <a:rPr kumimoji="1" lang="en-US" altLang="zh-CN" sz="2400" b="1">
                <a:latin typeface="Times New Roman" pitchFamily="18" charset="0"/>
              </a:rPr>
              <a:t>N</a:t>
            </a:r>
            <a:r>
              <a:rPr kumimoji="1" lang="zh-CN" altLang="en-US" sz="2400" b="1">
                <a:latin typeface="Times New Roman" pitchFamily="18" charset="0"/>
              </a:rPr>
              <a:t>区</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9"/>
                                        </p:tgtEl>
                                        <p:attrNameLst>
                                          <p:attrName>style.visibility</p:attrName>
                                        </p:attrNameLst>
                                      </p:cBhvr>
                                      <p:to>
                                        <p:strVal val="visible"/>
                                      </p:to>
                                    </p:set>
                                    <p:animEffect transition="in" filter="wipe(left)">
                                      <p:cBhvr>
                                        <p:cTn id="7" dur="500"/>
                                        <p:tgtEl>
                                          <p:spTgt spid="645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520"/>
                                        </p:tgtEl>
                                        <p:attrNameLst>
                                          <p:attrName>style.visibility</p:attrName>
                                        </p:attrNameLst>
                                      </p:cBhvr>
                                      <p:to>
                                        <p:strVal val="visible"/>
                                      </p:to>
                                    </p:set>
                                    <p:animEffect transition="in" filter="wipe(up)">
                                      <p:cBhvr>
                                        <p:cTn id="12" dur="500"/>
                                        <p:tgtEl>
                                          <p:spTgt spid="645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21"/>
                                        </p:tgtEl>
                                        <p:attrNameLst>
                                          <p:attrName>style.visibility</p:attrName>
                                        </p:attrNameLst>
                                      </p:cBhvr>
                                      <p:to>
                                        <p:strVal val="visible"/>
                                      </p:to>
                                    </p:set>
                                    <p:animEffect transition="in" filter="wipe(left)">
                                      <p:cBhvr>
                                        <p:cTn id="17" dur="500"/>
                                        <p:tgtEl>
                                          <p:spTgt spid="645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22"/>
                                        </p:tgtEl>
                                        <p:attrNameLst>
                                          <p:attrName>style.visibility</p:attrName>
                                        </p:attrNameLst>
                                      </p:cBhvr>
                                      <p:to>
                                        <p:strVal val="visible"/>
                                      </p:to>
                                    </p:set>
                                    <p:animEffect transition="in" filter="wipe(left)">
                                      <p:cBhvr>
                                        <p:cTn id="22" dur="500"/>
                                        <p:tgtEl>
                                          <p:spTgt spid="645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523"/>
                                        </p:tgtEl>
                                        <p:attrNameLst>
                                          <p:attrName>style.visibility</p:attrName>
                                        </p:attrNameLst>
                                      </p:cBhvr>
                                      <p:to>
                                        <p:strVal val="visible"/>
                                      </p:to>
                                    </p:set>
                                    <p:animEffect transition="in" filter="wipe(left)">
                                      <p:cBhvr>
                                        <p:cTn id="27" dur="500"/>
                                        <p:tgtEl>
                                          <p:spTgt spid="645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4524"/>
                                        </p:tgtEl>
                                        <p:attrNameLst>
                                          <p:attrName>style.visibility</p:attrName>
                                        </p:attrNameLst>
                                      </p:cBhvr>
                                      <p:to>
                                        <p:strVal val="visible"/>
                                      </p:to>
                                    </p:set>
                                    <p:animEffect transition="in" filter="wipe(up)">
                                      <p:cBhvr>
                                        <p:cTn id="32" dur="500"/>
                                        <p:tgtEl>
                                          <p:spTgt spid="645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4525"/>
                                        </p:tgtEl>
                                        <p:attrNameLst>
                                          <p:attrName>style.visibility</p:attrName>
                                        </p:attrNameLst>
                                      </p:cBhvr>
                                      <p:to>
                                        <p:strVal val="visible"/>
                                      </p:to>
                                    </p:set>
                                    <p:animEffect transition="in" filter="wipe(left)">
                                      <p:cBhvr>
                                        <p:cTn id="37" dur="500"/>
                                        <p:tgtEl>
                                          <p:spTgt spid="645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64527"/>
                                        </p:tgtEl>
                                        <p:attrNameLst>
                                          <p:attrName>style.visibility</p:attrName>
                                        </p:attrNameLst>
                                      </p:cBhvr>
                                      <p:to>
                                        <p:strVal val="visible"/>
                                      </p:to>
                                    </p:set>
                                    <p:animEffect transition="in" filter="strips(downLeft)">
                                      <p:cBhvr>
                                        <p:cTn id="42" dur="500"/>
                                        <p:tgtEl>
                                          <p:spTgt spid="645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4529"/>
                                        </p:tgtEl>
                                        <p:attrNameLst>
                                          <p:attrName>style.visibility</p:attrName>
                                        </p:attrNameLst>
                                      </p:cBhvr>
                                      <p:to>
                                        <p:strVal val="visible"/>
                                      </p:to>
                                    </p:set>
                                    <p:animEffect transition="in" filter="wipe(left)">
                                      <p:cBhvr>
                                        <p:cTn id="47" dur="500"/>
                                        <p:tgtEl>
                                          <p:spTgt spid="645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4528"/>
                                        </p:tgtEl>
                                        <p:attrNameLst>
                                          <p:attrName>style.visibility</p:attrName>
                                        </p:attrNameLst>
                                      </p:cBhvr>
                                      <p:to>
                                        <p:strVal val="visible"/>
                                      </p:to>
                                    </p:set>
                                    <p:animEffect transition="in" filter="wipe(up)">
                                      <p:cBhvr>
                                        <p:cTn id="52" dur="500"/>
                                        <p:tgtEl>
                                          <p:spTgt spid="645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64518"/>
                                        </p:tgtEl>
                                        <p:attrNameLst>
                                          <p:attrName>style.visibility</p:attrName>
                                        </p:attrNameLst>
                                      </p:cBhvr>
                                      <p:to>
                                        <p:strVal val="visible"/>
                                      </p:to>
                                    </p:set>
                                    <p:anim calcmode="lin" valueType="num">
                                      <p:cBhvr additive="base">
                                        <p:cTn id="57" dur="500" fill="hold"/>
                                        <p:tgtEl>
                                          <p:spTgt spid="64518"/>
                                        </p:tgtEl>
                                        <p:attrNameLst>
                                          <p:attrName>ppt_x</p:attrName>
                                        </p:attrNameLst>
                                      </p:cBhvr>
                                      <p:tavLst>
                                        <p:tav tm="0">
                                          <p:val>
                                            <p:strVal val="1+#ppt_w/2"/>
                                          </p:val>
                                        </p:tav>
                                        <p:tav tm="100000">
                                          <p:val>
                                            <p:strVal val="#ppt_x"/>
                                          </p:val>
                                        </p:tav>
                                      </p:tavLst>
                                    </p:anim>
                                    <p:anim calcmode="lin" valueType="num">
                                      <p:cBhvr additive="base">
                                        <p:cTn id="58" dur="500" fill="hold"/>
                                        <p:tgtEl>
                                          <p:spTgt spid="64518"/>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4532"/>
                                        </p:tgtEl>
                                        <p:attrNameLst>
                                          <p:attrName>style.visibility</p:attrName>
                                        </p:attrNameLst>
                                      </p:cBhvr>
                                      <p:to>
                                        <p:strVal val="visible"/>
                                      </p:to>
                                    </p:set>
                                    <p:animEffect transition="in" filter="wipe(left)">
                                      <p:cBhvr>
                                        <p:cTn id="63" dur="500"/>
                                        <p:tgtEl>
                                          <p:spTgt spid="6453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64533">
                                            <p:txEl>
                                              <p:pRg st="0" end="0"/>
                                            </p:txEl>
                                          </p:spTgt>
                                        </p:tgtEl>
                                        <p:attrNameLst>
                                          <p:attrName>style.visibility</p:attrName>
                                        </p:attrNameLst>
                                      </p:cBhvr>
                                      <p:to>
                                        <p:strVal val="visible"/>
                                      </p:to>
                                    </p:set>
                                    <p:animEffect transition="in" filter="wipe(left)">
                                      <p:cBhvr>
                                        <p:cTn id="68" dur="500"/>
                                        <p:tgtEl>
                                          <p:spTgt spid="64533">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4533">
                                            <p:txEl>
                                              <p:pRg st="1" end="1"/>
                                            </p:txEl>
                                          </p:spTgt>
                                        </p:tgtEl>
                                        <p:attrNameLst>
                                          <p:attrName>style.visibility</p:attrName>
                                        </p:attrNameLst>
                                      </p:cBhvr>
                                      <p:to>
                                        <p:strVal val="visible"/>
                                      </p:to>
                                    </p:set>
                                    <p:animEffect transition="in" filter="wipe(left)">
                                      <p:cBhvr>
                                        <p:cTn id="73" dur="500"/>
                                        <p:tgtEl>
                                          <p:spTgt spid="64533">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64534"/>
                                        </p:tgtEl>
                                        <p:attrNameLst>
                                          <p:attrName>style.visibility</p:attrName>
                                        </p:attrNameLst>
                                      </p:cBhvr>
                                      <p:to>
                                        <p:strVal val="visible"/>
                                      </p:to>
                                    </p:set>
                                    <p:animEffect transition="in" filter="wipe(left)">
                                      <p:cBhvr>
                                        <p:cTn id="78" dur="500"/>
                                        <p:tgtEl>
                                          <p:spTgt spid="6453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4535">
                                            <p:txEl>
                                              <p:pRg st="0" end="0"/>
                                            </p:txEl>
                                          </p:spTgt>
                                        </p:tgtEl>
                                        <p:attrNameLst>
                                          <p:attrName>style.visibility</p:attrName>
                                        </p:attrNameLst>
                                      </p:cBhvr>
                                      <p:to>
                                        <p:strVal val="visible"/>
                                      </p:to>
                                    </p:set>
                                    <p:animEffect transition="in" filter="wipe(left)">
                                      <p:cBhvr>
                                        <p:cTn id="83" dur="500"/>
                                        <p:tgtEl>
                                          <p:spTgt spid="64535">
                                            <p:txEl>
                                              <p:pRg st="0" end="0"/>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64535">
                                            <p:txEl>
                                              <p:pRg st="1" end="1"/>
                                            </p:txEl>
                                          </p:spTgt>
                                        </p:tgtEl>
                                        <p:attrNameLst>
                                          <p:attrName>style.visibility</p:attrName>
                                        </p:attrNameLst>
                                      </p:cBhvr>
                                      <p:to>
                                        <p:strVal val="visible"/>
                                      </p:to>
                                    </p:set>
                                    <p:animEffect transition="in" filter="wipe(left)">
                                      <p:cBhvr>
                                        <p:cTn id="88" dur="500"/>
                                        <p:tgtEl>
                                          <p:spTgt spid="64535">
                                            <p:txEl>
                                              <p:pRg st="1" end="1"/>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4536"/>
                                        </p:tgtEl>
                                        <p:attrNameLst>
                                          <p:attrName>style.visibility</p:attrName>
                                        </p:attrNameLst>
                                      </p:cBhvr>
                                      <p:to>
                                        <p:strVal val="visible"/>
                                      </p:to>
                                    </p:set>
                                    <p:animEffect transition="in" filter="wipe(left)">
                                      <p:cBhvr>
                                        <p:cTn id="93" dur="500"/>
                                        <p:tgtEl>
                                          <p:spTgt spid="6453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64537"/>
                                        </p:tgtEl>
                                        <p:attrNameLst>
                                          <p:attrName>style.visibility</p:attrName>
                                        </p:attrNameLst>
                                      </p:cBhvr>
                                      <p:to>
                                        <p:strVal val="visible"/>
                                      </p:to>
                                    </p:set>
                                    <p:animEffect transition="in" filter="wipe(left)">
                                      <p:cBhvr>
                                        <p:cTn id="98" dur="500"/>
                                        <p:tgtEl>
                                          <p:spTgt spid="64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animBg="1" autoUpdateAnimBg="0"/>
      <p:bldP spid="64519" grpId="0" animBg="1" autoUpdateAnimBg="0"/>
      <p:bldP spid="64520" grpId="0" animBg="1"/>
      <p:bldP spid="64521" grpId="0" animBg="1" autoUpdateAnimBg="0"/>
      <p:bldP spid="64522" grpId="0" animBg="1"/>
      <p:bldP spid="64523" grpId="0" animBg="1" autoUpdateAnimBg="0"/>
      <p:bldP spid="64524" grpId="0" animBg="1"/>
      <p:bldP spid="64525" grpId="0" animBg="1" autoUpdateAnimBg="0"/>
      <p:bldP spid="64527" grpId="0" animBg="1"/>
      <p:bldP spid="64528" grpId="0" animBg="1"/>
      <p:bldP spid="64529" grpId="0" animBg="1" autoUpdateAnimBg="0"/>
      <p:bldP spid="64532" grpId="0" animBg="1" autoUpdateAnimBg="0"/>
      <p:bldP spid="64533" grpId="0" build="p" autoUpdateAnimBg="0"/>
      <p:bldP spid="64534" grpId="0" animBg="1" autoUpdateAnimBg="0"/>
      <p:bldP spid="64535" grpId="0" build="p" autoUpdateAnimBg="0"/>
      <p:bldP spid="64536" grpId="0" animBg="1" autoUpdateAnimBg="0"/>
      <p:bldP spid="6453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3"/>
          <a:srcRect/>
          <a:stretch>
            <a:fillRect/>
          </a:stretch>
        </p:blipFill>
        <p:spPr bwMode="auto">
          <a:xfrm>
            <a:off x="2428875" y="1404938"/>
            <a:ext cx="4618038" cy="5287962"/>
          </a:xfrm>
          <a:prstGeom prst="rect">
            <a:avLst/>
          </a:prstGeom>
          <a:noFill/>
          <a:ln w="12700" algn="ctr">
            <a:noFill/>
            <a:miter lim="800000"/>
            <a:headEnd/>
            <a:tailEnd/>
          </a:ln>
        </p:spPr>
      </p:pic>
      <p:sp>
        <p:nvSpPr>
          <p:cNvPr id="335" name="Text Box 26"/>
          <p:cNvSpPr txBox="1">
            <a:spLocks noChangeArrowheads="1"/>
          </p:cNvSpPr>
          <p:nvPr/>
        </p:nvSpPr>
        <p:spPr bwMode="auto">
          <a:xfrm flipH="1">
            <a:off x="296863" y="638175"/>
            <a:ext cx="1447800" cy="495300"/>
          </a:xfrm>
          <a:prstGeom prst="rect">
            <a:avLst/>
          </a:prstGeom>
          <a:solidFill>
            <a:srgbClr val="FFFF00"/>
          </a:solidFill>
          <a:ln w="38100" cmpd="dbl">
            <a:solidFill>
              <a:srgbClr val="FF0000"/>
            </a:solidFill>
            <a:miter lim="800000"/>
            <a:headEnd/>
            <a:tailEnd/>
          </a:ln>
        </p:spPr>
        <p:txBody>
          <a:bodyPr anchor="ctr">
            <a:spAutoFit/>
          </a:bodyPr>
          <a:lstStyle/>
          <a:p>
            <a:r>
              <a:rPr kumimoji="1" lang="en-US" altLang="zh-CN" sz="2400" b="1">
                <a:latin typeface="宋体" pitchFamily="2" charset="-122"/>
              </a:rPr>
              <a:t>PN </a:t>
            </a:r>
            <a:r>
              <a:rPr kumimoji="1" lang="zh-CN" altLang="zh-CN" sz="2400" b="1">
                <a:latin typeface="宋体" pitchFamily="2" charset="-122"/>
              </a:rPr>
              <a:t>结</a:t>
            </a:r>
            <a:endParaRPr kumimoji="1" lang="zh-CN" altLang="en-US" sz="2400" b="1">
              <a:latin typeface="宋体" pitchFamily="2" charset="-122"/>
            </a:endParaRPr>
          </a:p>
        </p:txBody>
      </p:sp>
      <p:sp>
        <p:nvSpPr>
          <p:cNvPr id="336" name="Text Box 27"/>
          <p:cNvSpPr txBox="1">
            <a:spLocks noChangeArrowheads="1"/>
          </p:cNvSpPr>
          <p:nvPr/>
        </p:nvSpPr>
        <p:spPr bwMode="auto">
          <a:xfrm>
            <a:off x="1830388" y="639763"/>
            <a:ext cx="2868612" cy="457200"/>
          </a:xfrm>
          <a:prstGeom prst="rect">
            <a:avLst/>
          </a:prstGeom>
          <a:noFill/>
          <a:ln w="38100">
            <a:noFill/>
            <a:miter lim="800000"/>
            <a:headEnd/>
            <a:tailEnd/>
          </a:ln>
        </p:spPr>
        <p:txBody>
          <a:bodyPr anchor="ctr">
            <a:spAutoFit/>
          </a:bodyPr>
          <a:lstStyle/>
          <a:p>
            <a:pPr algn="just"/>
            <a:r>
              <a:rPr kumimoji="1" lang="zh-CN" altLang="en-US" sz="2400" b="1">
                <a:latin typeface="Times New Roman" pitchFamily="18" charset="0"/>
              </a:rPr>
              <a:t>稳定的空间电荷区</a:t>
            </a:r>
          </a:p>
        </p:txBody>
      </p:sp>
      <p:sp>
        <p:nvSpPr>
          <p:cNvPr id="337" name="Text Box 28"/>
          <p:cNvSpPr txBox="1">
            <a:spLocks noChangeArrowheads="1"/>
          </p:cNvSpPr>
          <p:nvPr/>
        </p:nvSpPr>
        <p:spPr bwMode="auto">
          <a:xfrm>
            <a:off x="4287838" y="603250"/>
            <a:ext cx="2319337" cy="457200"/>
          </a:xfrm>
          <a:prstGeom prst="rect">
            <a:avLst/>
          </a:prstGeom>
          <a:noFill/>
          <a:ln w="38100">
            <a:noFill/>
            <a:miter lim="800000"/>
            <a:headEnd/>
            <a:tailEnd/>
          </a:ln>
        </p:spPr>
        <p:txBody>
          <a:bodyPr anchor="ctr">
            <a:spAutoFit/>
          </a:bodyPr>
          <a:lstStyle/>
          <a:p>
            <a:pPr algn="just"/>
            <a:r>
              <a:rPr kumimoji="1" lang="zh-CN" altLang="en-US" sz="2400" b="1">
                <a:latin typeface="Times New Roman" pitchFamily="18" charset="0"/>
              </a:rPr>
              <a:t>，又称高阻区</a:t>
            </a:r>
          </a:p>
        </p:txBody>
      </p:sp>
      <p:sp>
        <p:nvSpPr>
          <p:cNvPr id="338" name="Text Box 29"/>
          <p:cNvSpPr txBox="1">
            <a:spLocks noChangeArrowheads="1"/>
          </p:cNvSpPr>
          <p:nvPr/>
        </p:nvSpPr>
        <p:spPr bwMode="auto">
          <a:xfrm>
            <a:off x="6397625" y="598488"/>
            <a:ext cx="2557463" cy="461962"/>
          </a:xfrm>
          <a:prstGeom prst="rect">
            <a:avLst/>
          </a:prstGeom>
          <a:noFill/>
          <a:ln w="38100">
            <a:noFill/>
            <a:miter lim="800000"/>
            <a:headEnd/>
            <a:tailEnd/>
          </a:ln>
        </p:spPr>
        <p:txBody>
          <a:bodyPr anchor="ctr">
            <a:spAutoFit/>
          </a:bodyPr>
          <a:lstStyle/>
          <a:p>
            <a:pPr algn="just"/>
            <a:r>
              <a:rPr kumimoji="1" lang="zh-CN" altLang="en-US" sz="2400" b="1">
                <a:latin typeface="Times New Roman" pitchFamily="18" charset="0"/>
              </a:rPr>
              <a:t>，也称耗尽层，</a:t>
            </a:r>
          </a:p>
        </p:txBody>
      </p:sp>
      <p:sp>
        <p:nvSpPr>
          <p:cNvPr id="339" name="Text Box 29"/>
          <p:cNvSpPr txBox="1">
            <a:spLocks noChangeArrowheads="1"/>
          </p:cNvSpPr>
          <p:nvPr/>
        </p:nvSpPr>
        <p:spPr bwMode="auto">
          <a:xfrm>
            <a:off x="1998663" y="1244600"/>
            <a:ext cx="2557462" cy="461963"/>
          </a:xfrm>
          <a:prstGeom prst="rect">
            <a:avLst/>
          </a:prstGeom>
          <a:noFill/>
          <a:ln w="38100">
            <a:noFill/>
            <a:miter lim="800000"/>
            <a:headEnd/>
            <a:tailEnd/>
          </a:ln>
        </p:spPr>
        <p:txBody>
          <a:bodyPr anchor="ctr">
            <a:spAutoFit/>
          </a:bodyPr>
          <a:lstStyle/>
          <a:p>
            <a:pPr algn="just"/>
            <a:r>
              <a:rPr kumimoji="1" lang="zh-CN" altLang="en-US" sz="2400" b="1">
                <a:latin typeface="Times New Roman" pitchFamily="18" charset="0"/>
              </a:rPr>
              <a:t>也称势垒区。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wipe(left)">
                                      <p:cBhvr>
                                        <p:cTn id="7" dur="500"/>
                                        <p:tgtEl>
                                          <p:spTgt spid="3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wipe(left)">
                                      <p:cBhvr>
                                        <p:cTn id="12" dur="500"/>
                                        <p:tgtEl>
                                          <p:spTgt spid="3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
                                        </p:tgtEl>
                                        <p:attrNameLst>
                                          <p:attrName>style.visibility</p:attrName>
                                        </p:attrNameLst>
                                      </p:cBhvr>
                                      <p:to>
                                        <p:strVal val="visible"/>
                                      </p:to>
                                    </p:set>
                                    <p:animEffect transition="in" filter="wipe(left)">
                                      <p:cBhvr>
                                        <p:cTn id="17" dur="500"/>
                                        <p:tgtEl>
                                          <p:spTgt spid="3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
                                        </p:tgtEl>
                                        <p:attrNameLst>
                                          <p:attrName>style.visibility</p:attrName>
                                        </p:attrNameLst>
                                      </p:cBhvr>
                                      <p:to>
                                        <p:strVal val="visible"/>
                                      </p:to>
                                    </p:set>
                                    <p:animEffect transition="in" filter="wipe(left)">
                                      <p:cBhvr>
                                        <p:cTn id="22" dur="500"/>
                                        <p:tgtEl>
                                          <p:spTgt spid="3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9"/>
                                        </p:tgtEl>
                                        <p:attrNameLst>
                                          <p:attrName>style.visibility</p:attrName>
                                        </p:attrNameLst>
                                      </p:cBhvr>
                                      <p:to>
                                        <p:strVal val="visible"/>
                                      </p:to>
                                    </p:set>
                                    <p:animEffect transition="in" filter="wipe(left)">
                                      <p:cBhvr>
                                        <p:cTn id="27" dur="5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animBg="1" autoUpdateAnimBg="0"/>
      <p:bldP spid="336" grpId="0" autoUpdateAnimBg="0"/>
      <p:bldP spid="337" grpId="0" autoUpdateAnimBg="0"/>
      <p:bldP spid="338" grpId="0" autoUpdateAnimBg="0"/>
      <p:bldP spid="33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84350" y="2197100"/>
            <a:ext cx="5635625" cy="1676400"/>
            <a:chOff x="3417" y="7599"/>
            <a:chExt cx="5790" cy="1802"/>
          </a:xfrm>
        </p:grpSpPr>
        <p:sp>
          <p:nvSpPr>
            <p:cNvPr id="5164" name="Rectangle 3"/>
            <p:cNvSpPr>
              <a:spLocks noChangeAspect="1" noChangeArrowheads="1"/>
            </p:cNvSpPr>
            <p:nvPr/>
          </p:nvSpPr>
          <p:spPr bwMode="auto">
            <a:xfrm>
              <a:off x="3417" y="7613"/>
              <a:ext cx="3012" cy="1783"/>
            </a:xfrm>
            <a:prstGeom prst="rect">
              <a:avLst/>
            </a:prstGeom>
            <a:noFill/>
            <a:ln w="31750">
              <a:solidFill>
                <a:srgbClr val="000000"/>
              </a:solidFill>
              <a:miter lim="800000"/>
              <a:headEnd/>
              <a:tailEnd/>
            </a:ln>
          </p:spPr>
          <p:txBody>
            <a:bodyPr anchor="ctr"/>
            <a:lstStyle/>
            <a:p>
              <a:endParaRPr kumimoji="1" lang="zh-CN" altLang="en-US" sz="2400">
                <a:latin typeface="Times New Roman" pitchFamily="18" charset="0"/>
              </a:endParaRPr>
            </a:p>
          </p:txBody>
        </p:sp>
        <p:sp>
          <p:nvSpPr>
            <p:cNvPr id="5165" name="Rectangle 4"/>
            <p:cNvSpPr>
              <a:spLocks noChangeAspect="1" noChangeArrowheads="1"/>
            </p:cNvSpPr>
            <p:nvPr/>
          </p:nvSpPr>
          <p:spPr bwMode="auto">
            <a:xfrm>
              <a:off x="6429" y="7614"/>
              <a:ext cx="2748" cy="1782"/>
            </a:xfrm>
            <a:prstGeom prst="rect">
              <a:avLst/>
            </a:prstGeom>
            <a:noFill/>
            <a:ln w="31750">
              <a:solidFill>
                <a:srgbClr val="000000"/>
              </a:solidFill>
              <a:miter lim="800000"/>
              <a:headEnd/>
              <a:tailEnd/>
            </a:ln>
          </p:spPr>
          <p:txBody>
            <a:bodyPr anchor="ctr"/>
            <a:lstStyle/>
            <a:p>
              <a:endParaRPr kumimoji="1" lang="zh-CN" altLang="en-US" sz="2400">
                <a:latin typeface="Times New Roman" pitchFamily="18" charset="0"/>
              </a:endParaRPr>
            </a:p>
          </p:txBody>
        </p:sp>
        <p:sp>
          <p:nvSpPr>
            <p:cNvPr id="5166" name="Line 5"/>
            <p:cNvSpPr>
              <a:spLocks noChangeAspect="1" noChangeShapeType="1"/>
            </p:cNvSpPr>
            <p:nvPr/>
          </p:nvSpPr>
          <p:spPr bwMode="auto">
            <a:xfrm>
              <a:off x="5817" y="7599"/>
              <a:ext cx="0" cy="1797"/>
            </a:xfrm>
            <a:prstGeom prst="line">
              <a:avLst/>
            </a:prstGeom>
            <a:noFill/>
            <a:ln w="31750">
              <a:solidFill>
                <a:srgbClr val="000000"/>
              </a:solidFill>
              <a:prstDash val="dash"/>
              <a:round/>
              <a:headEnd/>
              <a:tailEnd/>
            </a:ln>
          </p:spPr>
          <p:txBody>
            <a:bodyPr anchor="ctr"/>
            <a:lstStyle/>
            <a:p>
              <a:endParaRPr lang="zh-CN" altLang="en-US"/>
            </a:p>
          </p:txBody>
        </p:sp>
        <p:sp>
          <p:nvSpPr>
            <p:cNvPr id="5167" name="Line 6"/>
            <p:cNvSpPr>
              <a:spLocks noChangeAspect="1" noChangeShapeType="1"/>
            </p:cNvSpPr>
            <p:nvPr/>
          </p:nvSpPr>
          <p:spPr bwMode="auto">
            <a:xfrm>
              <a:off x="6927" y="7599"/>
              <a:ext cx="0" cy="1797"/>
            </a:xfrm>
            <a:prstGeom prst="line">
              <a:avLst/>
            </a:prstGeom>
            <a:noFill/>
            <a:ln w="19050">
              <a:solidFill>
                <a:srgbClr val="000000"/>
              </a:solidFill>
              <a:prstDash val="dash"/>
              <a:round/>
              <a:headEnd/>
              <a:tailEnd/>
            </a:ln>
          </p:spPr>
          <p:txBody>
            <a:bodyPr anchor="ctr"/>
            <a:lstStyle/>
            <a:p>
              <a:endParaRPr lang="zh-CN" altLang="en-US"/>
            </a:p>
          </p:txBody>
        </p:sp>
        <p:graphicFrame>
          <p:nvGraphicFramePr>
            <p:cNvPr id="5122" name="Object 7"/>
            <p:cNvGraphicFramePr>
              <a:graphicFrameLocks/>
            </p:cNvGraphicFramePr>
            <p:nvPr/>
          </p:nvGraphicFramePr>
          <p:xfrm>
            <a:off x="7977" y="8194"/>
            <a:ext cx="675" cy="675"/>
          </p:xfrm>
          <a:graphic>
            <a:graphicData uri="http://schemas.openxmlformats.org/presentationml/2006/ole">
              <p:oleObj spid="_x0000_s5122" name="Equation" r:id="rId4" imgW="164814" imgH="177492" progId="Equation.DSMT4">
                <p:embed/>
              </p:oleObj>
            </a:graphicData>
          </a:graphic>
        </p:graphicFrame>
        <p:graphicFrame>
          <p:nvGraphicFramePr>
            <p:cNvPr id="5123" name="Object 8"/>
            <p:cNvGraphicFramePr>
              <a:graphicFrameLocks/>
            </p:cNvGraphicFramePr>
            <p:nvPr/>
          </p:nvGraphicFramePr>
          <p:xfrm>
            <a:off x="7977" y="8726"/>
            <a:ext cx="675" cy="675"/>
          </p:xfrm>
          <a:graphic>
            <a:graphicData uri="http://schemas.openxmlformats.org/presentationml/2006/ole">
              <p:oleObj spid="_x0000_s5123" name="Equation" r:id="rId5" imgW="164814" imgH="177492" progId="Equation.DSMT4">
                <p:embed/>
              </p:oleObj>
            </a:graphicData>
          </a:graphic>
        </p:graphicFrame>
        <p:graphicFrame>
          <p:nvGraphicFramePr>
            <p:cNvPr id="5124" name="Object 9"/>
            <p:cNvGraphicFramePr>
              <a:graphicFrameLocks/>
            </p:cNvGraphicFramePr>
            <p:nvPr/>
          </p:nvGraphicFramePr>
          <p:xfrm>
            <a:off x="7977" y="7664"/>
            <a:ext cx="675" cy="675"/>
          </p:xfrm>
          <a:graphic>
            <a:graphicData uri="http://schemas.openxmlformats.org/presentationml/2006/ole">
              <p:oleObj spid="_x0000_s5124" name="Equation" r:id="rId6" imgW="164814" imgH="177492" progId="Equation.DSMT4">
                <p:embed/>
              </p:oleObj>
            </a:graphicData>
          </a:graphic>
        </p:graphicFrame>
        <p:graphicFrame>
          <p:nvGraphicFramePr>
            <p:cNvPr id="5125" name="Object 10"/>
            <p:cNvGraphicFramePr>
              <a:graphicFrameLocks/>
            </p:cNvGraphicFramePr>
            <p:nvPr/>
          </p:nvGraphicFramePr>
          <p:xfrm>
            <a:off x="7407" y="8194"/>
            <a:ext cx="675" cy="675"/>
          </p:xfrm>
          <a:graphic>
            <a:graphicData uri="http://schemas.openxmlformats.org/presentationml/2006/ole">
              <p:oleObj spid="_x0000_s5125" name="Equation" r:id="rId7" imgW="164814" imgH="177492" progId="Equation.DSMT4">
                <p:embed/>
              </p:oleObj>
            </a:graphicData>
          </a:graphic>
        </p:graphicFrame>
        <p:graphicFrame>
          <p:nvGraphicFramePr>
            <p:cNvPr id="5126" name="Object 11"/>
            <p:cNvGraphicFramePr>
              <a:graphicFrameLocks/>
            </p:cNvGraphicFramePr>
            <p:nvPr/>
          </p:nvGraphicFramePr>
          <p:xfrm>
            <a:off x="7407" y="8726"/>
            <a:ext cx="675" cy="675"/>
          </p:xfrm>
          <a:graphic>
            <a:graphicData uri="http://schemas.openxmlformats.org/presentationml/2006/ole">
              <p:oleObj spid="_x0000_s5126" name="Equation" r:id="rId8" imgW="164814" imgH="177492" progId="Equation.DSMT4">
                <p:embed/>
              </p:oleObj>
            </a:graphicData>
          </a:graphic>
        </p:graphicFrame>
        <p:graphicFrame>
          <p:nvGraphicFramePr>
            <p:cNvPr id="5127" name="Object 12"/>
            <p:cNvGraphicFramePr>
              <a:graphicFrameLocks/>
            </p:cNvGraphicFramePr>
            <p:nvPr/>
          </p:nvGraphicFramePr>
          <p:xfrm>
            <a:off x="7407" y="7664"/>
            <a:ext cx="675" cy="675"/>
          </p:xfrm>
          <a:graphic>
            <a:graphicData uri="http://schemas.openxmlformats.org/presentationml/2006/ole">
              <p:oleObj spid="_x0000_s5127" name="Equation" r:id="rId9" imgW="164814" imgH="177492" progId="Equation.DSMT4">
                <p:embed/>
              </p:oleObj>
            </a:graphicData>
          </a:graphic>
        </p:graphicFrame>
        <p:graphicFrame>
          <p:nvGraphicFramePr>
            <p:cNvPr id="5128" name="Object 13"/>
            <p:cNvGraphicFramePr>
              <a:graphicFrameLocks/>
            </p:cNvGraphicFramePr>
            <p:nvPr/>
          </p:nvGraphicFramePr>
          <p:xfrm>
            <a:off x="6867" y="8194"/>
            <a:ext cx="675" cy="675"/>
          </p:xfrm>
          <a:graphic>
            <a:graphicData uri="http://schemas.openxmlformats.org/presentationml/2006/ole">
              <p:oleObj spid="_x0000_s5128" name="Equation" r:id="rId10" imgW="164814" imgH="177492" progId="Equation.DSMT4">
                <p:embed/>
              </p:oleObj>
            </a:graphicData>
          </a:graphic>
        </p:graphicFrame>
        <p:graphicFrame>
          <p:nvGraphicFramePr>
            <p:cNvPr id="5129" name="Object 14"/>
            <p:cNvGraphicFramePr>
              <a:graphicFrameLocks/>
            </p:cNvGraphicFramePr>
            <p:nvPr/>
          </p:nvGraphicFramePr>
          <p:xfrm>
            <a:off x="6867" y="8726"/>
            <a:ext cx="675" cy="675"/>
          </p:xfrm>
          <a:graphic>
            <a:graphicData uri="http://schemas.openxmlformats.org/presentationml/2006/ole">
              <p:oleObj spid="_x0000_s5129" name="Equation" r:id="rId11" imgW="164814" imgH="177492" progId="Equation.DSMT4">
                <p:embed/>
              </p:oleObj>
            </a:graphicData>
          </a:graphic>
        </p:graphicFrame>
        <p:graphicFrame>
          <p:nvGraphicFramePr>
            <p:cNvPr id="5130" name="Object 15"/>
            <p:cNvGraphicFramePr>
              <a:graphicFrameLocks/>
            </p:cNvGraphicFramePr>
            <p:nvPr/>
          </p:nvGraphicFramePr>
          <p:xfrm>
            <a:off x="6867" y="7664"/>
            <a:ext cx="675" cy="675"/>
          </p:xfrm>
          <a:graphic>
            <a:graphicData uri="http://schemas.openxmlformats.org/presentationml/2006/ole">
              <p:oleObj spid="_x0000_s5130" name="Equation" r:id="rId12" imgW="164814" imgH="177492" progId="Equation.DSMT4">
                <p:embed/>
              </p:oleObj>
            </a:graphicData>
          </a:graphic>
        </p:graphicFrame>
        <p:graphicFrame>
          <p:nvGraphicFramePr>
            <p:cNvPr id="5131" name="Object 16"/>
            <p:cNvGraphicFramePr>
              <a:graphicFrameLocks/>
            </p:cNvGraphicFramePr>
            <p:nvPr/>
          </p:nvGraphicFramePr>
          <p:xfrm>
            <a:off x="6365" y="8194"/>
            <a:ext cx="675" cy="675"/>
          </p:xfrm>
          <a:graphic>
            <a:graphicData uri="http://schemas.openxmlformats.org/presentationml/2006/ole">
              <p:oleObj spid="_x0000_s5131" name="Equation" r:id="rId13" imgW="164814" imgH="177492" progId="Equation.DSMT4">
                <p:embed/>
              </p:oleObj>
            </a:graphicData>
          </a:graphic>
        </p:graphicFrame>
        <p:graphicFrame>
          <p:nvGraphicFramePr>
            <p:cNvPr id="5132" name="Object 17"/>
            <p:cNvGraphicFramePr>
              <a:graphicFrameLocks/>
            </p:cNvGraphicFramePr>
            <p:nvPr/>
          </p:nvGraphicFramePr>
          <p:xfrm>
            <a:off x="6365" y="8726"/>
            <a:ext cx="675" cy="675"/>
          </p:xfrm>
          <a:graphic>
            <a:graphicData uri="http://schemas.openxmlformats.org/presentationml/2006/ole">
              <p:oleObj spid="_x0000_s5132" name="Equation" r:id="rId14" imgW="164814" imgH="177492" progId="Equation.DSMT4">
                <p:embed/>
              </p:oleObj>
            </a:graphicData>
          </a:graphic>
        </p:graphicFrame>
        <p:graphicFrame>
          <p:nvGraphicFramePr>
            <p:cNvPr id="5133" name="Object 18"/>
            <p:cNvGraphicFramePr>
              <a:graphicFrameLocks/>
            </p:cNvGraphicFramePr>
            <p:nvPr/>
          </p:nvGraphicFramePr>
          <p:xfrm>
            <a:off x="6365" y="7664"/>
            <a:ext cx="675" cy="675"/>
          </p:xfrm>
          <a:graphic>
            <a:graphicData uri="http://schemas.openxmlformats.org/presentationml/2006/ole">
              <p:oleObj spid="_x0000_s5133" name="Equation" r:id="rId15" imgW="164814" imgH="177492" progId="Equation.DSMT4">
                <p:embed/>
              </p:oleObj>
            </a:graphicData>
          </a:graphic>
        </p:graphicFrame>
        <p:grpSp>
          <p:nvGrpSpPr>
            <p:cNvPr id="5168" name="Group 19"/>
            <p:cNvGrpSpPr>
              <a:grpSpLocks noChangeAspect="1"/>
            </p:cNvGrpSpPr>
            <p:nvPr/>
          </p:nvGrpSpPr>
          <p:grpSpPr bwMode="auto">
            <a:xfrm>
              <a:off x="5900" y="7790"/>
              <a:ext cx="380" cy="329"/>
              <a:chOff x="10257" y="11268"/>
              <a:chExt cx="360" cy="312"/>
            </a:xfrm>
          </p:grpSpPr>
          <p:sp>
            <p:nvSpPr>
              <p:cNvPr id="5238" name="Oval 2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39" name="Line 2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69" name="Group 22"/>
            <p:cNvGrpSpPr>
              <a:grpSpLocks noChangeAspect="1"/>
            </p:cNvGrpSpPr>
            <p:nvPr/>
          </p:nvGrpSpPr>
          <p:grpSpPr bwMode="auto">
            <a:xfrm>
              <a:off x="5900" y="8318"/>
              <a:ext cx="380" cy="329"/>
              <a:chOff x="10257" y="11268"/>
              <a:chExt cx="360" cy="312"/>
            </a:xfrm>
          </p:grpSpPr>
          <p:sp>
            <p:nvSpPr>
              <p:cNvPr id="5236" name="Oval 23"/>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37" name="Line 24"/>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0" name="Group 25"/>
            <p:cNvGrpSpPr>
              <a:grpSpLocks noChangeAspect="1"/>
            </p:cNvGrpSpPr>
            <p:nvPr/>
          </p:nvGrpSpPr>
          <p:grpSpPr bwMode="auto">
            <a:xfrm>
              <a:off x="5900" y="8852"/>
              <a:ext cx="380" cy="329"/>
              <a:chOff x="10257" y="11268"/>
              <a:chExt cx="360" cy="312"/>
            </a:xfrm>
          </p:grpSpPr>
          <p:sp>
            <p:nvSpPr>
              <p:cNvPr id="5234" name="Oval 26"/>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35" name="Line 27"/>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1" name="Group 28"/>
            <p:cNvGrpSpPr>
              <a:grpSpLocks noChangeAspect="1"/>
            </p:cNvGrpSpPr>
            <p:nvPr/>
          </p:nvGrpSpPr>
          <p:grpSpPr bwMode="auto">
            <a:xfrm>
              <a:off x="5278" y="7790"/>
              <a:ext cx="380" cy="329"/>
              <a:chOff x="10257" y="11268"/>
              <a:chExt cx="360" cy="312"/>
            </a:xfrm>
          </p:grpSpPr>
          <p:sp>
            <p:nvSpPr>
              <p:cNvPr id="5232" name="Oval 29"/>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33" name="Line 30"/>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2" name="Group 31"/>
            <p:cNvGrpSpPr>
              <a:grpSpLocks noChangeAspect="1"/>
            </p:cNvGrpSpPr>
            <p:nvPr/>
          </p:nvGrpSpPr>
          <p:grpSpPr bwMode="auto">
            <a:xfrm>
              <a:off x="5278" y="8318"/>
              <a:ext cx="380" cy="329"/>
              <a:chOff x="10257" y="11268"/>
              <a:chExt cx="360" cy="312"/>
            </a:xfrm>
          </p:grpSpPr>
          <p:sp>
            <p:nvSpPr>
              <p:cNvPr id="5230" name="Oval 3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31" name="Line 3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3" name="Group 34"/>
            <p:cNvGrpSpPr>
              <a:grpSpLocks noChangeAspect="1"/>
            </p:cNvGrpSpPr>
            <p:nvPr/>
          </p:nvGrpSpPr>
          <p:grpSpPr bwMode="auto">
            <a:xfrm>
              <a:off x="5278" y="8852"/>
              <a:ext cx="380" cy="329"/>
              <a:chOff x="10257" y="11268"/>
              <a:chExt cx="360" cy="312"/>
            </a:xfrm>
          </p:grpSpPr>
          <p:sp>
            <p:nvSpPr>
              <p:cNvPr id="5228" name="Oval 3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29" name="Line 3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4" name="Group 37"/>
            <p:cNvGrpSpPr>
              <a:grpSpLocks noChangeAspect="1"/>
            </p:cNvGrpSpPr>
            <p:nvPr/>
          </p:nvGrpSpPr>
          <p:grpSpPr bwMode="auto">
            <a:xfrm>
              <a:off x="4738" y="7799"/>
              <a:ext cx="380" cy="329"/>
              <a:chOff x="10257" y="11268"/>
              <a:chExt cx="360" cy="312"/>
            </a:xfrm>
          </p:grpSpPr>
          <p:sp>
            <p:nvSpPr>
              <p:cNvPr id="5226" name="Oval 3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27" name="Line 3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5" name="Group 40"/>
            <p:cNvGrpSpPr>
              <a:grpSpLocks noChangeAspect="1"/>
            </p:cNvGrpSpPr>
            <p:nvPr/>
          </p:nvGrpSpPr>
          <p:grpSpPr bwMode="auto">
            <a:xfrm>
              <a:off x="4738" y="8327"/>
              <a:ext cx="380" cy="329"/>
              <a:chOff x="10257" y="11268"/>
              <a:chExt cx="360" cy="312"/>
            </a:xfrm>
          </p:grpSpPr>
          <p:sp>
            <p:nvSpPr>
              <p:cNvPr id="5224" name="Oval 4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25" name="Line 4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6" name="Group 43"/>
            <p:cNvGrpSpPr>
              <a:grpSpLocks noChangeAspect="1"/>
            </p:cNvGrpSpPr>
            <p:nvPr/>
          </p:nvGrpSpPr>
          <p:grpSpPr bwMode="auto">
            <a:xfrm>
              <a:off x="4738" y="8861"/>
              <a:ext cx="380" cy="329"/>
              <a:chOff x="10257" y="11268"/>
              <a:chExt cx="360" cy="312"/>
            </a:xfrm>
          </p:grpSpPr>
          <p:sp>
            <p:nvSpPr>
              <p:cNvPr id="5222" name="Oval 44"/>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23" name="Line 45"/>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7" name="Group 46"/>
            <p:cNvGrpSpPr>
              <a:grpSpLocks noChangeAspect="1"/>
            </p:cNvGrpSpPr>
            <p:nvPr/>
          </p:nvGrpSpPr>
          <p:grpSpPr bwMode="auto">
            <a:xfrm>
              <a:off x="4228" y="7799"/>
              <a:ext cx="380" cy="329"/>
              <a:chOff x="10257" y="11268"/>
              <a:chExt cx="360" cy="312"/>
            </a:xfrm>
          </p:grpSpPr>
          <p:sp>
            <p:nvSpPr>
              <p:cNvPr id="5220" name="Oval 4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21" name="Line 4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8" name="Group 49"/>
            <p:cNvGrpSpPr>
              <a:grpSpLocks noChangeAspect="1"/>
            </p:cNvGrpSpPr>
            <p:nvPr/>
          </p:nvGrpSpPr>
          <p:grpSpPr bwMode="auto">
            <a:xfrm>
              <a:off x="4228" y="8327"/>
              <a:ext cx="380" cy="329"/>
              <a:chOff x="10257" y="11268"/>
              <a:chExt cx="360" cy="312"/>
            </a:xfrm>
          </p:grpSpPr>
          <p:sp>
            <p:nvSpPr>
              <p:cNvPr id="5218" name="Oval 5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19" name="Line 5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179" name="Group 52"/>
            <p:cNvGrpSpPr>
              <a:grpSpLocks noChangeAspect="1"/>
            </p:cNvGrpSpPr>
            <p:nvPr/>
          </p:nvGrpSpPr>
          <p:grpSpPr bwMode="auto">
            <a:xfrm>
              <a:off x="4228" y="8861"/>
              <a:ext cx="380" cy="329"/>
              <a:chOff x="10257" y="11268"/>
              <a:chExt cx="360" cy="312"/>
            </a:xfrm>
          </p:grpSpPr>
          <p:sp>
            <p:nvSpPr>
              <p:cNvPr id="5216" name="Oval 53"/>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17" name="Line 54"/>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sp>
          <p:nvSpPr>
            <p:cNvPr id="5180" name="Oval 55"/>
            <p:cNvSpPr>
              <a:spLocks noChangeArrowheads="1"/>
            </p:cNvSpPr>
            <p:nvPr/>
          </p:nvSpPr>
          <p:spPr bwMode="auto">
            <a:xfrm>
              <a:off x="4130" y="8097"/>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1" name="Oval 56"/>
            <p:cNvSpPr>
              <a:spLocks noChangeArrowheads="1"/>
            </p:cNvSpPr>
            <p:nvPr/>
          </p:nvSpPr>
          <p:spPr bwMode="auto">
            <a:xfrm>
              <a:off x="4130" y="8595"/>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2" name="Oval 57"/>
            <p:cNvSpPr>
              <a:spLocks noChangeArrowheads="1"/>
            </p:cNvSpPr>
            <p:nvPr/>
          </p:nvSpPr>
          <p:spPr bwMode="auto">
            <a:xfrm>
              <a:off x="4130" y="9144"/>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3" name="Oval 58"/>
            <p:cNvSpPr>
              <a:spLocks noChangeArrowheads="1"/>
            </p:cNvSpPr>
            <p:nvPr/>
          </p:nvSpPr>
          <p:spPr bwMode="auto">
            <a:xfrm>
              <a:off x="4625" y="8097"/>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4" name="Oval 59"/>
            <p:cNvSpPr>
              <a:spLocks noChangeArrowheads="1"/>
            </p:cNvSpPr>
            <p:nvPr/>
          </p:nvSpPr>
          <p:spPr bwMode="auto">
            <a:xfrm>
              <a:off x="4625" y="8595"/>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5" name="Oval 60"/>
            <p:cNvSpPr>
              <a:spLocks noChangeArrowheads="1"/>
            </p:cNvSpPr>
            <p:nvPr/>
          </p:nvSpPr>
          <p:spPr bwMode="auto">
            <a:xfrm>
              <a:off x="4625" y="9144"/>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6" name="Oval 61"/>
            <p:cNvSpPr>
              <a:spLocks noChangeArrowheads="1"/>
            </p:cNvSpPr>
            <p:nvPr/>
          </p:nvSpPr>
          <p:spPr bwMode="auto">
            <a:xfrm>
              <a:off x="5135" y="8067"/>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7" name="Oval 62"/>
            <p:cNvSpPr>
              <a:spLocks noChangeArrowheads="1"/>
            </p:cNvSpPr>
            <p:nvPr/>
          </p:nvSpPr>
          <p:spPr bwMode="auto">
            <a:xfrm>
              <a:off x="5135" y="8565"/>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8" name="Oval 63"/>
            <p:cNvSpPr>
              <a:spLocks noChangeArrowheads="1"/>
            </p:cNvSpPr>
            <p:nvPr/>
          </p:nvSpPr>
          <p:spPr bwMode="auto">
            <a:xfrm>
              <a:off x="5135" y="9114"/>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89" name="Oval 64"/>
            <p:cNvSpPr>
              <a:spLocks noChangeArrowheads="1"/>
            </p:cNvSpPr>
            <p:nvPr/>
          </p:nvSpPr>
          <p:spPr bwMode="auto">
            <a:xfrm>
              <a:off x="5615" y="8097"/>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0" name="Oval 65"/>
            <p:cNvSpPr>
              <a:spLocks noChangeArrowheads="1"/>
            </p:cNvSpPr>
            <p:nvPr/>
          </p:nvSpPr>
          <p:spPr bwMode="auto">
            <a:xfrm>
              <a:off x="5615" y="8595"/>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1" name="Oval 66"/>
            <p:cNvSpPr>
              <a:spLocks noChangeArrowheads="1"/>
            </p:cNvSpPr>
            <p:nvPr/>
          </p:nvSpPr>
          <p:spPr bwMode="auto">
            <a:xfrm>
              <a:off x="5615" y="9144"/>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2" name="Oval 67"/>
            <p:cNvSpPr>
              <a:spLocks noChangeAspect="1" noChangeArrowheads="1"/>
            </p:cNvSpPr>
            <p:nvPr/>
          </p:nvSpPr>
          <p:spPr bwMode="auto">
            <a:xfrm>
              <a:off x="7279" y="9264"/>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3" name="Oval 68"/>
            <p:cNvSpPr>
              <a:spLocks noChangeAspect="1" noChangeArrowheads="1"/>
            </p:cNvSpPr>
            <p:nvPr/>
          </p:nvSpPr>
          <p:spPr bwMode="auto">
            <a:xfrm>
              <a:off x="7279" y="8736"/>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4" name="Oval 69"/>
            <p:cNvSpPr>
              <a:spLocks noChangeAspect="1" noChangeArrowheads="1"/>
            </p:cNvSpPr>
            <p:nvPr/>
          </p:nvSpPr>
          <p:spPr bwMode="auto">
            <a:xfrm>
              <a:off x="7279" y="8223"/>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5" name="Oval 70"/>
            <p:cNvSpPr>
              <a:spLocks noChangeAspect="1" noChangeArrowheads="1"/>
            </p:cNvSpPr>
            <p:nvPr/>
          </p:nvSpPr>
          <p:spPr bwMode="auto">
            <a:xfrm>
              <a:off x="7849" y="9234"/>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6" name="Oval 71"/>
            <p:cNvSpPr>
              <a:spLocks noChangeAspect="1" noChangeArrowheads="1"/>
            </p:cNvSpPr>
            <p:nvPr/>
          </p:nvSpPr>
          <p:spPr bwMode="auto">
            <a:xfrm>
              <a:off x="7849" y="8706"/>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7" name="Oval 72"/>
            <p:cNvSpPr>
              <a:spLocks noChangeAspect="1" noChangeArrowheads="1"/>
            </p:cNvSpPr>
            <p:nvPr/>
          </p:nvSpPr>
          <p:spPr bwMode="auto">
            <a:xfrm>
              <a:off x="7849" y="8193"/>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8" name="Oval 73"/>
            <p:cNvSpPr>
              <a:spLocks noChangeAspect="1" noChangeArrowheads="1"/>
            </p:cNvSpPr>
            <p:nvPr/>
          </p:nvSpPr>
          <p:spPr bwMode="auto">
            <a:xfrm>
              <a:off x="8419" y="9219"/>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199" name="Oval 74"/>
            <p:cNvSpPr>
              <a:spLocks noChangeAspect="1" noChangeArrowheads="1"/>
            </p:cNvSpPr>
            <p:nvPr/>
          </p:nvSpPr>
          <p:spPr bwMode="auto">
            <a:xfrm>
              <a:off x="8419" y="8691"/>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200" name="Oval 75"/>
            <p:cNvSpPr>
              <a:spLocks noChangeAspect="1" noChangeArrowheads="1"/>
            </p:cNvSpPr>
            <p:nvPr/>
          </p:nvSpPr>
          <p:spPr bwMode="auto">
            <a:xfrm>
              <a:off x="8419" y="8178"/>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grpSp>
          <p:nvGrpSpPr>
            <p:cNvPr id="5201" name="Group 76"/>
            <p:cNvGrpSpPr>
              <a:grpSpLocks noChangeAspect="1"/>
            </p:cNvGrpSpPr>
            <p:nvPr/>
          </p:nvGrpSpPr>
          <p:grpSpPr bwMode="auto">
            <a:xfrm>
              <a:off x="3665" y="7821"/>
              <a:ext cx="380" cy="329"/>
              <a:chOff x="10257" y="11268"/>
              <a:chExt cx="360" cy="312"/>
            </a:xfrm>
          </p:grpSpPr>
          <p:sp>
            <p:nvSpPr>
              <p:cNvPr id="5214" name="Oval 7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15" name="Line 7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202" name="Group 79"/>
            <p:cNvGrpSpPr>
              <a:grpSpLocks noChangeAspect="1"/>
            </p:cNvGrpSpPr>
            <p:nvPr/>
          </p:nvGrpSpPr>
          <p:grpSpPr bwMode="auto">
            <a:xfrm>
              <a:off x="3665" y="8349"/>
              <a:ext cx="380" cy="329"/>
              <a:chOff x="10257" y="11268"/>
              <a:chExt cx="360" cy="312"/>
            </a:xfrm>
          </p:grpSpPr>
          <p:sp>
            <p:nvSpPr>
              <p:cNvPr id="5212" name="Oval 8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13" name="Line 8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5203" name="Group 82"/>
            <p:cNvGrpSpPr>
              <a:grpSpLocks noChangeAspect="1"/>
            </p:cNvGrpSpPr>
            <p:nvPr/>
          </p:nvGrpSpPr>
          <p:grpSpPr bwMode="auto">
            <a:xfrm>
              <a:off x="3665" y="8883"/>
              <a:ext cx="380" cy="329"/>
              <a:chOff x="10257" y="11268"/>
              <a:chExt cx="360" cy="312"/>
            </a:xfrm>
          </p:grpSpPr>
          <p:sp>
            <p:nvSpPr>
              <p:cNvPr id="5210" name="Oval 83"/>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5211" name="Line 84"/>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sp>
          <p:nvSpPr>
            <p:cNvPr id="5204" name="Oval 85"/>
            <p:cNvSpPr>
              <a:spLocks noChangeArrowheads="1"/>
            </p:cNvSpPr>
            <p:nvPr/>
          </p:nvSpPr>
          <p:spPr bwMode="auto">
            <a:xfrm>
              <a:off x="3567" y="8119"/>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205" name="Oval 86"/>
            <p:cNvSpPr>
              <a:spLocks noChangeArrowheads="1"/>
            </p:cNvSpPr>
            <p:nvPr/>
          </p:nvSpPr>
          <p:spPr bwMode="auto">
            <a:xfrm>
              <a:off x="3567" y="8617"/>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206" name="Oval 87"/>
            <p:cNvSpPr>
              <a:spLocks noChangeArrowheads="1"/>
            </p:cNvSpPr>
            <p:nvPr/>
          </p:nvSpPr>
          <p:spPr bwMode="auto">
            <a:xfrm>
              <a:off x="3567" y="9166"/>
              <a:ext cx="142" cy="142"/>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graphicFrame>
          <p:nvGraphicFramePr>
            <p:cNvPr id="5134" name="Object 88"/>
            <p:cNvGraphicFramePr>
              <a:graphicFrameLocks/>
            </p:cNvGraphicFramePr>
            <p:nvPr/>
          </p:nvGraphicFramePr>
          <p:xfrm>
            <a:off x="8532" y="8194"/>
            <a:ext cx="675" cy="675"/>
          </p:xfrm>
          <a:graphic>
            <a:graphicData uri="http://schemas.openxmlformats.org/presentationml/2006/ole">
              <p:oleObj spid="_x0000_s5134" name="Equation" r:id="rId16" imgW="164814" imgH="177492" progId="Equation.DSMT4">
                <p:embed/>
              </p:oleObj>
            </a:graphicData>
          </a:graphic>
        </p:graphicFrame>
        <p:graphicFrame>
          <p:nvGraphicFramePr>
            <p:cNvPr id="5135" name="Object 89"/>
            <p:cNvGraphicFramePr>
              <a:graphicFrameLocks/>
            </p:cNvGraphicFramePr>
            <p:nvPr/>
          </p:nvGraphicFramePr>
          <p:xfrm>
            <a:off x="8532" y="8726"/>
            <a:ext cx="675" cy="675"/>
          </p:xfrm>
          <a:graphic>
            <a:graphicData uri="http://schemas.openxmlformats.org/presentationml/2006/ole">
              <p:oleObj spid="_x0000_s5135" name="Equation" r:id="rId17" imgW="164814" imgH="177492" progId="Equation.DSMT4">
                <p:embed/>
              </p:oleObj>
            </a:graphicData>
          </a:graphic>
        </p:graphicFrame>
        <p:graphicFrame>
          <p:nvGraphicFramePr>
            <p:cNvPr id="5136" name="Object 90"/>
            <p:cNvGraphicFramePr>
              <a:graphicFrameLocks/>
            </p:cNvGraphicFramePr>
            <p:nvPr/>
          </p:nvGraphicFramePr>
          <p:xfrm>
            <a:off x="8532" y="7664"/>
            <a:ext cx="675" cy="675"/>
          </p:xfrm>
          <a:graphic>
            <a:graphicData uri="http://schemas.openxmlformats.org/presentationml/2006/ole">
              <p:oleObj spid="_x0000_s5136" name="Equation" r:id="rId18" imgW="164814" imgH="177492" progId="Equation.DSMT4">
                <p:embed/>
              </p:oleObj>
            </a:graphicData>
          </a:graphic>
        </p:graphicFrame>
        <p:sp>
          <p:nvSpPr>
            <p:cNvPr id="5207" name="Oval 91"/>
            <p:cNvSpPr>
              <a:spLocks noChangeAspect="1" noChangeArrowheads="1"/>
            </p:cNvSpPr>
            <p:nvPr/>
          </p:nvSpPr>
          <p:spPr bwMode="auto">
            <a:xfrm>
              <a:off x="8974" y="9219"/>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208" name="Oval 92"/>
            <p:cNvSpPr>
              <a:spLocks noChangeAspect="1" noChangeArrowheads="1"/>
            </p:cNvSpPr>
            <p:nvPr/>
          </p:nvSpPr>
          <p:spPr bwMode="auto">
            <a:xfrm>
              <a:off x="8974" y="8691"/>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5209" name="Oval 93"/>
            <p:cNvSpPr>
              <a:spLocks noChangeAspect="1" noChangeArrowheads="1"/>
            </p:cNvSpPr>
            <p:nvPr/>
          </p:nvSpPr>
          <p:spPr bwMode="auto">
            <a:xfrm>
              <a:off x="8974" y="8178"/>
              <a:ext cx="97" cy="78"/>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grpSp>
      <p:sp>
        <p:nvSpPr>
          <p:cNvPr id="327774" name="AutoShape 94"/>
          <p:cNvSpPr>
            <a:spLocks noChangeArrowheads="1"/>
          </p:cNvSpPr>
          <p:nvPr/>
        </p:nvSpPr>
        <p:spPr bwMode="auto">
          <a:xfrm>
            <a:off x="5348288" y="5054600"/>
            <a:ext cx="3287712" cy="908050"/>
          </a:xfrm>
          <a:prstGeom prst="wedgeRoundRectCallout">
            <a:avLst>
              <a:gd name="adj1" fmla="val -70134"/>
              <a:gd name="adj2" fmla="val -233218"/>
              <a:gd name="adj3" fmla="val 16667"/>
            </a:avLst>
          </a:prstGeom>
          <a:solidFill>
            <a:srgbClr val="CCFFFF"/>
          </a:solidFill>
          <a:ln w="28575">
            <a:solidFill>
              <a:srgbClr val="9900CC"/>
            </a:solidFill>
            <a:miter lim="800000"/>
            <a:headEnd type="none" w="sm" len="sm"/>
            <a:tailEnd type="none" w="sm" len="sm"/>
          </a:ln>
        </p:spPr>
        <p:txBody>
          <a:bodyPr lIns="90000" tIns="46800" rIns="90000" bIns="46800" anchor="ctr">
            <a:spAutoFit/>
          </a:bodyPr>
          <a:lstStyle/>
          <a:p>
            <a:pPr>
              <a:spcBef>
                <a:spcPct val="50000"/>
              </a:spcBef>
            </a:pPr>
            <a:r>
              <a:rPr kumimoji="1" lang="en-US" altLang="zh-CN" sz="2400" b="1">
                <a:solidFill>
                  <a:srgbClr val="006666"/>
                </a:solidFill>
                <a:latin typeface="Times New Roman" pitchFamily="18" charset="0"/>
              </a:rPr>
              <a:t>    </a:t>
            </a:r>
            <a:r>
              <a:rPr kumimoji="1" lang="zh-CN" altLang="en-US" sz="2400" b="1">
                <a:solidFill>
                  <a:srgbClr val="006666"/>
                </a:solidFill>
                <a:latin typeface="Times New Roman" pitchFamily="18" charset="0"/>
              </a:rPr>
              <a:t>外加电场强于内电场，空间电荷区变窄</a:t>
            </a:r>
          </a:p>
        </p:txBody>
      </p:sp>
      <p:sp>
        <p:nvSpPr>
          <p:cNvPr id="327775" name="Rectangle 95"/>
          <p:cNvSpPr>
            <a:spLocks noChangeArrowheads="1"/>
          </p:cNvSpPr>
          <p:nvPr/>
        </p:nvSpPr>
        <p:spPr bwMode="auto">
          <a:xfrm>
            <a:off x="85725" y="1387475"/>
            <a:ext cx="8712200" cy="493713"/>
          </a:xfrm>
          <a:prstGeom prst="rect">
            <a:avLst/>
          </a:prstGeom>
          <a:noFill/>
          <a:ln w="9525">
            <a:noFill/>
            <a:miter lim="800000"/>
            <a:headEnd/>
            <a:tailEnd/>
          </a:ln>
        </p:spPr>
        <p:txBody>
          <a:bodyPr anchor="ctr">
            <a:spAutoFit/>
          </a:bodyPr>
          <a:lstStyle/>
          <a:p>
            <a:pPr>
              <a:lnSpc>
                <a:spcPct val="110000"/>
              </a:lnSpc>
            </a:pPr>
            <a:r>
              <a:rPr kumimoji="1" lang="en-US" altLang="zh-CN" sz="2400" b="1" i="1">
                <a:solidFill>
                  <a:srgbClr val="CC0000"/>
                </a:solidFill>
                <a:latin typeface="Times New Roman" pitchFamily="18" charset="0"/>
                <a:ea typeface="楷体_GB2312" pitchFamily="49" charset="-122"/>
              </a:rPr>
              <a:t> P</a:t>
            </a:r>
            <a:r>
              <a:rPr kumimoji="1" lang="zh-CN" altLang="en-US" sz="2400" b="1">
                <a:solidFill>
                  <a:srgbClr val="CC0000"/>
                </a:solidFill>
                <a:latin typeface="楷体_GB2312" pitchFamily="49" charset="-122"/>
                <a:ea typeface="楷体_GB2312" pitchFamily="49" charset="-122"/>
              </a:rPr>
              <a:t>区接电源正极，</a:t>
            </a:r>
            <a:r>
              <a:rPr kumimoji="1" lang="en-US" altLang="zh-CN" sz="2400" b="1" i="1">
                <a:solidFill>
                  <a:srgbClr val="CC0000"/>
                </a:solidFill>
                <a:latin typeface="Times New Roman" pitchFamily="18" charset="0"/>
                <a:ea typeface="楷体_GB2312" pitchFamily="49" charset="-122"/>
              </a:rPr>
              <a:t>N</a:t>
            </a:r>
            <a:r>
              <a:rPr kumimoji="1" lang="zh-CN" altLang="en-US" sz="2400" b="1">
                <a:solidFill>
                  <a:srgbClr val="CC0000"/>
                </a:solidFill>
                <a:latin typeface="楷体_GB2312" pitchFamily="49" charset="-122"/>
                <a:ea typeface="楷体_GB2312" pitchFamily="49" charset="-122"/>
              </a:rPr>
              <a:t>区接电源负极，称为正向接法，又称为正偏</a:t>
            </a:r>
          </a:p>
        </p:txBody>
      </p:sp>
      <p:sp>
        <p:nvSpPr>
          <p:cNvPr id="327776" name="Text Box 96"/>
          <p:cNvSpPr txBox="1">
            <a:spLocks noChangeArrowheads="1"/>
          </p:cNvSpPr>
          <p:nvPr/>
        </p:nvSpPr>
        <p:spPr bwMode="auto">
          <a:xfrm flipH="1">
            <a:off x="1928813" y="1816100"/>
            <a:ext cx="935037" cy="358775"/>
          </a:xfrm>
          <a:prstGeom prst="rect">
            <a:avLst/>
          </a:prstGeom>
          <a:noFill/>
          <a:ln w="9525">
            <a:noFill/>
            <a:miter lim="800000"/>
            <a:headEnd/>
            <a:tailEnd/>
          </a:ln>
        </p:spPr>
        <p:txBody>
          <a:bodyPr/>
          <a:lstStyle/>
          <a:p>
            <a:pPr algn="just"/>
            <a:r>
              <a:rPr lang="en-US" altLang="zh-CN" sz="2400" b="1" i="1">
                <a:solidFill>
                  <a:srgbClr val="CC0000"/>
                </a:solidFill>
                <a:latin typeface="Times New Roman" pitchFamily="18" charset="0"/>
              </a:rPr>
              <a:t>P</a:t>
            </a:r>
            <a:r>
              <a:rPr lang="zh-CN" altLang="en-US" sz="2400" b="1">
                <a:solidFill>
                  <a:srgbClr val="CC0000"/>
                </a:solidFill>
                <a:latin typeface="宋体" pitchFamily="2" charset="-122"/>
              </a:rPr>
              <a:t>区</a:t>
            </a:r>
            <a:endParaRPr lang="zh-CN" altLang="en-US" sz="2400">
              <a:solidFill>
                <a:srgbClr val="CC0000"/>
              </a:solidFill>
            </a:endParaRPr>
          </a:p>
        </p:txBody>
      </p:sp>
      <p:sp>
        <p:nvSpPr>
          <p:cNvPr id="327777" name="Text Box 97"/>
          <p:cNvSpPr txBox="1">
            <a:spLocks noChangeArrowheads="1"/>
          </p:cNvSpPr>
          <p:nvPr/>
        </p:nvSpPr>
        <p:spPr bwMode="auto">
          <a:xfrm flipH="1">
            <a:off x="6464300" y="1801813"/>
            <a:ext cx="935038" cy="358775"/>
          </a:xfrm>
          <a:prstGeom prst="rect">
            <a:avLst/>
          </a:prstGeom>
          <a:noFill/>
          <a:ln w="9525">
            <a:noFill/>
            <a:miter lim="800000"/>
            <a:headEnd/>
            <a:tailEnd/>
          </a:ln>
        </p:spPr>
        <p:txBody>
          <a:bodyPr/>
          <a:lstStyle/>
          <a:p>
            <a:pPr algn="just"/>
            <a:r>
              <a:rPr lang="en-US" altLang="zh-CN" sz="2400" b="1" i="1">
                <a:solidFill>
                  <a:srgbClr val="CC0000"/>
                </a:solidFill>
                <a:latin typeface="Times New Roman" pitchFamily="18" charset="0"/>
              </a:rPr>
              <a:t>N</a:t>
            </a:r>
            <a:r>
              <a:rPr lang="zh-CN" altLang="en-US" sz="2400" b="1">
                <a:solidFill>
                  <a:srgbClr val="CC0000"/>
                </a:solidFill>
                <a:latin typeface="宋体" pitchFamily="2" charset="-122"/>
              </a:rPr>
              <a:t>区</a:t>
            </a:r>
            <a:endParaRPr lang="zh-CN" altLang="en-US" sz="2400">
              <a:solidFill>
                <a:srgbClr val="CC0000"/>
              </a:solidFill>
            </a:endParaRPr>
          </a:p>
        </p:txBody>
      </p:sp>
      <p:grpSp>
        <p:nvGrpSpPr>
          <p:cNvPr id="18" name="Group 98"/>
          <p:cNvGrpSpPr>
            <a:grpSpLocks/>
          </p:cNvGrpSpPr>
          <p:nvPr/>
        </p:nvGrpSpPr>
        <p:grpSpPr bwMode="auto">
          <a:xfrm>
            <a:off x="4592638" y="4573588"/>
            <a:ext cx="87312" cy="434975"/>
            <a:chOff x="2880" y="3129"/>
            <a:chExt cx="55" cy="274"/>
          </a:xfrm>
        </p:grpSpPr>
        <p:sp>
          <p:nvSpPr>
            <p:cNvPr id="5162" name="Line 99"/>
            <p:cNvSpPr>
              <a:spLocks noChangeShapeType="1"/>
            </p:cNvSpPr>
            <p:nvPr/>
          </p:nvSpPr>
          <p:spPr bwMode="auto">
            <a:xfrm>
              <a:off x="2935" y="3190"/>
              <a:ext cx="0" cy="149"/>
            </a:xfrm>
            <a:prstGeom prst="line">
              <a:avLst/>
            </a:prstGeom>
            <a:noFill/>
            <a:ln w="31750">
              <a:solidFill>
                <a:srgbClr val="000000"/>
              </a:solidFill>
              <a:round/>
              <a:headEnd/>
              <a:tailEnd/>
            </a:ln>
          </p:spPr>
          <p:txBody>
            <a:bodyPr/>
            <a:lstStyle/>
            <a:p>
              <a:endParaRPr lang="zh-CN" altLang="en-US"/>
            </a:p>
          </p:txBody>
        </p:sp>
        <p:sp>
          <p:nvSpPr>
            <p:cNvPr id="5163" name="Line 100"/>
            <p:cNvSpPr>
              <a:spLocks noChangeShapeType="1"/>
            </p:cNvSpPr>
            <p:nvPr/>
          </p:nvSpPr>
          <p:spPr bwMode="auto">
            <a:xfrm>
              <a:off x="2880" y="3129"/>
              <a:ext cx="0" cy="274"/>
            </a:xfrm>
            <a:prstGeom prst="line">
              <a:avLst/>
            </a:prstGeom>
            <a:noFill/>
            <a:ln w="28575">
              <a:solidFill>
                <a:srgbClr val="000000"/>
              </a:solidFill>
              <a:round/>
              <a:headEnd/>
              <a:tailEnd/>
            </a:ln>
          </p:spPr>
          <p:txBody>
            <a:bodyPr/>
            <a:lstStyle/>
            <a:p>
              <a:endParaRPr lang="zh-CN" altLang="en-US"/>
            </a:p>
          </p:txBody>
        </p:sp>
      </p:grpSp>
      <p:sp>
        <p:nvSpPr>
          <p:cNvPr id="5143" name="Line 101"/>
          <p:cNvSpPr>
            <a:spLocks noChangeShapeType="1"/>
          </p:cNvSpPr>
          <p:nvPr/>
        </p:nvSpPr>
        <p:spPr bwMode="auto">
          <a:xfrm>
            <a:off x="4664075" y="4789488"/>
            <a:ext cx="3152775" cy="0"/>
          </a:xfrm>
          <a:prstGeom prst="line">
            <a:avLst/>
          </a:prstGeom>
          <a:noFill/>
          <a:ln w="31750">
            <a:solidFill>
              <a:srgbClr val="000000"/>
            </a:solidFill>
            <a:round/>
            <a:headEnd/>
            <a:tailEnd/>
          </a:ln>
        </p:spPr>
        <p:txBody>
          <a:bodyPr/>
          <a:lstStyle/>
          <a:p>
            <a:endParaRPr lang="zh-CN" altLang="en-US"/>
          </a:p>
        </p:txBody>
      </p:sp>
      <p:sp>
        <p:nvSpPr>
          <p:cNvPr id="5144" name="Line 102"/>
          <p:cNvSpPr>
            <a:spLocks noChangeShapeType="1"/>
          </p:cNvSpPr>
          <p:nvPr/>
        </p:nvSpPr>
        <p:spPr bwMode="auto">
          <a:xfrm>
            <a:off x="1423988" y="4789488"/>
            <a:ext cx="3152775" cy="0"/>
          </a:xfrm>
          <a:prstGeom prst="line">
            <a:avLst/>
          </a:prstGeom>
          <a:noFill/>
          <a:ln w="31750">
            <a:solidFill>
              <a:srgbClr val="000000"/>
            </a:solidFill>
            <a:round/>
            <a:headEnd/>
            <a:tailEnd/>
          </a:ln>
        </p:spPr>
        <p:txBody>
          <a:bodyPr/>
          <a:lstStyle/>
          <a:p>
            <a:endParaRPr lang="zh-CN" altLang="en-US"/>
          </a:p>
        </p:txBody>
      </p:sp>
      <p:sp>
        <p:nvSpPr>
          <p:cNvPr id="5145" name="Line 103"/>
          <p:cNvSpPr>
            <a:spLocks noChangeShapeType="1"/>
          </p:cNvSpPr>
          <p:nvPr/>
        </p:nvSpPr>
        <p:spPr bwMode="auto">
          <a:xfrm>
            <a:off x="1438275" y="2924175"/>
            <a:ext cx="0" cy="1304925"/>
          </a:xfrm>
          <a:prstGeom prst="line">
            <a:avLst/>
          </a:prstGeom>
          <a:noFill/>
          <a:ln w="9525">
            <a:solidFill>
              <a:srgbClr val="000000"/>
            </a:solidFill>
            <a:round/>
            <a:headEnd/>
            <a:tailEnd/>
          </a:ln>
        </p:spPr>
        <p:txBody>
          <a:bodyPr/>
          <a:lstStyle/>
          <a:p>
            <a:endParaRPr lang="zh-CN" altLang="en-US"/>
          </a:p>
        </p:txBody>
      </p:sp>
      <p:sp>
        <p:nvSpPr>
          <p:cNvPr id="5146" name="Line 104"/>
          <p:cNvSpPr>
            <a:spLocks noChangeShapeType="1"/>
          </p:cNvSpPr>
          <p:nvPr/>
        </p:nvSpPr>
        <p:spPr bwMode="auto">
          <a:xfrm>
            <a:off x="7832725" y="2952750"/>
            <a:ext cx="7938" cy="1868488"/>
          </a:xfrm>
          <a:prstGeom prst="line">
            <a:avLst/>
          </a:prstGeom>
          <a:noFill/>
          <a:ln w="31750">
            <a:solidFill>
              <a:srgbClr val="000000"/>
            </a:solidFill>
            <a:round/>
            <a:headEnd/>
            <a:tailEnd/>
          </a:ln>
        </p:spPr>
        <p:txBody>
          <a:bodyPr/>
          <a:lstStyle/>
          <a:p>
            <a:endParaRPr lang="zh-CN" altLang="en-US"/>
          </a:p>
        </p:txBody>
      </p:sp>
      <p:sp>
        <p:nvSpPr>
          <p:cNvPr id="5147" name="Line 105"/>
          <p:cNvSpPr>
            <a:spLocks noChangeShapeType="1"/>
          </p:cNvSpPr>
          <p:nvPr/>
        </p:nvSpPr>
        <p:spPr bwMode="auto">
          <a:xfrm>
            <a:off x="1423988" y="2952750"/>
            <a:ext cx="350837" cy="0"/>
          </a:xfrm>
          <a:prstGeom prst="line">
            <a:avLst/>
          </a:prstGeom>
          <a:noFill/>
          <a:ln w="28575">
            <a:solidFill>
              <a:srgbClr val="000000"/>
            </a:solidFill>
            <a:round/>
            <a:headEnd/>
            <a:tailEnd/>
          </a:ln>
        </p:spPr>
        <p:txBody>
          <a:bodyPr/>
          <a:lstStyle/>
          <a:p>
            <a:endParaRPr lang="zh-CN" altLang="en-US"/>
          </a:p>
        </p:txBody>
      </p:sp>
      <p:sp>
        <p:nvSpPr>
          <p:cNvPr id="5148" name="Line 106"/>
          <p:cNvSpPr>
            <a:spLocks noChangeShapeType="1"/>
          </p:cNvSpPr>
          <p:nvPr/>
        </p:nvSpPr>
        <p:spPr bwMode="auto">
          <a:xfrm>
            <a:off x="7400925" y="2952750"/>
            <a:ext cx="409575" cy="0"/>
          </a:xfrm>
          <a:prstGeom prst="line">
            <a:avLst/>
          </a:prstGeom>
          <a:noFill/>
          <a:ln w="31750">
            <a:solidFill>
              <a:srgbClr val="000000"/>
            </a:solidFill>
            <a:round/>
            <a:headEnd/>
            <a:tailEnd/>
          </a:ln>
        </p:spPr>
        <p:txBody>
          <a:bodyPr/>
          <a:lstStyle/>
          <a:p>
            <a:endParaRPr lang="zh-CN" altLang="en-US"/>
          </a:p>
        </p:txBody>
      </p:sp>
      <p:sp>
        <p:nvSpPr>
          <p:cNvPr id="5149" name="Line 107"/>
          <p:cNvSpPr>
            <a:spLocks noChangeShapeType="1"/>
          </p:cNvSpPr>
          <p:nvPr/>
        </p:nvSpPr>
        <p:spPr bwMode="auto">
          <a:xfrm>
            <a:off x="1423988" y="2917825"/>
            <a:ext cx="9525" cy="1868488"/>
          </a:xfrm>
          <a:prstGeom prst="line">
            <a:avLst/>
          </a:prstGeom>
          <a:noFill/>
          <a:ln w="31750">
            <a:solidFill>
              <a:srgbClr val="000000"/>
            </a:solidFill>
            <a:round/>
            <a:headEnd/>
            <a:tailEnd/>
          </a:ln>
        </p:spPr>
        <p:txBody>
          <a:bodyPr/>
          <a:lstStyle/>
          <a:p>
            <a:endParaRPr lang="zh-CN" altLang="en-US"/>
          </a:p>
        </p:txBody>
      </p:sp>
      <p:sp>
        <p:nvSpPr>
          <p:cNvPr id="327788" name="Line 108"/>
          <p:cNvSpPr>
            <a:spLocks noChangeShapeType="1"/>
          </p:cNvSpPr>
          <p:nvPr/>
        </p:nvSpPr>
        <p:spPr bwMode="auto">
          <a:xfrm flipH="1">
            <a:off x="4441825" y="4021138"/>
            <a:ext cx="511175" cy="0"/>
          </a:xfrm>
          <a:prstGeom prst="line">
            <a:avLst/>
          </a:prstGeom>
          <a:noFill/>
          <a:ln w="25400">
            <a:solidFill>
              <a:srgbClr val="008000"/>
            </a:solidFill>
            <a:round/>
            <a:headEnd/>
            <a:tailEnd type="triangle" w="med" len="med"/>
          </a:ln>
        </p:spPr>
        <p:txBody>
          <a:bodyPr/>
          <a:lstStyle/>
          <a:p>
            <a:endParaRPr lang="zh-CN" altLang="en-US"/>
          </a:p>
        </p:txBody>
      </p:sp>
      <p:sp>
        <p:nvSpPr>
          <p:cNvPr id="327789" name="Text Box 109"/>
          <p:cNvSpPr txBox="1">
            <a:spLocks noChangeArrowheads="1"/>
          </p:cNvSpPr>
          <p:nvPr/>
        </p:nvSpPr>
        <p:spPr bwMode="auto">
          <a:xfrm>
            <a:off x="5056188" y="3830638"/>
            <a:ext cx="1265237" cy="355600"/>
          </a:xfrm>
          <a:prstGeom prst="rect">
            <a:avLst/>
          </a:prstGeom>
          <a:noFill/>
          <a:ln w="9525">
            <a:noFill/>
            <a:miter lim="800000"/>
            <a:headEnd/>
            <a:tailEnd/>
          </a:ln>
        </p:spPr>
        <p:txBody>
          <a:bodyPr/>
          <a:lstStyle/>
          <a:p>
            <a:pPr algn="just"/>
            <a:r>
              <a:rPr kumimoji="1" lang="zh-CN" altLang="en-US" sz="2400" b="1">
                <a:solidFill>
                  <a:srgbClr val="006600"/>
                </a:solidFill>
                <a:latin typeface="宋体" pitchFamily="2" charset="-122"/>
              </a:rPr>
              <a:t>内电场</a:t>
            </a:r>
            <a:endParaRPr kumimoji="1" lang="zh-CN" altLang="en-US" sz="2400">
              <a:solidFill>
                <a:srgbClr val="006600"/>
              </a:solidFill>
              <a:latin typeface="Times New Roman" pitchFamily="18" charset="0"/>
            </a:endParaRPr>
          </a:p>
        </p:txBody>
      </p:sp>
      <p:sp>
        <p:nvSpPr>
          <p:cNvPr id="327790" name="Line 110"/>
          <p:cNvSpPr>
            <a:spLocks noChangeShapeType="1"/>
          </p:cNvSpPr>
          <p:nvPr/>
        </p:nvSpPr>
        <p:spPr bwMode="auto">
          <a:xfrm>
            <a:off x="3984625" y="4478338"/>
            <a:ext cx="1400175" cy="0"/>
          </a:xfrm>
          <a:prstGeom prst="line">
            <a:avLst/>
          </a:prstGeom>
          <a:noFill/>
          <a:ln w="28575">
            <a:solidFill>
              <a:srgbClr val="800000"/>
            </a:solidFill>
            <a:round/>
            <a:headEnd/>
            <a:tailEnd type="stealth" w="med" len="med"/>
          </a:ln>
        </p:spPr>
        <p:txBody>
          <a:bodyPr/>
          <a:lstStyle/>
          <a:p>
            <a:endParaRPr lang="zh-CN" altLang="en-US"/>
          </a:p>
        </p:txBody>
      </p:sp>
      <p:grpSp>
        <p:nvGrpSpPr>
          <p:cNvPr id="19" name="Group 118"/>
          <p:cNvGrpSpPr>
            <a:grpSpLocks/>
          </p:cNvGrpSpPr>
          <p:nvPr/>
        </p:nvGrpSpPr>
        <p:grpSpPr bwMode="auto">
          <a:xfrm>
            <a:off x="1784350" y="4178300"/>
            <a:ext cx="1050925" cy="492125"/>
            <a:chOff x="1111" y="2281"/>
            <a:chExt cx="662" cy="310"/>
          </a:xfrm>
        </p:grpSpPr>
        <p:sp>
          <p:nvSpPr>
            <p:cNvPr id="5160" name="Line 111"/>
            <p:cNvSpPr>
              <a:spLocks noChangeShapeType="1"/>
            </p:cNvSpPr>
            <p:nvPr/>
          </p:nvSpPr>
          <p:spPr bwMode="auto">
            <a:xfrm flipH="1">
              <a:off x="1111" y="2591"/>
              <a:ext cx="662" cy="0"/>
            </a:xfrm>
            <a:prstGeom prst="line">
              <a:avLst/>
            </a:prstGeom>
            <a:noFill/>
            <a:ln w="31750">
              <a:solidFill>
                <a:srgbClr val="FF3300"/>
              </a:solidFill>
              <a:round/>
              <a:headEnd/>
              <a:tailEnd type="triangle" w="med" len="med"/>
            </a:ln>
          </p:spPr>
          <p:txBody>
            <a:bodyPr/>
            <a:lstStyle/>
            <a:p>
              <a:endParaRPr lang="zh-CN" altLang="en-US"/>
            </a:p>
          </p:txBody>
        </p:sp>
        <p:sp>
          <p:nvSpPr>
            <p:cNvPr id="5161" name="Text Box 112"/>
            <p:cNvSpPr txBox="1">
              <a:spLocks noChangeArrowheads="1"/>
            </p:cNvSpPr>
            <p:nvPr/>
          </p:nvSpPr>
          <p:spPr bwMode="auto">
            <a:xfrm>
              <a:off x="1335" y="2281"/>
              <a:ext cx="320" cy="287"/>
            </a:xfrm>
            <a:prstGeom prst="rect">
              <a:avLst/>
            </a:prstGeom>
            <a:noFill/>
            <a:ln w="9525">
              <a:noFill/>
              <a:miter lim="800000"/>
              <a:headEnd/>
              <a:tailEnd/>
            </a:ln>
          </p:spPr>
          <p:txBody>
            <a:bodyPr/>
            <a:lstStyle/>
            <a:p>
              <a:pPr algn="just"/>
              <a:r>
                <a:rPr kumimoji="1" lang="en-US" altLang="zh-CN" sz="2400" b="1" i="1">
                  <a:latin typeface="Times New Roman" pitchFamily="18" charset="0"/>
                </a:rPr>
                <a:t>I</a:t>
              </a:r>
              <a:r>
                <a:rPr kumimoji="1" lang="en-US" altLang="zh-CN" sz="2400" b="1" baseline="-25000">
                  <a:latin typeface="Times New Roman" pitchFamily="18" charset="0"/>
                </a:rPr>
                <a:t>F</a:t>
              </a:r>
              <a:endParaRPr kumimoji="1" lang="en-US" altLang="zh-CN" sz="2400">
                <a:latin typeface="Times New Roman" pitchFamily="18" charset="0"/>
              </a:endParaRPr>
            </a:p>
          </p:txBody>
        </p:sp>
      </p:grpSp>
      <p:sp>
        <p:nvSpPr>
          <p:cNvPr id="327793" name="Text Box 113"/>
          <p:cNvSpPr txBox="1">
            <a:spLocks noChangeArrowheads="1"/>
          </p:cNvSpPr>
          <p:nvPr/>
        </p:nvSpPr>
        <p:spPr bwMode="auto">
          <a:xfrm>
            <a:off x="3008313" y="4051300"/>
            <a:ext cx="1265237" cy="355600"/>
          </a:xfrm>
          <a:prstGeom prst="rect">
            <a:avLst/>
          </a:prstGeom>
          <a:noFill/>
          <a:ln w="9525">
            <a:noFill/>
            <a:miter lim="800000"/>
            <a:headEnd/>
            <a:tailEnd/>
          </a:ln>
        </p:spPr>
        <p:txBody>
          <a:bodyPr/>
          <a:lstStyle/>
          <a:p>
            <a:pPr algn="just"/>
            <a:r>
              <a:rPr kumimoji="1" lang="zh-CN" altLang="en-US" sz="2400" b="1">
                <a:solidFill>
                  <a:srgbClr val="800000"/>
                </a:solidFill>
                <a:latin typeface="宋体" pitchFamily="2" charset="-122"/>
              </a:rPr>
              <a:t>外电场</a:t>
            </a:r>
            <a:endParaRPr kumimoji="1" lang="zh-CN" altLang="en-US" sz="2400">
              <a:solidFill>
                <a:srgbClr val="800000"/>
              </a:solidFill>
              <a:latin typeface="Times New Roman" pitchFamily="18" charset="0"/>
            </a:endParaRPr>
          </a:p>
        </p:txBody>
      </p:sp>
      <p:sp>
        <p:nvSpPr>
          <p:cNvPr id="327794" name="AutoShape 114"/>
          <p:cNvSpPr>
            <a:spLocks noChangeArrowheads="1"/>
          </p:cNvSpPr>
          <p:nvPr/>
        </p:nvSpPr>
        <p:spPr bwMode="auto">
          <a:xfrm>
            <a:off x="704850" y="5414963"/>
            <a:ext cx="3563938" cy="514350"/>
          </a:xfrm>
          <a:prstGeom prst="wedgeRoundRectCallout">
            <a:avLst>
              <a:gd name="adj1" fmla="val -8528"/>
              <a:gd name="adj2" fmla="val -243519"/>
              <a:gd name="adj3" fmla="val 16667"/>
            </a:avLst>
          </a:prstGeom>
          <a:solidFill>
            <a:srgbClr val="FFCC99"/>
          </a:solidFill>
          <a:ln w="28575">
            <a:solidFill>
              <a:srgbClr val="9900CC"/>
            </a:solidFill>
            <a:miter lim="800000"/>
            <a:headEnd type="none" w="sm" len="sm"/>
            <a:tailEnd type="none" w="sm" len="sm"/>
          </a:ln>
        </p:spPr>
        <p:txBody>
          <a:bodyPr lIns="90000" tIns="46800" rIns="90000" bIns="46800" anchor="ctr">
            <a:spAutoFit/>
          </a:bodyPr>
          <a:lstStyle/>
          <a:p>
            <a:pPr>
              <a:spcBef>
                <a:spcPct val="50000"/>
              </a:spcBef>
            </a:pPr>
            <a:r>
              <a:rPr kumimoji="1" lang="en-US" altLang="zh-CN" sz="2400" b="1">
                <a:solidFill>
                  <a:srgbClr val="006666"/>
                </a:solidFill>
                <a:latin typeface="Times New Roman" pitchFamily="18" charset="0"/>
              </a:rPr>
              <a:t>    </a:t>
            </a:r>
            <a:r>
              <a:rPr kumimoji="1" lang="zh-CN" altLang="en-US" sz="2400" b="1">
                <a:solidFill>
                  <a:srgbClr val="006666"/>
                </a:solidFill>
                <a:latin typeface="Times New Roman" pitchFamily="18" charset="0"/>
              </a:rPr>
              <a:t>形成大的正向电流</a:t>
            </a:r>
          </a:p>
        </p:txBody>
      </p:sp>
      <p:sp>
        <p:nvSpPr>
          <p:cNvPr id="327795" name="Rectangle 115"/>
          <p:cNvSpPr>
            <a:spLocks noChangeArrowheads="1"/>
          </p:cNvSpPr>
          <p:nvPr/>
        </p:nvSpPr>
        <p:spPr bwMode="auto">
          <a:xfrm>
            <a:off x="287338" y="5962650"/>
            <a:ext cx="8305800" cy="895350"/>
          </a:xfrm>
          <a:prstGeom prst="rect">
            <a:avLst/>
          </a:prstGeom>
          <a:noFill/>
          <a:ln w="9525">
            <a:noFill/>
            <a:miter lim="800000"/>
            <a:headEnd/>
            <a:tailEnd/>
          </a:ln>
        </p:spPr>
        <p:txBody>
          <a:bodyPr anchor="ctr">
            <a:spAutoFit/>
          </a:bodyPr>
          <a:lstStyle/>
          <a:p>
            <a:pPr>
              <a:lnSpc>
                <a:spcPct val="110000"/>
              </a:lnSpc>
            </a:pPr>
            <a:r>
              <a:rPr kumimoji="1" lang="zh-CN" altLang="en-US" sz="2400" b="1">
                <a:latin typeface="楷体_GB2312" pitchFamily="49" charset="-122"/>
                <a:ea typeface="楷体_GB2312" pitchFamily="49" charset="-122"/>
              </a:rPr>
              <a:t>正向接法时，</a:t>
            </a:r>
            <a:r>
              <a:rPr kumimoji="1" lang="en-US" altLang="zh-CN" sz="2400" b="1">
                <a:latin typeface="Times New Roman" pitchFamily="18" charset="0"/>
                <a:ea typeface="楷体_GB2312" pitchFamily="49" charset="-122"/>
              </a:rPr>
              <a:t>PN</a:t>
            </a:r>
            <a:r>
              <a:rPr kumimoji="1" lang="zh-CN" altLang="en-US" sz="2400" b="1">
                <a:latin typeface="楷体_GB2312" pitchFamily="49" charset="-122"/>
                <a:ea typeface="楷体_GB2312" pitchFamily="49" charset="-122"/>
              </a:rPr>
              <a:t>结呈现低阻性，流过的正向电流</a:t>
            </a:r>
            <a:r>
              <a:rPr kumimoji="1" lang="en-US" altLang="zh-CN" sz="2400" b="1" i="1">
                <a:latin typeface="Times New Roman" pitchFamily="18" charset="0"/>
                <a:ea typeface="楷体_GB2312" pitchFamily="49" charset="-122"/>
              </a:rPr>
              <a:t>I</a:t>
            </a:r>
            <a:r>
              <a:rPr kumimoji="1" lang="en-US" altLang="zh-CN" sz="2400" b="1" baseline="-25000">
                <a:latin typeface="Times New Roman" pitchFamily="18" charset="0"/>
                <a:ea typeface="楷体_GB2312" pitchFamily="49" charset="-122"/>
              </a:rPr>
              <a:t>F</a:t>
            </a:r>
            <a:r>
              <a:rPr kumimoji="1" lang="zh-CN" altLang="en-US" sz="2400" b="1">
                <a:latin typeface="楷体_GB2312" pitchFamily="49" charset="-122"/>
                <a:ea typeface="楷体_GB2312" pitchFamily="49" charset="-122"/>
              </a:rPr>
              <a:t>大，</a:t>
            </a:r>
          </a:p>
          <a:p>
            <a:pPr>
              <a:lnSpc>
                <a:spcPct val="110000"/>
              </a:lnSpc>
            </a:pPr>
            <a:r>
              <a:rPr kumimoji="1" lang="zh-CN" altLang="en-US" sz="2400" b="1">
                <a:solidFill>
                  <a:srgbClr val="FF0000"/>
                </a:solidFill>
                <a:latin typeface="楷体_GB2312" pitchFamily="49" charset="-122"/>
                <a:ea typeface="楷体_GB2312" pitchFamily="49" charset="-122"/>
              </a:rPr>
              <a:t>      </a:t>
            </a:r>
            <a:r>
              <a:rPr kumimoji="1" lang="zh-CN" altLang="en-US" sz="2400" b="1">
                <a:latin typeface="楷体_GB2312" pitchFamily="49" charset="-122"/>
                <a:ea typeface="楷体_GB2312" pitchFamily="49" charset="-122"/>
              </a:rPr>
              <a:t>此时称</a:t>
            </a:r>
            <a:r>
              <a:rPr kumimoji="1" lang="en-US" altLang="zh-CN" sz="2400" b="1">
                <a:latin typeface="Times New Roman" pitchFamily="18" charset="0"/>
                <a:ea typeface="楷体_GB2312" pitchFamily="49" charset="-122"/>
              </a:rPr>
              <a:t>PN</a:t>
            </a:r>
            <a:r>
              <a:rPr kumimoji="1" lang="zh-CN" altLang="en-US" sz="2400" b="1">
                <a:latin typeface="楷体_GB2312" pitchFamily="49" charset="-122"/>
                <a:ea typeface="楷体_GB2312" pitchFamily="49" charset="-122"/>
              </a:rPr>
              <a:t>结处于</a:t>
            </a:r>
            <a:r>
              <a:rPr kumimoji="1" lang="zh-CN" altLang="en-US" sz="2400" b="1">
                <a:solidFill>
                  <a:srgbClr val="FF0000"/>
                </a:solidFill>
                <a:latin typeface="楷体_GB2312" pitchFamily="49" charset="-122"/>
                <a:ea typeface="楷体_GB2312" pitchFamily="49" charset="-122"/>
              </a:rPr>
              <a:t>正向导通状态</a:t>
            </a:r>
            <a:r>
              <a:rPr kumimoji="1" lang="zh-CN" altLang="en-US" sz="2400" b="1">
                <a:solidFill>
                  <a:srgbClr val="CC0000"/>
                </a:solidFill>
                <a:latin typeface="楷体_GB2312" pitchFamily="49" charset="-122"/>
                <a:ea typeface="楷体_GB2312" pitchFamily="49" charset="-122"/>
              </a:rPr>
              <a:t>。</a:t>
            </a:r>
          </a:p>
        </p:txBody>
      </p:sp>
      <p:sp>
        <p:nvSpPr>
          <p:cNvPr id="5157" name="Rectangle 117"/>
          <p:cNvSpPr>
            <a:spLocks noChangeArrowheads="1"/>
          </p:cNvSpPr>
          <p:nvPr/>
        </p:nvSpPr>
        <p:spPr bwMode="auto">
          <a:xfrm>
            <a:off x="0" y="0"/>
            <a:ext cx="5486400" cy="609600"/>
          </a:xfrm>
          <a:prstGeom prst="rect">
            <a:avLst/>
          </a:prstGeom>
          <a:noFill/>
          <a:ln w="9525">
            <a:noFill/>
            <a:miter lim="800000"/>
            <a:headEnd/>
            <a:tailEnd/>
          </a:ln>
        </p:spPr>
        <p:txBody>
          <a:bodyPr/>
          <a:lstStyle/>
          <a:p>
            <a:r>
              <a:rPr kumimoji="1" lang="zh-CN" altLang="en-US" sz="2400" b="1">
                <a:latin typeface="Times New Roman" pitchFamily="18" charset="0"/>
                <a:ea typeface="楷体_GB2312" pitchFamily="49" charset="-122"/>
              </a:rPr>
              <a:t>二、</a:t>
            </a:r>
            <a:r>
              <a:rPr kumimoji="1" lang="en-US" altLang="zh-CN" sz="2400" b="1">
                <a:latin typeface="Times New Roman" pitchFamily="18" charset="0"/>
                <a:ea typeface="楷体_GB2312" pitchFamily="49" charset="-122"/>
              </a:rPr>
              <a:t>PN</a:t>
            </a:r>
            <a:r>
              <a:rPr kumimoji="1" lang="zh-CN" altLang="en-US" sz="2400" b="1">
                <a:latin typeface="Times New Roman" pitchFamily="18" charset="0"/>
                <a:ea typeface="楷体_GB2312" pitchFamily="49" charset="-122"/>
              </a:rPr>
              <a:t>结的特性</a:t>
            </a: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单向导电性</a:t>
            </a:r>
          </a:p>
        </p:txBody>
      </p:sp>
      <p:sp>
        <p:nvSpPr>
          <p:cNvPr id="327799" name="Text Box 119"/>
          <p:cNvSpPr txBox="1">
            <a:spLocks noChangeArrowheads="1"/>
          </p:cNvSpPr>
          <p:nvPr/>
        </p:nvSpPr>
        <p:spPr bwMode="auto">
          <a:xfrm>
            <a:off x="227013" y="930275"/>
            <a:ext cx="4213225" cy="457200"/>
          </a:xfrm>
          <a:prstGeom prst="rect">
            <a:avLst/>
          </a:prstGeom>
          <a:noFill/>
          <a:ln w="9525">
            <a:noFill/>
            <a:miter lim="800000"/>
            <a:headEnd/>
            <a:tailEnd/>
          </a:ln>
        </p:spPr>
        <p:txBody>
          <a:bodyPr>
            <a:spAutoFit/>
          </a:bodyPr>
          <a:lstStyle/>
          <a:p>
            <a:r>
              <a:rPr kumimoji="1" lang="en-US" altLang="zh-CN" sz="2400" b="1">
                <a:latin typeface="Times New Roman" pitchFamily="18" charset="0"/>
              </a:rPr>
              <a:t>1.</a:t>
            </a:r>
            <a:r>
              <a:rPr kumimoji="1" lang="zh-CN" altLang="en-US" sz="2400" b="1">
                <a:latin typeface="Times New Roman" pitchFamily="18" charset="0"/>
              </a:rPr>
              <a:t>外加正向电压</a:t>
            </a:r>
          </a:p>
        </p:txBody>
      </p:sp>
      <p:sp>
        <p:nvSpPr>
          <p:cNvPr id="119" name="Text Box 119"/>
          <p:cNvSpPr txBox="1">
            <a:spLocks noChangeArrowheads="1"/>
          </p:cNvSpPr>
          <p:nvPr/>
        </p:nvSpPr>
        <p:spPr bwMode="auto">
          <a:xfrm>
            <a:off x="357188" y="473075"/>
            <a:ext cx="8278812" cy="461963"/>
          </a:xfrm>
          <a:prstGeom prst="rect">
            <a:avLst/>
          </a:prstGeom>
          <a:noFill/>
          <a:ln w="9525">
            <a:noFill/>
            <a:miter lim="800000"/>
            <a:headEnd/>
            <a:tailEnd/>
          </a:ln>
        </p:spPr>
        <p:txBody>
          <a:bodyPr>
            <a:spAutoFit/>
          </a:bodyPr>
          <a:lstStyle/>
          <a:p>
            <a:r>
              <a:rPr kumimoji="1" lang="en-US" altLang="zh-CN" sz="2400" b="1">
                <a:latin typeface="Times New Roman" pitchFamily="18" charset="0"/>
              </a:rPr>
              <a:t>PN</a:t>
            </a:r>
            <a:r>
              <a:rPr kumimoji="1" lang="zh-CN" altLang="en-US" sz="2400" b="1">
                <a:latin typeface="Times New Roman" pitchFamily="18" charset="0"/>
              </a:rPr>
              <a:t>结外加电压的方式称为偏置方式，所加电压称为偏置电压。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27799"/>
                                        </p:tgtEl>
                                        <p:attrNameLst>
                                          <p:attrName>style.visibility</p:attrName>
                                        </p:attrNameLst>
                                      </p:cBhvr>
                                      <p:to>
                                        <p:strVal val="visible"/>
                                      </p:to>
                                    </p:set>
                                    <p:animEffect transition="in" filter="box(in)">
                                      <p:cBhvr>
                                        <p:cTn id="11" dur="500"/>
                                        <p:tgtEl>
                                          <p:spTgt spid="3277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edge">
                                      <p:cBhvr>
                                        <p:cTn id="16" dur="2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8" presetClass="emph" presetSubtype="0" fill="hold" nodeType="clickEffect">
                                  <p:stCondLst>
                                    <p:cond delay="0"/>
                                  </p:stCondLst>
                                  <p:childTnLst>
                                    <p:animRot by="21600000">
                                      <p:cBhvr>
                                        <p:cTn id="20" dur="2000" fill="hold"/>
                                        <p:tgtEl>
                                          <p:spTgt spid="18"/>
                                        </p:tgtEl>
                                        <p:attrNameLst>
                                          <p:attrName>r</p:attrName>
                                        </p:attrNameLst>
                                      </p:cBhvr>
                                    </p:animRo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27776"/>
                                        </p:tgtEl>
                                        <p:attrNameLst>
                                          <p:attrName>style.visibility</p:attrName>
                                        </p:attrNameLst>
                                      </p:cBhvr>
                                      <p:to>
                                        <p:strVal val="visible"/>
                                      </p:to>
                                    </p:set>
                                    <p:animEffect transition="in" filter="box(in)">
                                      <p:cBhvr>
                                        <p:cTn id="25" dur="500"/>
                                        <p:tgtEl>
                                          <p:spTgt spid="32777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27777"/>
                                        </p:tgtEl>
                                        <p:attrNameLst>
                                          <p:attrName>style.visibility</p:attrName>
                                        </p:attrNameLst>
                                      </p:cBhvr>
                                      <p:to>
                                        <p:strVal val="visible"/>
                                      </p:to>
                                    </p:set>
                                    <p:animEffect transition="in" filter="box(in)">
                                      <p:cBhvr>
                                        <p:cTn id="30" dur="500"/>
                                        <p:tgtEl>
                                          <p:spTgt spid="32777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27775"/>
                                        </p:tgtEl>
                                        <p:attrNameLst>
                                          <p:attrName>style.visibility</p:attrName>
                                        </p:attrNameLst>
                                      </p:cBhvr>
                                      <p:to>
                                        <p:strVal val="visible"/>
                                      </p:to>
                                    </p:set>
                                    <p:animEffect transition="in" filter="wipe(left)">
                                      <p:cBhvr>
                                        <p:cTn id="35" dur="3000"/>
                                        <p:tgtEl>
                                          <p:spTgt spid="32777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327789"/>
                                        </p:tgtEl>
                                        <p:attrNameLst>
                                          <p:attrName>style.visibility</p:attrName>
                                        </p:attrNameLst>
                                      </p:cBhvr>
                                      <p:to>
                                        <p:strVal val="visible"/>
                                      </p:to>
                                    </p:set>
                                    <p:anim calcmode="lin" valueType="num">
                                      <p:cBhvr additive="base">
                                        <p:cTn id="40" dur="500" fill="hold"/>
                                        <p:tgtEl>
                                          <p:spTgt spid="327789"/>
                                        </p:tgtEl>
                                        <p:attrNameLst>
                                          <p:attrName>ppt_x</p:attrName>
                                        </p:attrNameLst>
                                      </p:cBhvr>
                                      <p:tavLst>
                                        <p:tav tm="0">
                                          <p:val>
                                            <p:strVal val="1+#ppt_w/2"/>
                                          </p:val>
                                        </p:tav>
                                        <p:tav tm="100000">
                                          <p:val>
                                            <p:strVal val="#ppt_x"/>
                                          </p:val>
                                        </p:tav>
                                      </p:tavLst>
                                    </p:anim>
                                    <p:anim calcmode="lin" valueType="num">
                                      <p:cBhvr additive="base">
                                        <p:cTn id="41" dur="500" fill="hold"/>
                                        <p:tgtEl>
                                          <p:spTgt spid="327789"/>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27788"/>
                                        </p:tgtEl>
                                        <p:attrNameLst>
                                          <p:attrName>style.visibility</p:attrName>
                                        </p:attrNameLst>
                                      </p:cBhvr>
                                      <p:to>
                                        <p:strVal val="visible"/>
                                      </p:to>
                                    </p:set>
                                    <p:animEffect transition="in" filter="wipe(right)">
                                      <p:cBhvr>
                                        <p:cTn id="46" dur="2000"/>
                                        <p:tgtEl>
                                          <p:spTgt spid="32778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27793"/>
                                        </p:tgtEl>
                                        <p:attrNameLst>
                                          <p:attrName>style.visibility</p:attrName>
                                        </p:attrNameLst>
                                      </p:cBhvr>
                                      <p:to>
                                        <p:strVal val="visible"/>
                                      </p:to>
                                    </p:set>
                                    <p:anim calcmode="lin" valueType="num">
                                      <p:cBhvr additive="base">
                                        <p:cTn id="51" dur="1000" fill="hold"/>
                                        <p:tgtEl>
                                          <p:spTgt spid="327793"/>
                                        </p:tgtEl>
                                        <p:attrNameLst>
                                          <p:attrName>ppt_x</p:attrName>
                                        </p:attrNameLst>
                                      </p:cBhvr>
                                      <p:tavLst>
                                        <p:tav tm="0">
                                          <p:val>
                                            <p:strVal val="0-#ppt_w/2"/>
                                          </p:val>
                                        </p:tav>
                                        <p:tav tm="100000">
                                          <p:val>
                                            <p:strVal val="#ppt_x"/>
                                          </p:val>
                                        </p:tav>
                                      </p:tavLst>
                                    </p:anim>
                                    <p:anim calcmode="lin" valueType="num">
                                      <p:cBhvr additive="base">
                                        <p:cTn id="52" dur="1000" fill="hold"/>
                                        <p:tgtEl>
                                          <p:spTgt spid="327793"/>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7790"/>
                                        </p:tgtEl>
                                        <p:attrNameLst>
                                          <p:attrName>style.visibility</p:attrName>
                                        </p:attrNameLst>
                                      </p:cBhvr>
                                      <p:to>
                                        <p:strVal val="visible"/>
                                      </p:to>
                                    </p:set>
                                    <p:animEffect transition="in" filter="wipe(left)">
                                      <p:cBhvr>
                                        <p:cTn id="57" dur="2000"/>
                                        <p:tgtEl>
                                          <p:spTgt spid="32779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27774"/>
                                        </p:tgtEl>
                                        <p:attrNameLst>
                                          <p:attrName>style.visibility</p:attrName>
                                        </p:attrNameLst>
                                      </p:cBhvr>
                                      <p:to>
                                        <p:strVal val="visible"/>
                                      </p:to>
                                    </p:set>
                                    <p:anim calcmode="lin" valueType="num">
                                      <p:cBhvr additive="base">
                                        <p:cTn id="62" dur="3000" fill="hold"/>
                                        <p:tgtEl>
                                          <p:spTgt spid="327774"/>
                                        </p:tgtEl>
                                        <p:attrNameLst>
                                          <p:attrName>ppt_x</p:attrName>
                                        </p:attrNameLst>
                                      </p:cBhvr>
                                      <p:tavLst>
                                        <p:tav tm="0">
                                          <p:val>
                                            <p:strVal val="#ppt_x"/>
                                          </p:val>
                                        </p:tav>
                                        <p:tav tm="100000">
                                          <p:val>
                                            <p:strVal val="#ppt_x"/>
                                          </p:val>
                                        </p:tav>
                                      </p:tavLst>
                                    </p:anim>
                                    <p:anim calcmode="lin" valueType="num">
                                      <p:cBhvr additive="base">
                                        <p:cTn id="63" dur="3000" fill="hold"/>
                                        <p:tgtEl>
                                          <p:spTgt spid="327774"/>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box(in)">
                                      <p:cBhvr>
                                        <p:cTn id="68" dur="500"/>
                                        <p:tgtEl>
                                          <p:spTgt spid="1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7" presetClass="entr" presetSubtype="2" fill="hold" grpId="0" nodeType="clickEffect">
                                  <p:stCondLst>
                                    <p:cond delay="0"/>
                                  </p:stCondLst>
                                  <p:childTnLst>
                                    <p:set>
                                      <p:cBhvr>
                                        <p:cTn id="72" dur="1" fill="hold">
                                          <p:stCondLst>
                                            <p:cond delay="0"/>
                                          </p:stCondLst>
                                        </p:cTn>
                                        <p:tgtEl>
                                          <p:spTgt spid="327794"/>
                                        </p:tgtEl>
                                        <p:attrNameLst>
                                          <p:attrName>style.visibility</p:attrName>
                                        </p:attrNameLst>
                                      </p:cBhvr>
                                      <p:to>
                                        <p:strVal val="visible"/>
                                      </p:to>
                                    </p:set>
                                    <p:anim calcmode="lin" valueType="num">
                                      <p:cBhvr additive="base">
                                        <p:cTn id="73" dur="3000" fill="hold"/>
                                        <p:tgtEl>
                                          <p:spTgt spid="327794"/>
                                        </p:tgtEl>
                                        <p:attrNameLst>
                                          <p:attrName>ppt_x</p:attrName>
                                        </p:attrNameLst>
                                      </p:cBhvr>
                                      <p:tavLst>
                                        <p:tav tm="0">
                                          <p:val>
                                            <p:strVal val="1+#ppt_w/2"/>
                                          </p:val>
                                        </p:tav>
                                        <p:tav tm="100000">
                                          <p:val>
                                            <p:strVal val="#ppt_x"/>
                                          </p:val>
                                        </p:tav>
                                      </p:tavLst>
                                    </p:anim>
                                    <p:anim calcmode="lin" valueType="num">
                                      <p:cBhvr additive="base">
                                        <p:cTn id="74" dur="3000" fill="hold"/>
                                        <p:tgtEl>
                                          <p:spTgt spid="327794"/>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7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4" grpId="0" animBg="1"/>
      <p:bldP spid="327775" grpId="0" autoUpdateAnimBg="0"/>
      <p:bldP spid="327776" grpId="0"/>
      <p:bldP spid="327777" grpId="0"/>
      <p:bldP spid="327788" grpId="0" animBg="1"/>
      <p:bldP spid="327789" grpId="0"/>
      <p:bldP spid="327790" grpId="0" animBg="1"/>
      <p:bldP spid="327793" grpId="0"/>
      <p:bldP spid="327794" grpId="0" animBg="1"/>
      <p:bldP spid="327795" grpId="0"/>
      <p:bldP spid="327799" grpId="0"/>
      <p:bldP spid="1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
          <p:cNvSpPr>
            <a:spLocks noChangeArrowheads="1"/>
          </p:cNvSpPr>
          <p:nvPr/>
        </p:nvSpPr>
        <p:spPr bwMode="auto">
          <a:xfrm>
            <a:off x="166632" y="174584"/>
            <a:ext cx="4038600" cy="646331"/>
          </a:xfrm>
          <a:prstGeom prst="rect">
            <a:avLst/>
          </a:prstGeom>
          <a:noFill/>
          <a:ln w="12700" cap="sq">
            <a:noFill/>
            <a:miter lim="800000"/>
            <a:headEnd type="none" w="sm" len="sm"/>
            <a:tailEnd type="none" w="sm" len="sm"/>
          </a:ln>
        </p:spPr>
        <p:txBody>
          <a:bodyPr>
            <a:spAutoFit/>
          </a:bodyPr>
          <a:lstStyle/>
          <a:p>
            <a:pPr marL="342900" indent="-342900" eaLnBrk="0" hangingPunct="0">
              <a:lnSpc>
                <a:spcPct val="150000"/>
              </a:lnSpc>
              <a:spcBef>
                <a:spcPct val="20000"/>
              </a:spcBef>
              <a:buClr>
                <a:schemeClr val="hlink"/>
              </a:buClr>
              <a:buSzPct val="50000"/>
              <a:buFont typeface="Monotype Sorts" pitchFamily="2" charset="2"/>
              <a:buNone/>
              <a:defRPr/>
            </a:pPr>
            <a:r>
              <a:rPr lang="en-US" altLang="zh-CN" sz="2400" b="1" kern="0" dirty="0" smtClean="0">
                <a:solidFill>
                  <a:srgbClr val="FF0000"/>
                </a:solidFill>
                <a:latin typeface="+mn-lt"/>
                <a:ea typeface="楷体_GB2312"/>
              </a:rPr>
              <a:t>6. </a:t>
            </a:r>
            <a:r>
              <a:rPr lang="zh-CN" altLang="en-US" sz="2400" b="1" kern="0" dirty="0" smtClean="0">
                <a:solidFill>
                  <a:srgbClr val="FF0000"/>
                </a:solidFill>
                <a:latin typeface="+mn-lt"/>
                <a:ea typeface="楷体_GB2312"/>
              </a:rPr>
              <a:t>求和放大</a:t>
            </a:r>
            <a:r>
              <a:rPr lang="zh-CN" altLang="en-US" sz="2400" b="1" kern="0" dirty="0">
                <a:solidFill>
                  <a:srgbClr val="FF0000"/>
                </a:solidFill>
                <a:latin typeface="+mn-lt"/>
                <a:ea typeface="楷体_GB2312"/>
              </a:rPr>
              <a:t>电路</a:t>
            </a:r>
          </a:p>
        </p:txBody>
      </p:sp>
      <p:graphicFrame>
        <p:nvGraphicFramePr>
          <p:cNvPr id="180239" name="Object 28"/>
          <p:cNvGraphicFramePr>
            <a:graphicFrameLocks noChangeAspect="1"/>
          </p:cNvGraphicFramePr>
          <p:nvPr/>
        </p:nvGraphicFramePr>
        <p:xfrm>
          <a:off x="3976680" y="809592"/>
          <a:ext cx="4283075" cy="2170112"/>
        </p:xfrm>
        <a:graphic>
          <a:graphicData uri="http://schemas.openxmlformats.org/presentationml/2006/ole">
            <p:oleObj spid="_x0000_s180239" name="图片" r:id="rId4" imgW="2141728" imgH="1086956" progId="Word.Picture.8">
              <p:embed/>
            </p:oleObj>
          </a:graphicData>
        </a:graphic>
      </p:graphicFrame>
      <p:graphicFrame>
        <p:nvGraphicFramePr>
          <p:cNvPr id="20" name="Object 8"/>
          <p:cNvGraphicFramePr>
            <a:graphicFrameLocks noChangeAspect="1"/>
          </p:cNvGraphicFramePr>
          <p:nvPr/>
        </p:nvGraphicFramePr>
        <p:xfrm>
          <a:off x="398462" y="942975"/>
          <a:ext cx="2560171" cy="977881"/>
        </p:xfrm>
        <a:graphic>
          <a:graphicData uri="http://schemas.openxmlformats.org/presentationml/2006/ole">
            <p:oleObj spid="_x0000_s180240" name="Equation" r:id="rId5" imgW="1130040" imgH="431640" progId="Equation.DSMT4">
              <p:embed/>
            </p:oleObj>
          </a:graphicData>
        </a:graphic>
      </p:graphicFrame>
      <p:grpSp>
        <p:nvGrpSpPr>
          <p:cNvPr id="21" name="Group 9"/>
          <p:cNvGrpSpPr>
            <a:grpSpLocks/>
          </p:cNvGrpSpPr>
          <p:nvPr/>
        </p:nvGrpSpPr>
        <p:grpSpPr bwMode="auto">
          <a:xfrm>
            <a:off x="603200" y="1960544"/>
            <a:ext cx="2239963" cy="533400"/>
            <a:chOff x="2467" y="2054"/>
            <a:chExt cx="1411" cy="336"/>
          </a:xfrm>
        </p:grpSpPr>
        <p:graphicFrame>
          <p:nvGraphicFramePr>
            <p:cNvPr id="22" name="Object 10"/>
            <p:cNvGraphicFramePr>
              <a:graphicFrameLocks noChangeAspect="1"/>
            </p:cNvGraphicFramePr>
            <p:nvPr/>
          </p:nvGraphicFramePr>
          <p:xfrm>
            <a:off x="2781" y="2108"/>
            <a:ext cx="1097" cy="282"/>
          </p:xfrm>
          <a:graphic>
            <a:graphicData uri="http://schemas.openxmlformats.org/presentationml/2006/ole">
              <p:oleObj spid="_x0000_s180241" name="Equation" r:id="rId6" imgW="787058" imgH="203112" progId="Equation.3">
                <p:embed/>
              </p:oleObj>
            </a:graphicData>
          </a:graphic>
        </p:graphicFrame>
        <p:sp>
          <p:nvSpPr>
            <p:cNvPr id="23" name="Rectangle 11"/>
            <p:cNvSpPr>
              <a:spLocks noChangeArrowheads="1"/>
            </p:cNvSpPr>
            <p:nvPr/>
          </p:nvSpPr>
          <p:spPr bwMode="auto">
            <a:xfrm>
              <a:off x="2467" y="2054"/>
              <a:ext cx="520" cy="3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dirty="0" smtClean="0">
                  <a:solidFill>
                    <a:srgbClr val="000000"/>
                  </a:solidFill>
                </a:rPr>
                <a:t>若</a:t>
              </a:r>
            </a:p>
          </p:txBody>
        </p:sp>
      </p:grpSp>
      <p:grpSp>
        <p:nvGrpSpPr>
          <p:cNvPr id="24" name="Group 16"/>
          <p:cNvGrpSpPr>
            <a:grpSpLocks/>
          </p:cNvGrpSpPr>
          <p:nvPr/>
        </p:nvGrpSpPr>
        <p:grpSpPr bwMode="auto">
          <a:xfrm>
            <a:off x="444449" y="2874956"/>
            <a:ext cx="3157538" cy="673099"/>
            <a:chOff x="4034" y="2077"/>
            <a:chExt cx="1989" cy="424"/>
          </a:xfrm>
        </p:grpSpPr>
        <p:sp>
          <p:nvSpPr>
            <p:cNvPr id="25" name="Rectangle 17"/>
            <p:cNvSpPr>
              <a:spLocks noChangeArrowheads="1"/>
            </p:cNvSpPr>
            <p:nvPr/>
          </p:nvSpPr>
          <p:spPr bwMode="auto">
            <a:xfrm>
              <a:off x="4034" y="2126"/>
              <a:ext cx="612" cy="3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dirty="0" smtClean="0">
                  <a:solidFill>
                    <a:srgbClr val="000000"/>
                  </a:solidFill>
                </a:rPr>
                <a:t>则</a:t>
              </a:r>
            </a:p>
          </p:txBody>
        </p:sp>
        <p:graphicFrame>
          <p:nvGraphicFramePr>
            <p:cNvPr id="26" name="Object 18"/>
            <p:cNvGraphicFramePr>
              <a:graphicFrameLocks noChangeAspect="1"/>
            </p:cNvGraphicFramePr>
            <p:nvPr/>
          </p:nvGraphicFramePr>
          <p:xfrm>
            <a:off x="4451" y="2077"/>
            <a:ext cx="1572" cy="424"/>
          </p:xfrm>
          <a:graphic>
            <a:graphicData uri="http://schemas.openxmlformats.org/presentationml/2006/ole">
              <p:oleObj spid="_x0000_s180242" name="Equation" r:id="rId7" imgW="939600" imgH="253800" progId="Equation.DSMT4">
                <p:embed/>
              </p:oleObj>
            </a:graphicData>
          </a:graphic>
        </p:graphicFrame>
      </p:grpSp>
      <p:graphicFrame>
        <p:nvGraphicFramePr>
          <p:cNvPr id="29" name="Object 21"/>
          <p:cNvGraphicFramePr>
            <a:graphicFrameLocks noChangeAspect="1"/>
          </p:cNvGraphicFramePr>
          <p:nvPr/>
        </p:nvGraphicFramePr>
        <p:xfrm>
          <a:off x="3540112" y="5889656"/>
          <a:ext cx="2268658" cy="603252"/>
        </p:xfrm>
        <a:graphic>
          <a:graphicData uri="http://schemas.openxmlformats.org/presentationml/2006/ole">
            <p:oleObj spid="_x0000_s180243" name="Equation" r:id="rId8" imgW="761669" imgH="203112" progId="Equation.DSMT4">
              <p:embed/>
            </p:oleObj>
          </a:graphicData>
        </a:graphic>
      </p:graphicFrame>
      <p:graphicFrame>
        <p:nvGraphicFramePr>
          <p:cNvPr id="3" name="Object 32"/>
          <p:cNvGraphicFramePr>
            <a:graphicFrameLocks noChangeAspect="1"/>
          </p:cNvGraphicFramePr>
          <p:nvPr/>
        </p:nvGraphicFramePr>
        <p:xfrm>
          <a:off x="881016" y="3746504"/>
          <a:ext cx="6989763" cy="2005012"/>
        </p:xfrm>
        <a:graphic>
          <a:graphicData uri="http://schemas.openxmlformats.org/presentationml/2006/ole">
            <p:oleObj spid="_x0000_s180244" name="图片" r:id="rId9" imgW="3884041" imgH="1115797" progId="Word.Picture.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trips(downRigh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strips(downRigh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AutoShape 2"/>
          <p:cNvSpPr>
            <a:spLocks noChangeArrowheads="1"/>
          </p:cNvSpPr>
          <p:nvPr/>
        </p:nvSpPr>
        <p:spPr bwMode="auto">
          <a:xfrm>
            <a:off x="792163" y="4146550"/>
            <a:ext cx="3600450" cy="908050"/>
          </a:xfrm>
          <a:prstGeom prst="wedgeRoundRectCallout">
            <a:avLst>
              <a:gd name="adj1" fmla="val 31083"/>
              <a:gd name="adj2" fmla="val -197380"/>
              <a:gd name="adj3" fmla="val 16667"/>
            </a:avLst>
          </a:prstGeom>
          <a:solidFill>
            <a:srgbClr val="CCFFFF"/>
          </a:solidFill>
          <a:ln w="28575">
            <a:solidFill>
              <a:srgbClr val="9900CC"/>
            </a:solidFill>
            <a:miter lim="800000"/>
            <a:headEnd type="none" w="sm" len="sm"/>
            <a:tailEnd type="none" w="sm" len="sm"/>
          </a:ln>
        </p:spPr>
        <p:txBody>
          <a:bodyPr lIns="90000" tIns="46800" rIns="90000" bIns="46800" anchor="ctr">
            <a:spAutoFit/>
          </a:bodyPr>
          <a:lstStyle/>
          <a:p>
            <a:pPr>
              <a:spcBef>
                <a:spcPct val="50000"/>
              </a:spcBef>
            </a:pPr>
            <a:r>
              <a:rPr kumimoji="1" lang="en-US" altLang="zh-CN" sz="2400" b="1">
                <a:solidFill>
                  <a:srgbClr val="006666"/>
                </a:solidFill>
                <a:latin typeface="Times New Roman" pitchFamily="18" charset="0"/>
              </a:rPr>
              <a:t>    </a:t>
            </a:r>
            <a:r>
              <a:rPr kumimoji="1" lang="zh-CN" altLang="en-US" sz="2400" b="1">
                <a:solidFill>
                  <a:srgbClr val="006666"/>
                </a:solidFill>
                <a:latin typeface="Times New Roman" pitchFamily="18" charset="0"/>
              </a:rPr>
              <a:t>外加电场和内电场同向，</a:t>
            </a:r>
            <a:r>
              <a:rPr kumimoji="1" lang="en-US" altLang="zh-CN" sz="2400" b="1">
                <a:solidFill>
                  <a:srgbClr val="006666"/>
                </a:solidFill>
                <a:latin typeface="Times New Roman" pitchFamily="18" charset="0"/>
              </a:rPr>
              <a:t>PN</a:t>
            </a:r>
            <a:r>
              <a:rPr kumimoji="1" lang="zh-CN" altLang="en-US" sz="2400" b="1">
                <a:solidFill>
                  <a:srgbClr val="006666"/>
                </a:solidFill>
                <a:latin typeface="Times New Roman" pitchFamily="18" charset="0"/>
              </a:rPr>
              <a:t>结变宽。</a:t>
            </a:r>
          </a:p>
        </p:txBody>
      </p:sp>
      <p:sp>
        <p:nvSpPr>
          <p:cNvPr id="328707" name="Rectangle 3"/>
          <p:cNvSpPr>
            <a:spLocks noChangeArrowheads="1"/>
          </p:cNvSpPr>
          <p:nvPr/>
        </p:nvSpPr>
        <p:spPr bwMode="auto">
          <a:xfrm>
            <a:off x="304800" y="565150"/>
            <a:ext cx="8839200" cy="493713"/>
          </a:xfrm>
          <a:prstGeom prst="rect">
            <a:avLst/>
          </a:prstGeom>
          <a:noFill/>
          <a:ln w="9525">
            <a:noFill/>
            <a:miter lim="800000"/>
            <a:headEnd/>
            <a:tailEnd/>
          </a:ln>
        </p:spPr>
        <p:txBody>
          <a:bodyPr anchor="ctr">
            <a:spAutoFit/>
          </a:bodyPr>
          <a:lstStyle/>
          <a:p>
            <a:pPr>
              <a:lnSpc>
                <a:spcPct val="110000"/>
              </a:lnSpc>
            </a:pPr>
            <a:r>
              <a:rPr kumimoji="1" lang="en-US" altLang="zh-CN" sz="2400" b="1" i="1">
                <a:solidFill>
                  <a:srgbClr val="CC0000"/>
                </a:solidFill>
                <a:latin typeface="Times New Roman" pitchFamily="18" charset="0"/>
                <a:ea typeface="楷体_GB2312" pitchFamily="49" charset="-122"/>
              </a:rPr>
              <a:t>P</a:t>
            </a:r>
            <a:r>
              <a:rPr kumimoji="1" lang="zh-CN" altLang="en-US" sz="2400" b="1">
                <a:solidFill>
                  <a:srgbClr val="CC0000"/>
                </a:solidFill>
                <a:latin typeface="Times New Roman" pitchFamily="18" charset="0"/>
                <a:ea typeface="楷体_GB2312" pitchFamily="49" charset="-122"/>
              </a:rPr>
              <a:t>区接电源负极，</a:t>
            </a:r>
            <a:r>
              <a:rPr kumimoji="1" lang="en-US" altLang="zh-CN" sz="2400" b="1" i="1">
                <a:solidFill>
                  <a:srgbClr val="CC0000"/>
                </a:solidFill>
                <a:latin typeface="Times New Roman" pitchFamily="18" charset="0"/>
                <a:ea typeface="楷体_GB2312" pitchFamily="49" charset="-122"/>
              </a:rPr>
              <a:t>N</a:t>
            </a:r>
            <a:r>
              <a:rPr kumimoji="1" lang="zh-CN" altLang="en-US" sz="2400" b="1">
                <a:solidFill>
                  <a:srgbClr val="CC0000"/>
                </a:solidFill>
                <a:latin typeface="Times New Roman" pitchFamily="18" charset="0"/>
                <a:ea typeface="楷体_GB2312" pitchFamily="49" charset="-122"/>
              </a:rPr>
              <a:t>区接电源正极，称为反向接法，又称为反偏。</a:t>
            </a:r>
          </a:p>
        </p:txBody>
      </p:sp>
      <p:sp>
        <p:nvSpPr>
          <p:cNvPr id="328708" name="Text Box 4"/>
          <p:cNvSpPr txBox="1">
            <a:spLocks noChangeArrowheads="1"/>
          </p:cNvSpPr>
          <p:nvPr/>
        </p:nvSpPr>
        <p:spPr bwMode="auto">
          <a:xfrm flipH="1">
            <a:off x="1908175" y="1009650"/>
            <a:ext cx="935038" cy="358775"/>
          </a:xfrm>
          <a:prstGeom prst="rect">
            <a:avLst/>
          </a:prstGeom>
          <a:noFill/>
          <a:ln w="9525">
            <a:noFill/>
            <a:miter lim="800000"/>
            <a:headEnd/>
            <a:tailEnd/>
          </a:ln>
        </p:spPr>
        <p:txBody>
          <a:bodyPr/>
          <a:lstStyle/>
          <a:p>
            <a:pPr algn="just"/>
            <a:r>
              <a:rPr lang="en-US" altLang="zh-CN" sz="2400" b="1" i="1">
                <a:solidFill>
                  <a:srgbClr val="CC0000"/>
                </a:solidFill>
                <a:latin typeface="Times New Roman" pitchFamily="18" charset="0"/>
              </a:rPr>
              <a:t>P</a:t>
            </a:r>
            <a:r>
              <a:rPr lang="zh-CN" altLang="en-US" sz="2400" b="1">
                <a:solidFill>
                  <a:srgbClr val="CC0000"/>
                </a:solidFill>
                <a:latin typeface="宋体" pitchFamily="2" charset="-122"/>
              </a:rPr>
              <a:t>区</a:t>
            </a:r>
            <a:endParaRPr lang="zh-CN" altLang="en-US" sz="2400">
              <a:solidFill>
                <a:srgbClr val="CC0000"/>
              </a:solidFill>
            </a:endParaRPr>
          </a:p>
        </p:txBody>
      </p:sp>
      <p:sp>
        <p:nvSpPr>
          <p:cNvPr id="328709" name="Text Box 5"/>
          <p:cNvSpPr txBox="1">
            <a:spLocks noChangeArrowheads="1"/>
          </p:cNvSpPr>
          <p:nvPr/>
        </p:nvSpPr>
        <p:spPr bwMode="auto">
          <a:xfrm flipH="1">
            <a:off x="6445250" y="1009650"/>
            <a:ext cx="935038" cy="358775"/>
          </a:xfrm>
          <a:prstGeom prst="rect">
            <a:avLst/>
          </a:prstGeom>
          <a:noFill/>
          <a:ln w="9525">
            <a:noFill/>
            <a:miter lim="800000"/>
            <a:headEnd/>
            <a:tailEnd/>
          </a:ln>
        </p:spPr>
        <p:txBody>
          <a:bodyPr/>
          <a:lstStyle/>
          <a:p>
            <a:pPr algn="just"/>
            <a:r>
              <a:rPr lang="en-US" altLang="zh-CN" sz="2400" b="1" i="1">
                <a:solidFill>
                  <a:srgbClr val="CC0000"/>
                </a:solidFill>
                <a:latin typeface="Times New Roman" pitchFamily="18" charset="0"/>
              </a:rPr>
              <a:t>N</a:t>
            </a:r>
            <a:r>
              <a:rPr lang="zh-CN" altLang="en-US" sz="2400" b="1">
                <a:solidFill>
                  <a:srgbClr val="CC0000"/>
                </a:solidFill>
                <a:latin typeface="宋体" pitchFamily="2" charset="-122"/>
              </a:rPr>
              <a:t>区</a:t>
            </a:r>
            <a:endParaRPr lang="zh-CN" altLang="en-US" sz="2400">
              <a:solidFill>
                <a:srgbClr val="CC0000"/>
              </a:solidFill>
            </a:endParaRPr>
          </a:p>
        </p:txBody>
      </p:sp>
      <p:grpSp>
        <p:nvGrpSpPr>
          <p:cNvPr id="2" name="Group 6"/>
          <p:cNvGrpSpPr>
            <a:grpSpLocks/>
          </p:cNvGrpSpPr>
          <p:nvPr/>
        </p:nvGrpSpPr>
        <p:grpSpPr bwMode="auto">
          <a:xfrm flipH="1">
            <a:off x="4572000" y="3746500"/>
            <a:ext cx="87313" cy="434975"/>
            <a:chOff x="2880" y="3129"/>
            <a:chExt cx="55" cy="274"/>
          </a:xfrm>
        </p:grpSpPr>
        <p:sp>
          <p:nvSpPr>
            <p:cNvPr id="6250" name="Line 7"/>
            <p:cNvSpPr>
              <a:spLocks noChangeShapeType="1"/>
            </p:cNvSpPr>
            <p:nvPr/>
          </p:nvSpPr>
          <p:spPr bwMode="auto">
            <a:xfrm>
              <a:off x="2935" y="3190"/>
              <a:ext cx="0" cy="149"/>
            </a:xfrm>
            <a:prstGeom prst="line">
              <a:avLst/>
            </a:prstGeom>
            <a:noFill/>
            <a:ln w="31750">
              <a:solidFill>
                <a:srgbClr val="000000"/>
              </a:solidFill>
              <a:round/>
              <a:headEnd/>
              <a:tailEnd/>
            </a:ln>
          </p:spPr>
          <p:txBody>
            <a:bodyPr/>
            <a:lstStyle/>
            <a:p>
              <a:endParaRPr lang="zh-CN" altLang="en-US"/>
            </a:p>
          </p:txBody>
        </p:sp>
        <p:sp>
          <p:nvSpPr>
            <p:cNvPr id="6251" name="Line 8"/>
            <p:cNvSpPr>
              <a:spLocks noChangeShapeType="1"/>
            </p:cNvSpPr>
            <p:nvPr/>
          </p:nvSpPr>
          <p:spPr bwMode="auto">
            <a:xfrm>
              <a:off x="2880" y="3129"/>
              <a:ext cx="0" cy="274"/>
            </a:xfrm>
            <a:prstGeom prst="line">
              <a:avLst/>
            </a:prstGeom>
            <a:noFill/>
            <a:ln w="28575">
              <a:solidFill>
                <a:srgbClr val="000000"/>
              </a:solidFill>
              <a:round/>
              <a:headEnd/>
              <a:tailEnd/>
            </a:ln>
          </p:spPr>
          <p:txBody>
            <a:bodyPr/>
            <a:lstStyle/>
            <a:p>
              <a:endParaRPr lang="zh-CN" altLang="en-US"/>
            </a:p>
          </p:txBody>
        </p:sp>
      </p:grpSp>
      <p:sp>
        <p:nvSpPr>
          <p:cNvPr id="6166" name="Line 9"/>
          <p:cNvSpPr>
            <a:spLocks noChangeShapeType="1"/>
          </p:cNvSpPr>
          <p:nvPr/>
        </p:nvSpPr>
        <p:spPr bwMode="auto">
          <a:xfrm>
            <a:off x="4643438" y="3998913"/>
            <a:ext cx="3152775" cy="0"/>
          </a:xfrm>
          <a:prstGeom prst="line">
            <a:avLst/>
          </a:prstGeom>
          <a:noFill/>
          <a:ln w="31750">
            <a:solidFill>
              <a:srgbClr val="000000"/>
            </a:solidFill>
            <a:round/>
            <a:headEnd/>
            <a:tailEnd/>
          </a:ln>
        </p:spPr>
        <p:txBody>
          <a:bodyPr/>
          <a:lstStyle/>
          <a:p>
            <a:endParaRPr lang="zh-CN" altLang="en-US"/>
          </a:p>
        </p:txBody>
      </p:sp>
      <p:sp>
        <p:nvSpPr>
          <p:cNvPr id="6167" name="Line 10"/>
          <p:cNvSpPr>
            <a:spLocks noChangeShapeType="1"/>
          </p:cNvSpPr>
          <p:nvPr/>
        </p:nvSpPr>
        <p:spPr bwMode="auto">
          <a:xfrm>
            <a:off x="1403350" y="3962400"/>
            <a:ext cx="3168650" cy="0"/>
          </a:xfrm>
          <a:prstGeom prst="line">
            <a:avLst/>
          </a:prstGeom>
          <a:noFill/>
          <a:ln w="31750">
            <a:solidFill>
              <a:srgbClr val="000000"/>
            </a:solidFill>
            <a:round/>
            <a:headEnd/>
            <a:tailEnd/>
          </a:ln>
        </p:spPr>
        <p:txBody>
          <a:bodyPr/>
          <a:lstStyle/>
          <a:p>
            <a:endParaRPr lang="zh-CN" altLang="en-US"/>
          </a:p>
        </p:txBody>
      </p:sp>
      <p:sp>
        <p:nvSpPr>
          <p:cNvPr id="6168" name="Line 11"/>
          <p:cNvSpPr>
            <a:spLocks noChangeShapeType="1"/>
          </p:cNvSpPr>
          <p:nvPr/>
        </p:nvSpPr>
        <p:spPr bwMode="auto">
          <a:xfrm>
            <a:off x="1417638" y="2119313"/>
            <a:ext cx="0" cy="1304925"/>
          </a:xfrm>
          <a:prstGeom prst="line">
            <a:avLst/>
          </a:prstGeom>
          <a:noFill/>
          <a:ln w="9525">
            <a:solidFill>
              <a:srgbClr val="000000"/>
            </a:solidFill>
            <a:round/>
            <a:headEnd/>
            <a:tailEnd/>
          </a:ln>
        </p:spPr>
        <p:txBody>
          <a:bodyPr/>
          <a:lstStyle/>
          <a:p>
            <a:endParaRPr lang="zh-CN" altLang="en-US"/>
          </a:p>
        </p:txBody>
      </p:sp>
      <p:sp>
        <p:nvSpPr>
          <p:cNvPr id="6169" name="Line 12"/>
          <p:cNvSpPr>
            <a:spLocks noChangeShapeType="1"/>
          </p:cNvSpPr>
          <p:nvPr/>
        </p:nvSpPr>
        <p:spPr bwMode="auto">
          <a:xfrm>
            <a:off x="7812088" y="2125663"/>
            <a:ext cx="7937" cy="1868487"/>
          </a:xfrm>
          <a:prstGeom prst="line">
            <a:avLst/>
          </a:prstGeom>
          <a:noFill/>
          <a:ln w="31750">
            <a:solidFill>
              <a:srgbClr val="000000"/>
            </a:solidFill>
            <a:round/>
            <a:headEnd/>
            <a:tailEnd/>
          </a:ln>
        </p:spPr>
        <p:txBody>
          <a:bodyPr/>
          <a:lstStyle/>
          <a:p>
            <a:endParaRPr lang="zh-CN" altLang="en-US"/>
          </a:p>
        </p:txBody>
      </p:sp>
      <p:sp>
        <p:nvSpPr>
          <p:cNvPr id="6170" name="Line 13"/>
          <p:cNvSpPr>
            <a:spLocks noChangeShapeType="1"/>
          </p:cNvSpPr>
          <p:nvPr/>
        </p:nvSpPr>
        <p:spPr bwMode="auto">
          <a:xfrm>
            <a:off x="1403350" y="2125663"/>
            <a:ext cx="350838" cy="0"/>
          </a:xfrm>
          <a:prstGeom prst="line">
            <a:avLst/>
          </a:prstGeom>
          <a:noFill/>
          <a:ln w="31750">
            <a:solidFill>
              <a:srgbClr val="000000"/>
            </a:solidFill>
            <a:round/>
            <a:headEnd/>
            <a:tailEnd/>
          </a:ln>
        </p:spPr>
        <p:txBody>
          <a:bodyPr/>
          <a:lstStyle/>
          <a:p>
            <a:endParaRPr lang="zh-CN" altLang="en-US"/>
          </a:p>
        </p:txBody>
      </p:sp>
      <p:sp>
        <p:nvSpPr>
          <p:cNvPr id="6171" name="Line 14"/>
          <p:cNvSpPr>
            <a:spLocks noChangeShapeType="1"/>
          </p:cNvSpPr>
          <p:nvPr/>
        </p:nvSpPr>
        <p:spPr bwMode="auto">
          <a:xfrm>
            <a:off x="7380288" y="2125663"/>
            <a:ext cx="409575" cy="0"/>
          </a:xfrm>
          <a:prstGeom prst="line">
            <a:avLst/>
          </a:prstGeom>
          <a:noFill/>
          <a:ln w="31750">
            <a:solidFill>
              <a:srgbClr val="000000"/>
            </a:solidFill>
            <a:round/>
            <a:headEnd/>
            <a:tailEnd/>
          </a:ln>
        </p:spPr>
        <p:txBody>
          <a:bodyPr/>
          <a:lstStyle/>
          <a:p>
            <a:endParaRPr lang="zh-CN" altLang="en-US"/>
          </a:p>
        </p:txBody>
      </p:sp>
      <p:sp>
        <p:nvSpPr>
          <p:cNvPr id="6172" name="Line 15"/>
          <p:cNvSpPr>
            <a:spLocks noChangeShapeType="1"/>
          </p:cNvSpPr>
          <p:nvPr/>
        </p:nvSpPr>
        <p:spPr bwMode="auto">
          <a:xfrm>
            <a:off x="1403350" y="2125663"/>
            <a:ext cx="9525" cy="1868487"/>
          </a:xfrm>
          <a:prstGeom prst="line">
            <a:avLst/>
          </a:prstGeom>
          <a:noFill/>
          <a:ln w="31750">
            <a:solidFill>
              <a:srgbClr val="000000"/>
            </a:solidFill>
            <a:round/>
            <a:headEnd/>
            <a:tailEnd/>
          </a:ln>
        </p:spPr>
        <p:txBody>
          <a:bodyPr/>
          <a:lstStyle/>
          <a:p>
            <a:endParaRPr lang="zh-CN" altLang="en-US"/>
          </a:p>
        </p:txBody>
      </p:sp>
      <p:sp>
        <p:nvSpPr>
          <p:cNvPr id="328720" name="Line 16"/>
          <p:cNvSpPr>
            <a:spLocks noChangeShapeType="1"/>
          </p:cNvSpPr>
          <p:nvPr/>
        </p:nvSpPr>
        <p:spPr bwMode="auto">
          <a:xfrm flipH="1">
            <a:off x="4421188" y="3216275"/>
            <a:ext cx="511175" cy="0"/>
          </a:xfrm>
          <a:prstGeom prst="line">
            <a:avLst/>
          </a:prstGeom>
          <a:noFill/>
          <a:ln w="25400">
            <a:solidFill>
              <a:srgbClr val="008000"/>
            </a:solidFill>
            <a:round/>
            <a:headEnd/>
            <a:tailEnd type="triangle" w="med" len="med"/>
          </a:ln>
        </p:spPr>
        <p:txBody>
          <a:bodyPr/>
          <a:lstStyle/>
          <a:p>
            <a:endParaRPr lang="zh-CN" altLang="en-US"/>
          </a:p>
        </p:txBody>
      </p:sp>
      <p:sp>
        <p:nvSpPr>
          <p:cNvPr id="328721" name="Text Box 17"/>
          <p:cNvSpPr txBox="1">
            <a:spLocks noChangeArrowheads="1"/>
          </p:cNvSpPr>
          <p:nvPr/>
        </p:nvSpPr>
        <p:spPr bwMode="auto">
          <a:xfrm>
            <a:off x="5035550" y="2882900"/>
            <a:ext cx="1265238" cy="355600"/>
          </a:xfrm>
          <a:prstGeom prst="rect">
            <a:avLst/>
          </a:prstGeom>
          <a:noFill/>
          <a:ln w="9525">
            <a:noFill/>
            <a:miter lim="800000"/>
            <a:headEnd/>
            <a:tailEnd/>
          </a:ln>
        </p:spPr>
        <p:txBody>
          <a:bodyPr/>
          <a:lstStyle/>
          <a:p>
            <a:pPr algn="just"/>
            <a:r>
              <a:rPr kumimoji="1" lang="zh-CN" altLang="en-US" sz="2400" b="1">
                <a:solidFill>
                  <a:srgbClr val="006600"/>
                </a:solidFill>
                <a:latin typeface="宋体" pitchFamily="2" charset="-122"/>
              </a:rPr>
              <a:t>内电场</a:t>
            </a:r>
            <a:endParaRPr kumimoji="1" lang="zh-CN" altLang="en-US" sz="2400">
              <a:solidFill>
                <a:srgbClr val="006600"/>
              </a:solidFill>
              <a:latin typeface="Times New Roman" pitchFamily="18" charset="0"/>
            </a:endParaRPr>
          </a:p>
        </p:txBody>
      </p:sp>
      <p:sp>
        <p:nvSpPr>
          <p:cNvPr id="328722" name="Line 18"/>
          <p:cNvSpPr>
            <a:spLocks noChangeShapeType="1"/>
          </p:cNvSpPr>
          <p:nvPr/>
        </p:nvSpPr>
        <p:spPr bwMode="auto">
          <a:xfrm flipH="1">
            <a:off x="4035425" y="3530600"/>
            <a:ext cx="1400175" cy="0"/>
          </a:xfrm>
          <a:prstGeom prst="line">
            <a:avLst/>
          </a:prstGeom>
          <a:noFill/>
          <a:ln w="28575">
            <a:solidFill>
              <a:srgbClr val="800000"/>
            </a:solidFill>
            <a:round/>
            <a:headEnd/>
            <a:tailEnd type="stealth" w="med" len="med"/>
          </a:ln>
        </p:spPr>
        <p:txBody>
          <a:bodyPr/>
          <a:lstStyle/>
          <a:p>
            <a:endParaRPr lang="zh-CN" altLang="en-US"/>
          </a:p>
        </p:txBody>
      </p:sp>
      <p:grpSp>
        <p:nvGrpSpPr>
          <p:cNvPr id="3" name="Group 107"/>
          <p:cNvGrpSpPr>
            <a:grpSpLocks/>
          </p:cNvGrpSpPr>
          <p:nvPr/>
        </p:nvGrpSpPr>
        <p:grpSpPr bwMode="auto">
          <a:xfrm>
            <a:off x="4784725" y="3506788"/>
            <a:ext cx="895350" cy="455612"/>
            <a:chOff x="3014" y="2372"/>
            <a:chExt cx="564" cy="287"/>
          </a:xfrm>
        </p:grpSpPr>
        <p:sp>
          <p:nvSpPr>
            <p:cNvPr id="6248" name="Line 19"/>
            <p:cNvSpPr>
              <a:spLocks noChangeShapeType="1"/>
            </p:cNvSpPr>
            <p:nvPr/>
          </p:nvSpPr>
          <p:spPr bwMode="auto">
            <a:xfrm>
              <a:off x="3324" y="2595"/>
              <a:ext cx="254" cy="0"/>
            </a:xfrm>
            <a:prstGeom prst="line">
              <a:avLst/>
            </a:prstGeom>
            <a:noFill/>
            <a:ln w="28575">
              <a:solidFill>
                <a:schemeClr val="tx1"/>
              </a:solidFill>
              <a:round/>
              <a:headEnd/>
              <a:tailEnd type="triangle" w="med" len="med"/>
            </a:ln>
          </p:spPr>
          <p:txBody>
            <a:bodyPr/>
            <a:lstStyle/>
            <a:p>
              <a:endParaRPr lang="zh-CN" altLang="en-US"/>
            </a:p>
          </p:txBody>
        </p:sp>
        <p:sp>
          <p:nvSpPr>
            <p:cNvPr id="6249" name="Text Box 20"/>
            <p:cNvSpPr txBox="1">
              <a:spLocks noChangeArrowheads="1"/>
            </p:cNvSpPr>
            <p:nvPr/>
          </p:nvSpPr>
          <p:spPr bwMode="auto">
            <a:xfrm>
              <a:off x="3014" y="2372"/>
              <a:ext cx="320" cy="287"/>
            </a:xfrm>
            <a:prstGeom prst="rect">
              <a:avLst/>
            </a:prstGeom>
            <a:noFill/>
            <a:ln w="9525">
              <a:noFill/>
              <a:miter lim="800000"/>
              <a:headEnd/>
              <a:tailEnd/>
            </a:ln>
          </p:spPr>
          <p:txBody>
            <a:bodyPr/>
            <a:lstStyle/>
            <a:p>
              <a:pPr algn="just"/>
              <a:r>
                <a:rPr kumimoji="1" lang="en-US" altLang="zh-CN" sz="2400" b="1" i="1">
                  <a:latin typeface="Times New Roman" pitchFamily="18" charset="0"/>
                </a:rPr>
                <a:t>I</a:t>
              </a:r>
              <a:r>
                <a:rPr kumimoji="1" lang="en-US" altLang="zh-CN" sz="2400" b="1" baseline="-25000">
                  <a:latin typeface="Times New Roman" pitchFamily="18" charset="0"/>
                </a:rPr>
                <a:t>R</a:t>
              </a:r>
              <a:endParaRPr kumimoji="1" lang="en-US" altLang="zh-CN" sz="2400">
                <a:latin typeface="Times New Roman" pitchFamily="18" charset="0"/>
              </a:endParaRPr>
            </a:p>
          </p:txBody>
        </p:sp>
      </p:grpSp>
      <p:sp>
        <p:nvSpPr>
          <p:cNvPr id="328725" name="Text Box 21"/>
          <p:cNvSpPr txBox="1">
            <a:spLocks noChangeArrowheads="1"/>
          </p:cNvSpPr>
          <p:nvPr/>
        </p:nvSpPr>
        <p:spPr bwMode="auto">
          <a:xfrm>
            <a:off x="5472113" y="3314700"/>
            <a:ext cx="1265237" cy="355600"/>
          </a:xfrm>
          <a:prstGeom prst="rect">
            <a:avLst/>
          </a:prstGeom>
          <a:noFill/>
          <a:ln w="9525">
            <a:noFill/>
            <a:miter lim="800000"/>
            <a:headEnd/>
            <a:tailEnd/>
          </a:ln>
        </p:spPr>
        <p:txBody>
          <a:bodyPr/>
          <a:lstStyle/>
          <a:p>
            <a:pPr algn="just"/>
            <a:r>
              <a:rPr kumimoji="1" lang="zh-CN" altLang="en-US" sz="2400" b="1">
                <a:solidFill>
                  <a:srgbClr val="800000"/>
                </a:solidFill>
                <a:latin typeface="宋体" pitchFamily="2" charset="-122"/>
              </a:rPr>
              <a:t>外电场</a:t>
            </a:r>
            <a:endParaRPr kumimoji="1" lang="zh-CN" altLang="en-US" sz="2400">
              <a:solidFill>
                <a:srgbClr val="800000"/>
              </a:solidFill>
              <a:latin typeface="Times New Roman" pitchFamily="18" charset="0"/>
            </a:endParaRPr>
          </a:p>
        </p:txBody>
      </p:sp>
      <p:sp>
        <p:nvSpPr>
          <p:cNvPr id="328726" name="AutoShape 22"/>
          <p:cNvSpPr>
            <a:spLocks noChangeArrowheads="1"/>
          </p:cNvSpPr>
          <p:nvPr/>
        </p:nvSpPr>
        <p:spPr bwMode="auto">
          <a:xfrm>
            <a:off x="5724525" y="4465638"/>
            <a:ext cx="2916238" cy="514350"/>
          </a:xfrm>
          <a:prstGeom prst="wedgeRoundRectCallout">
            <a:avLst>
              <a:gd name="adj1" fmla="val -58764"/>
              <a:gd name="adj2" fmla="val -153088"/>
              <a:gd name="adj3" fmla="val 16667"/>
            </a:avLst>
          </a:prstGeom>
          <a:solidFill>
            <a:srgbClr val="FFCC99"/>
          </a:solidFill>
          <a:ln w="28575">
            <a:solidFill>
              <a:srgbClr val="9900CC"/>
            </a:solidFill>
            <a:miter lim="800000"/>
            <a:headEnd type="none" w="sm" len="sm"/>
            <a:tailEnd type="none" w="sm" len="sm"/>
          </a:ln>
        </p:spPr>
        <p:txBody>
          <a:bodyPr lIns="90000" tIns="46800" rIns="90000" bIns="46800" anchor="ctr">
            <a:spAutoFit/>
          </a:bodyPr>
          <a:lstStyle/>
          <a:p>
            <a:pPr>
              <a:spcBef>
                <a:spcPct val="50000"/>
              </a:spcBef>
            </a:pPr>
            <a:r>
              <a:rPr kumimoji="1" lang="en-US" altLang="zh-CN" sz="2400" b="1">
                <a:solidFill>
                  <a:srgbClr val="006666"/>
                </a:solidFill>
                <a:latin typeface="Times New Roman" pitchFamily="18" charset="0"/>
              </a:rPr>
              <a:t>    </a:t>
            </a:r>
            <a:r>
              <a:rPr kumimoji="1" lang="zh-CN" altLang="en-US" sz="2400" b="1">
                <a:solidFill>
                  <a:srgbClr val="006666"/>
                </a:solidFill>
                <a:latin typeface="Times New Roman" pitchFamily="18" charset="0"/>
              </a:rPr>
              <a:t>极小的反向电流</a:t>
            </a:r>
          </a:p>
        </p:txBody>
      </p:sp>
      <p:sp>
        <p:nvSpPr>
          <p:cNvPr id="328727" name="Rectangle 23"/>
          <p:cNvSpPr>
            <a:spLocks noChangeArrowheads="1"/>
          </p:cNvSpPr>
          <p:nvPr/>
        </p:nvSpPr>
        <p:spPr bwMode="auto">
          <a:xfrm>
            <a:off x="323850" y="5162550"/>
            <a:ext cx="8820150" cy="895350"/>
          </a:xfrm>
          <a:prstGeom prst="rect">
            <a:avLst/>
          </a:prstGeom>
          <a:noFill/>
          <a:ln w="9525">
            <a:noFill/>
            <a:miter lim="800000"/>
            <a:headEnd/>
            <a:tailEnd/>
          </a:ln>
        </p:spPr>
        <p:txBody>
          <a:bodyPr anchor="ctr">
            <a:spAutoFit/>
          </a:bodyPr>
          <a:lstStyle/>
          <a:p>
            <a:pPr>
              <a:lnSpc>
                <a:spcPct val="110000"/>
              </a:lnSpc>
            </a:pPr>
            <a:r>
              <a:rPr kumimoji="1" lang="zh-CN" altLang="en-US" sz="2400" b="1" dirty="0">
                <a:solidFill>
                  <a:srgbClr val="003300"/>
                </a:solidFill>
                <a:latin typeface="楷体_GB2312" pitchFamily="49" charset="-122"/>
                <a:ea typeface="楷体_GB2312" pitchFamily="49" charset="-122"/>
              </a:rPr>
              <a:t>反向</a:t>
            </a:r>
            <a:r>
              <a:rPr kumimoji="1" lang="zh-CN" altLang="en-US" sz="2400" b="1" dirty="0">
                <a:latin typeface="楷体_GB2312" pitchFamily="49" charset="-122"/>
                <a:ea typeface="楷体_GB2312" pitchFamily="49" charset="-122"/>
              </a:rPr>
              <a:t>接法时，</a:t>
            </a:r>
            <a:r>
              <a:rPr kumimoji="1" lang="en-US" altLang="zh-CN" sz="2400" b="1" dirty="0">
                <a:latin typeface="Times New Roman" pitchFamily="18" charset="0"/>
                <a:ea typeface="楷体_GB2312" pitchFamily="49" charset="-122"/>
              </a:rPr>
              <a:t>PN</a:t>
            </a:r>
            <a:r>
              <a:rPr kumimoji="1" lang="zh-CN" altLang="en-US" sz="2400" b="1" dirty="0">
                <a:latin typeface="楷体_GB2312" pitchFamily="49" charset="-122"/>
                <a:ea typeface="楷体_GB2312" pitchFamily="49" charset="-122"/>
              </a:rPr>
              <a:t>结呈现高阻性，只有极微小的反向电流</a:t>
            </a:r>
            <a:r>
              <a:rPr kumimoji="1" lang="en-US" altLang="zh-CN" sz="2400" b="1" i="1" dirty="0">
                <a:latin typeface="Times New Roman" pitchFamily="18" charset="0"/>
                <a:ea typeface="楷体_GB2312" pitchFamily="49" charset="-122"/>
              </a:rPr>
              <a:t>I</a:t>
            </a:r>
            <a:r>
              <a:rPr kumimoji="1" lang="en-US" altLang="zh-CN" sz="2400" b="1" baseline="-25000" dirty="0">
                <a:latin typeface="Times New Roman" pitchFamily="18" charset="0"/>
                <a:ea typeface="楷体_GB2312" pitchFamily="49" charset="-122"/>
              </a:rPr>
              <a:t>R</a:t>
            </a:r>
            <a:r>
              <a:rPr kumimoji="1" lang="zh-CN" altLang="en-US" sz="2400" b="1" dirty="0">
                <a:latin typeface="楷体_GB2312" pitchFamily="49" charset="-122"/>
                <a:ea typeface="楷体_GB2312" pitchFamily="49" charset="-122"/>
              </a:rPr>
              <a:t>流过，</a:t>
            </a:r>
            <a:r>
              <a:rPr kumimoji="1" lang="zh-CN" altLang="en-US" sz="2400" b="1" i="1" dirty="0">
                <a:solidFill>
                  <a:srgbClr val="FF0000"/>
                </a:solidFill>
                <a:latin typeface="楷体_GB2312" pitchFamily="49" charset="-122"/>
                <a:ea typeface="楷体_GB2312" pitchFamily="49" charset="-122"/>
              </a:rPr>
              <a:t> </a:t>
            </a:r>
            <a:r>
              <a:rPr kumimoji="1" lang="zh-CN" altLang="en-US" sz="2400" b="1" dirty="0">
                <a:solidFill>
                  <a:srgbClr val="FF0000"/>
                </a:solidFill>
                <a:latin typeface="楷体_GB2312" pitchFamily="49" charset="-122"/>
                <a:ea typeface="楷体_GB2312" pitchFamily="49" charset="-122"/>
              </a:rPr>
              <a:t>称</a:t>
            </a:r>
            <a:r>
              <a:rPr kumimoji="1" lang="en-US" altLang="zh-CN" sz="2400" b="1" dirty="0">
                <a:solidFill>
                  <a:srgbClr val="FF0000"/>
                </a:solidFill>
                <a:latin typeface="Times New Roman" pitchFamily="18" charset="0"/>
                <a:ea typeface="楷体_GB2312" pitchFamily="49" charset="-122"/>
              </a:rPr>
              <a:t>PN</a:t>
            </a:r>
            <a:r>
              <a:rPr kumimoji="1" lang="zh-CN" altLang="en-US" sz="2400" b="1" dirty="0">
                <a:solidFill>
                  <a:srgbClr val="FF0000"/>
                </a:solidFill>
                <a:latin typeface="楷体_GB2312" pitchFamily="49" charset="-122"/>
                <a:ea typeface="楷体_GB2312" pitchFamily="49" charset="-122"/>
              </a:rPr>
              <a:t>结处于反向截止状态</a:t>
            </a:r>
            <a:r>
              <a:rPr kumimoji="1" lang="zh-CN" altLang="en-US" sz="2400" b="1" dirty="0">
                <a:solidFill>
                  <a:srgbClr val="CC0000"/>
                </a:solidFill>
                <a:latin typeface="楷体_GB2312" pitchFamily="49" charset="-122"/>
                <a:ea typeface="楷体_GB2312" pitchFamily="49" charset="-122"/>
              </a:rPr>
              <a:t>。</a:t>
            </a:r>
          </a:p>
        </p:txBody>
      </p:sp>
      <p:grpSp>
        <p:nvGrpSpPr>
          <p:cNvPr id="4" name="Group 24"/>
          <p:cNvGrpSpPr>
            <a:grpSpLocks/>
          </p:cNvGrpSpPr>
          <p:nvPr/>
        </p:nvGrpSpPr>
        <p:grpSpPr bwMode="auto">
          <a:xfrm>
            <a:off x="1800225" y="1370013"/>
            <a:ext cx="5572125" cy="1622425"/>
            <a:chOff x="1129" y="1026"/>
            <a:chExt cx="3510" cy="1022"/>
          </a:xfrm>
        </p:grpSpPr>
        <p:graphicFrame>
          <p:nvGraphicFramePr>
            <p:cNvPr id="6146" name="Object 25"/>
            <p:cNvGraphicFramePr>
              <a:graphicFrameLocks/>
            </p:cNvGraphicFramePr>
            <p:nvPr/>
          </p:nvGraphicFramePr>
          <p:xfrm>
            <a:off x="3548" y="1364"/>
            <a:ext cx="409" cy="383"/>
          </p:xfrm>
          <a:graphic>
            <a:graphicData uri="http://schemas.openxmlformats.org/presentationml/2006/ole">
              <p:oleObj spid="_x0000_s6146" name="Equation" r:id="rId4" imgW="164814" imgH="177492" progId="Equation.DSMT4">
                <p:embed/>
              </p:oleObj>
            </a:graphicData>
          </a:graphic>
        </p:graphicFrame>
        <p:graphicFrame>
          <p:nvGraphicFramePr>
            <p:cNvPr id="6147" name="Object 26"/>
            <p:cNvGraphicFramePr>
              <a:graphicFrameLocks/>
            </p:cNvGraphicFramePr>
            <p:nvPr/>
          </p:nvGraphicFramePr>
          <p:xfrm>
            <a:off x="3894" y="1064"/>
            <a:ext cx="409" cy="381"/>
          </p:xfrm>
          <a:graphic>
            <a:graphicData uri="http://schemas.openxmlformats.org/presentationml/2006/ole">
              <p:oleObj spid="_x0000_s6147" name="Equation" r:id="rId5" imgW="164814" imgH="177492" progId="Equation.DSMT4">
                <p:embed/>
              </p:oleObj>
            </a:graphicData>
          </a:graphic>
        </p:graphicFrame>
        <p:graphicFrame>
          <p:nvGraphicFramePr>
            <p:cNvPr id="6148" name="Object 27"/>
            <p:cNvGraphicFramePr>
              <a:graphicFrameLocks/>
            </p:cNvGraphicFramePr>
            <p:nvPr/>
          </p:nvGraphicFramePr>
          <p:xfrm>
            <a:off x="3548" y="1064"/>
            <a:ext cx="409" cy="381"/>
          </p:xfrm>
          <a:graphic>
            <a:graphicData uri="http://schemas.openxmlformats.org/presentationml/2006/ole">
              <p:oleObj spid="_x0000_s6148" name="Equation" r:id="rId6" imgW="164814" imgH="177492" progId="Equation.DSMT4">
                <p:embed/>
              </p:oleObj>
            </a:graphicData>
          </a:graphic>
        </p:graphicFrame>
        <p:sp>
          <p:nvSpPr>
            <p:cNvPr id="6183" name="Rectangle 28"/>
            <p:cNvSpPr>
              <a:spLocks noChangeAspect="1" noChangeArrowheads="1"/>
            </p:cNvSpPr>
            <p:nvPr/>
          </p:nvSpPr>
          <p:spPr bwMode="auto">
            <a:xfrm>
              <a:off x="1129" y="1034"/>
              <a:ext cx="1827" cy="1010"/>
            </a:xfrm>
            <a:prstGeom prst="rect">
              <a:avLst/>
            </a:prstGeom>
            <a:noFill/>
            <a:ln w="31750">
              <a:solidFill>
                <a:srgbClr val="000000"/>
              </a:solidFill>
              <a:miter lim="800000"/>
              <a:headEnd/>
              <a:tailEnd/>
            </a:ln>
          </p:spPr>
          <p:txBody>
            <a:bodyPr anchor="ctr"/>
            <a:lstStyle/>
            <a:p>
              <a:endParaRPr kumimoji="1" lang="zh-CN" altLang="en-US" sz="2400">
                <a:latin typeface="Times New Roman" pitchFamily="18" charset="0"/>
              </a:endParaRPr>
            </a:p>
          </p:txBody>
        </p:sp>
        <p:sp>
          <p:nvSpPr>
            <p:cNvPr id="6184" name="Rectangle 29"/>
            <p:cNvSpPr>
              <a:spLocks noChangeAspect="1" noChangeArrowheads="1"/>
            </p:cNvSpPr>
            <p:nvPr/>
          </p:nvSpPr>
          <p:spPr bwMode="auto">
            <a:xfrm>
              <a:off x="2956" y="1036"/>
              <a:ext cx="1665" cy="1008"/>
            </a:xfrm>
            <a:prstGeom prst="rect">
              <a:avLst/>
            </a:prstGeom>
            <a:noFill/>
            <a:ln w="31750">
              <a:solidFill>
                <a:srgbClr val="000000"/>
              </a:solidFill>
              <a:miter lim="800000"/>
              <a:headEnd/>
              <a:tailEnd/>
            </a:ln>
          </p:spPr>
          <p:txBody>
            <a:bodyPr anchor="ctr"/>
            <a:lstStyle/>
            <a:p>
              <a:endParaRPr kumimoji="1" lang="zh-CN" altLang="en-US" sz="2400">
                <a:latin typeface="Times New Roman" pitchFamily="18" charset="0"/>
              </a:endParaRPr>
            </a:p>
          </p:txBody>
        </p:sp>
        <p:sp>
          <p:nvSpPr>
            <p:cNvPr id="6185" name="Line 30"/>
            <p:cNvSpPr>
              <a:spLocks noChangeAspect="1" noChangeShapeType="1"/>
            </p:cNvSpPr>
            <p:nvPr/>
          </p:nvSpPr>
          <p:spPr bwMode="auto">
            <a:xfrm>
              <a:off x="1975" y="1026"/>
              <a:ext cx="0" cy="1018"/>
            </a:xfrm>
            <a:prstGeom prst="line">
              <a:avLst/>
            </a:prstGeom>
            <a:noFill/>
            <a:ln w="38100" cmpd="dbl">
              <a:solidFill>
                <a:srgbClr val="000000"/>
              </a:solidFill>
              <a:prstDash val="dash"/>
              <a:round/>
              <a:headEnd/>
              <a:tailEnd/>
            </a:ln>
          </p:spPr>
          <p:txBody>
            <a:bodyPr anchor="ctr"/>
            <a:lstStyle/>
            <a:p>
              <a:endParaRPr lang="zh-CN" altLang="en-US"/>
            </a:p>
          </p:txBody>
        </p:sp>
        <p:sp>
          <p:nvSpPr>
            <p:cNvPr id="6186" name="Line 31"/>
            <p:cNvSpPr>
              <a:spLocks noChangeAspect="1" noChangeShapeType="1"/>
            </p:cNvSpPr>
            <p:nvPr/>
          </p:nvSpPr>
          <p:spPr bwMode="auto">
            <a:xfrm>
              <a:off x="3903" y="1026"/>
              <a:ext cx="0" cy="1018"/>
            </a:xfrm>
            <a:prstGeom prst="line">
              <a:avLst/>
            </a:prstGeom>
            <a:noFill/>
            <a:ln w="38100" cmpd="dbl">
              <a:solidFill>
                <a:srgbClr val="000000"/>
              </a:solidFill>
              <a:prstDash val="dash"/>
              <a:round/>
              <a:headEnd/>
              <a:tailEnd/>
            </a:ln>
          </p:spPr>
          <p:txBody>
            <a:bodyPr anchor="ctr"/>
            <a:lstStyle/>
            <a:p>
              <a:endParaRPr lang="zh-CN" altLang="en-US"/>
            </a:p>
          </p:txBody>
        </p:sp>
        <p:graphicFrame>
          <p:nvGraphicFramePr>
            <p:cNvPr id="6149" name="Object 32"/>
            <p:cNvGraphicFramePr>
              <a:graphicFrameLocks/>
            </p:cNvGraphicFramePr>
            <p:nvPr/>
          </p:nvGraphicFramePr>
          <p:xfrm>
            <a:off x="3894" y="1364"/>
            <a:ext cx="409" cy="383"/>
          </p:xfrm>
          <a:graphic>
            <a:graphicData uri="http://schemas.openxmlformats.org/presentationml/2006/ole">
              <p:oleObj spid="_x0000_s6149" name="Equation" r:id="rId7" imgW="164814" imgH="177492" progId="Equation.DSMT4">
                <p:embed/>
              </p:oleObj>
            </a:graphicData>
          </a:graphic>
        </p:graphicFrame>
        <p:graphicFrame>
          <p:nvGraphicFramePr>
            <p:cNvPr id="6150" name="Object 33"/>
            <p:cNvGraphicFramePr>
              <a:graphicFrameLocks/>
            </p:cNvGraphicFramePr>
            <p:nvPr/>
          </p:nvGraphicFramePr>
          <p:xfrm>
            <a:off x="3894" y="1665"/>
            <a:ext cx="409" cy="383"/>
          </p:xfrm>
          <a:graphic>
            <a:graphicData uri="http://schemas.openxmlformats.org/presentationml/2006/ole">
              <p:oleObj spid="_x0000_s6150" name="Equation" r:id="rId8" imgW="164814" imgH="177492" progId="Equation.DSMT4">
                <p:embed/>
              </p:oleObj>
            </a:graphicData>
          </a:graphic>
        </p:graphicFrame>
        <p:graphicFrame>
          <p:nvGraphicFramePr>
            <p:cNvPr id="6151" name="Object 34"/>
            <p:cNvGraphicFramePr>
              <a:graphicFrameLocks/>
            </p:cNvGraphicFramePr>
            <p:nvPr/>
          </p:nvGraphicFramePr>
          <p:xfrm>
            <a:off x="3548" y="1665"/>
            <a:ext cx="409" cy="383"/>
          </p:xfrm>
          <a:graphic>
            <a:graphicData uri="http://schemas.openxmlformats.org/presentationml/2006/ole">
              <p:oleObj spid="_x0000_s6151" name="Equation" r:id="rId9" imgW="164814" imgH="177492" progId="Equation.DSMT4">
                <p:embed/>
              </p:oleObj>
            </a:graphicData>
          </a:graphic>
        </p:graphicFrame>
        <p:graphicFrame>
          <p:nvGraphicFramePr>
            <p:cNvPr id="6152" name="Object 35"/>
            <p:cNvGraphicFramePr>
              <a:graphicFrameLocks/>
            </p:cNvGraphicFramePr>
            <p:nvPr/>
          </p:nvGraphicFramePr>
          <p:xfrm>
            <a:off x="3221" y="1364"/>
            <a:ext cx="409" cy="383"/>
          </p:xfrm>
          <a:graphic>
            <a:graphicData uri="http://schemas.openxmlformats.org/presentationml/2006/ole">
              <p:oleObj spid="_x0000_s6152" name="Equation" r:id="rId10" imgW="164814" imgH="177492" progId="Equation.DSMT4">
                <p:embed/>
              </p:oleObj>
            </a:graphicData>
          </a:graphic>
        </p:graphicFrame>
        <p:graphicFrame>
          <p:nvGraphicFramePr>
            <p:cNvPr id="6153" name="Object 36"/>
            <p:cNvGraphicFramePr>
              <a:graphicFrameLocks/>
            </p:cNvGraphicFramePr>
            <p:nvPr/>
          </p:nvGraphicFramePr>
          <p:xfrm>
            <a:off x="3221" y="1665"/>
            <a:ext cx="409" cy="383"/>
          </p:xfrm>
          <a:graphic>
            <a:graphicData uri="http://schemas.openxmlformats.org/presentationml/2006/ole">
              <p:oleObj spid="_x0000_s6153" name="Equation" r:id="rId11" imgW="164814" imgH="177492" progId="Equation.DSMT4">
                <p:embed/>
              </p:oleObj>
            </a:graphicData>
          </a:graphic>
        </p:graphicFrame>
        <p:graphicFrame>
          <p:nvGraphicFramePr>
            <p:cNvPr id="6154" name="Object 37"/>
            <p:cNvGraphicFramePr>
              <a:graphicFrameLocks/>
            </p:cNvGraphicFramePr>
            <p:nvPr/>
          </p:nvGraphicFramePr>
          <p:xfrm>
            <a:off x="3221" y="1064"/>
            <a:ext cx="409" cy="381"/>
          </p:xfrm>
          <a:graphic>
            <a:graphicData uri="http://schemas.openxmlformats.org/presentationml/2006/ole">
              <p:oleObj spid="_x0000_s6154" name="Equation" r:id="rId12" imgW="164814" imgH="177492" progId="Equation.DSMT4">
                <p:embed/>
              </p:oleObj>
            </a:graphicData>
          </a:graphic>
        </p:graphicFrame>
        <p:graphicFrame>
          <p:nvGraphicFramePr>
            <p:cNvPr id="6155" name="Object 38"/>
            <p:cNvGraphicFramePr>
              <a:graphicFrameLocks/>
            </p:cNvGraphicFramePr>
            <p:nvPr/>
          </p:nvGraphicFramePr>
          <p:xfrm>
            <a:off x="2916" y="1364"/>
            <a:ext cx="409" cy="383"/>
          </p:xfrm>
          <a:graphic>
            <a:graphicData uri="http://schemas.openxmlformats.org/presentationml/2006/ole">
              <p:oleObj spid="_x0000_s6155" name="Equation" r:id="rId13" imgW="164814" imgH="177492" progId="Equation.DSMT4">
                <p:embed/>
              </p:oleObj>
            </a:graphicData>
          </a:graphic>
        </p:graphicFrame>
        <p:graphicFrame>
          <p:nvGraphicFramePr>
            <p:cNvPr id="6156" name="Object 39"/>
            <p:cNvGraphicFramePr>
              <a:graphicFrameLocks/>
            </p:cNvGraphicFramePr>
            <p:nvPr/>
          </p:nvGraphicFramePr>
          <p:xfrm>
            <a:off x="2916" y="1665"/>
            <a:ext cx="409" cy="383"/>
          </p:xfrm>
          <a:graphic>
            <a:graphicData uri="http://schemas.openxmlformats.org/presentationml/2006/ole">
              <p:oleObj spid="_x0000_s6156" name="Equation" r:id="rId14" imgW="164814" imgH="177492" progId="Equation.DSMT4">
                <p:embed/>
              </p:oleObj>
            </a:graphicData>
          </a:graphic>
        </p:graphicFrame>
        <p:graphicFrame>
          <p:nvGraphicFramePr>
            <p:cNvPr id="6157" name="Object 40"/>
            <p:cNvGraphicFramePr>
              <a:graphicFrameLocks/>
            </p:cNvGraphicFramePr>
            <p:nvPr/>
          </p:nvGraphicFramePr>
          <p:xfrm>
            <a:off x="2916" y="1064"/>
            <a:ext cx="409" cy="381"/>
          </p:xfrm>
          <a:graphic>
            <a:graphicData uri="http://schemas.openxmlformats.org/presentationml/2006/ole">
              <p:oleObj spid="_x0000_s6157" name="Equation" r:id="rId15" imgW="164814" imgH="177492" progId="Equation.DSMT4">
                <p:embed/>
              </p:oleObj>
            </a:graphicData>
          </a:graphic>
        </p:graphicFrame>
        <p:grpSp>
          <p:nvGrpSpPr>
            <p:cNvPr id="6187" name="Group 41"/>
            <p:cNvGrpSpPr>
              <a:grpSpLocks noChangeAspect="1"/>
            </p:cNvGrpSpPr>
            <p:nvPr/>
          </p:nvGrpSpPr>
          <p:grpSpPr bwMode="auto">
            <a:xfrm>
              <a:off x="2634" y="1135"/>
              <a:ext cx="231" cy="187"/>
              <a:chOff x="10257" y="11268"/>
              <a:chExt cx="360" cy="312"/>
            </a:xfrm>
          </p:grpSpPr>
          <p:sp>
            <p:nvSpPr>
              <p:cNvPr id="6246" name="Oval 4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47" name="Line 4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88" name="Group 44"/>
            <p:cNvGrpSpPr>
              <a:grpSpLocks noChangeAspect="1"/>
            </p:cNvGrpSpPr>
            <p:nvPr/>
          </p:nvGrpSpPr>
          <p:grpSpPr bwMode="auto">
            <a:xfrm>
              <a:off x="2634" y="1434"/>
              <a:ext cx="231" cy="186"/>
              <a:chOff x="10257" y="11268"/>
              <a:chExt cx="360" cy="312"/>
            </a:xfrm>
          </p:grpSpPr>
          <p:sp>
            <p:nvSpPr>
              <p:cNvPr id="6244" name="Oval 4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45" name="Line 4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89" name="Group 47"/>
            <p:cNvGrpSpPr>
              <a:grpSpLocks noChangeAspect="1"/>
            </p:cNvGrpSpPr>
            <p:nvPr/>
          </p:nvGrpSpPr>
          <p:grpSpPr bwMode="auto">
            <a:xfrm>
              <a:off x="2634" y="1737"/>
              <a:ext cx="231" cy="186"/>
              <a:chOff x="10257" y="11268"/>
              <a:chExt cx="360" cy="312"/>
            </a:xfrm>
          </p:grpSpPr>
          <p:sp>
            <p:nvSpPr>
              <p:cNvPr id="6242" name="Oval 48"/>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43" name="Line 49"/>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0" name="Group 50"/>
            <p:cNvGrpSpPr>
              <a:grpSpLocks noChangeAspect="1"/>
            </p:cNvGrpSpPr>
            <p:nvPr/>
          </p:nvGrpSpPr>
          <p:grpSpPr bwMode="auto">
            <a:xfrm>
              <a:off x="2330" y="1135"/>
              <a:ext cx="230" cy="187"/>
              <a:chOff x="10257" y="11268"/>
              <a:chExt cx="360" cy="312"/>
            </a:xfrm>
          </p:grpSpPr>
          <p:sp>
            <p:nvSpPr>
              <p:cNvPr id="6240" name="Oval 51"/>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41" name="Line 52"/>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1" name="Group 53"/>
            <p:cNvGrpSpPr>
              <a:grpSpLocks noChangeAspect="1"/>
            </p:cNvGrpSpPr>
            <p:nvPr/>
          </p:nvGrpSpPr>
          <p:grpSpPr bwMode="auto">
            <a:xfrm>
              <a:off x="2330" y="1434"/>
              <a:ext cx="230" cy="186"/>
              <a:chOff x="10257" y="11268"/>
              <a:chExt cx="360" cy="312"/>
            </a:xfrm>
          </p:grpSpPr>
          <p:sp>
            <p:nvSpPr>
              <p:cNvPr id="6238" name="Oval 54"/>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39" name="Line 55"/>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2" name="Group 56"/>
            <p:cNvGrpSpPr>
              <a:grpSpLocks noChangeAspect="1"/>
            </p:cNvGrpSpPr>
            <p:nvPr/>
          </p:nvGrpSpPr>
          <p:grpSpPr bwMode="auto">
            <a:xfrm>
              <a:off x="2330" y="1737"/>
              <a:ext cx="230" cy="186"/>
              <a:chOff x="10257" y="11268"/>
              <a:chExt cx="360" cy="312"/>
            </a:xfrm>
          </p:grpSpPr>
          <p:sp>
            <p:nvSpPr>
              <p:cNvPr id="6236" name="Oval 5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37" name="Line 5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3" name="Group 59"/>
            <p:cNvGrpSpPr>
              <a:grpSpLocks noChangeAspect="1"/>
            </p:cNvGrpSpPr>
            <p:nvPr/>
          </p:nvGrpSpPr>
          <p:grpSpPr bwMode="auto">
            <a:xfrm>
              <a:off x="2002" y="1141"/>
              <a:ext cx="231" cy="185"/>
              <a:chOff x="10257" y="11268"/>
              <a:chExt cx="360" cy="312"/>
            </a:xfrm>
          </p:grpSpPr>
          <p:sp>
            <p:nvSpPr>
              <p:cNvPr id="6234" name="Oval 6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35" name="Line 6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4" name="Group 62"/>
            <p:cNvGrpSpPr>
              <a:grpSpLocks noChangeAspect="1"/>
            </p:cNvGrpSpPr>
            <p:nvPr/>
          </p:nvGrpSpPr>
          <p:grpSpPr bwMode="auto">
            <a:xfrm>
              <a:off x="2002" y="1440"/>
              <a:ext cx="231" cy="185"/>
              <a:chOff x="10257" y="11268"/>
              <a:chExt cx="360" cy="312"/>
            </a:xfrm>
          </p:grpSpPr>
          <p:sp>
            <p:nvSpPr>
              <p:cNvPr id="6232" name="Oval 63"/>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33" name="Line 64"/>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5" name="Group 65"/>
            <p:cNvGrpSpPr>
              <a:grpSpLocks noChangeAspect="1"/>
            </p:cNvGrpSpPr>
            <p:nvPr/>
          </p:nvGrpSpPr>
          <p:grpSpPr bwMode="auto">
            <a:xfrm>
              <a:off x="2002" y="1742"/>
              <a:ext cx="231" cy="187"/>
              <a:chOff x="10257" y="11268"/>
              <a:chExt cx="360" cy="312"/>
            </a:xfrm>
          </p:grpSpPr>
          <p:sp>
            <p:nvSpPr>
              <p:cNvPr id="6230" name="Oval 66"/>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31" name="Line 67"/>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6" name="Group 68"/>
            <p:cNvGrpSpPr>
              <a:grpSpLocks noChangeAspect="1"/>
            </p:cNvGrpSpPr>
            <p:nvPr/>
          </p:nvGrpSpPr>
          <p:grpSpPr bwMode="auto">
            <a:xfrm>
              <a:off x="1620" y="1141"/>
              <a:ext cx="231" cy="185"/>
              <a:chOff x="10257" y="11268"/>
              <a:chExt cx="360" cy="312"/>
            </a:xfrm>
          </p:grpSpPr>
          <p:sp>
            <p:nvSpPr>
              <p:cNvPr id="6228" name="Oval 69"/>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29" name="Line 70"/>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7" name="Group 71"/>
            <p:cNvGrpSpPr>
              <a:grpSpLocks noChangeAspect="1"/>
            </p:cNvGrpSpPr>
            <p:nvPr/>
          </p:nvGrpSpPr>
          <p:grpSpPr bwMode="auto">
            <a:xfrm>
              <a:off x="1620" y="1440"/>
              <a:ext cx="231" cy="185"/>
              <a:chOff x="10257" y="11268"/>
              <a:chExt cx="360" cy="312"/>
            </a:xfrm>
          </p:grpSpPr>
          <p:sp>
            <p:nvSpPr>
              <p:cNvPr id="6226" name="Oval 72"/>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27" name="Line 73"/>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198" name="Group 74"/>
            <p:cNvGrpSpPr>
              <a:grpSpLocks noChangeAspect="1"/>
            </p:cNvGrpSpPr>
            <p:nvPr/>
          </p:nvGrpSpPr>
          <p:grpSpPr bwMode="auto">
            <a:xfrm>
              <a:off x="1620" y="1742"/>
              <a:ext cx="231" cy="187"/>
              <a:chOff x="10257" y="11268"/>
              <a:chExt cx="360" cy="312"/>
            </a:xfrm>
          </p:grpSpPr>
          <p:sp>
            <p:nvSpPr>
              <p:cNvPr id="6224" name="Oval 75"/>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25" name="Line 76"/>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sp>
          <p:nvSpPr>
            <p:cNvPr id="6199" name="Oval 77"/>
            <p:cNvSpPr>
              <a:spLocks noChangeArrowheads="1"/>
            </p:cNvSpPr>
            <p:nvPr/>
          </p:nvSpPr>
          <p:spPr bwMode="auto">
            <a:xfrm>
              <a:off x="1561" y="1309"/>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0" name="Oval 78"/>
            <p:cNvSpPr>
              <a:spLocks noChangeArrowheads="1"/>
            </p:cNvSpPr>
            <p:nvPr/>
          </p:nvSpPr>
          <p:spPr bwMode="auto">
            <a:xfrm>
              <a:off x="1561" y="1591"/>
              <a:ext cx="87" cy="81"/>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1" name="Oval 79"/>
            <p:cNvSpPr>
              <a:spLocks noChangeArrowheads="1"/>
            </p:cNvSpPr>
            <p:nvPr/>
          </p:nvSpPr>
          <p:spPr bwMode="auto">
            <a:xfrm>
              <a:off x="1561" y="1902"/>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2" name="Oval 80"/>
            <p:cNvSpPr>
              <a:spLocks noChangeArrowheads="1"/>
            </p:cNvSpPr>
            <p:nvPr/>
          </p:nvSpPr>
          <p:spPr bwMode="auto">
            <a:xfrm>
              <a:off x="1861" y="1309"/>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3" name="Oval 81"/>
            <p:cNvSpPr>
              <a:spLocks noChangeArrowheads="1"/>
            </p:cNvSpPr>
            <p:nvPr/>
          </p:nvSpPr>
          <p:spPr bwMode="auto">
            <a:xfrm>
              <a:off x="1861" y="1591"/>
              <a:ext cx="87" cy="81"/>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4" name="Oval 82"/>
            <p:cNvSpPr>
              <a:spLocks noChangeArrowheads="1"/>
            </p:cNvSpPr>
            <p:nvPr/>
          </p:nvSpPr>
          <p:spPr bwMode="auto">
            <a:xfrm>
              <a:off x="1861" y="1902"/>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5" name="Oval 83"/>
            <p:cNvSpPr>
              <a:spLocks noChangeAspect="1" noChangeArrowheads="1"/>
            </p:cNvSpPr>
            <p:nvPr/>
          </p:nvSpPr>
          <p:spPr bwMode="auto">
            <a:xfrm>
              <a:off x="4162" y="1945"/>
              <a:ext cx="59" cy="43"/>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6" name="Oval 84"/>
            <p:cNvSpPr>
              <a:spLocks noChangeAspect="1" noChangeArrowheads="1"/>
            </p:cNvSpPr>
            <p:nvPr/>
          </p:nvSpPr>
          <p:spPr bwMode="auto">
            <a:xfrm>
              <a:off x="4162" y="1645"/>
              <a:ext cx="59" cy="44"/>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07" name="Oval 85"/>
            <p:cNvSpPr>
              <a:spLocks noChangeAspect="1" noChangeArrowheads="1"/>
            </p:cNvSpPr>
            <p:nvPr/>
          </p:nvSpPr>
          <p:spPr bwMode="auto">
            <a:xfrm>
              <a:off x="4162" y="1355"/>
              <a:ext cx="59" cy="45"/>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grpSp>
          <p:nvGrpSpPr>
            <p:cNvPr id="6208" name="Group 86"/>
            <p:cNvGrpSpPr>
              <a:grpSpLocks noChangeAspect="1"/>
            </p:cNvGrpSpPr>
            <p:nvPr/>
          </p:nvGrpSpPr>
          <p:grpSpPr bwMode="auto">
            <a:xfrm>
              <a:off x="1279" y="1152"/>
              <a:ext cx="231" cy="187"/>
              <a:chOff x="10257" y="11268"/>
              <a:chExt cx="360" cy="312"/>
            </a:xfrm>
          </p:grpSpPr>
          <p:sp>
            <p:nvSpPr>
              <p:cNvPr id="6222" name="Oval 87"/>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23" name="Line 88"/>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209" name="Group 89"/>
            <p:cNvGrpSpPr>
              <a:grpSpLocks noChangeAspect="1"/>
            </p:cNvGrpSpPr>
            <p:nvPr/>
          </p:nvGrpSpPr>
          <p:grpSpPr bwMode="auto">
            <a:xfrm>
              <a:off x="1279" y="1452"/>
              <a:ext cx="231" cy="186"/>
              <a:chOff x="10257" y="11268"/>
              <a:chExt cx="360" cy="312"/>
            </a:xfrm>
          </p:grpSpPr>
          <p:sp>
            <p:nvSpPr>
              <p:cNvPr id="6220" name="Oval 90"/>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21" name="Line 91"/>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grpSp>
          <p:nvGrpSpPr>
            <p:cNvPr id="6210" name="Group 92"/>
            <p:cNvGrpSpPr>
              <a:grpSpLocks noChangeAspect="1"/>
            </p:cNvGrpSpPr>
            <p:nvPr/>
          </p:nvGrpSpPr>
          <p:grpSpPr bwMode="auto">
            <a:xfrm>
              <a:off x="1279" y="1755"/>
              <a:ext cx="231" cy="185"/>
              <a:chOff x="10257" y="11268"/>
              <a:chExt cx="360" cy="312"/>
            </a:xfrm>
          </p:grpSpPr>
          <p:sp>
            <p:nvSpPr>
              <p:cNvPr id="6218" name="Oval 93"/>
              <p:cNvSpPr>
                <a:spLocks noChangeAspect="1" noChangeArrowheads="1"/>
              </p:cNvSpPr>
              <p:nvPr/>
            </p:nvSpPr>
            <p:spPr bwMode="auto">
              <a:xfrm>
                <a:off x="10257" y="11268"/>
                <a:ext cx="360" cy="312"/>
              </a:xfrm>
              <a:prstGeom prst="ellipse">
                <a:avLst/>
              </a:prstGeom>
              <a:solidFill>
                <a:srgbClr val="FFFFFF"/>
              </a:solidFill>
              <a:ln w="19050">
                <a:solidFill>
                  <a:srgbClr val="000000"/>
                </a:solidFill>
                <a:round/>
                <a:headEnd/>
                <a:tailEnd/>
              </a:ln>
            </p:spPr>
            <p:txBody>
              <a:bodyPr/>
              <a:lstStyle/>
              <a:p>
                <a:endParaRPr kumimoji="1" lang="zh-CN" altLang="en-US" sz="2400">
                  <a:latin typeface="Times New Roman" pitchFamily="18" charset="0"/>
                </a:endParaRPr>
              </a:p>
            </p:txBody>
          </p:sp>
          <p:sp>
            <p:nvSpPr>
              <p:cNvPr id="6219" name="Line 94"/>
              <p:cNvSpPr>
                <a:spLocks noChangeAspect="1" noChangeShapeType="1"/>
              </p:cNvSpPr>
              <p:nvPr/>
            </p:nvSpPr>
            <p:spPr bwMode="auto">
              <a:xfrm>
                <a:off x="10257" y="11424"/>
                <a:ext cx="360" cy="0"/>
              </a:xfrm>
              <a:prstGeom prst="line">
                <a:avLst/>
              </a:prstGeom>
              <a:noFill/>
              <a:ln w="19050">
                <a:solidFill>
                  <a:srgbClr val="000000"/>
                </a:solidFill>
                <a:round/>
                <a:headEnd/>
                <a:tailEnd/>
              </a:ln>
            </p:spPr>
            <p:txBody>
              <a:bodyPr/>
              <a:lstStyle/>
              <a:p>
                <a:endParaRPr lang="zh-CN" altLang="en-US"/>
              </a:p>
            </p:txBody>
          </p:sp>
        </p:grpSp>
        <p:sp>
          <p:nvSpPr>
            <p:cNvPr id="6211" name="Oval 95"/>
            <p:cNvSpPr>
              <a:spLocks noChangeArrowheads="1"/>
            </p:cNvSpPr>
            <p:nvPr/>
          </p:nvSpPr>
          <p:spPr bwMode="auto">
            <a:xfrm>
              <a:off x="1220" y="1322"/>
              <a:ext cx="87" cy="79"/>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12" name="Oval 96"/>
            <p:cNvSpPr>
              <a:spLocks noChangeArrowheads="1"/>
            </p:cNvSpPr>
            <p:nvPr/>
          </p:nvSpPr>
          <p:spPr bwMode="auto">
            <a:xfrm>
              <a:off x="1220" y="1603"/>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13" name="Oval 97"/>
            <p:cNvSpPr>
              <a:spLocks noChangeArrowheads="1"/>
            </p:cNvSpPr>
            <p:nvPr/>
          </p:nvSpPr>
          <p:spPr bwMode="auto">
            <a:xfrm>
              <a:off x="1220" y="1915"/>
              <a:ext cx="87" cy="80"/>
            </a:xfrm>
            <a:prstGeom prst="ellipse">
              <a:avLst/>
            </a:prstGeom>
            <a:noFill/>
            <a:ln w="9525">
              <a:solidFill>
                <a:srgbClr val="000000"/>
              </a:solidFill>
              <a:round/>
              <a:headEnd/>
              <a:tailEnd/>
            </a:ln>
          </p:spPr>
          <p:txBody>
            <a:bodyPr anchor="ctr"/>
            <a:lstStyle/>
            <a:p>
              <a:endParaRPr kumimoji="1" lang="zh-CN" altLang="en-US" sz="2400">
                <a:latin typeface="Times New Roman" pitchFamily="18" charset="0"/>
              </a:endParaRPr>
            </a:p>
          </p:txBody>
        </p:sp>
        <p:graphicFrame>
          <p:nvGraphicFramePr>
            <p:cNvPr id="6158" name="Object 98"/>
            <p:cNvGraphicFramePr>
              <a:graphicFrameLocks/>
            </p:cNvGraphicFramePr>
            <p:nvPr/>
          </p:nvGraphicFramePr>
          <p:xfrm>
            <a:off x="4230" y="1364"/>
            <a:ext cx="409" cy="383"/>
          </p:xfrm>
          <a:graphic>
            <a:graphicData uri="http://schemas.openxmlformats.org/presentationml/2006/ole">
              <p:oleObj spid="_x0000_s6158" name="Equation" r:id="rId16" imgW="164814" imgH="177492" progId="Equation.DSMT4">
                <p:embed/>
              </p:oleObj>
            </a:graphicData>
          </a:graphic>
        </p:graphicFrame>
        <p:graphicFrame>
          <p:nvGraphicFramePr>
            <p:cNvPr id="6159" name="Object 99"/>
            <p:cNvGraphicFramePr>
              <a:graphicFrameLocks/>
            </p:cNvGraphicFramePr>
            <p:nvPr/>
          </p:nvGraphicFramePr>
          <p:xfrm>
            <a:off x="4230" y="1665"/>
            <a:ext cx="409" cy="383"/>
          </p:xfrm>
          <a:graphic>
            <a:graphicData uri="http://schemas.openxmlformats.org/presentationml/2006/ole">
              <p:oleObj spid="_x0000_s6159" name="Equation" r:id="rId17" imgW="164814" imgH="177492" progId="Equation.DSMT4">
                <p:embed/>
              </p:oleObj>
            </a:graphicData>
          </a:graphic>
        </p:graphicFrame>
        <p:graphicFrame>
          <p:nvGraphicFramePr>
            <p:cNvPr id="6160" name="Object 100"/>
            <p:cNvGraphicFramePr>
              <a:graphicFrameLocks/>
            </p:cNvGraphicFramePr>
            <p:nvPr/>
          </p:nvGraphicFramePr>
          <p:xfrm>
            <a:off x="4230" y="1064"/>
            <a:ext cx="409" cy="381"/>
          </p:xfrm>
          <a:graphic>
            <a:graphicData uri="http://schemas.openxmlformats.org/presentationml/2006/ole">
              <p:oleObj spid="_x0000_s6160" name="Equation" r:id="rId18" imgW="164814" imgH="177492" progId="Equation.DSMT4">
                <p:embed/>
              </p:oleObj>
            </a:graphicData>
          </a:graphic>
        </p:graphicFrame>
        <p:sp>
          <p:nvSpPr>
            <p:cNvPr id="6214" name="Oval 101"/>
            <p:cNvSpPr>
              <a:spLocks noChangeAspect="1" noChangeArrowheads="1"/>
            </p:cNvSpPr>
            <p:nvPr/>
          </p:nvSpPr>
          <p:spPr bwMode="auto">
            <a:xfrm>
              <a:off x="4498" y="1945"/>
              <a:ext cx="60" cy="43"/>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15" name="Oval 102"/>
            <p:cNvSpPr>
              <a:spLocks noChangeAspect="1" noChangeArrowheads="1"/>
            </p:cNvSpPr>
            <p:nvPr/>
          </p:nvSpPr>
          <p:spPr bwMode="auto">
            <a:xfrm>
              <a:off x="4498" y="1645"/>
              <a:ext cx="60" cy="44"/>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16" name="Oval 103"/>
            <p:cNvSpPr>
              <a:spLocks noChangeAspect="1" noChangeArrowheads="1"/>
            </p:cNvSpPr>
            <p:nvPr/>
          </p:nvSpPr>
          <p:spPr bwMode="auto">
            <a:xfrm>
              <a:off x="4498" y="1355"/>
              <a:ext cx="60" cy="45"/>
            </a:xfrm>
            <a:prstGeom prst="ellipse">
              <a:avLst/>
            </a:prstGeom>
            <a:solidFill>
              <a:srgbClr val="000000"/>
            </a:solidFill>
            <a:ln w="9525">
              <a:solidFill>
                <a:srgbClr val="000000"/>
              </a:solidFill>
              <a:round/>
              <a:headEnd/>
              <a:tailEnd/>
            </a:ln>
          </p:spPr>
          <p:txBody>
            <a:bodyPr anchor="ctr"/>
            <a:lstStyle/>
            <a:p>
              <a:endParaRPr kumimoji="1" lang="zh-CN" altLang="en-US" sz="2400">
                <a:latin typeface="Times New Roman" pitchFamily="18" charset="0"/>
              </a:endParaRPr>
            </a:p>
          </p:txBody>
        </p:sp>
        <p:sp>
          <p:nvSpPr>
            <p:cNvPr id="6217" name="Line 104"/>
            <p:cNvSpPr>
              <a:spLocks noChangeShapeType="1"/>
            </p:cNvSpPr>
            <p:nvPr/>
          </p:nvSpPr>
          <p:spPr bwMode="auto">
            <a:xfrm flipH="1">
              <a:off x="2539" y="1385"/>
              <a:ext cx="1091" cy="0"/>
            </a:xfrm>
            <a:prstGeom prst="line">
              <a:avLst/>
            </a:prstGeom>
            <a:noFill/>
            <a:ln w="31750">
              <a:solidFill>
                <a:srgbClr val="000000"/>
              </a:solidFill>
              <a:round/>
              <a:headEnd/>
              <a:tailEnd type="triangle" w="med" len="med"/>
            </a:ln>
          </p:spPr>
          <p:txBody>
            <a:bodyPr/>
            <a:lstStyle/>
            <a:p>
              <a:endParaRPr lang="zh-CN" altLang="en-US"/>
            </a:p>
          </p:txBody>
        </p:sp>
      </p:grpSp>
      <p:sp>
        <p:nvSpPr>
          <p:cNvPr id="6181" name="Text Box 108"/>
          <p:cNvSpPr txBox="1">
            <a:spLocks noChangeArrowheads="1"/>
          </p:cNvSpPr>
          <p:nvPr/>
        </p:nvSpPr>
        <p:spPr bwMode="auto">
          <a:xfrm>
            <a:off x="358775" y="122238"/>
            <a:ext cx="4213225" cy="457200"/>
          </a:xfrm>
          <a:prstGeom prst="rect">
            <a:avLst/>
          </a:prstGeom>
          <a:noFill/>
          <a:ln w="9525">
            <a:noFill/>
            <a:miter lim="800000"/>
            <a:headEnd/>
            <a:tailEnd/>
          </a:ln>
        </p:spPr>
        <p:txBody>
          <a:bodyPr>
            <a:spAutoFit/>
          </a:bodyPr>
          <a:lstStyle/>
          <a:p>
            <a:r>
              <a:rPr kumimoji="1" lang="en-US" altLang="zh-CN" sz="2400" b="1">
                <a:latin typeface="Times New Roman" pitchFamily="18" charset="0"/>
              </a:rPr>
              <a:t>2.</a:t>
            </a:r>
            <a:r>
              <a:rPr kumimoji="1" lang="zh-CN" altLang="en-US" sz="2400" b="1">
                <a:latin typeface="Times New Roman" pitchFamily="18" charset="0"/>
              </a:rPr>
              <a:t>外加反向电压</a:t>
            </a:r>
          </a:p>
        </p:txBody>
      </p:sp>
      <p:sp>
        <p:nvSpPr>
          <p:cNvPr id="107" name="Rectangle 23"/>
          <p:cNvSpPr>
            <a:spLocks noChangeArrowheads="1"/>
          </p:cNvSpPr>
          <p:nvPr/>
        </p:nvSpPr>
        <p:spPr bwMode="auto">
          <a:xfrm>
            <a:off x="1466850" y="6067425"/>
            <a:ext cx="6635750" cy="498475"/>
          </a:xfrm>
          <a:prstGeom prst="rect">
            <a:avLst/>
          </a:prstGeom>
          <a:noFill/>
          <a:ln w="9525">
            <a:noFill/>
            <a:miter lim="800000"/>
            <a:headEnd/>
            <a:tailEnd/>
          </a:ln>
        </p:spPr>
        <p:txBody>
          <a:bodyPr anchor="ctr">
            <a:spAutoFit/>
          </a:bodyPr>
          <a:lstStyle/>
          <a:p>
            <a:pPr>
              <a:lnSpc>
                <a:spcPct val="110000"/>
              </a:lnSpc>
            </a:pPr>
            <a:r>
              <a:rPr kumimoji="1" lang="zh-CN" altLang="en-US" sz="2400" b="1" dirty="0">
                <a:solidFill>
                  <a:srgbClr val="CC0000"/>
                </a:solidFill>
                <a:latin typeface="楷体_GB2312" pitchFamily="49" charset="-122"/>
                <a:ea typeface="楷体_GB2312" pitchFamily="49" charset="-122"/>
              </a:rPr>
              <a:t>温度是影响</a:t>
            </a:r>
            <a:r>
              <a:rPr kumimoji="1" lang="en-US" altLang="zh-CN" sz="2400" b="1" dirty="0">
                <a:solidFill>
                  <a:srgbClr val="CC0000"/>
                </a:solidFill>
                <a:latin typeface="楷体_GB2312" pitchFamily="49" charset="-122"/>
                <a:ea typeface="楷体_GB2312" pitchFamily="49" charset="-122"/>
              </a:rPr>
              <a:t>PN</a:t>
            </a:r>
            <a:r>
              <a:rPr kumimoji="1" lang="zh-CN" altLang="en-US" sz="2400" b="1" dirty="0">
                <a:solidFill>
                  <a:srgbClr val="CC0000"/>
                </a:solidFill>
                <a:latin typeface="楷体_GB2312" pitchFamily="49" charset="-122"/>
                <a:ea typeface="楷体_GB2312" pitchFamily="49" charset="-122"/>
              </a:rPr>
              <a:t>结反向电流的主要因素。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fill="hold" nodeType="clickEffect">
                                  <p:stCondLst>
                                    <p:cond delay="0"/>
                                  </p:stCondLst>
                                  <p:childTnLst>
                                    <p:animRot by="21600000">
                                      <p:cBhvr>
                                        <p:cTn id="11" dur="2000" fill="hold"/>
                                        <p:tgtEl>
                                          <p:spTgt spid="2"/>
                                        </p:tgtEl>
                                        <p:attrNameLst>
                                          <p:attrName>r</p:attrName>
                                        </p:attrNameLst>
                                      </p:cBhvr>
                                    </p:animRo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28708"/>
                                        </p:tgtEl>
                                        <p:attrNameLst>
                                          <p:attrName>style.visibility</p:attrName>
                                        </p:attrNameLst>
                                      </p:cBhvr>
                                      <p:to>
                                        <p:strVal val="visible"/>
                                      </p:to>
                                    </p:set>
                                    <p:animEffect transition="in" filter="box(in)">
                                      <p:cBhvr>
                                        <p:cTn id="16" dur="500"/>
                                        <p:tgtEl>
                                          <p:spTgt spid="3287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28709"/>
                                        </p:tgtEl>
                                        <p:attrNameLst>
                                          <p:attrName>style.visibility</p:attrName>
                                        </p:attrNameLst>
                                      </p:cBhvr>
                                      <p:to>
                                        <p:strVal val="visible"/>
                                      </p:to>
                                    </p:set>
                                    <p:animEffect transition="in" filter="box(in)">
                                      <p:cBhvr>
                                        <p:cTn id="21" dur="500"/>
                                        <p:tgtEl>
                                          <p:spTgt spid="32870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28707"/>
                                        </p:tgtEl>
                                        <p:attrNameLst>
                                          <p:attrName>style.visibility</p:attrName>
                                        </p:attrNameLst>
                                      </p:cBhvr>
                                      <p:to>
                                        <p:strVal val="visible"/>
                                      </p:to>
                                    </p:set>
                                    <p:animEffect transition="in" filter="wipe(left)">
                                      <p:cBhvr>
                                        <p:cTn id="26" dur="3000"/>
                                        <p:tgtEl>
                                          <p:spTgt spid="3287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8721"/>
                                        </p:tgtEl>
                                        <p:attrNameLst>
                                          <p:attrName>style.visibility</p:attrName>
                                        </p:attrNameLst>
                                      </p:cBhvr>
                                      <p:to>
                                        <p:strVal val="visible"/>
                                      </p:to>
                                    </p:set>
                                    <p:anim calcmode="lin" valueType="num">
                                      <p:cBhvr additive="base">
                                        <p:cTn id="31" dur="500" fill="hold"/>
                                        <p:tgtEl>
                                          <p:spTgt spid="328721"/>
                                        </p:tgtEl>
                                        <p:attrNameLst>
                                          <p:attrName>ppt_x</p:attrName>
                                        </p:attrNameLst>
                                      </p:cBhvr>
                                      <p:tavLst>
                                        <p:tav tm="0">
                                          <p:val>
                                            <p:strVal val="1+#ppt_w/2"/>
                                          </p:val>
                                        </p:tav>
                                        <p:tav tm="100000">
                                          <p:val>
                                            <p:strVal val="#ppt_x"/>
                                          </p:val>
                                        </p:tav>
                                      </p:tavLst>
                                    </p:anim>
                                    <p:anim calcmode="lin" valueType="num">
                                      <p:cBhvr additive="base">
                                        <p:cTn id="32" dur="500" fill="hold"/>
                                        <p:tgtEl>
                                          <p:spTgt spid="32872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328720"/>
                                        </p:tgtEl>
                                        <p:attrNameLst>
                                          <p:attrName>style.visibility</p:attrName>
                                        </p:attrNameLst>
                                      </p:cBhvr>
                                      <p:to>
                                        <p:strVal val="visible"/>
                                      </p:to>
                                    </p:set>
                                    <p:animEffect transition="in" filter="wipe(right)">
                                      <p:cBhvr>
                                        <p:cTn id="37" dur="2000"/>
                                        <p:tgtEl>
                                          <p:spTgt spid="3287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28725"/>
                                        </p:tgtEl>
                                        <p:attrNameLst>
                                          <p:attrName>style.visibility</p:attrName>
                                        </p:attrNameLst>
                                      </p:cBhvr>
                                      <p:to>
                                        <p:strVal val="visible"/>
                                      </p:to>
                                    </p:set>
                                    <p:anim calcmode="lin" valueType="num">
                                      <p:cBhvr additive="base">
                                        <p:cTn id="42" dur="1000" fill="hold"/>
                                        <p:tgtEl>
                                          <p:spTgt spid="328725"/>
                                        </p:tgtEl>
                                        <p:attrNameLst>
                                          <p:attrName>ppt_x</p:attrName>
                                        </p:attrNameLst>
                                      </p:cBhvr>
                                      <p:tavLst>
                                        <p:tav tm="0">
                                          <p:val>
                                            <p:strVal val="0-#ppt_w/2"/>
                                          </p:val>
                                        </p:tav>
                                        <p:tav tm="100000">
                                          <p:val>
                                            <p:strVal val="#ppt_x"/>
                                          </p:val>
                                        </p:tav>
                                      </p:tavLst>
                                    </p:anim>
                                    <p:anim calcmode="lin" valueType="num">
                                      <p:cBhvr additive="base">
                                        <p:cTn id="43" dur="1000" fill="hold"/>
                                        <p:tgtEl>
                                          <p:spTgt spid="328725"/>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28722"/>
                                        </p:tgtEl>
                                        <p:attrNameLst>
                                          <p:attrName>style.visibility</p:attrName>
                                        </p:attrNameLst>
                                      </p:cBhvr>
                                      <p:to>
                                        <p:strVal val="visible"/>
                                      </p:to>
                                    </p:set>
                                    <p:animEffect transition="in" filter="wipe(left)">
                                      <p:cBhvr>
                                        <p:cTn id="48" dur="2000"/>
                                        <p:tgtEl>
                                          <p:spTgt spid="32872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28706"/>
                                        </p:tgtEl>
                                        <p:attrNameLst>
                                          <p:attrName>style.visibility</p:attrName>
                                        </p:attrNameLst>
                                      </p:cBhvr>
                                      <p:to>
                                        <p:strVal val="visible"/>
                                      </p:to>
                                    </p:set>
                                    <p:anim calcmode="lin" valueType="num">
                                      <p:cBhvr additive="base">
                                        <p:cTn id="53" dur="3000" fill="hold"/>
                                        <p:tgtEl>
                                          <p:spTgt spid="328706"/>
                                        </p:tgtEl>
                                        <p:attrNameLst>
                                          <p:attrName>ppt_x</p:attrName>
                                        </p:attrNameLst>
                                      </p:cBhvr>
                                      <p:tavLst>
                                        <p:tav tm="0">
                                          <p:val>
                                            <p:strVal val="#ppt_x"/>
                                          </p:val>
                                        </p:tav>
                                        <p:tav tm="100000">
                                          <p:val>
                                            <p:strVal val="#ppt_x"/>
                                          </p:val>
                                        </p:tav>
                                      </p:tavLst>
                                    </p:anim>
                                    <p:anim calcmode="lin" valueType="num">
                                      <p:cBhvr additive="base">
                                        <p:cTn id="54" dur="3000" fill="hold"/>
                                        <p:tgtEl>
                                          <p:spTgt spid="328706"/>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box(in)">
                                      <p:cBhvr>
                                        <p:cTn id="59" dur="500"/>
                                        <p:tgtEl>
                                          <p:spTgt spid="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7" presetClass="entr" presetSubtype="2" fill="hold" grpId="0" nodeType="clickEffect">
                                  <p:stCondLst>
                                    <p:cond delay="0"/>
                                  </p:stCondLst>
                                  <p:childTnLst>
                                    <p:set>
                                      <p:cBhvr>
                                        <p:cTn id="63" dur="1" fill="hold">
                                          <p:stCondLst>
                                            <p:cond delay="0"/>
                                          </p:stCondLst>
                                        </p:cTn>
                                        <p:tgtEl>
                                          <p:spTgt spid="328726"/>
                                        </p:tgtEl>
                                        <p:attrNameLst>
                                          <p:attrName>style.visibility</p:attrName>
                                        </p:attrNameLst>
                                      </p:cBhvr>
                                      <p:to>
                                        <p:strVal val="visible"/>
                                      </p:to>
                                    </p:set>
                                    <p:anim calcmode="lin" valueType="num">
                                      <p:cBhvr additive="base">
                                        <p:cTn id="64" dur="3000" fill="hold"/>
                                        <p:tgtEl>
                                          <p:spTgt spid="328726"/>
                                        </p:tgtEl>
                                        <p:attrNameLst>
                                          <p:attrName>ppt_x</p:attrName>
                                        </p:attrNameLst>
                                      </p:cBhvr>
                                      <p:tavLst>
                                        <p:tav tm="0">
                                          <p:val>
                                            <p:strVal val="1+#ppt_w/2"/>
                                          </p:val>
                                        </p:tav>
                                        <p:tav tm="100000">
                                          <p:val>
                                            <p:strVal val="#ppt_x"/>
                                          </p:val>
                                        </p:tav>
                                      </p:tavLst>
                                    </p:anim>
                                    <p:anim calcmode="lin" valueType="num">
                                      <p:cBhvr additive="base">
                                        <p:cTn id="65" dur="3000" fill="hold"/>
                                        <p:tgtEl>
                                          <p:spTgt spid="328726"/>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2872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animBg="1"/>
      <p:bldP spid="328707" grpId="0" autoUpdateAnimBg="0"/>
      <p:bldP spid="328708" grpId="0"/>
      <p:bldP spid="328709" grpId="0"/>
      <p:bldP spid="328720" grpId="0" animBg="1"/>
      <p:bldP spid="328721" grpId="0"/>
      <p:bldP spid="328722" grpId="0" animBg="1"/>
      <p:bldP spid="328725" grpId="0"/>
      <p:bldP spid="328726" grpId="0" animBg="1"/>
      <p:bldP spid="328727" grpId="0"/>
      <p:bldP spid="10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563512" y="1643040"/>
            <a:ext cx="5580062" cy="946150"/>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kumimoji="1" lang="zh-CN" altLang="en-US" sz="2800" b="1">
                <a:solidFill>
                  <a:srgbClr val="FF3300"/>
                </a:solidFill>
                <a:latin typeface="Times New Roman" pitchFamily="18" charset="0"/>
                <a:ea typeface="楷体_GB2312" pitchFamily="49" charset="-122"/>
              </a:rPr>
              <a:t>正向偏置</a:t>
            </a:r>
            <a:r>
              <a:rPr kumimoji="1" lang="en-US" altLang="zh-CN" sz="2400" b="1">
                <a:latin typeface="Times New Roman" pitchFamily="18" charset="0"/>
              </a:rPr>
              <a:t>(P</a:t>
            </a:r>
            <a:r>
              <a:rPr kumimoji="1" lang="zh-CN" altLang="en-US" sz="2400" b="1">
                <a:latin typeface="Times New Roman" pitchFamily="18" charset="0"/>
              </a:rPr>
              <a:t>区高电位、</a:t>
            </a:r>
            <a:r>
              <a:rPr kumimoji="1" lang="en-US" altLang="zh-CN" sz="2400" b="1">
                <a:latin typeface="Times New Roman" pitchFamily="18" charset="0"/>
              </a:rPr>
              <a:t>N</a:t>
            </a:r>
            <a:r>
              <a:rPr kumimoji="1" lang="zh-CN" altLang="en-US" sz="2400" b="1">
                <a:latin typeface="Times New Roman" pitchFamily="18" charset="0"/>
              </a:rPr>
              <a:t>区低电位</a:t>
            </a:r>
            <a:r>
              <a:rPr kumimoji="1" lang="en-US" altLang="zh-CN" sz="2400" b="1">
                <a:latin typeface="Times New Roman" pitchFamily="18" charset="0"/>
              </a:rPr>
              <a:t>)</a:t>
            </a:r>
            <a:r>
              <a:rPr kumimoji="1" lang="en-US" altLang="zh-CN" sz="2400">
                <a:latin typeface="Times New Roman" pitchFamily="18" charset="0"/>
              </a:rPr>
              <a:t> </a:t>
            </a:r>
            <a:r>
              <a:rPr kumimoji="1" lang="en-US" altLang="zh-CN" sz="2800" b="1">
                <a:solidFill>
                  <a:srgbClr val="FF3300"/>
                </a:solidFill>
                <a:latin typeface="Times New Roman" pitchFamily="18" charset="0"/>
                <a:ea typeface="楷体_GB2312" pitchFamily="49" charset="-122"/>
              </a:rPr>
              <a:t>	</a:t>
            </a:r>
          </a:p>
        </p:txBody>
      </p:sp>
      <p:sp>
        <p:nvSpPr>
          <p:cNvPr id="314373" name="Text Box 5"/>
          <p:cNvSpPr txBox="1">
            <a:spLocks noChangeArrowheads="1"/>
          </p:cNvSpPr>
          <p:nvPr/>
        </p:nvSpPr>
        <p:spPr bwMode="auto">
          <a:xfrm>
            <a:off x="642888" y="3071808"/>
            <a:ext cx="5184775" cy="519112"/>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kumimoji="1" lang="zh-CN" altLang="en-US" sz="2800" b="1" dirty="0">
                <a:solidFill>
                  <a:srgbClr val="FF3300"/>
                </a:solidFill>
                <a:latin typeface="Times New Roman" pitchFamily="18" charset="0"/>
                <a:ea typeface="楷体_GB2312" pitchFamily="49" charset="-122"/>
              </a:rPr>
              <a:t>反向偏置</a:t>
            </a:r>
            <a:r>
              <a:rPr kumimoji="1" lang="en-US" altLang="zh-CN" sz="2400" b="1" dirty="0">
                <a:latin typeface="Times New Roman" pitchFamily="18" charset="0"/>
              </a:rPr>
              <a:t>(P</a:t>
            </a:r>
            <a:r>
              <a:rPr kumimoji="1" lang="zh-CN" altLang="en-US" sz="2400" b="1" dirty="0">
                <a:latin typeface="Times New Roman" pitchFamily="18" charset="0"/>
              </a:rPr>
              <a:t>区低电位、</a:t>
            </a:r>
            <a:r>
              <a:rPr kumimoji="1" lang="en-US" altLang="zh-CN" sz="2400" b="1" dirty="0">
                <a:latin typeface="Times New Roman" pitchFamily="18" charset="0"/>
              </a:rPr>
              <a:t>N</a:t>
            </a:r>
            <a:r>
              <a:rPr kumimoji="1" lang="zh-CN" altLang="en-US" sz="2400" b="1" dirty="0">
                <a:latin typeface="Times New Roman" pitchFamily="18" charset="0"/>
              </a:rPr>
              <a:t>区高电位</a:t>
            </a:r>
            <a:r>
              <a:rPr kumimoji="1" lang="en-US" altLang="zh-CN" sz="2400" b="1" dirty="0">
                <a:latin typeface="Times New Roman" pitchFamily="18" charset="0"/>
              </a:rPr>
              <a:t>)</a:t>
            </a:r>
          </a:p>
        </p:txBody>
      </p:sp>
      <p:sp>
        <p:nvSpPr>
          <p:cNvPr id="314379" name="Text Box 11"/>
          <p:cNvSpPr txBox="1">
            <a:spLocks noChangeArrowheads="1"/>
          </p:cNvSpPr>
          <p:nvPr/>
        </p:nvSpPr>
        <p:spPr bwMode="auto">
          <a:xfrm>
            <a:off x="827088" y="765175"/>
            <a:ext cx="5329237" cy="519113"/>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结论：</a:t>
            </a:r>
            <a:r>
              <a:rPr kumimoji="1" lang="en-US" altLang="zh-CN" sz="2800" b="1">
                <a:solidFill>
                  <a:schemeClr val="accent2"/>
                </a:solidFill>
                <a:latin typeface="Times New Roman" pitchFamily="18" charset="0"/>
              </a:rPr>
              <a:t>PN</a:t>
            </a:r>
            <a:r>
              <a:rPr kumimoji="1" lang="zh-CN" altLang="en-US" sz="2800" b="1">
                <a:solidFill>
                  <a:schemeClr val="accent2"/>
                </a:solidFill>
                <a:latin typeface="Times New Roman" pitchFamily="18" charset="0"/>
              </a:rPr>
              <a:t>结具有单向导电性</a:t>
            </a:r>
          </a:p>
        </p:txBody>
      </p:sp>
      <p:sp>
        <p:nvSpPr>
          <p:cNvPr id="314380" name="AutoShape 12"/>
          <p:cNvSpPr>
            <a:spLocks/>
          </p:cNvSpPr>
          <p:nvPr/>
        </p:nvSpPr>
        <p:spPr bwMode="auto">
          <a:xfrm>
            <a:off x="468313" y="1768470"/>
            <a:ext cx="179387" cy="1692275"/>
          </a:xfrm>
          <a:prstGeom prst="leftBrace">
            <a:avLst>
              <a:gd name="adj1" fmla="val 78614"/>
              <a:gd name="adj2" fmla="val 50000"/>
            </a:avLst>
          </a:prstGeom>
          <a:noFill/>
          <a:ln w="25400">
            <a:solidFill>
              <a:schemeClr val="tx1"/>
            </a:solidFill>
            <a:round/>
            <a:headEnd/>
            <a:tailEnd/>
          </a:ln>
        </p:spPr>
        <p:txBody>
          <a:bodyPr wrap="none" anchor="ctr"/>
          <a:lstStyle/>
          <a:p>
            <a:pPr algn="ctr"/>
            <a:endParaRPr kumimoji="1" lang="zh-CN" altLang="zh-CN" sz="2400" b="1">
              <a:latin typeface="Times New Roman" pitchFamily="18" charset="0"/>
            </a:endParaRPr>
          </a:p>
        </p:txBody>
      </p:sp>
      <p:sp>
        <p:nvSpPr>
          <p:cNvPr id="314382" name="Text Box 14"/>
          <p:cNvSpPr txBox="1">
            <a:spLocks noChangeArrowheads="1"/>
          </p:cNvSpPr>
          <p:nvPr/>
        </p:nvSpPr>
        <p:spPr bwMode="auto">
          <a:xfrm>
            <a:off x="6072137" y="1750990"/>
            <a:ext cx="1692275" cy="457200"/>
          </a:xfrm>
          <a:prstGeom prst="rect">
            <a:avLst/>
          </a:prstGeom>
          <a:noFill/>
          <a:ln w="9525">
            <a:noFill/>
            <a:miter lim="800000"/>
            <a:headEnd/>
            <a:tailEnd/>
          </a:ln>
        </p:spPr>
        <p:txBody>
          <a:bodyPr>
            <a:spAutoFit/>
          </a:bodyPr>
          <a:lstStyle/>
          <a:p>
            <a:pPr>
              <a:spcBef>
                <a:spcPct val="50000"/>
              </a:spcBef>
            </a:pPr>
            <a:r>
              <a:rPr kumimoji="1" lang="en-US" altLang="zh-CN" sz="2400" b="1">
                <a:solidFill>
                  <a:srgbClr val="FF3300"/>
                </a:solidFill>
                <a:latin typeface="Times New Roman" pitchFamily="18" charset="0"/>
              </a:rPr>
              <a:t>PN</a:t>
            </a:r>
            <a:r>
              <a:rPr kumimoji="1" lang="zh-CN" altLang="en-US" sz="2400" b="1">
                <a:solidFill>
                  <a:srgbClr val="FF3300"/>
                </a:solidFill>
                <a:latin typeface="Times New Roman" pitchFamily="18" charset="0"/>
              </a:rPr>
              <a:t>结导通</a:t>
            </a:r>
          </a:p>
        </p:txBody>
      </p:sp>
      <p:sp>
        <p:nvSpPr>
          <p:cNvPr id="314383" name="Rectangle 15"/>
          <p:cNvSpPr>
            <a:spLocks noChangeArrowheads="1"/>
          </p:cNvSpPr>
          <p:nvPr/>
        </p:nvSpPr>
        <p:spPr bwMode="auto">
          <a:xfrm>
            <a:off x="5143450" y="3071808"/>
            <a:ext cx="2500313" cy="457200"/>
          </a:xfrm>
          <a:prstGeom prst="rect">
            <a:avLst/>
          </a:prstGeom>
          <a:noFill/>
          <a:ln w="9525">
            <a:noFill/>
            <a:miter lim="800000"/>
            <a:headEnd/>
            <a:tailEnd/>
          </a:ln>
        </p:spPr>
        <p:txBody>
          <a:bodyPr wrap="none">
            <a:spAutoFit/>
          </a:bodyPr>
          <a:lstStyle/>
          <a:p>
            <a:pPr>
              <a:spcBef>
                <a:spcPct val="50000"/>
              </a:spcBef>
            </a:pPr>
            <a:r>
              <a:rPr kumimoji="1" lang="en-US" altLang="zh-CN" sz="2400" b="1">
                <a:solidFill>
                  <a:srgbClr val="FF3300"/>
                </a:solidFill>
                <a:latin typeface="Times New Roman" pitchFamily="18" charset="0"/>
              </a:rPr>
              <a:t>	 PN</a:t>
            </a:r>
            <a:r>
              <a:rPr kumimoji="1" lang="zh-CN" altLang="en-US" sz="2400" b="1">
                <a:solidFill>
                  <a:srgbClr val="FF3300"/>
                </a:solidFill>
                <a:latin typeface="Times New Roman" pitchFamily="18" charset="0"/>
              </a:rPr>
              <a:t>结截止</a:t>
            </a:r>
          </a:p>
        </p:txBody>
      </p:sp>
      <p:graphicFrame>
        <p:nvGraphicFramePr>
          <p:cNvPr id="10" name="Object 20"/>
          <p:cNvGraphicFramePr>
            <a:graphicFrameLocks noChangeAspect="1"/>
          </p:cNvGraphicFramePr>
          <p:nvPr/>
        </p:nvGraphicFramePr>
        <p:xfrm>
          <a:off x="2825728" y="3944944"/>
          <a:ext cx="3675063" cy="1876425"/>
        </p:xfrm>
        <a:graphic>
          <a:graphicData uri="http://schemas.openxmlformats.org/presentationml/2006/ole">
            <p:oleObj spid="_x0000_s241665" name="图片" r:id="rId3" imgW="2714597" imgH="1389756" progId="Word.Picture.8">
              <p:embed/>
            </p:oleObj>
          </a:graphicData>
        </a:graphic>
      </p:graphicFrame>
      <p:graphicFrame>
        <p:nvGraphicFramePr>
          <p:cNvPr id="11" name="Object 21"/>
          <p:cNvGraphicFramePr>
            <a:graphicFrameLocks noChangeAspect="1"/>
          </p:cNvGraphicFramePr>
          <p:nvPr/>
        </p:nvGraphicFramePr>
        <p:xfrm>
          <a:off x="2892449" y="3987830"/>
          <a:ext cx="3544887" cy="1822450"/>
        </p:xfrm>
        <a:graphic>
          <a:graphicData uri="http://schemas.openxmlformats.org/presentationml/2006/ole">
            <p:oleObj spid="_x0000_s241666" name="图片" r:id="rId4" imgW="2714597" imgH="1399112" progId="Word.Picture.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4370"/>
                                        </p:tgtEl>
                                        <p:attrNameLst>
                                          <p:attrName>style.visibility</p:attrName>
                                        </p:attrNameLst>
                                      </p:cBhvr>
                                      <p:to>
                                        <p:strVal val="visible"/>
                                      </p:to>
                                    </p:set>
                                    <p:anim calcmode="lin" valueType="num">
                                      <p:cBhvr additive="base">
                                        <p:cTn id="7" dur="500" fill="hold"/>
                                        <p:tgtEl>
                                          <p:spTgt spid="314370"/>
                                        </p:tgtEl>
                                        <p:attrNameLst>
                                          <p:attrName>ppt_x</p:attrName>
                                        </p:attrNameLst>
                                      </p:cBhvr>
                                      <p:tavLst>
                                        <p:tav tm="0">
                                          <p:val>
                                            <p:strVal val="0-#ppt_w/2"/>
                                          </p:val>
                                        </p:tav>
                                        <p:tav tm="100000">
                                          <p:val>
                                            <p:strVal val="#ppt_x"/>
                                          </p:val>
                                        </p:tav>
                                      </p:tavLst>
                                    </p:anim>
                                    <p:anim calcmode="lin" valueType="num">
                                      <p:cBhvr additive="base">
                                        <p:cTn id="8" dur="500" fill="hold"/>
                                        <p:tgtEl>
                                          <p:spTgt spid="3143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4382"/>
                                        </p:tgtEl>
                                        <p:attrNameLst>
                                          <p:attrName>style.visibility</p:attrName>
                                        </p:attrNameLst>
                                      </p:cBhvr>
                                      <p:to>
                                        <p:strVal val="visible"/>
                                      </p:to>
                                    </p:set>
                                    <p:animEffect transition="in" filter="box(in)">
                                      <p:cBhvr>
                                        <p:cTn id="17" dur="500"/>
                                        <p:tgtEl>
                                          <p:spTgt spid="3143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14373"/>
                                        </p:tgtEl>
                                        <p:attrNameLst>
                                          <p:attrName>style.visibility</p:attrName>
                                        </p:attrNameLst>
                                      </p:cBhvr>
                                      <p:to>
                                        <p:strVal val="visible"/>
                                      </p:to>
                                    </p:set>
                                    <p:anim calcmode="lin" valueType="num">
                                      <p:cBhvr additive="base">
                                        <p:cTn id="22" dur="500" fill="hold"/>
                                        <p:tgtEl>
                                          <p:spTgt spid="314373"/>
                                        </p:tgtEl>
                                        <p:attrNameLst>
                                          <p:attrName>ppt_x</p:attrName>
                                        </p:attrNameLst>
                                      </p:cBhvr>
                                      <p:tavLst>
                                        <p:tav tm="0">
                                          <p:val>
                                            <p:strVal val="0-#ppt_w/2"/>
                                          </p:val>
                                        </p:tav>
                                        <p:tav tm="100000">
                                          <p:val>
                                            <p:strVal val="#ppt_x"/>
                                          </p:val>
                                        </p:tav>
                                      </p:tavLst>
                                    </p:anim>
                                    <p:anim calcmode="lin" valueType="num">
                                      <p:cBhvr additive="base">
                                        <p:cTn id="23" dur="500" fill="hold"/>
                                        <p:tgtEl>
                                          <p:spTgt spid="31437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14383"/>
                                        </p:tgtEl>
                                        <p:attrNameLst>
                                          <p:attrName>style.visibility</p:attrName>
                                        </p:attrNameLst>
                                      </p:cBhvr>
                                      <p:to>
                                        <p:strVal val="visible"/>
                                      </p:to>
                                    </p:set>
                                    <p:animEffect transition="in" filter="box(in)">
                                      <p:cBhvr>
                                        <p:cTn id="33" dur="500"/>
                                        <p:tgtEl>
                                          <p:spTgt spid="3143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14380"/>
                                        </p:tgtEl>
                                        <p:attrNameLst>
                                          <p:attrName>style.visibility</p:attrName>
                                        </p:attrNameLst>
                                      </p:cBhvr>
                                      <p:to>
                                        <p:strVal val="visible"/>
                                      </p:to>
                                    </p:set>
                                    <p:animEffect transition="in" filter="box(in)">
                                      <p:cBhvr>
                                        <p:cTn id="38" dur="500"/>
                                        <p:tgtEl>
                                          <p:spTgt spid="3143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314379"/>
                                        </p:tgtEl>
                                        <p:attrNameLst>
                                          <p:attrName>style.visibility</p:attrName>
                                        </p:attrNameLst>
                                      </p:cBhvr>
                                      <p:to>
                                        <p:strVal val="visible"/>
                                      </p:to>
                                    </p:set>
                                    <p:animEffect transition="in" filter="box(in)">
                                      <p:cBhvr>
                                        <p:cTn id="43" dur="500"/>
                                        <p:tgtEl>
                                          <p:spTgt spid="31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autoUpdateAnimBg="0"/>
      <p:bldP spid="314373" grpId="0" autoUpdateAnimBg="0"/>
      <p:bldP spid="314379" grpId="0"/>
      <p:bldP spid="314380" grpId="0" animBg="1"/>
      <p:bldP spid="314382" grpId="0"/>
      <p:bldP spid="31438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Text Box 4"/>
          <p:cNvSpPr txBox="1">
            <a:spLocks noChangeArrowheads="1"/>
          </p:cNvSpPr>
          <p:nvPr/>
        </p:nvSpPr>
        <p:spPr bwMode="auto">
          <a:xfrm>
            <a:off x="111125" y="122238"/>
            <a:ext cx="3976688" cy="52546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t>3.PN</a:t>
            </a:r>
            <a:r>
              <a:rPr lang="zh-CN" altLang="en-US" sz="2800" b="1"/>
              <a:t>结</a:t>
            </a:r>
            <a:r>
              <a:rPr lang="en-US" altLang="zh-CN" sz="2800" b="1"/>
              <a:t>I-V</a:t>
            </a:r>
            <a:r>
              <a:rPr lang="zh-CN" altLang="en-US" sz="2800" b="1"/>
              <a:t>特性的表达式</a:t>
            </a:r>
          </a:p>
        </p:txBody>
      </p:sp>
      <p:sp>
        <p:nvSpPr>
          <p:cNvPr id="183331" name="Text Box 35"/>
          <p:cNvSpPr txBox="1">
            <a:spLocks noChangeArrowheads="1"/>
          </p:cNvSpPr>
          <p:nvPr/>
        </p:nvSpPr>
        <p:spPr bwMode="auto">
          <a:xfrm>
            <a:off x="3040063" y="3314700"/>
            <a:ext cx="3306762" cy="40163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硅二极管</a:t>
            </a:r>
            <a:r>
              <a:rPr lang="en-US" altLang="zh-CN" sz="2000" b="1"/>
              <a:t>PN</a:t>
            </a:r>
            <a:r>
              <a:rPr lang="zh-CN" altLang="en-US" sz="2000" b="1"/>
              <a:t>结的</a:t>
            </a:r>
            <a:r>
              <a:rPr lang="en-US" altLang="zh-CN" sz="2000" b="1"/>
              <a:t>I - V</a:t>
            </a:r>
            <a:r>
              <a:rPr lang="zh-CN" altLang="en-US" sz="2000" b="1"/>
              <a:t>特性</a:t>
            </a:r>
          </a:p>
        </p:txBody>
      </p:sp>
      <p:grpSp>
        <p:nvGrpSpPr>
          <p:cNvPr id="2" name="Group 49"/>
          <p:cNvGrpSpPr>
            <a:grpSpLocks/>
          </p:cNvGrpSpPr>
          <p:nvPr/>
        </p:nvGrpSpPr>
        <p:grpSpPr bwMode="auto">
          <a:xfrm>
            <a:off x="2314575" y="290513"/>
            <a:ext cx="4637088" cy="3008312"/>
            <a:chOff x="721" y="1078"/>
            <a:chExt cx="2921" cy="1895"/>
          </a:xfrm>
        </p:grpSpPr>
        <p:sp>
          <p:nvSpPr>
            <p:cNvPr id="7221" name="Line 12"/>
            <p:cNvSpPr>
              <a:spLocks noChangeShapeType="1"/>
            </p:cNvSpPr>
            <p:nvPr/>
          </p:nvSpPr>
          <p:spPr bwMode="auto">
            <a:xfrm flipV="1">
              <a:off x="2016" y="1144"/>
              <a:ext cx="0" cy="1473"/>
            </a:xfrm>
            <a:prstGeom prst="line">
              <a:avLst/>
            </a:prstGeom>
            <a:noFill/>
            <a:ln w="12700">
              <a:solidFill>
                <a:schemeClr val="tx1"/>
              </a:solidFill>
              <a:round/>
              <a:headEnd/>
              <a:tailEnd type="triangle" w="med" len="med"/>
            </a:ln>
          </p:spPr>
          <p:txBody>
            <a:bodyPr/>
            <a:lstStyle/>
            <a:p>
              <a:endParaRPr lang="zh-CN" altLang="en-US"/>
            </a:p>
          </p:txBody>
        </p:sp>
        <p:sp>
          <p:nvSpPr>
            <p:cNvPr id="7222" name="Line 13"/>
            <p:cNvSpPr>
              <a:spLocks noChangeShapeType="1"/>
            </p:cNvSpPr>
            <p:nvPr/>
          </p:nvSpPr>
          <p:spPr bwMode="auto">
            <a:xfrm>
              <a:off x="721" y="2617"/>
              <a:ext cx="2642"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7172" name="Object 14"/>
            <p:cNvGraphicFramePr>
              <a:graphicFrameLocks noChangeAspect="1"/>
            </p:cNvGraphicFramePr>
            <p:nvPr/>
          </p:nvGraphicFramePr>
          <p:xfrm>
            <a:off x="1339" y="2211"/>
            <a:ext cx="543" cy="213"/>
          </p:xfrm>
          <a:graphic>
            <a:graphicData uri="http://schemas.openxmlformats.org/presentationml/2006/ole">
              <p:oleObj spid="_x0000_s7172" name="公式" r:id="rId6" imgW="533169" imgH="228501" progId="Equation.3">
                <p:embed/>
              </p:oleObj>
            </a:graphicData>
          </a:graphic>
        </p:graphicFrame>
        <p:graphicFrame>
          <p:nvGraphicFramePr>
            <p:cNvPr id="7173" name="Object 15"/>
            <p:cNvGraphicFramePr>
              <a:graphicFrameLocks noChangeAspect="1"/>
            </p:cNvGraphicFramePr>
            <p:nvPr/>
          </p:nvGraphicFramePr>
          <p:xfrm>
            <a:off x="2048" y="1078"/>
            <a:ext cx="482" cy="218"/>
          </p:xfrm>
          <a:graphic>
            <a:graphicData uri="http://schemas.openxmlformats.org/presentationml/2006/ole">
              <p:oleObj spid="_x0000_s7173" name="公式" r:id="rId7" imgW="507780" imgH="215806" progId="Equation.3">
                <p:embed/>
              </p:oleObj>
            </a:graphicData>
          </a:graphic>
        </p:graphicFrame>
        <p:graphicFrame>
          <p:nvGraphicFramePr>
            <p:cNvPr id="7174" name="Object 17"/>
            <p:cNvGraphicFramePr>
              <a:graphicFrameLocks noChangeAspect="1"/>
            </p:cNvGraphicFramePr>
            <p:nvPr/>
          </p:nvGraphicFramePr>
          <p:xfrm>
            <a:off x="2092" y="2008"/>
            <a:ext cx="229" cy="155"/>
          </p:xfrm>
          <a:graphic>
            <a:graphicData uri="http://schemas.openxmlformats.org/presentationml/2006/ole">
              <p:oleObj spid="_x0000_s7174" name="公式" r:id="rId8" imgW="241091" imgH="177646" progId="Equation.3">
                <p:embed/>
              </p:oleObj>
            </a:graphicData>
          </a:graphic>
        </p:graphicFrame>
        <p:graphicFrame>
          <p:nvGraphicFramePr>
            <p:cNvPr id="7175" name="Object 18"/>
            <p:cNvGraphicFramePr>
              <a:graphicFrameLocks noChangeAspect="1"/>
            </p:cNvGraphicFramePr>
            <p:nvPr/>
          </p:nvGraphicFramePr>
          <p:xfrm>
            <a:off x="1940" y="2617"/>
            <a:ext cx="150" cy="152"/>
          </p:xfrm>
          <a:graphic>
            <a:graphicData uri="http://schemas.openxmlformats.org/presentationml/2006/ole">
              <p:oleObj spid="_x0000_s7175" name="公式" r:id="rId9" imgW="126835" imgH="139518" progId="Equation.3">
                <p:embed/>
              </p:oleObj>
            </a:graphicData>
          </a:graphic>
        </p:graphicFrame>
        <p:graphicFrame>
          <p:nvGraphicFramePr>
            <p:cNvPr id="7176" name="Object 19"/>
            <p:cNvGraphicFramePr>
              <a:graphicFrameLocks noChangeAspect="1"/>
            </p:cNvGraphicFramePr>
            <p:nvPr/>
          </p:nvGraphicFramePr>
          <p:xfrm>
            <a:off x="2112" y="1474"/>
            <a:ext cx="209" cy="149"/>
          </p:xfrm>
          <a:graphic>
            <a:graphicData uri="http://schemas.openxmlformats.org/presentationml/2006/ole">
              <p:oleObj spid="_x0000_s7176" name="公式" r:id="rId10" imgW="228402" imgH="177646" progId="Equation.3">
                <p:embed/>
              </p:oleObj>
            </a:graphicData>
          </a:graphic>
        </p:graphicFrame>
        <p:graphicFrame>
          <p:nvGraphicFramePr>
            <p:cNvPr id="7177" name="Object 20"/>
            <p:cNvGraphicFramePr>
              <a:graphicFrameLocks noChangeAspect="1"/>
            </p:cNvGraphicFramePr>
            <p:nvPr/>
          </p:nvGraphicFramePr>
          <p:xfrm>
            <a:off x="3186" y="2617"/>
            <a:ext cx="456" cy="223"/>
          </p:xfrm>
          <a:graphic>
            <a:graphicData uri="http://schemas.openxmlformats.org/presentationml/2006/ole">
              <p:oleObj spid="_x0000_s7177" name="公式" r:id="rId11" imgW="406048" imgH="215713" progId="Equation.3">
                <p:embed/>
              </p:oleObj>
            </a:graphicData>
          </a:graphic>
        </p:graphicFrame>
        <p:sp>
          <p:nvSpPr>
            <p:cNvPr id="7223" name="Line 26"/>
            <p:cNvSpPr>
              <a:spLocks noChangeShapeType="1"/>
            </p:cNvSpPr>
            <p:nvPr/>
          </p:nvSpPr>
          <p:spPr bwMode="auto">
            <a:xfrm flipV="1">
              <a:off x="2550" y="2540"/>
              <a:ext cx="0" cy="77"/>
            </a:xfrm>
            <a:prstGeom prst="line">
              <a:avLst/>
            </a:prstGeom>
            <a:noFill/>
            <a:ln w="25400">
              <a:solidFill>
                <a:schemeClr val="tx1"/>
              </a:solidFill>
              <a:round/>
              <a:headEnd/>
              <a:tailEnd/>
            </a:ln>
          </p:spPr>
          <p:txBody>
            <a:bodyPr/>
            <a:lstStyle/>
            <a:p>
              <a:endParaRPr lang="zh-CN" altLang="en-US"/>
            </a:p>
          </p:txBody>
        </p:sp>
        <p:sp>
          <p:nvSpPr>
            <p:cNvPr id="7224" name="Line 27"/>
            <p:cNvSpPr>
              <a:spLocks noChangeShapeType="1"/>
            </p:cNvSpPr>
            <p:nvPr/>
          </p:nvSpPr>
          <p:spPr bwMode="auto">
            <a:xfrm flipV="1">
              <a:off x="3083" y="2541"/>
              <a:ext cx="0" cy="76"/>
            </a:xfrm>
            <a:prstGeom prst="line">
              <a:avLst/>
            </a:prstGeom>
            <a:noFill/>
            <a:ln w="25400">
              <a:solidFill>
                <a:schemeClr val="tx1"/>
              </a:solidFill>
              <a:round/>
              <a:headEnd/>
              <a:tailEnd/>
            </a:ln>
          </p:spPr>
          <p:txBody>
            <a:bodyPr/>
            <a:lstStyle/>
            <a:p>
              <a:endParaRPr lang="zh-CN" altLang="en-US"/>
            </a:p>
          </p:txBody>
        </p:sp>
        <p:sp>
          <p:nvSpPr>
            <p:cNvPr id="7225" name="Line 29"/>
            <p:cNvSpPr>
              <a:spLocks noChangeShapeType="1"/>
            </p:cNvSpPr>
            <p:nvPr/>
          </p:nvSpPr>
          <p:spPr bwMode="auto">
            <a:xfrm rot="5400000" flipH="1">
              <a:off x="1153" y="2795"/>
              <a:ext cx="356" cy="0"/>
            </a:xfrm>
            <a:prstGeom prst="line">
              <a:avLst/>
            </a:prstGeom>
            <a:noFill/>
            <a:ln w="12700">
              <a:solidFill>
                <a:srgbClr val="3366FF"/>
              </a:solidFill>
              <a:round/>
              <a:headEnd/>
              <a:tailEnd type="triangle" w="med" len="lg"/>
            </a:ln>
          </p:spPr>
          <p:txBody>
            <a:bodyPr/>
            <a:lstStyle/>
            <a:p>
              <a:endParaRPr lang="zh-CN" altLang="en-US"/>
            </a:p>
          </p:txBody>
        </p:sp>
        <p:sp>
          <p:nvSpPr>
            <p:cNvPr id="7226" name="Line 30"/>
            <p:cNvSpPr>
              <a:spLocks noChangeShapeType="1"/>
            </p:cNvSpPr>
            <p:nvPr/>
          </p:nvSpPr>
          <p:spPr bwMode="auto">
            <a:xfrm rot="5400000">
              <a:off x="1128" y="2414"/>
              <a:ext cx="406" cy="0"/>
            </a:xfrm>
            <a:prstGeom prst="line">
              <a:avLst/>
            </a:prstGeom>
            <a:noFill/>
            <a:ln w="12700">
              <a:solidFill>
                <a:srgbClr val="3366FF"/>
              </a:solidFill>
              <a:round/>
              <a:headEnd/>
              <a:tailEnd type="triangle" w="med" len="lg"/>
            </a:ln>
          </p:spPr>
          <p:txBody>
            <a:bodyPr/>
            <a:lstStyle/>
            <a:p>
              <a:endParaRPr lang="zh-CN" altLang="en-US"/>
            </a:p>
          </p:txBody>
        </p:sp>
        <p:sp>
          <p:nvSpPr>
            <p:cNvPr id="7227" name="Line 31"/>
            <p:cNvSpPr>
              <a:spLocks noChangeShapeType="1"/>
            </p:cNvSpPr>
            <p:nvPr/>
          </p:nvSpPr>
          <p:spPr bwMode="auto">
            <a:xfrm rot="5400000" flipV="1">
              <a:off x="2056" y="2045"/>
              <a:ext cx="0" cy="77"/>
            </a:xfrm>
            <a:prstGeom prst="line">
              <a:avLst/>
            </a:prstGeom>
            <a:noFill/>
            <a:ln w="25400">
              <a:solidFill>
                <a:schemeClr val="tx1"/>
              </a:solidFill>
              <a:round/>
              <a:headEnd/>
              <a:tailEnd/>
            </a:ln>
          </p:spPr>
          <p:txBody>
            <a:bodyPr/>
            <a:lstStyle/>
            <a:p>
              <a:endParaRPr lang="zh-CN" altLang="en-US"/>
            </a:p>
          </p:txBody>
        </p:sp>
        <p:sp>
          <p:nvSpPr>
            <p:cNvPr id="7228" name="Line 32"/>
            <p:cNvSpPr>
              <a:spLocks noChangeShapeType="1"/>
            </p:cNvSpPr>
            <p:nvPr/>
          </p:nvSpPr>
          <p:spPr bwMode="auto">
            <a:xfrm rot="5400000" flipV="1">
              <a:off x="2056" y="1511"/>
              <a:ext cx="0" cy="77"/>
            </a:xfrm>
            <a:prstGeom prst="line">
              <a:avLst/>
            </a:prstGeom>
            <a:noFill/>
            <a:ln w="25400">
              <a:solidFill>
                <a:schemeClr val="tx1"/>
              </a:solidFill>
              <a:round/>
              <a:headEnd/>
              <a:tailEnd/>
            </a:ln>
          </p:spPr>
          <p:txBody>
            <a:bodyPr/>
            <a:lstStyle/>
            <a:p>
              <a:endParaRPr lang="zh-CN" altLang="en-US"/>
            </a:p>
          </p:txBody>
        </p:sp>
        <p:sp>
          <p:nvSpPr>
            <p:cNvPr id="7229" name="Line 36"/>
            <p:cNvSpPr>
              <a:spLocks noChangeShapeType="1"/>
            </p:cNvSpPr>
            <p:nvPr/>
          </p:nvSpPr>
          <p:spPr bwMode="auto">
            <a:xfrm flipV="1">
              <a:off x="1483" y="2540"/>
              <a:ext cx="0" cy="77"/>
            </a:xfrm>
            <a:prstGeom prst="line">
              <a:avLst/>
            </a:prstGeom>
            <a:noFill/>
            <a:ln w="25400">
              <a:solidFill>
                <a:schemeClr val="tx1"/>
              </a:solidFill>
              <a:round/>
              <a:headEnd/>
              <a:tailEnd/>
            </a:ln>
          </p:spPr>
          <p:txBody>
            <a:bodyPr/>
            <a:lstStyle/>
            <a:p>
              <a:endParaRPr lang="zh-CN" altLang="en-US"/>
            </a:p>
          </p:txBody>
        </p:sp>
        <p:sp>
          <p:nvSpPr>
            <p:cNvPr id="7230" name="Line 39"/>
            <p:cNvSpPr>
              <a:spLocks noChangeShapeType="1"/>
            </p:cNvSpPr>
            <p:nvPr/>
          </p:nvSpPr>
          <p:spPr bwMode="auto">
            <a:xfrm flipV="1">
              <a:off x="949" y="2541"/>
              <a:ext cx="0" cy="77"/>
            </a:xfrm>
            <a:prstGeom prst="line">
              <a:avLst/>
            </a:prstGeom>
            <a:noFill/>
            <a:ln w="25400">
              <a:solidFill>
                <a:schemeClr val="tx1"/>
              </a:solidFill>
              <a:round/>
              <a:headEnd/>
              <a:tailEnd/>
            </a:ln>
          </p:spPr>
          <p:txBody>
            <a:bodyPr/>
            <a:lstStyle/>
            <a:p>
              <a:endParaRPr lang="zh-CN" altLang="en-US"/>
            </a:p>
          </p:txBody>
        </p:sp>
        <p:graphicFrame>
          <p:nvGraphicFramePr>
            <p:cNvPr id="7178" name="Object 41"/>
            <p:cNvGraphicFramePr>
              <a:graphicFrameLocks noChangeAspect="1"/>
            </p:cNvGraphicFramePr>
            <p:nvPr/>
          </p:nvGraphicFramePr>
          <p:xfrm>
            <a:off x="2448" y="2640"/>
            <a:ext cx="229" cy="155"/>
          </p:xfrm>
          <a:graphic>
            <a:graphicData uri="http://schemas.openxmlformats.org/presentationml/2006/ole">
              <p:oleObj spid="_x0000_s7178" name="公式" r:id="rId12" imgW="241091" imgH="177646" progId="Equation.3">
                <p:embed/>
              </p:oleObj>
            </a:graphicData>
          </a:graphic>
        </p:graphicFrame>
        <p:graphicFrame>
          <p:nvGraphicFramePr>
            <p:cNvPr id="7179" name="Object 42"/>
            <p:cNvGraphicFramePr>
              <a:graphicFrameLocks noChangeAspect="1"/>
            </p:cNvGraphicFramePr>
            <p:nvPr/>
          </p:nvGraphicFramePr>
          <p:xfrm>
            <a:off x="2956" y="2643"/>
            <a:ext cx="209" cy="149"/>
          </p:xfrm>
          <a:graphic>
            <a:graphicData uri="http://schemas.openxmlformats.org/presentationml/2006/ole">
              <p:oleObj spid="_x0000_s7179" name="公式" r:id="rId13" imgW="228402" imgH="177646" progId="Equation.3">
                <p:embed/>
              </p:oleObj>
            </a:graphicData>
          </a:graphic>
        </p:graphicFrame>
        <p:graphicFrame>
          <p:nvGraphicFramePr>
            <p:cNvPr id="7180" name="Object 43"/>
            <p:cNvGraphicFramePr>
              <a:graphicFrameLocks noChangeAspect="1"/>
            </p:cNvGraphicFramePr>
            <p:nvPr/>
          </p:nvGraphicFramePr>
          <p:xfrm>
            <a:off x="1353" y="2643"/>
            <a:ext cx="338" cy="155"/>
          </p:xfrm>
          <a:graphic>
            <a:graphicData uri="http://schemas.openxmlformats.org/presentationml/2006/ole">
              <p:oleObj spid="_x0000_s7180" name="公式" r:id="rId14" imgW="355138" imgH="177569" progId="Equation.3">
                <p:embed/>
              </p:oleObj>
            </a:graphicData>
          </a:graphic>
        </p:graphicFrame>
        <p:graphicFrame>
          <p:nvGraphicFramePr>
            <p:cNvPr id="7181" name="Object 44"/>
            <p:cNvGraphicFramePr>
              <a:graphicFrameLocks noChangeAspect="1"/>
            </p:cNvGraphicFramePr>
            <p:nvPr/>
          </p:nvGraphicFramePr>
          <p:xfrm>
            <a:off x="814" y="2621"/>
            <a:ext cx="313" cy="149"/>
          </p:xfrm>
          <a:graphic>
            <a:graphicData uri="http://schemas.openxmlformats.org/presentationml/2006/ole">
              <p:oleObj spid="_x0000_s7181" name="公式" r:id="rId15" imgW="342603" imgH="177646" progId="Equation.3">
                <p:embed/>
              </p:oleObj>
            </a:graphicData>
          </a:graphic>
        </p:graphicFrame>
      </p:grpSp>
      <p:sp>
        <p:nvSpPr>
          <p:cNvPr id="183341" name="Line 45"/>
          <p:cNvSpPr>
            <a:spLocks noChangeShapeType="1"/>
          </p:cNvSpPr>
          <p:nvPr/>
        </p:nvSpPr>
        <p:spPr bwMode="auto">
          <a:xfrm>
            <a:off x="2314575" y="2754304"/>
            <a:ext cx="2055813" cy="0"/>
          </a:xfrm>
          <a:prstGeom prst="line">
            <a:avLst/>
          </a:prstGeom>
          <a:noFill/>
          <a:ln w="38100">
            <a:solidFill>
              <a:srgbClr val="3366FF"/>
            </a:solidFill>
            <a:round/>
            <a:headEnd/>
            <a:tailEnd/>
          </a:ln>
        </p:spPr>
        <p:txBody>
          <a:bodyPr/>
          <a:lstStyle/>
          <a:p>
            <a:endParaRPr lang="zh-CN" altLang="en-US"/>
          </a:p>
        </p:txBody>
      </p:sp>
      <p:sp>
        <p:nvSpPr>
          <p:cNvPr id="183342" name="Line 46"/>
          <p:cNvSpPr>
            <a:spLocks noChangeShapeType="1"/>
          </p:cNvSpPr>
          <p:nvPr/>
        </p:nvSpPr>
        <p:spPr bwMode="auto">
          <a:xfrm>
            <a:off x="4370388" y="2733675"/>
            <a:ext cx="847725" cy="0"/>
          </a:xfrm>
          <a:prstGeom prst="line">
            <a:avLst/>
          </a:prstGeom>
          <a:noFill/>
          <a:ln w="38100">
            <a:solidFill>
              <a:srgbClr val="FF00FF"/>
            </a:solidFill>
            <a:round/>
            <a:headEnd/>
            <a:tailEnd/>
          </a:ln>
        </p:spPr>
        <p:txBody>
          <a:bodyPr/>
          <a:lstStyle/>
          <a:p>
            <a:endParaRPr lang="zh-CN" altLang="en-US"/>
          </a:p>
        </p:txBody>
      </p:sp>
      <p:sp>
        <p:nvSpPr>
          <p:cNvPr id="183344" name="Freeform 48"/>
          <p:cNvSpPr>
            <a:spLocks/>
          </p:cNvSpPr>
          <p:nvPr/>
        </p:nvSpPr>
        <p:spPr bwMode="auto">
          <a:xfrm>
            <a:off x="5218113" y="677863"/>
            <a:ext cx="442912" cy="2055812"/>
          </a:xfrm>
          <a:custGeom>
            <a:avLst/>
            <a:gdLst>
              <a:gd name="T0" fmla="*/ 0 w 203"/>
              <a:gd name="T1" fmla="*/ 2147483647 h 991"/>
              <a:gd name="T2" fmla="*/ 2147483647 w 203"/>
              <a:gd name="T3" fmla="*/ 2147483647 h 991"/>
              <a:gd name="T4" fmla="*/ 2147483647 w 203"/>
              <a:gd name="T5" fmla="*/ 0 h 991"/>
              <a:gd name="T6" fmla="*/ 0 60000 65536"/>
              <a:gd name="T7" fmla="*/ 0 60000 65536"/>
              <a:gd name="T8" fmla="*/ 0 60000 65536"/>
              <a:gd name="T9" fmla="*/ 0 w 203"/>
              <a:gd name="T10" fmla="*/ 0 h 991"/>
              <a:gd name="T11" fmla="*/ 203 w 203"/>
              <a:gd name="T12" fmla="*/ 991 h 991"/>
            </a:gdLst>
            <a:ahLst/>
            <a:cxnLst>
              <a:cxn ang="T6">
                <a:pos x="T0" y="T1"/>
              </a:cxn>
              <a:cxn ang="T7">
                <a:pos x="T2" y="T3"/>
              </a:cxn>
              <a:cxn ang="T8">
                <a:pos x="T4" y="T5"/>
              </a:cxn>
            </a:cxnLst>
            <a:rect l="T9" t="T10" r="T11" b="T12"/>
            <a:pathLst>
              <a:path w="203" h="991">
                <a:moveTo>
                  <a:pt x="0" y="991"/>
                </a:moveTo>
                <a:cubicBezTo>
                  <a:pt x="33" y="972"/>
                  <a:pt x="67" y="953"/>
                  <a:pt x="101" y="788"/>
                </a:cubicBezTo>
                <a:cubicBezTo>
                  <a:pt x="135" y="623"/>
                  <a:pt x="169" y="311"/>
                  <a:pt x="203" y="0"/>
                </a:cubicBezTo>
              </a:path>
            </a:pathLst>
          </a:custGeom>
          <a:noFill/>
          <a:ln w="38100">
            <a:solidFill>
              <a:srgbClr val="FF00FF"/>
            </a:solidFill>
            <a:round/>
            <a:headEnd/>
            <a:tailEnd/>
          </a:ln>
        </p:spPr>
        <p:txBody>
          <a:bodyPr/>
          <a:lstStyle/>
          <a:p>
            <a:endParaRPr lang="zh-CN" altLang="en-US"/>
          </a:p>
        </p:txBody>
      </p:sp>
      <p:sp>
        <p:nvSpPr>
          <p:cNvPr id="183346" name="Text Box 50"/>
          <p:cNvSpPr txBox="1">
            <a:spLocks noChangeArrowheads="1"/>
          </p:cNvSpPr>
          <p:nvPr/>
        </p:nvSpPr>
        <p:spPr bwMode="auto">
          <a:xfrm>
            <a:off x="5888038" y="1223963"/>
            <a:ext cx="174942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solidFill>
                  <a:srgbClr val="FF00FF"/>
                </a:solidFill>
              </a:rPr>
              <a:t>正向偏置特性</a:t>
            </a:r>
          </a:p>
        </p:txBody>
      </p:sp>
      <p:sp>
        <p:nvSpPr>
          <p:cNvPr id="183347" name="Text Box 51"/>
          <p:cNvSpPr txBox="1">
            <a:spLocks noChangeArrowheads="1"/>
          </p:cNvSpPr>
          <p:nvPr/>
        </p:nvSpPr>
        <p:spPr bwMode="auto">
          <a:xfrm>
            <a:off x="2233613" y="1458913"/>
            <a:ext cx="174942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solidFill>
                  <a:srgbClr val="3399FF"/>
                </a:solidFill>
              </a:rPr>
              <a:t>反向偏置特性</a:t>
            </a:r>
          </a:p>
        </p:txBody>
      </p:sp>
      <p:graphicFrame>
        <p:nvGraphicFramePr>
          <p:cNvPr id="183348" name="Object 52"/>
          <p:cNvGraphicFramePr>
            <a:graphicFrameLocks noChangeAspect="1"/>
          </p:cNvGraphicFramePr>
          <p:nvPr/>
        </p:nvGraphicFramePr>
        <p:xfrm>
          <a:off x="2755900" y="3751263"/>
          <a:ext cx="3392488" cy="725487"/>
        </p:xfrm>
        <a:graphic>
          <a:graphicData uri="http://schemas.openxmlformats.org/presentationml/2006/ole">
            <p:oleObj spid="_x0000_s7170" name="公式" r:id="rId16" imgW="1180588" imgH="253890" progId="Equation.3">
              <p:embed/>
            </p:oleObj>
          </a:graphicData>
        </a:graphic>
      </p:graphicFrame>
      <p:sp>
        <p:nvSpPr>
          <p:cNvPr id="183349" name="Line 53"/>
          <p:cNvSpPr>
            <a:spLocks noChangeShapeType="1"/>
          </p:cNvSpPr>
          <p:nvPr/>
        </p:nvSpPr>
        <p:spPr bwMode="auto">
          <a:xfrm flipH="1" flipV="1">
            <a:off x="1668463" y="1735138"/>
            <a:ext cx="1128712" cy="205740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50" name="Oval 54"/>
          <p:cNvSpPr>
            <a:spLocks noChangeArrowheads="1"/>
          </p:cNvSpPr>
          <p:nvPr/>
        </p:nvSpPr>
        <p:spPr bwMode="auto">
          <a:xfrm>
            <a:off x="2636838" y="3792538"/>
            <a:ext cx="604837" cy="684212"/>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51" name="Text Box 55"/>
          <p:cNvSpPr txBox="1">
            <a:spLocks noChangeArrowheads="1"/>
          </p:cNvSpPr>
          <p:nvPr/>
        </p:nvSpPr>
        <p:spPr bwMode="auto">
          <a:xfrm>
            <a:off x="176213" y="928688"/>
            <a:ext cx="1489075" cy="822325"/>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流过</a:t>
            </a:r>
            <a:r>
              <a:rPr lang="en-US" altLang="zh-CN" sz="2400" b="1"/>
              <a:t>PN</a:t>
            </a:r>
            <a:r>
              <a:rPr lang="zh-CN" altLang="en-US" sz="2400" b="1"/>
              <a:t>结的电流</a:t>
            </a:r>
          </a:p>
        </p:txBody>
      </p:sp>
      <p:sp>
        <p:nvSpPr>
          <p:cNvPr id="183352" name="Line 56"/>
          <p:cNvSpPr>
            <a:spLocks noChangeShapeType="1"/>
          </p:cNvSpPr>
          <p:nvPr/>
        </p:nvSpPr>
        <p:spPr bwMode="auto">
          <a:xfrm flipH="1" flipV="1">
            <a:off x="1709738" y="2863850"/>
            <a:ext cx="2660650" cy="1008063"/>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53" name="Oval 57"/>
          <p:cNvSpPr>
            <a:spLocks noChangeArrowheads="1"/>
          </p:cNvSpPr>
          <p:nvPr/>
        </p:nvSpPr>
        <p:spPr bwMode="auto">
          <a:xfrm>
            <a:off x="4410075" y="3792538"/>
            <a:ext cx="363538" cy="403225"/>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54" name="Text Box 58"/>
          <p:cNvSpPr txBox="1">
            <a:spLocks noChangeArrowheads="1"/>
          </p:cNvSpPr>
          <p:nvPr/>
        </p:nvSpPr>
        <p:spPr bwMode="auto">
          <a:xfrm>
            <a:off x="176213" y="2098675"/>
            <a:ext cx="1531937" cy="822325"/>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en-US" altLang="zh-CN" sz="2400" b="1"/>
              <a:t>PN</a:t>
            </a:r>
            <a:r>
              <a:rPr lang="zh-CN" altLang="en-US" sz="2400" b="1"/>
              <a:t>结两端外加电压</a:t>
            </a:r>
          </a:p>
        </p:txBody>
      </p:sp>
      <p:sp>
        <p:nvSpPr>
          <p:cNvPr id="183355" name="Line 59"/>
          <p:cNvSpPr>
            <a:spLocks noChangeShapeType="1"/>
          </p:cNvSpPr>
          <p:nvPr/>
        </p:nvSpPr>
        <p:spPr bwMode="auto">
          <a:xfrm flipV="1">
            <a:off x="5014913" y="3308350"/>
            <a:ext cx="1855787" cy="36195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56" name="Oval 60"/>
          <p:cNvSpPr>
            <a:spLocks noChangeArrowheads="1"/>
          </p:cNvSpPr>
          <p:nvPr/>
        </p:nvSpPr>
        <p:spPr bwMode="auto">
          <a:xfrm>
            <a:off x="4854575" y="3509963"/>
            <a:ext cx="160338" cy="968375"/>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57" name="Text Box 61"/>
          <p:cNvSpPr txBox="1">
            <a:spLocks noChangeArrowheads="1"/>
          </p:cNvSpPr>
          <p:nvPr/>
        </p:nvSpPr>
        <p:spPr bwMode="auto">
          <a:xfrm>
            <a:off x="6870700" y="2381250"/>
            <a:ext cx="1854200" cy="1552575"/>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发射系数，与尺寸、材料及电流有关</a:t>
            </a:r>
          </a:p>
        </p:txBody>
      </p:sp>
      <p:sp>
        <p:nvSpPr>
          <p:cNvPr id="183358" name="Line 62"/>
          <p:cNvSpPr>
            <a:spLocks noChangeShapeType="1"/>
          </p:cNvSpPr>
          <p:nvPr/>
        </p:nvSpPr>
        <p:spPr bwMode="auto">
          <a:xfrm flipH="1">
            <a:off x="1709738" y="3994150"/>
            <a:ext cx="3265487" cy="39688"/>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59" name="Oval 63"/>
          <p:cNvSpPr>
            <a:spLocks noChangeArrowheads="1"/>
          </p:cNvSpPr>
          <p:nvPr/>
        </p:nvSpPr>
        <p:spPr bwMode="auto">
          <a:xfrm>
            <a:off x="5000625" y="3792538"/>
            <a:ext cx="377825" cy="361950"/>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60" name="Text Box 64"/>
          <p:cNvSpPr txBox="1">
            <a:spLocks noChangeArrowheads="1"/>
          </p:cNvSpPr>
          <p:nvPr/>
        </p:nvSpPr>
        <p:spPr bwMode="auto">
          <a:xfrm>
            <a:off x="257175" y="3549650"/>
            <a:ext cx="1450975" cy="822325"/>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温度的电压当量</a:t>
            </a:r>
          </a:p>
        </p:txBody>
      </p:sp>
      <p:graphicFrame>
        <p:nvGraphicFramePr>
          <p:cNvPr id="183361" name="Object 65"/>
          <p:cNvGraphicFramePr>
            <a:graphicFrameLocks noChangeAspect="1"/>
          </p:cNvGraphicFramePr>
          <p:nvPr/>
        </p:nvGraphicFramePr>
        <p:xfrm>
          <a:off x="257175" y="4598988"/>
          <a:ext cx="2078038" cy="615950"/>
        </p:xfrm>
        <a:graphic>
          <a:graphicData uri="http://schemas.openxmlformats.org/presentationml/2006/ole">
            <p:oleObj spid="_x0000_s7171" name="公式" r:id="rId17" imgW="723586" imgH="215806" progId="Equation.3">
              <p:embed/>
            </p:oleObj>
          </a:graphicData>
        </a:graphic>
      </p:graphicFrame>
      <p:sp>
        <p:nvSpPr>
          <p:cNvPr id="183362" name="Line 66"/>
          <p:cNvSpPr>
            <a:spLocks noChangeShapeType="1"/>
          </p:cNvSpPr>
          <p:nvPr/>
        </p:nvSpPr>
        <p:spPr bwMode="auto">
          <a:xfrm flipH="1">
            <a:off x="2354263" y="3994150"/>
            <a:ext cx="2660650" cy="684213"/>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63" name="Line 67"/>
          <p:cNvSpPr>
            <a:spLocks noChangeShapeType="1"/>
          </p:cNvSpPr>
          <p:nvPr/>
        </p:nvSpPr>
        <p:spPr bwMode="auto">
          <a:xfrm>
            <a:off x="1547813" y="5041900"/>
            <a:ext cx="2459037" cy="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64" name="Oval 68"/>
          <p:cNvSpPr>
            <a:spLocks noChangeArrowheads="1"/>
          </p:cNvSpPr>
          <p:nvPr/>
        </p:nvSpPr>
        <p:spPr bwMode="auto">
          <a:xfrm>
            <a:off x="1169988" y="4678363"/>
            <a:ext cx="377825" cy="482600"/>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65" name="Text Box 69"/>
          <p:cNvSpPr txBox="1">
            <a:spLocks noChangeArrowheads="1"/>
          </p:cNvSpPr>
          <p:nvPr/>
        </p:nvSpPr>
        <p:spPr bwMode="auto">
          <a:xfrm>
            <a:off x="4048125" y="4678363"/>
            <a:ext cx="4919663"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玻耳兹曼常数（</a:t>
            </a:r>
            <a:r>
              <a:rPr lang="en-US" altLang="zh-CN" sz="2400" b="1"/>
              <a:t>1.38×10</a:t>
            </a:r>
            <a:r>
              <a:rPr lang="en-US" altLang="zh-CN" sz="2400" b="1" baseline="30000"/>
              <a:t>-23</a:t>
            </a:r>
            <a:r>
              <a:rPr lang="en-US" altLang="zh-CN" sz="2400" b="1"/>
              <a:t>J/K</a:t>
            </a:r>
            <a:r>
              <a:rPr lang="zh-CN" altLang="en-US" sz="2400" b="1"/>
              <a:t>）</a:t>
            </a:r>
          </a:p>
        </p:txBody>
      </p:sp>
      <p:sp>
        <p:nvSpPr>
          <p:cNvPr id="183366" name="Line 70"/>
          <p:cNvSpPr>
            <a:spLocks noChangeShapeType="1"/>
          </p:cNvSpPr>
          <p:nvPr/>
        </p:nvSpPr>
        <p:spPr bwMode="auto">
          <a:xfrm>
            <a:off x="1789113" y="5081588"/>
            <a:ext cx="1411287" cy="201612"/>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67" name="Oval 71"/>
          <p:cNvSpPr>
            <a:spLocks noChangeArrowheads="1"/>
          </p:cNvSpPr>
          <p:nvPr/>
        </p:nvSpPr>
        <p:spPr bwMode="auto">
          <a:xfrm>
            <a:off x="1452563" y="4678363"/>
            <a:ext cx="377825" cy="482600"/>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68" name="Text Box 72"/>
          <p:cNvSpPr txBox="1">
            <a:spLocks noChangeArrowheads="1"/>
          </p:cNvSpPr>
          <p:nvPr/>
        </p:nvSpPr>
        <p:spPr bwMode="auto">
          <a:xfrm>
            <a:off x="3200400" y="5245100"/>
            <a:ext cx="5767388"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热力学温度，即绝对温度（</a:t>
            </a:r>
            <a:r>
              <a:rPr lang="en-US" altLang="zh-CN" sz="2400" b="1"/>
              <a:t>0K=-273</a:t>
            </a:r>
            <a:r>
              <a:rPr lang="en-US" altLang="zh-CN" b="1"/>
              <a:t>℃</a:t>
            </a:r>
            <a:r>
              <a:rPr lang="zh-CN" altLang="en-US" sz="2400" b="1"/>
              <a:t>）</a:t>
            </a:r>
          </a:p>
        </p:txBody>
      </p:sp>
      <p:sp>
        <p:nvSpPr>
          <p:cNvPr id="183370" name="Line 74"/>
          <p:cNvSpPr>
            <a:spLocks noChangeShapeType="1"/>
          </p:cNvSpPr>
          <p:nvPr/>
        </p:nvSpPr>
        <p:spPr bwMode="auto">
          <a:xfrm>
            <a:off x="2273300" y="5162550"/>
            <a:ext cx="2903538" cy="68580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71" name="Oval 75"/>
          <p:cNvSpPr>
            <a:spLocks noChangeArrowheads="1"/>
          </p:cNvSpPr>
          <p:nvPr/>
        </p:nvSpPr>
        <p:spPr bwMode="auto">
          <a:xfrm>
            <a:off x="1976438" y="4721225"/>
            <a:ext cx="377825" cy="482600"/>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72" name="Text Box 76"/>
          <p:cNvSpPr txBox="1">
            <a:spLocks noChangeArrowheads="1"/>
          </p:cNvSpPr>
          <p:nvPr/>
        </p:nvSpPr>
        <p:spPr bwMode="auto">
          <a:xfrm>
            <a:off x="5216525" y="5794375"/>
            <a:ext cx="3709988"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电子电荷（</a:t>
            </a:r>
            <a:r>
              <a:rPr lang="en-US" altLang="zh-CN" sz="2400" b="1"/>
              <a:t>1.6×10</a:t>
            </a:r>
            <a:r>
              <a:rPr lang="en-US" altLang="zh-CN" sz="2400" b="1" baseline="30000"/>
              <a:t>-19</a:t>
            </a:r>
            <a:r>
              <a:rPr lang="en-US" altLang="zh-CN" sz="2400" b="1"/>
              <a:t>C</a:t>
            </a:r>
            <a:r>
              <a:rPr lang="zh-CN" altLang="en-US" sz="2400" b="1"/>
              <a:t>）</a:t>
            </a:r>
          </a:p>
        </p:txBody>
      </p:sp>
      <p:sp>
        <p:nvSpPr>
          <p:cNvPr id="183373" name="Line 77"/>
          <p:cNvSpPr>
            <a:spLocks noChangeShapeType="1"/>
          </p:cNvSpPr>
          <p:nvPr/>
        </p:nvSpPr>
        <p:spPr bwMode="auto">
          <a:xfrm>
            <a:off x="498475" y="5243513"/>
            <a:ext cx="0" cy="56515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74" name="Oval 78"/>
          <p:cNvSpPr>
            <a:spLocks noChangeArrowheads="1"/>
          </p:cNvSpPr>
          <p:nvPr/>
        </p:nvSpPr>
        <p:spPr bwMode="auto">
          <a:xfrm>
            <a:off x="257175" y="4598988"/>
            <a:ext cx="484188" cy="644525"/>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75" name="Text Box 79"/>
          <p:cNvSpPr txBox="1">
            <a:spLocks noChangeArrowheads="1"/>
          </p:cNvSpPr>
          <p:nvPr/>
        </p:nvSpPr>
        <p:spPr bwMode="auto">
          <a:xfrm>
            <a:off x="95250" y="5794375"/>
            <a:ext cx="4638675"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常温下（</a:t>
            </a:r>
            <a:r>
              <a:rPr lang="en-US" altLang="zh-CN" sz="2400" b="1"/>
              <a:t>300K</a:t>
            </a:r>
            <a:r>
              <a:rPr lang="zh-CN" altLang="en-US" sz="2400" b="1"/>
              <a:t>）下，</a:t>
            </a:r>
            <a:r>
              <a:rPr lang="en-US" altLang="zh-CN" sz="2400" b="1"/>
              <a:t>V</a:t>
            </a:r>
            <a:r>
              <a:rPr lang="en-US" altLang="zh-CN" sz="2400" b="1" baseline="-25000"/>
              <a:t>T</a:t>
            </a:r>
            <a:r>
              <a:rPr lang="en-US" altLang="zh-CN" sz="2400" b="1"/>
              <a:t>=</a:t>
            </a:r>
            <a:r>
              <a:rPr lang="en-US" altLang="zh-CN" sz="2400" b="1">
                <a:solidFill>
                  <a:srgbClr val="FF3300"/>
                </a:solidFill>
              </a:rPr>
              <a:t>0.026V</a:t>
            </a:r>
          </a:p>
        </p:txBody>
      </p:sp>
      <p:sp>
        <p:nvSpPr>
          <p:cNvPr id="183376" name="Line 80"/>
          <p:cNvSpPr>
            <a:spLocks noChangeShapeType="1"/>
          </p:cNvSpPr>
          <p:nvPr/>
        </p:nvSpPr>
        <p:spPr bwMode="auto">
          <a:xfrm>
            <a:off x="3805238" y="4476750"/>
            <a:ext cx="0" cy="403225"/>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3377" name="Oval 81"/>
          <p:cNvSpPr>
            <a:spLocks noChangeArrowheads="1"/>
          </p:cNvSpPr>
          <p:nvPr/>
        </p:nvSpPr>
        <p:spPr bwMode="auto">
          <a:xfrm>
            <a:off x="3563938" y="3833813"/>
            <a:ext cx="484187" cy="642937"/>
          </a:xfrm>
          <a:prstGeom prst="ellipse">
            <a:avLst/>
          </a:prstGeom>
          <a:noFill/>
          <a:ln w="9525" algn="ctr">
            <a:solidFill>
              <a:srgbClr val="FF0000"/>
            </a:solidFill>
            <a:prstDash val="lgDash"/>
            <a:round/>
            <a:headEnd/>
            <a:tailEnd/>
          </a:ln>
        </p:spPr>
        <p:txBody>
          <a:bodyPr wrap="none" anchor="ctr"/>
          <a:lstStyle/>
          <a:p>
            <a:endParaRPr lang="zh-CN" altLang="en-US"/>
          </a:p>
        </p:txBody>
      </p:sp>
      <p:sp>
        <p:nvSpPr>
          <p:cNvPr id="183378" name="Text Box 82"/>
          <p:cNvSpPr txBox="1">
            <a:spLocks noChangeArrowheads="1"/>
          </p:cNvSpPr>
          <p:nvPr/>
        </p:nvSpPr>
        <p:spPr bwMode="auto">
          <a:xfrm>
            <a:off x="2797175" y="4921250"/>
            <a:ext cx="6089650"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反向饱和电流，分立器件（</a:t>
            </a:r>
            <a:r>
              <a:rPr lang="en-US" altLang="zh-CN" sz="2400" b="1"/>
              <a:t>10</a:t>
            </a:r>
            <a:r>
              <a:rPr lang="en-US" altLang="zh-CN" sz="2400" b="1" baseline="30000"/>
              <a:t>-8</a:t>
            </a:r>
            <a:r>
              <a:rPr lang="en-US" altLang="zh-CN" sz="2400" b="1"/>
              <a:t>A~10</a:t>
            </a:r>
            <a:r>
              <a:rPr lang="en-US" altLang="zh-CN" sz="2400" b="1" baseline="30000"/>
              <a:t>-14</a:t>
            </a:r>
            <a:r>
              <a:rPr lang="en-US" altLang="zh-CN" sz="2400" b="1"/>
              <a:t>A</a:t>
            </a:r>
            <a:r>
              <a:rPr lang="zh-CN" altLang="en-US" sz="24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builtIn="1"/>
                                        </p:tgtEl>
                                      </p:cMediaNode>
                                    </p:audio>
                                  </p:subTnLst>
                                </p:cTn>
                              </p:par>
                              <p:par>
                                <p:cTn id="8" presetID="3" presetClass="entr" presetSubtype="10" fill="hold" grpId="0" nodeType="withEffect">
                                  <p:stCondLst>
                                    <p:cond delay="0"/>
                                  </p:stCondLst>
                                  <p:childTnLst>
                                    <p:set>
                                      <p:cBhvr>
                                        <p:cTn id="9" dur="1" fill="hold">
                                          <p:stCondLst>
                                            <p:cond delay="0"/>
                                          </p:stCondLst>
                                        </p:cTn>
                                        <p:tgtEl>
                                          <p:spTgt spid="183331"/>
                                        </p:tgtEl>
                                        <p:attrNameLst>
                                          <p:attrName>style.visibility</p:attrName>
                                        </p:attrNameLst>
                                      </p:cBhvr>
                                      <p:to>
                                        <p:strVal val="visible"/>
                                      </p:to>
                                    </p:set>
                                    <p:animEffect transition="in" filter="blinds(horizontal)">
                                      <p:cBhvr>
                                        <p:cTn id="10" dur="500"/>
                                        <p:tgtEl>
                                          <p:spTgt spid="1833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3342"/>
                                        </p:tgtEl>
                                        <p:attrNameLst>
                                          <p:attrName>style.visibility</p:attrName>
                                        </p:attrNameLst>
                                      </p:cBhvr>
                                      <p:to>
                                        <p:strVal val="visible"/>
                                      </p:to>
                                    </p:set>
                                    <p:animEffect transition="in" filter="blinds(horizontal)">
                                      <p:cBhvr>
                                        <p:cTn id="15" dur="500"/>
                                        <p:tgtEl>
                                          <p:spTgt spid="183342"/>
                                        </p:tgtEl>
                                      </p:cBhvr>
                                    </p:animEffect>
                                  </p:childTnLst>
                                  <p:subTnLst>
                                    <p:audio>
                                      <p:cMediaNode>
                                        <p:cTn display="0" masterRel="sameClick">
                                          <p:stCondLst>
                                            <p:cond evt="begin" delay="0">
                                              <p:tn val="13"/>
                                            </p:cond>
                                          </p:stCondLst>
                                          <p:endCondLst>
                                            <p:cond evt="onStopAudio" delay="0">
                                              <p:tgtEl>
                                                <p:sldTgt/>
                                              </p:tgtEl>
                                            </p:cond>
                                          </p:endCondLst>
                                        </p:cTn>
                                        <p:tgtEl>
                                          <p:sndTgt r:embed="rId4" name="camera.wav" builtIn="1"/>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183344"/>
                                        </p:tgtEl>
                                        <p:attrNameLst>
                                          <p:attrName>style.visibility</p:attrName>
                                        </p:attrNameLst>
                                      </p:cBhvr>
                                      <p:to>
                                        <p:strVal val="visible"/>
                                      </p:to>
                                    </p:set>
                                    <p:animEffect transition="in" filter="blinds(horizontal)">
                                      <p:cBhvr>
                                        <p:cTn id="18" dur="500"/>
                                        <p:tgtEl>
                                          <p:spTgt spid="183344"/>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builtIn="1"/>
                                        </p:tgtEl>
                                      </p:cMediaNode>
                                    </p:audio>
                                  </p:subTnLst>
                                </p:cTn>
                              </p:par>
                              <p:par>
                                <p:cTn id="19" presetID="3" presetClass="entr" presetSubtype="10" fill="hold" grpId="0" nodeType="withEffect">
                                  <p:stCondLst>
                                    <p:cond delay="0"/>
                                  </p:stCondLst>
                                  <p:childTnLst>
                                    <p:set>
                                      <p:cBhvr>
                                        <p:cTn id="20" dur="1" fill="hold">
                                          <p:stCondLst>
                                            <p:cond delay="0"/>
                                          </p:stCondLst>
                                        </p:cTn>
                                        <p:tgtEl>
                                          <p:spTgt spid="183346"/>
                                        </p:tgtEl>
                                        <p:attrNameLst>
                                          <p:attrName>style.visibility</p:attrName>
                                        </p:attrNameLst>
                                      </p:cBhvr>
                                      <p:to>
                                        <p:strVal val="visible"/>
                                      </p:to>
                                    </p:set>
                                    <p:animEffect transition="in" filter="blinds(horizontal)">
                                      <p:cBhvr>
                                        <p:cTn id="21" dur="500"/>
                                        <p:tgtEl>
                                          <p:spTgt spid="1833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83341"/>
                                        </p:tgtEl>
                                        <p:attrNameLst>
                                          <p:attrName>style.visibility</p:attrName>
                                        </p:attrNameLst>
                                      </p:cBhvr>
                                      <p:to>
                                        <p:strVal val="visible"/>
                                      </p:to>
                                    </p:set>
                                    <p:animEffect transition="in" filter="blinds(horizontal)">
                                      <p:cBhvr>
                                        <p:cTn id="26" dur="500"/>
                                        <p:tgtEl>
                                          <p:spTgt spid="183341"/>
                                        </p:tgtEl>
                                      </p:cBhvr>
                                    </p:animEffect>
                                  </p:childTnLst>
                                  <p:subTnLst>
                                    <p:audio>
                                      <p:cMediaNode>
                                        <p:cTn display="0" masterRel="sameClick">
                                          <p:stCondLst>
                                            <p:cond evt="begin" delay="0">
                                              <p:tn val="24"/>
                                            </p:cond>
                                          </p:stCondLst>
                                          <p:endCondLst>
                                            <p:cond evt="onStopAudio" delay="0">
                                              <p:tgtEl>
                                                <p:sldTgt/>
                                              </p:tgtEl>
                                            </p:cond>
                                          </p:endCondLst>
                                        </p:cTn>
                                        <p:tgtEl>
                                          <p:sndTgt r:embed="rId4" name="camera.wav" builtIn="1"/>
                                        </p:tgtEl>
                                      </p:cMediaNode>
                                    </p:audio>
                                  </p:subTnLst>
                                </p:cTn>
                              </p:par>
                              <p:par>
                                <p:cTn id="27" presetID="3" presetClass="entr" presetSubtype="10" fill="hold" grpId="0" nodeType="withEffect">
                                  <p:stCondLst>
                                    <p:cond delay="0"/>
                                  </p:stCondLst>
                                  <p:childTnLst>
                                    <p:set>
                                      <p:cBhvr>
                                        <p:cTn id="28" dur="1" fill="hold">
                                          <p:stCondLst>
                                            <p:cond delay="0"/>
                                          </p:stCondLst>
                                        </p:cTn>
                                        <p:tgtEl>
                                          <p:spTgt spid="183347"/>
                                        </p:tgtEl>
                                        <p:attrNameLst>
                                          <p:attrName>style.visibility</p:attrName>
                                        </p:attrNameLst>
                                      </p:cBhvr>
                                      <p:to>
                                        <p:strVal val="visible"/>
                                      </p:to>
                                    </p:set>
                                    <p:animEffect transition="in" filter="blinds(horizontal)">
                                      <p:cBhvr>
                                        <p:cTn id="29" dur="500"/>
                                        <p:tgtEl>
                                          <p:spTgt spid="18334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83348"/>
                                        </p:tgtEl>
                                        <p:attrNameLst>
                                          <p:attrName>style.visibility</p:attrName>
                                        </p:attrNameLst>
                                      </p:cBhvr>
                                      <p:to>
                                        <p:strVal val="visible"/>
                                      </p:to>
                                    </p:set>
                                    <p:animEffect transition="in" filter="blinds(horizontal)">
                                      <p:cBhvr>
                                        <p:cTn id="34" dur="500"/>
                                        <p:tgtEl>
                                          <p:spTgt spid="183348"/>
                                        </p:tgtEl>
                                      </p:cBhvr>
                                    </p:animEffect>
                                  </p:childTnLst>
                                  <p:subTnLst>
                                    <p:audio>
                                      <p:cMediaNode>
                                        <p:cTn display="0" masterRel="sameClick">
                                          <p:stCondLst>
                                            <p:cond evt="begin" delay="0">
                                              <p:tn val="32"/>
                                            </p:cond>
                                          </p:stCondLst>
                                          <p:endCondLst>
                                            <p:cond evt="onStopAudio" delay="0">
                                              <p:tgtEl>
                                                <p:sldTgt/>
                                              </p:tgtEl>
                                            </p:cond>
                                          </p:endCondLst>
                                        </p:cTn>
                                        <p:tgtEl>
                                          <p:sndTgt r:embed="rId5" name="chimes.wav" builtIn="1"/>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83349"/>
                                        </p:tgtEl>
                                        <p:attrNameLst>
                                          <p:attrName>style.visibility</p:attrName>
                                        </p:attrNameLst>
                                      </p:cBhvr>
                                      <p:to>
                                        <p:strVal val="visible"/>
                                      </p:to>
                                    </p:set>
                                    <p:animEffect transition="in" filter="blinds(horizontal)">
                                      <p:cBhvr>
                                        <p:cTn id="39" dur="500"/>
                                        <p:tgtEl>
                                          <p:spTgt spid="183349"/>
                                        </p:tgtEl>
                                      </p:cBhvr>
                                    </p:animEffect>
                                  </p:childTnLst>
                                  <p:subTnLst>
                                    <p:set>
                                      <p:cBhvr override="childStyle">
                                        <p:cTn dur="1" fill="hold" display="0" masterRel="nextClick" afterEffect="1"/>
                                        <p:tgtEl>
                                          <p:spTgt spid="183349"/>
                                        </p:tgtEl>
                                        <p:attrNameLst>
                                          <p:attrName>style.visibility</p:attrName>
                                        </p:attrNameLst>
                                      </p:cBhvr>
                                      <p:to>
                                        <p:strVal val="hidden"/>
                                      </p:to>
                                    </p:set>
                                    <p:audio>
                                      <p:cMediaNode>
                                        <p:cTn display="0" masterRel="sameClick">
                                          <p:stCondLst>
                                            <p:cond evt="begin" delay="0">
                                              <p:tn val="37"/>
                                            </p:cond>
                                          </p:stCondLst>
                                          <p:endCondLst>
                                            <p:cond evt="onStopAudio" delay="0">
                                              <p:tgtEl>
                                                <p:sldTgt/>
                                              </p:tgtEl>
                                            </p:cond>
                                          </p:endCondLst>
                                        </p:cTn>
                                        <p:tgtEl>
                                          <p:sndTgt r:embed="rId5" name="chimes.wav" builtIn="1"/>
                                        </p:tgtEl>
                                      </p:cMediaNode>
                                    </p:audio>
                                  </p:subTnLst>
                                </p:cTn>
                              </p:par>
                              <p:par>
                                <p:cTn id="40" presetID="3" presetClass="entr" presetSubtype="10" fill="hold" grpId="0" nodeType="withEffect">
                                  <p:stCondLst>
                                    <p:cond delay="0"/>
                                  </p:stCondLst>
                                  <p:childTnLst>
                                    <p:set>
                                      <p:cBhvr>
                                        <p:cTn id="41" dur="1" fill="hold">
                                          <p:stCondLst>
                                            <p:cond delay="0"/>
                                          </p:stCondLst>
                                        </p:cTn>
                                        <p:tgtEl>
                                          <p:spTgt spid="183350"/>
                                        </p:tgtEl>
                                        <p:attrNameLst>
                                          <p:attrName>style.visibility</p:attrName>
                                        </p:attrNameLst>
                                      </p:cBhvr>
                                      <p:to>
                                        <p:strVal val="visible"/>
                                      </p:to>
                                    </p:set>
                                    <p:animEffect transition="in" filter="blinds(horizontal)">
                                      <p:cBhvr>
                                        <p:cTn id="42" dur="500"/>
                                        <p:tgtEl>
                                          <p:spTgt spid="183350"/>
                                        </p:tgtEl>
                                      </p:cBhvr>
                                    </p:animEffect>
                                  </p:childTnLst>
                                  <p:subTnLst>
                                    <p:set>
                                      <p:cBhvr override="childStyle">
                                        <p:cTn dur="1" fill="hold" display="0" masterRel="nextClick" afterEffect="1"/>
                                        <p:tgtEl>
                                          <p:spTgt spid="183350"/>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5" name="chimes.wav" builtIn="1"/>
                                        </p:tgtEl>
                                      </p:cMediaNode>
                                    </p:audio>
                                  </p:subTnLst>
                                </p:cTn>
                              </p:par>
                              <p:par>
                                <p:cTn id="43" presetID="3" presetClass="entr" presetSubtype="10" fill="hold" grpId="0" nodeType="withEffect">
                                  <p:stCondLst>
                                    <p:cond delay="0"/>
                                  </p:stCondLst>
                                  <p:childTnLst>
                                    <p:set>
                                      <p:cBhvr>
                                        <p:cTn id="44" dur="1" fill="hold">
                                          <p:stCondLst>
                                            <p:cond delay="0"/>
                                          </p:stCondLst>
                                        </p:cTn>
                                        <p:tgtEl>
                                          <p:spTgt spid="183351"/>
                                        </p:tgtEl>
                                        <p:attrNameLst>
                                          <p:attrName>style.visibility</p:attrName>
                                        </p:attrNameLst>
                                      </p:cBhvr>
                                      <p:to>
                                        <p:strVal val="visible"/>
                                      </p:to>
                                    </p:set>
                                    <p:animEffect transition="in" filter="blinds(horizontal)">
                                      <p:cBhvr>
                                        <p:cTn id="45" dur="500"/>
                                        <p:tgtEl>
                                          <p:spTgt spid="183351"/>
                                        </p:tgtEl>
                                      </p:cBhvr>
                                    </p:animEffect>
                                  </p:childTnLst>
                                  <p:subTnLst>
                                    <p:set>
                                      <p:cBhvr override="childStyle">
                                        <p:cTn dur="1" fill="hold" display="0" masterRel="nextClick" afterEffect="1"/>
                                        <p:tgtEl>
                                          <p:spTgt spid="183351"/>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5" name="chimes.wav" builtIn="1"/>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3352"/>
                                        </p:tgtEl>
                                        <p:attrNameLst>
                                          <p:attrName>style.visibility</p:attrName>
                                        </p:attrNameLst>
                                      </p:cBhvr>
                                      <p:to>
                                        <p:strVal val="visible"/>
                                      </p:to>
                                    </p:set>
                                    <p:animEffect transition="in" filter="blinds(horizontal)">
                                      <p:cBhvr>
                                        <p:cTn id="50" dur="500"/>
                                        <p:tgtEl>
                                          <p:spTgt spid="183352"/>
                                        </p:tgtEl>
                                      </p:cBhvr>
                                    </p:animEffect>
                                  </p:childTnLst>
                                  <p:subTnLst>
                                    <p:set>
                                      <p:cBhvr override="childStyle">
                                        <p:cTn dur="1" fill="hold" display="0" masterRel="nextClick" afterEffect="1"/>
                                        <p:tgtEl>
                                          <p:spTgt spid="183352"/>
                                        </p:tgtEl>
                                        <p:attrNameLst>
                                          <p:attrName>style.visibility</p:attrName>
                                        </p:attrNameLst>
                                      </p:cBhvr>
                                      <p:to>
                                        <p:strVal val="hidden"/>
                                      </p:to>
                                    </p:set>
                                    <p:audio>
                                      <p:cMediaNode>
                                        <p:cTn display="0" masterRel="sameClick">
                                          <p:stCondLst>
                                            <p:cond evt="begin" delay="0">
                                              <p:tn val="48"/>
                                            </p:cond>
                                          </p:stCondLst>
                                          <p:endCondLst>
                                            <p:cond evt="onStopAudio" delay="0">
                                              <p:tgtEl>
                                                <p:sldTgt/>
                                              </p:tgtEl>
                                            </p:cond>
                                          </p:endCondLst>
                                        </p:cTn>
                                        <p:tgtEl>
                                          <p:sndTgt r:embed="rId5" name="chimes.wav" builtIn="1"/>
                                        </p:tgtEl>
                                      </p:cMediaNode>
                                    </p:audio>
                                  </p:subTnLst>
                                </p:cTn>
                              </p:par>
                              <p:par>
                                <p:cTn id="51" presetID="3" presetClass="entr" presetSubtype="10" fill="hold" grpId="0" nodeType="withEffect">
                                  <p:stCondLst>
                                    <p:cond delay="0"/>
                                  </p:stCondLst>
                                  <p:childTnLst>
                                    <p:set>
                                      <p:cBhvr>
                                        <p:cTn id="52" dur="1" fill="hold">
                                          <p:stCondLst>
                                            <p:cond delay="0"/>
                                          </p:stCondLst>
                                        </p:cTn>
                                        <p:tgtEl>
                                          <p:spTgt spid="183353"/>
                                        </p:tgtEl>
                                        <p:attrNameLst>
                                          <p:attrName>style.visibility</p:attrName>
                                        </p:attrNameLst>
                                      </p:cBhvr>
                                      <p:to>
                                        <p:strVal val="visible"/>
                                      </p:to>
                                    </p:set>
                                    <p:animEffect transition="in" filter="blinds(horizontal)">
                                      <p:cBhvr>
                                        <p:cTn id="53" dur="500"/>
                                        <p:tgtEl>
                                          <p:spTgt spid="183353"/>
                                        </p:tgtEl>
                                      </p:cBhvr>
                                    </p:animEffect>
                                  </p:childTnLst>
                                  <p:subTnLst>
                                    <p:set>
                                      <p:cBhvr override="childStyle">
                                        <p:cTn dur="1" fill="hold" display="0" masterRel="nextClick" afterEffect="1"/>
                                        <p:tgtEl>
                                          <p:spTgt spid="183353"/>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5" name="chimes.wav" builtIn="1"/>
                                        </p:tgtEl>
                                      </p:cMediaNode>
                                    </p:audio>
                                  </p:subTnLst>
                                </p:cTn>
                              </p:par>
                              <p:par>
                                <p:cTn id="54" presetID="3" presetClass="entr" presetSubtype="10" fill="hold" grpId="0" nodeType="withEffect">
                                  <p:stCondLst>
                                    <p:cond delay="0"/>
                                  </p:stCondLst>
                                  <p:childTnLst>
                                    <p:set>
                                      <p:cBhvr>
                                        <p:cTn id="55" dur="1" fill="hold">
                                          <p:stCondLst>
                                            <p:cond delay="0"/>
                                          </p:stCondLst>
                                        </p:cTn>
                                        <p:tgtEl>
                                          <p:spTgt spid="183354"/>
                                        </p:tgtEl>
                                        <p:attrNameLst>
                                          <p:attrName>style.visibility</p:attrName>
                                        </p:attrNameLst>
                                      </p:cBhvr>
                                      <p:to>
                                        <p:strVal val="visible"/>
                                      </p:to>
                                    </p:set>
                                    <p:animEffect transition="in" filter="blinds(horizontal)">
                                      <p:cBhvr>
                                        <p:cTn id="56" dur="500"/>
                                        <p:tgtEl>
                                          <p:spTgt spid="183354"/>
                                        </p:tgtEl>
                                      </p:cBhvr>
                                    </p:animEffect>
                                  </p:childTnLst>
                                  <p:subTnLst>
                                    <p:set>
                                      <p:cBhvr override="childStyle">
                                        <p:cTn dur="1" fill="hold" display="0" masterRel="nextClick" afterEffect="1"/>
                                        <p:tgtEl>
                                          <p:spTgt spid="183354"/>
                                        </p:tgtEl>
                                        <p:attrNameLst>
                                          <p:attrName>style.visibility</p:attrName>
                                        </p:attrNameLst>
                                      </p:cBhvr>
                                      <p:to>
                                        <p:strVal val="hidden"/>
                                      </p:to>
                                    </p:set>
                                    <p:audio>
                                      <p:cMediaNode>
                                        <p:cTn display="0" masterRel="sameClick">
                                          <p:stCondLst>
                                            <p:cond evt="begin" delay="0">
                                              <p:tn val="54"/>
                                            </p:cond>
                                          </p:stCondLst>
                                          <p:endCondLst>
                                            <p:cond evt="onStopAudio" delay="0">
                                              <p:tgtEl>
                                                <p:sldTgt/>
                                              </p:tgtEl>
                                            </p:cond>
                                          </p:endCondLst>
                                        </p:cTn>
                                        <p:tgtEl>
                                          <p:sndTgt r:embed="rId5" name="chimes.wav" builtIn="1"/>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83355"/>
                                        </p:tgtEl>
                                        <p:attrNameLst>
                                          <p:attrName>style.visibility</p:attrName>
                                        </p:attrNameLst>
                                      </p:cBhvr>
                                      <p:to>
                                        <p:strVal val="visible"/>
                                      </p:to>
                                    </p:set>
                                    <p:animEffect transition="in" filter="blinds(horizontal)">
                                      <p:cBhvr>
                                        <p:cTn id="61" dur="500"/>
                                        <p:tgtEl>
                                          <p:spTgt spid="183355"/>
                                        </p:tgtEl>
                                      </p:cBhvr>
                                    </p:animEffect>
                                  </p:childTnLst>
                                  <p:subTnLst>
                                    <p:set>
                                      <p:cBhvr override="childStyle">
                                        <p:cTn dur="1" fill="hold" display="0" masterRel="nextClick" afterEffect="1"/>
                                        <p:tgtEl>
                                          <p:spTgt spid="183355"/>
                                        </p:tgtEl>
                                        <p:attrNameLst>
                                          <p:attrName>style.visibility</p:attrName>
                                        </p:attrNameLst>
                                      </p:cBhvr>
                                      <p:to>
                                        <p:strVal val="hidden"/>
                                      </p:to>
                                    </p:set>
                                    <p:audio>
                                      <p:cMediaNode>
                                        <p:cTn display="0" masterRel="sameClick">
                                          <p:stCondLst>
                                            <p:cond evt="begin" delay="0">
                                              <p:tn val="59"/>
                                            </p:cond>
                                          </p:stCondLst>
                                          <p:endCondLst>
                                            <p:cond evt="onStopAudio" delay="0">
                                              <p:tgtEl>
                                                <p:sldTgt/>
                                              </p:tgtEl>
                                            </p:cond>
                                          </p:endCondLst>
                                        </p:cTn>
                                        <p:tgtEl>
                                          <p:sndTgt r:embed="rId5" name="chimes.wav" builtIn="1"/>
                                        </p:tgtEl>
                                      </p:cMediaNode>
                                    </p:audio>
                                  </p:subTnLst>
                                </p:cTn>
                              </p:par>
                              <p:par>
                                <p:cTn id="62" presetID="3" presetClass="entr" presetSubtype="10" fill="hold" grpId="0" nodeType="withEffect">
                                  <p:stCondLst>
                                    <p:cond delay="0"/>
                                  </p:stCondLst>
                                  <p:childTnLst>
                                    <p:set>
                                      <p:cBhvr>
                                        <p:cTn id="63" dur="1" fill="hold">
                                          <p:stCondLst>
                                            <p:cond delay="0"/>
                                          </p:stCondLst>
                                        </p:cTn>
                                        <p:tgtEl>
                                          <p:spTgt spid="183356"/>
                                        </p:tgtEl>
                                        <p:attrNameLst>
                                          <p:attrName>style.visibility</p:attrName>
                                        </p:attrNameLst>
                                      </p:cBhvr>
                                      <p:to>
                                        <p:strVal val="visible"/>
                                      </p:to>
                                    </p:set>
                                    <p:animEffect transition="in" filter="blinds(horizontal)">
                                      <p:cBhvr>
                                        <p:cTn id="64" dur="500"/>
                                        <p:tgtEl>
                                          <p:spTgt spid="183356"/>
                                        </p:tgtEl>
                                      </p:cBhvr>
                                    </p:animEffect>
                                  </p:childTnLst>
                                  <p:subTnLst>
                                    <p:set>
                                      <p:cBhvr override="childStyle">
                                        <p:cTn dur="1" fill="hold" display="0" masterRel="nextClick" afterEffect="1"/>
                                        <p:tgtEl>
                                          <p:spTgt spid="183356"/>
                                        </p:tgtEl>
                                        <p:attrNameLst>
                                          <p:attrName>style.visibility</p:attrName>
                                        </p:attrNameLst>
                                      </p:cBhvr>
                                      <p:to>
                                        <p:strVal val="hidden"/>
                                      </p:to>
                                    </p:set>
                                    <p:audio>
                                      <p:cMediaNode>
                                        <p:cTn display="0" masterRel="sameClick">
                                          <p:stCondLst>
                                            <p:cond evt="begin" delay="0">
                                              <p:tn val="62"/>
                                            </p:cond>
                                          </p:stCondLst>
                                          <p:endCondLst>
                                            <p:cond evt="onStopAudio" delay="0">
                                              <p:tgtEl>
                                                <p:sldTgt/>
                                              </p:tgtEl>
                                            </p:cond>
                                          </p:endCondLst>
                                        </p:cTn>
                                        <p:tgtEl>
                                          <p:sndTgt r:embed="rId5" name="chimes.wav" builtIn="1"/>
                                        </p:tgtEl>
                                      </p:cMediaNode>
                                    </p:audio>
                                  </p:subTnLst>
                                </p:cTn>
                              </p:par>
                              <p:par>
                                <p:cTn id="65" presetID="3" presetClass="entr" presetSubtype="10" fill="hold" grpId="0" nodeType="withEffect">
                                  <p:stCondLst>
                                    <p:cond delay="0"/>
                                  </p:stCondLst>
                                  <p:childTnLst>
                                    <p:set>
                                      <p:cBhvr>
                                        <p:cTn id="66" dur="1" fill="hold">
                                          <p:stCondLst>
                                            <p:cond delay="0"/>
                                          </p:stCondLst>
                                        </p:cTn>
                                        <p:tgtEl>
                                          <p:spTgt spid="183357"/>
                                        </p:tgtEl>
                                        <p:attrNameLst>
                                          <p:attrName>style.visibility</p:attrName>
                                        </p:attrNameLst>
                                      </p:cBhvr>
                                      <p:to>
                                        <p:strVal val="visible"/>
                                      </p:to>
                                    </p:set>
                                    <p:animEffect transition="in" filter="blinds(horizontal)">
                                      <p:cBhvr>
                                        <p:cTn id="67" dur="500"/>
                                        <p:tgtEl>
                                          <p:spTgt spid="183357"/>
                                        </p:tgtEl>
                                      </p:cBhvr>
                                    </p:animEffect>
                                  </p:childTnLst>
                                  <p:subTnLst>
                                    <p:set>
                                      <p:cBhvr override="childStyle">
                                        <p:cTn dur="1" fill="hold" display="0" masterRel="nextClick" afterEffect="1"/>
                                        <p:tgtEl>
                                          <p:spTgt spid="183357"/>
                                        </p:tgtEl>
                                        <p:attrNameLst>
                                          <p:attrName>style.visibility</p:attrName>
                                        </p:attrNameLst>
                                      </p:cBhvr>
                                      <p:to>
                                        <p:strVal val="hidden"/>
                                      </p:to>
                                    </p:set>
                                    <p:audio>
                                      <p:cMediaNode>
                                        <p:cTn display="0" masterRel="sameClick">
                                          <p:stCondLst>
                                            <p:cond evt="begin" delay="0">
                                              <p:tn val="65"/>
                                            </p:cond>
                                          </p:stCondLst>
                                          <p:endCondLst>
                                            <p:cond evt="onStopAudio" delay="0">
                                              <p:tgtEl>
                                                <p:sldTgt/>
                                              </p:tgtEl>
                                            </p:cond>
                                          </p:endCondLst>
                                        </p:cTn>
                                        <p:tgtEl>
                                          <p:sndTgt r:embed="rId5" name="chimes.wav" builtIn="1"/>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3358"/>
                                        </p:tgtEl>
                                        <p:attrNameLst>
                                          <p:attrName>style.visibility</p:attrName>
                                        </p:attrNameLst>
                                      </p:cBhvr>
                                      <p:to>
                                        <p:strVal val="visible"/>
                                      </p:to>
                                    </p:set>
                                    <p:animEffect transition="in" filter="blinds(horizontal)">
                                      <p:cBhvr>
                                        <p:cTn id="72" dur="500"/>
                                        <p:tgtEl>
                                          <p:spTgt spid="183358"/>
                                        </p:tgtEl>
                                      </p:cBhvr>
                                    </p:animEffect>
                                  </p:childTnLst>
                                  <p:subTnLst>
                                    <p:audio>
                                      <p:cMediaNode>
                                        <p:cTn display="0" masterRel="sameClick">
                                          <p:stCondLst>
                                            <p:cond evt="begin" delay="0">
                                              <p:tn val="70"/>
                                            </p:cond>
                                          </p:stCondLst>
                                          <p:endCondLst>
                                            <p:cond evt="onStopAudio" delay="0">
                                              <p:tgtEl>
                                                <p:sldTgt/>
                                              </p:tgtEl>
                                            </p:cond>
                                          </p:endCondLst>
                                        </p:cTn>
                                        <p:tgtEl>
                                          <p:sndTgt r:embed="rId5" name="chimes.wav" builtIn="1"/>
                                        </p:tgtEl>
                                      </p:cMediaNode>
                                    </p:audio>
                                  </p:subTnLst>
                                </p:cTn>
                              </p:par>
                              <p:par>
                                <p:cTn id="73" presetID="3" presetClass="entr" presetSubtype="10" fill="hold" grpId="0" nodeType="withEffect">
                                  <p:stCondLst>
                                    <p:cond delay="0"/>
                                  </p:stCondLst>
                                  <p:childTnLst>
                                    <p:set>
                                      <p:cBhvr>
                                        <p:cTn id="74" dur="1" fill="hold">
                                          <p:stCondLst>
                                            <p:cond delay="0"/>
                                          </p:stCondLst>
                                        </p:cTn>
                                        <p:tgtEl>
                                          <p:spTgt spid="183359"/>
                                        </p:tgtEl>
                                        <p:attrNameLst>
                                          <p:attrName>style.visibility</p:attrName>
                                        </p:attrNameLst>
                                      </p:cBhvr>
                                      <p:to>
                                        <p:strVal val="visible"/>
                                      </p:to>
                                    </p:set>
                                    <p:animEffect transition="in" filter="blinds(horizontal)">
                                      <p:cBhvr>
                                        <p:cTn id="75" dur="500"/>
                                        <p:tgtEl>
                                          <p:spTgt spid="183359"/>
                                        </p:tgtEl>
                                      </p:cBhvr>
                                    </p:animEffect>
                                  </p:childTnLst>
                                  <p:subTnLst>
                                    <p:audio>
                                      <p:cMediaNode>
                                        <p:cTn display="0" masterRel="sameClick">
                                          <p:stCondLst>
                                            <p:cond evt="begin" delay="0">
                                              <p:tn val="73"/>
                                            </p:cond>
                                          </p:stCondLst>
                                          <p:endCondLst>
                                            <p:cond evt="onStopAudio" delay="0">
                                              <p:tgtEl>
                                                <p:sldTgt/>
                                              </p:tgtEl>
                                            </p:cond>
                                          </p:endCondLst>
                                        </p:cTn>
                                        <p:tgtEl>
                                          <p:sndTgt r:embed="rId5" name="chimes.wav" builtIn="1"/>
                                        </p:tgtEl>
                                      </p:cMediaNode>
                                    </p:audio>
                                  </p:subTnLst>
                                </p:cTn>
                              </p:par>
                              <p:par>
                                <p:cTn id="76" presetID="3" presetClass="entr" presetSubtype="10" fill="hold" grpId="0" nodeType="withEffect">
                                  <p:stCondLst>
                                    <p:cond delay="0"/>
                                  </p:stCondLst>
                                  <p:childTnLst>
                                    <p:set>
                                      <p:cBhvr>
                                        <p:cTn id="77" dur="1" fill="hold">
                                          <p:stCondLst>
                                            <p:cond delay="0"/>
                                          </p:stCondLst>
                                        </p:cTn>
                                        <p:tgtEl>
                                          <p:spTgt spid="183360"/>
                                        </p:tgtEl>
                                        <p:attrNameLst>
                                          <p:attrName>style.visibility</p:attrName>
                                        </p:attrNameLst>
                                      </p:cBhvr>
                                      <p:to>
                                        <p:strVal val="visible"/>
                                      </p:to>
                                    </p:set>
                                    <p:animEffect transition="in" filter="blinds(horizontal)">
                                      <p:cBhvr>
                                        <p:cTn id="78" dur="500"/>
                                        <p:tgtEl>
                                          <p:spTgt spid="183360"/>
                                        </p:tgtEl>
                                      </p:cBhvr>
                                    </p:animEffect>
                                  </p:childTnLst>
                                  <p:subTnLst>
                                    <p:audio>
                                      <p:cMediaNode>
                                        <p:cTn display="0" masterRel="sameClick">
                                          <p:stCondLst>
                                            <p:cond evt="begin" delay="0">
                                              <p:tn val="76"/>
                                            </p:cond>
                                          </p:stCondLst>
                                          <p:endCondLst>
                                            <p:cond evt="onStopAudio" delay="0">
                                              <p:tgtEl>
                                                <p:sldTgt/>
                                              </p:tgtEl>
                                            </p:cond>
                                          </p:endCondLst>
                                        </p:cTn>
                                        <p:tgtEl>
                                          <p:sndTgt r:embed="rId5" name="chimes.wav" builtIn="1"/>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183361"/>
                                        </p:tgtEl>
                                        <p:attrNameLst>
                                          <p:attrName>style.visibility</p:attrName>
                                        </p:attrNameLst>
                                      </p:cBhvr>
                                      <p:to>
                                        <p:strVal val="visible"/>
                                      </p:to>
                                    </p:set>
                                    <p:animEffect transition="in" filter="blinds(horizontal)">
                                      <p:cBhvr>
                                        <p:cTn id="83" dur="500"/>
                                        <p:tgtEl>
                                          <p:spTgt spid="183361"/>
                                        </p:tgtEl>
                                      </p:cBhvr>
                                    </p:animEffect>
                                  </p:childTnLst>
                                  <p:subTnLst>
                                    <p:audio>
                                      <p:cMediaNode>
                                        <p:cTn display="0" masterRel="sameClick">
                                          <p:stCondLst>
                                            <p:cond evt="begin" delay="0">
                                              <p:tn val="81"/>
                                            </p:cond>
                                          </p:stCondLst>
                                          <p:endCondLst>
                                            <p:cond evt="onStopAudio" delay="0">
                                              <p:tgtEl>
                                                <p:sldTgt/>
                                              </p:tgtEl>
                                            </p:cond>
                                          </p:endCondLst>
                                        </p:cTn>
                                        <p:tgtEl>
                                          <p:sndTgt r:embed="rId5" name="chimes.wav" builtIn="1"/>
                                        </p:tgtEl>
                                      </p:cMediaNode>
                                    </p:audio>
                                  </p:subTnLst>
                                </p:cTn>
                              </p:par>
                              <p:par>
                                <p:cTn id="84" presetID="3" presetClass="entr" presetSubtype="10" fill="hold" grpId="0" nodeType="withEffect">
                                  <p:stCondLst>
                                    <p:cond delay="0"/>
                                  </p:stCondLst>
                                  <p:childTnLst>
                                    <p:set>
                                      <p:cBhvr>
                                        <p:cTn id="85" dur="1" fill="hold">
                                          <p:stCondLst>
                                            <p:cond delay="0"/>
                                          </p:stCondLst>
                                        </p:cTn>
                                        <p:tgtEl>
                                          <p:spTgt spid="183362"/>
                                        </p:tgtEl>
                                        <p:attrNameLst>
                                          <p:attrName>style.visibility</p:attrName>
                                        </p:attrNameLst>
                                      </p:cBhvr>
                                      <p:to>
                                        <p:strVal val="visible"/>
                                      </p:to>
                                    </p:set>
                                    <p:animEffect transition="in" filter="blinds(horizontal)">
                                      <p:cBhvr>
                                        <p:cTn id="86" dur="500"/>
                                        <p:tgtEl>
                                          <p:spTgt spid="183362"/>
                                        </p:tgtEl>
                                      </p:cBhvr>
                                    </p:animEffect>
                                  </p:childTnLst>
                                  <p:subTnLst>
                                    <p:audio>
                                      <p:cMediaNode>
                                        <p:cTn display="0" masterRel="sameClick">
                                          <p:stCondLst>
                                            <p:cond evt="begin" delay="0">
                                              <p:tn val="84"/>
                                            </p:cond>
                                          </p:stCondLst>
                                          <p:endCondLst>
                                            <p:cond evt="onStopAudio" delay="0">
                                              <p:tgtEl>
                                                <p:sldTgt/>
                                              </p:tgtEl>
                                            </p:cond>
                                          </p:endCondLst>
                                        </p:cTn>
                                        <p:tgtEl>
                                          <p:sndTgt r:embed="rId5" name="chimes.wav" builtIn="1"/>
                                        </p:tgtEl>
                                      </p:cMediaNode>
                                    </p:audio>
                                  </p:sub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83363"/>
                                        </p:tgtEl>
                                        <p:attrNameLst>
                                          <p:attrName>style.visibility</p:attrName>
                                        </p:attrNameLst>
                                      </p:cBhvr>
                                      <p:to>
                                        <p:strVal val="visible"/>
                                      </p:to>
                                    </p:set>
                                    <p:animEffect transition="in" filter="blinds(horizontal)">
                                      <p:cBhvr>
                                        <p:cTn id="91" dur="500"/>
                                        <p:tgtEl>
                                          <p:spTgt spid="183363"/>
                                        </p:tgtEl>
                                      </p:cBhvr>
                                    </p:animEffect>
                                  </p:childTnLst>
                                  <p:subTnLst>
                                    <p:set>
                                      <p:cBhvr override="childStyle">
                                        <p:cTn dur="1" fill="hold" display="0" masterRel="nextClick" afterEffect="1"/>
                                        <p:tgtEl>
                                          <p:spTgt spid="183363"/>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5" name="chimes.wav" builtIn="1"/>
                                        </p:tgtEl>
                                      </p:cMediaNode>
                                    </p:audio>
                                  </p:subTnLst>
                                </p:cTn>
                              </p:par>
                              <p:par>
                                <p:cTn id="92" presetID="3" presetClass="entr" presetSubtype="10" fill="hold" grpId="0" nodeType="withEffect">
                                  <p:stCondLst>
                                    <p:cond delay="0"/>
                                  </p:stCondLst>
                                  <p:childTnLst>
                                    <p:set>
                                      <p:cBhvr>
                                        <p:cTn id="93" dur="1" fill="hold">
                                          <p:stCondLst>
                                            <p:cond delay="0"/>
                                          </p:stCondLst>
                                        </p:cTn>
                                        <p:tgtEl>
                                          <p:spTgt spid="183364"/>
                                        </p:tgtEl>
                                        <p:attrNameLst>
                                          <p:attrName>style.visibility</p:attrName>
                                        </p:attrNameLst>
                                      </p:cBhvr>
                                      <p:to>
                                        <p:strVal val="visible"/>
                                      </p:to>
                                    </p:set>
                                    <p:animEffect transition="in" filter="blinds(horizontal)">
                                      <p:cBhvr>
                                        <p:cTn id="94" dur="500"/>
                                        <p:tgtEl>
                                          <p:spTgt spid="183364"/>
                                        </p:tgtEl>
                                      </p:cBhvr>
                                    </p:animEffect>
                                  </p:childTnLst>
                                  <p:subTnLst>
                                    <p:set>
                                      <p:cBhvr override="childStyle">
                                        <p:cTn dur="1" fill="hold" display="0" masterRel="nextClick" afterEffect="1"/>
                                        <p:tgtEl>
                                          <p:spTgt spid="183364"/>
                                        </p:tgtEl>
                                        <p:attrNameLst>
                                          <p:attrName>style.visibility</p:attrName>
                                        </p:attrNameLst>
                                      </p:cBhvr>
                                      <p:to>
                                        <p:strVal val="hidden"/>
                                      </p:to>
                                    </p:set>
                                    <p:audio>
                                      <p:cMediaNode>
                                        <p:cTn display="0" masterRel="sameClick">
                                          <p:stCondLst>
                                            <p:cond evt="begin" delay="0">
                                              <p:tn val="92"/>
                                            </p:cond>
                                          </p:stCondLst>
                                          <p:endCondLst>
                                            <p:cond evt="onStopAudio" delay="0">
                                              <p:tgtEl>
                                                <p:sldTgt/>
                                              </p:tgtEl>
                                            </p:cond>
                                          </p:endCondLst>
                                        </p:cTn>
                                        <p:tgtEl>
                                          <p:sndTgt r:embed="rId5" name="chimes.wav" builtIn="1"/>
                                        </p:tgtEl>
                                      </p:cMediaNode>
                                    </p:audio>
                                  </p:subTnLst>
                                </p:cTn>
                              </p:par>
                              <p:par>
                                <p:cTn id="95" presetID="3" presetClass="entr" presetSubtype="10" fill="hold" grpId="0" nodeType="withEffect">
                                  <p:stCondLst>
                                    <p:cond delay="0"/>
                                  </p:stCondLst>
                                  <p:childTnLst>
                                    <p:set>
                                      <p:cBhvr>
                                        <p:cTn id="96" dur="1" fill="hold">
                                          <p:stCondLst>
                                            <p:cond delay="0"/>
                                          </p:stCondLst>
                                        </p:cTn>
                                        <p:tgtEl>
                                          <p:spTgt spid="183365"/>
                                        </p:tgtEl>
                                        <p:attrNameLst>
                                          <p:attrName>style.visibility</p:attrName>
                                        </p:attrNameLst>
                                      </p:cBhvr>
                                      <p:to>
                                        <p:strVal val="visible"/>
                                      </p:to>
                                    </p:set>
                                    <p:animEffect transition="in" filter="blinds(horizontal)">
                                      <p:cBhvr>
                                        <p:cTn id="97" dur="500"/>
                                        <p:tgtEl>
                                          <p:spTgt spid="183365"/>
                                        </p:tgtEl>
                                      </p:cBhvr>
                                    </p:animEffect>
                                  </p:childTnLst>
                                  <p:subTnLst>
                                    <p:set>
                                      <p:cBhvr override="childStyle">
                                        <p:cTn dur="1" fill="hold" display="0" masterRel="nextClick" afterEffect="1"/>
                                        <p:tgtEl>
                                          <p:spTgt spid="183365"/>
                                        </p:tgtEl>
                                        <p:attrNameLst>
                                          <p:attrName>style.visibility</p:attrName>
                                        </p:attrNameLst>
                                      </p:cBhvr>
                                      <p:to>
                                        <p:strVal val="hidden"/>
                                      </p:to>
                                    </p:set>
                                    <p:audio>
                                      <p:cMediaNode>
                                        <p:cTn display="0" masterRel="sameClick">
                                          <p:stCondLst>
                                            <p:cond evt="begin" delay="0">
                                              <p:tn val="95"/>
                                            </p:cond>
                                          </p:stCondLst>
                                          <p:endCondLst>
                                            <p:cond evt="onStopAudio" delay="0">
                                              <p:tgtEl>
                                                <p:sldTgt/>
                                              </p:tgtEl>
                                            </p:cond>
                                          </p:endCondLst>
                                        </p:cTn>
                                        <p:tgtEl>
                                          <p:sndTgt r:embed="rId5" name="chimes.wav" builtIn="1"/>
                                        </p:tgtEl>
                                      </p:cMediaNode>
                                    </p:audio>
                                  </p:sub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83366"/>
                                        </p:tgtEl>
                                        <p:attrNameLst>
                                          <p:attrName>style.visibility</p:attrName>
                                        </p:attrNameLst>
                                      </p:cBhvr>
                                      <p:to>
                                        <p:strVal val="visible"/>
                                      </p:to>
                                    </p:set>
                                    <p:animEffect transition="in" filter="blinds(horizontal)">
                                      <p:cBhvr>
                                        <p:cTn id="102" dur="500"/>
                                        <p:tgtEl>
                                          <p:spTgt spid="183366"/>
                                        </p:tgtEl>
                                      </p:cBhvr>
                                    </p:animEffect>
                                  </p:childTnLst>
                                  <p:subTnLst>
                                    <p:set>
                                      <p:cBhvr override="childStyle">
                                        <p:cTn dur="1" fill="hold" display="0" masterRel="nextClick" afterEffect="1"/>
                                        <p:tgtEl>
                                          <p:spTgt spid="183366"/>
                                        </p:tgtEl>
                                        <p:attrNameLst>
                                          <p:attrName>style.visibility</p:attrName>
                                        </p:attrNameLst>
                                      </p:cBhvr>
                                      <p:to>
                                        <p:strVal val="hidden"/>
                                      </p:to>
                                    </p:set>
                                    <p:audio>
                                      <p:cMediaNode>
                                        <p:cTn display="0" masterRel="sameClick">
                                          <p:stCondLst>
                                            <p:cond evt="begin" delay="0">
                                              <p:tn val="100"/>
                                            </p:cond>
                                          </p:stCondLst>
                                          <p:endCondLst>
                                            <p:cond evt="onStopAudio" delay="0">
                                              <p:tgtEl>
                                                <p:sldTgt/>
                                              </p:tgtEl>
                                            </p:cond>
                                          </p:endCondLst>
                                        </p:cTn>
                                        <p:tgtEl>
                                          <p:sndTgt r:embed="rId5" name="chimes.wav" builtIn="1"/>
                                        </p:tgtEl>
                                      </p:cMediaNode>
                                    </p:audio>
                                  </p:subTnLst>
                                </p:cTn>
                              </p:par>
                              <p:par>
                                <p:cTn id="103" presetID="3" presetClass="entr" presetSubtype="10" fill="hold" grpId="0" nodeType="withEffect">
                                  <p:stCondLst>
                                    <p:cond delay="0"/>
                                  </p:stCondLst>
                                  <p:childTnLst>
                                    <p:set>
                                      <p:cBhvr>
                                        <p:cTn id="104" dur="1" fill="hold">
                                          <p:stCondLst>
                                            <p:cond delay="0"/>
                                          </p:stCondLst>
                                        </p:cTn>
                                        <p:tgtEl>
                                          <p:spTgt spid="183367"/>
                                        </p:tgtEl>
                                        <p:attrNameLst>
                                          <p:attrName>style.visibility</p:attrName>
                                        </p:attrNameLst>
                                      </p:cBhvr>
                                      <p:to>
                                        <p:strVal val="visible"/>
                                      </p:to>
                                    </p:set>
                                    <p:animEffect transition="in" filter="blinds(horizontal)">
                                      <p:cBhvr>
                                        <p:cTn id="105" dur="500"/>
                                        <p:tgtEl>
                                          <p:spTgt spid="183367"/>
                                        </p:tgtEl>
                                      </p:cBhvr>
                                    </p:animEffect>
                                  </p:childTnLst>
                                  <p:subTnLst>
                                    <p:set>
                                      <p:cBhvr override="childStyle">
                                        <p:cTn dur="1" fill="hold" display="0" masterRel="nextClick" afterEffect="1"/>
                                        <p:tgtEl>
                                          <p:spTgt spid="183367"/>
                                        </p:tgtEl>
                                        <p:attrNameLst>
                                          <p:attrName>style.visibility</p:attrName>
                                        </p:attrNameLst>
                                      </p:cBhvr>
                                      <p:to>
                                        <p:strVal val="hidden"/>
                                      </p:to>
                                    </p:set>
                                    <p:audio>
                                      <p:cMediaNode>
                                        <p:cTn display="0" masterRel="sameClick">
                                          <p:stCondLst>
                                            <p:cond evt="begin" delay="0">
                                              <p:tn val="103"/>
                                            </p:cond>
                                          </p:stCondLst>
                                          <p:endCondLst>
                                            <p:cond evt="onStopAudio" delay="0">
                                              <p:tgtEl>
                                                <p:sldTgt/>
                                              </p:tgtEl>
                                            </p:cond>
                                          </p:endCondLst>
                                        </p:cTn>
                                        <p:tgtEl>
                                          <p:sndTgt r:embed="rId5" name="chimes.wav" builtIn="1"/>
                                        </p:tgtEl>
                                      </p:cMediaNode>
                                    </p:audio>
                                  </p:subTnLst>
                                </p:cTn>
                              </p:par>
                              <p:par>
                                <p:cTn id="106" presetID="3" presetClass="entr" presetSubtype="10" fill="hold" grpId="0" nodeType="withEffect">
                                  <p:stCondLst>
                                    <p:cond delay="0"/>
                                  </p:stCondLst>
                                  <p:childTnLst>
                                    <p:set>
                                      <p:cBhvr>
                                        <p:cTn id="107" dur="1" fill="hold">
                                          <p:stCondLst>
                                            <p:cond delay="0"/>
                                          </p:stCondLst>
                                        </p:cTn>
                                        <p:tgtEl>
                                          <p:spTgt spid="183368"/>
                                        </p:tgtEl>
                                        <p:attrNameLst>
                                          <p:attrName>style.visibility</p:attrName>
                                        </p:attrNameLst>
                                      </p:cBhvr>
                                      <p:to>
                                        <p:strVal val="visible"/>
                                      </p:to>
                                    </p:set>
                                    <p:animEffect transition="in" filter="blinds(horizontal)">
                                      <p:cBhvr>
                                        <p:cTn id="108" dur="500"/>
                                        <p:tgtEl>
                                          <p:spTgt spid="183368"/>
                                        </p:tgtEl>
                                      </p:cBhvr>
                                    </p:animEffect>
                                  </p:childTnLst>
                                  <p:subTnLst>
                                    <p:set>
                                      <p:cBhvr override="childStyle">
                                        <p:cTn dur="1" fill="hold" display="0" masterRel="nextClick" afterEffect="1"/>
                                        <p:tgtEl>
                                          <p:spTgt spid="183368"/>
                                        </p:tgtEl>
                                        <p:attrNameLst>
                                          <p:attrName>style.visibility</p:attrName>
                                        </p:attrNameLst>
                                      </p:cBhvr>
                                      <p:to>
                                        <p:strVal val="hidden"/>
                                      </p:to>
                                    </p:set>
                                    <p:audio>
                                      <p:cMediaNode>
                                        <p:cTn display="0" masterRel="sameClick">
                                          <p:stCondLst>
                                            <p:cond evt="begin" delay="0">
                                              <p:tn val="106"/>
                                            </p:cond>
                                          </p:stCondLst>
                                          <p:endCondLst>
                                            <p:cond evt="onStopAudio" delay="0">
                                              <p:tgtEl>
                                                <p:sldTgt/>
                                              </p:tgtEl>
                                            </p:cond>
                                          </p:endCondLst>
                                        </p:cTn>
                                        <p:tgtEl>
                                          <p:sndTgt r:embed="rId5" name="chimes.wav" builtIn="1"/>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183370"/>
                                        </p:tgtEl>
                                        <p:attrNameLst>
                                          <p:attrName>style.visibility</p:attrName>
                                        </p:attrNameLst>
                                      </p:cBhvr>
                                      <p:to>
                                        <p:strVal val="visible"/>
                                      </p:to>
                                    </p:set>
                                    <p:animEffect transition="in" filter="blinds(horizontal)">
                                      <p:cBhvr>
                                        <p:cTn id="113" dur="500"/>
                                        <p:tgtEl>
                                          <p:spTgt spid="183370"/>
                                        </p:tgtEl>
                                      </p:cBhvr>
                                    </p:animEffect>
                                  </p:childTnLst>
                                  <p:subTnLst>
                                    <p:set>
                                      <p:cBhvr override="childStyle">
                                        <p:cTn dur="1" fill="hold" display="0" masterRel="nextClick" afterEffect="1"/>
                                        <p:tgtEl>
                                          <p:spTgt spid="183370"/>
                                        </p:tgtEl>
                                        <p:attrNameLst>
                                          <p:attrName>style.visibility</p:attrName>
                                        </p:attrNameLst>
                                      </p:cBhvr>
                                      <p:to>
                                        <p:strVal val="hidden"/>
                                      </p:to>
                                    </p:set>
                                    <p:audio>
                                      <p:cMediaNode>
                                        <p:cTn display="0" masterRel="sameClick">
                                          <p:stCondLst>
                                            <p:cond evt="begin" delay="0">
                                              <p:tn val="111"/>
                                            </p:cond>
                                          </p:stCondLst>
                                          <p:endCondLst>
                                            <p:cond evt="onStopAudio" delay="0">
                                              <p:tgtEl>
                                                <p:sldTgt/>
                                              </p:tgtEl>
                                            </p:cond>
                                          </p:endCondLst>
                                        </p:cTn>
                                        <p:tgtEl>
                                          <p:sndTgt r:embed="rId5" name="chimes.wav" builtIn="1"/>
                                        </p:tgtEl>
                                      </p:cMediaNode>
                                    </p:audio>
                                  </p:subTnLst>
                                </p:cTn>
                              </p:par>
                              <p:par>
                                <p:cTn id="114" presetID="3" presetClass="entr" presetSubtype="10" fill="hold" grpId="0" nodeType="withEffect">
                                  <p:stCondLst>
                                    <p:cond delay="0"/>
                                  </p:stCondLst>
                                  <p:childTnLst>
                                    <p:set>
                                      <p:cBhvr>
                                        <p:cTn id="115" dur="1" fill="hold">
                                          <p:stCondLst>
                                            <p:cond delay="0"/>
                                          </p:stCondLst>
                                        </p:cTn>
                                        <p:tgtEl>
                                          <p:spTgt spid="183371"/>
                                        </p:tgtEl>
                                        <p:attrNameLst>
                                          <p:attrName>style.visibility</p:attrName>
                                        </p:attrNameLst>
                                      </p:cBhvr>
                                      <p:to>
                                        <p:strVal val="visible"/>
                                      </p:to>
                                    </p:set>
                                    <p:animEffect transition="in" filter="blinds(horizontal)">
                                      <p:cBhvr>
                                        <p:cTn id="116" dur="500"/>
                                        <p:tgtEl>
                                          <p:spTgt spid="183371"/>
                                        </p:tgtEl>
                                      </p:cBhvr>
                                    </p:animEffect>
                                  </p:childTnLst>
                                  <p:subTnLst>
                                    <p:set>
                                      <p:cBhvr override="childStyle">
                                        <p:cTn dur="1" fill="hold" display="0" masterRel="nextClick" afterEffect="1"/>
                                        <p:tgtEl>
                                          <p:spTgt spid="183371"/>
                                        </p:tgtEl>
                                        <p:attrNameLst>
                                          <p:attrName>style.visibility</p:attrName>
                                        </p:attrNameLst>
                                      </p:cBhvr>
                                      <p:to>
                                        <p:strVal val="hidden"/>
                                      </p:to>
                                    </p:set>
                                    <p:audio>
                                      <p:cMediaNode>
                                        <p:cTn display="0" masterRel="sameClick">
                                          <p:stCondLst>
                                            <p:cond evt="begin" delay="0">
                                              <p:tn val="114"/>
                                            </p:cond>
                                          </p:stCondLst>
                                          <p:endCondLst>
                                            <p:cond evt="onStopAudio" delay="0">
                                              <p:tgtEl>
                                                <p:sldTgt/>
                                              </p:tgtEl>
                                            </p:cond>
                                          </p:endCondLst>
                                        </p:cTn>
                                        <p:tgtEl>
                                          <p:sndTgt r:embed="rId5" name="chimes.wav" builtIn="1"/>
                                        </p:tgtEl>
                                      </p:cMediaNode>
                                    </p:audio>
                                  </p:subTnLst>
                                </p:cTn>
                              </p:par>
                              <p:par>
                                <p:cTn id="117" presetID="3" presetClass="entr" presetSubtype="10" fill="hold" grpId="0" nodeType="withEffect">
                                  <p:stCondLst>
                                    <p:cond delay="0"/>
                                  </p:stCondLst>
                                  <p:childTnLst>
                                    <p:set>
                                      <p:cBhvr>
                                        <p:cTn id="118" dur="1" fill="hold">
                                          <p:stCondLst>
                                            <p:cond delay="0"/>
                                          </p:stCondLst>
                                        </p:cTn>
                                        <p:tgtEl>
                                          <p:spTgt spid="183372"/>
                                        </p:tgtEl>
                                        <p:attrNameLst>
                                          <p:attrName>style.visibility</p:attrName>
                                        </p:attrNameLst>
                                      </p:cBhvr>
                                      <p:to>
                                        <p:strVal val="visible"/>
                                      </p:to>
                                    </p:set>
                                    <p:animEffect transition="in" filter="blinds(horizontal)">
                                      <p:cBhvr>
                                        <p:cTn id="119" dur="500"/>
                                        <p:tgtEl>
                                          <p:spTgt spid="183372"/>
                                        </p:tgtEl>
                                      </p:cBhvr>
                                    </p:animEffect>
                                  </p:childTnLst>
                                  <p:subTnLst>
                                    <p:set>
                                      <p:cBhvr override="childStyle">
                                        <p:cTn dur="1" fill="hold" display="0" masterRel="nextClick" afterEffect="1"/>
                                        <p:tgtEl>
                                          <p:spTgt spid="183372"/>
                                        </p:tgtEl>
                                        <p:attrNameLst>
                                          <p:attrName>style.visibility</p:attrName>
                                        </p:attrNameLst>
                                      </p:cBhvr>
                                      <p:to>
                                        <p:strVal val="hidden"/>
                                      </p:to>
                                    </p:set>
                                    <p:audio>
                                      <p:cMediaNode>
                                        <p:cTn display="0" masterRel="sameClick">
                                          <p:stCondLst>
                                            <p:cond evt="begin" delay="0">
                                              <p:tn val="117"/>
                                            </p:cond>
                                          </p:stCondLst>
                                          <p:endCondLst>
                                            <p:cond evt="onStopAudio" delay="0">
                                              <p:tgtEl>
                                                <p:sldTgt/>
                                              </p:tgtEl>
                                            </p:cond>
                                          </p:endCondLst>
                                        </p:cTn>
                                        <p:tgtEl>
                                          <p:sndTgt r:embed="rId5" name="chimes.wav" builtIn="1"/>
                                        </p:tgtEl>
                                      </p:cMediaNode>
                                    </p:audio>
                                  </p:sub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183373"/>
                                        </p:tgtEl>
                                        <p:attrNameLst>
                                          <p:attrName>style.visibility</p:attrName>
                                        </p:attrNameLst>
                                      </p:cBhvr>
                                      <p:to>
                                        <p:strVal val="visible"/>
                                      </p:to>
                                    </p:set>
                                    <p:animEffect transition="in" filter="blinds(horizontal)">
                                      <p:cBhvr>
                                        <p:cTn id="124" dur="500"/>
                                        <p:tgtEl>
                                          <p:spTgt spid="183373"/>
                                        </p:tgtEl>
                                      </p:cBhvr>
                                    </p:animEffect>
                                  </p:childTnLst>
                                  <p:subTnLst>
                                    <p:audio>
                                      <p:cMediaNode>
                                        <p:cTn display="0" masterRel="sameClick">
                                          <p:stCondLst>
                                            <p:cond evt="begin" delay="0">
                                              <p:tn val="122"/>
                                            </p:cond>
                                          </p:stCondLst>
                                          <p:endCondLst>
                                            <p:cond evt="onStopAudio" delay="0">
                                              <p:tgtEl>
                                                <p:sldTgt/>
                                              </p:tgtEl>
                                            </p:cond>
                                          </p:endCondLst>
                                        </p:cTn>
                                        <p:tgtEl>
                                          <p:sndTgt r:embed="rId5" name="chimes.wav" builtIn="1"/>
                                        </p:tgtEl>
                                      </p:cMediaNode>
                                    </p:audio>
                                  </p:subTnLst>
                                </p:cTn>
                              </p:par>
                              <p:par>
                                <p:cTn id="125" presetID="3" presetClass="entr" presetSubtype="10" fill="hold" grpId="0" nodeType="withEffect">
                                  <p:stCondLst>
                                    <p:cond delay="0"/>
                                  </p:stCondLst>
                                  <p:childTnLst>
                                    <p:set>
                                      <p:cBhvr>
                                        <p:cTn id="126" dur="1" fill="hold">
                                          <p:stCondLst>
                                            <p:cond delay="0"/>
                                          </p:stCondLst>
                                        </p:cTn>
                                        <p:tgtEl>
                                          <p:spTgt spid="183374"/>
                                        </p:tgtEl>
                                        <p:attrNameLst>
                                          <p:attrName>style.visibility</p:attrName>
                                        </p:attrNameLst>
                                      </p:cBhvr>
                                      <p:to>
                                        <p:strVal val="visible"/>
                                      </p:to>
                                    </p:set>
                                    <p:animEffect transition="in" filter="blinds(horizontal)">
                                      <p:cBhvr>
                                        <p:cTn id="127" dur="500"/>
                                        <p:tgtEl>
                                          <p:spTgt spid="183374"/>
                                        </p:tgtEl>
                                      </p:cBhvr>
                                    </p:animEffect>
                                  </p:childTnLst>
                                  <p:subTnLst>
                                    <p:audio>
                                      <p:cMediaNode>
                                        <p:cTn display="0" masterRel="sameClick">
                                          <p:stCondLst>
                                            <p:cond evt="begin" delay="0">
                                              <p:tn val="125"/>
                                            </p:cond>
                                          </p:stCondLst>
                                          <p:endCondLst>
                                            <p:cond evt="onStopAudio" delay="0">
                                              <p:tgtEl>
                                                <p:sldTgt/>
                                              </p:tgtEl>
                                            </p:cond>
                                          </p:endCondLst>
                                        </p:cTn>
                                        <p:tgtEl>
                                          <p:sndTgt r:embed="rId5" name="chimes.wav" builtIn="1"/>
                                        </p:tgtEl>
                                      </p:cMediaNode>
                                    </p:audio>
                                  </p:subTnLst>
                                </p:cTn>
                              </p:par>
                              <p:par>
                                <p:cTn id="128" presetID="3" presetClass="entr" presetSubtype="10" fill="hold" grpId="0" nodeType="withEffect">
                                  <p:stCondLst>
                                    <p:cond delay="0"/>
                                  </p:stCondLst>
                                  <p:childTnLst>
                                    <p:set>
                                      <p:cBhvr>
                                        <p:cTn id="129" dur="1" fill="hold">
                                          <p:stCondLst>
                                            <p:cond delay="0"/>
                                          </p:stCondLst>
                                        </p:cTn>
                                        <p:tgtEl>
                                          <p:spTgt spid="183375"/>
                                        </p:tgtEl>
                                        <p:attrNameLst>
                                          <p:attrName>style.visibility</p:attrName>
                                        </p:attrNameLst>
                                      </p:cBhvr>
                                      <p:to>
                                        <p:strVal val="visible"/>
                                      </p:to>
                                    </p:set>
                                    <p:animEffect transition="in" filter="blinds(horizontal)">
                                      <p:cBhvr>
                                        <p:cTn id="130" dur="500"/>
                                        <p:tgtEl>
                                          <p:spTgt spid="183375"/>
                                        </p:tgtEl>
                                      </p:cBhvr>
                                    </p:animEffect>
                                  </p:childTnLst>
                                  <p:subTnLst>
                                    <p:audio>
                                      <p:cMediaNode>
                                        <p:cTn display="0" masterRel="sameClick">
                                          <p:stCondLst>
                                            <p:cond evt="begin" delay="0">
                                              <p:tn val="128"/>
                                            </p:cond>
                                          </p:stCondLst>
                                          <p:endCondLst>
                                            <p:cond evt="onStopAudio" delay="0">
                                              <p:tgtEl>
                                                <p:sldTgt/>
                                              </p:tgtEl>
                                            </p:cond>
                                          </p:endCondLst>
                                        </p:cTn>
                                        <p:tgtEl>
                                          <p:sndTgt r:embed="rId5" name="chimes.wav" builtIn="1"/>
                                        </p:tgtEl>
                                      </p:cMediaNode>
                                    </p:audio>
                                  </p:subTnLst>
                                </p:cTn>
                              </p:par>
                            </p:childTnLst>
                          </p:cTn>
                        </p:par>
                      </p:childTnLst>
                    </p:cTn>
                  </p:par>
                  <p:par>
                    <p:cTn id="131" fill="hold" nodeType="clickPar">
                      <p:stCondLst>
                        <p:cond delay="indefinite"/>
                      </p:stCondLst>
                      <p:childTnLst>
                        <p:par>
                          <p:cTn id="132" fill="hold" nodeType="withGroup">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183376"/>
                                        </p:tgtEl>
                                        <p:attrNameLst>
                                          <p:attrName>style.visibility</p:attrName>
                                        </p:attrNameLst>
                                      </p:cBhvr>
                                      <p:to>
                                        <p:strVal val="visible"/>
                                      </p:to>
                                    </p:set>
                                    <p:animEffect transition="in" filter="blinds(horizontal)">
                                      <p:cBhvr>
                                        <p:cTn id="135" dur="500"/>
                                        <p:tgtEl>
                                          <p:spTgt spid="183376"/>
                                        </p:tgtEl>
                                      </p:cBhvr>
                                    </p:animEffect>
                                  </p:childTnLst>
                                  <p:subTnLst>
                                    <p:audio>
                                      <p:cMediaNode>
                                        <p:cTn display="0" masterRel="sameClick">
                                          <p:stCondLst>
                                            <p:cond evt="begin" delay="0">
                                              <p:tn val="133"/>
                                            </p:cond>
                                          </p:stCondLst>
                                          <p:endCondLst>
                                            <p:cond evt="onStopAudio" delay="0">
                                              <p:tgtEl>
                                                <p:sldTgt/>
                                              </p:tgtEl>
                                            </p:cond>
                                          </p:endCondLst>
                                        </p:cTn>
                                        <p:tgtEl>
                                          <p:sndTgt r:embed="rId5" name="chimes.wav" builtIn="1"/>
                                        </p:tgtEl>
                                      </p:cMediaNode>
                                    </p:audio>
                                  </p:subTnLst>
                                </p:cTn>
                              </p:par>
                              <p:par>
                                <p:cTn id="136" presetID="3" presetClass="entr" presetSubtype="10" fill="hold" grpId="0" nodeType="withEffect">
                                  <p:stCondLst>
                                    <p:cond delay="0"/>
                                  </p:stCondLst>
                                  <p:childTnLst>
                                    <p:set>
                                      <p:cBhvr>
                                        <p:cTn id="137" dur="1" fill="hold">
                                          <p:stCondLst>
                                            <p:cond delay="0"/>
                                          </p:stCondLst>
                                        </p:cTn>
                                        <p:tgtEl>
                                          <p:spTgt spid="183377"/>
                                        </p:tgtEl>
                                        <p:attrNameLst>
                                          <p:attrName>style.visibility</p:attrName>
                                        </p:attrNameLst>
                                      </p:cBhvr>
                                      <p:to>
                                        <p:strVal val="visible"/>
                                      </p:to>
                                    </p:set>
                                    <p:animEffect transition="in" filter="blinds(horizontal)">
                                      <p:cBhvr>
                                        <p:cTn id="138" dur="500"/>
                                        <p:tgtEl>
                                          <p:spTgt spid="183377"/>
                                        </p:tgtEl>
                                      </p:cBhvr>
                                    </p:animEffect>
                                  </p:childTnLst>
                                  <p:subTnLst>
                                    <p:audio>
                                      <p:cMediaNode>
                                        <p:cTn display="0" masterRel="sameClick">
                                          <p:stCondLst>
                                            <p:cond evt="begin" delay="0">
                                              <p:tn val="136"/>
                                            </p:cond>
                                          </p:stCondLst>
                                          <p:endCondLst>
                                            <p:cond evt="onStopAudio" delay="0">
                                              <p:tgtEl>
                                                <p:sldTgt/>
                                              </p:tgtEl>
                                            </p:cond>
                                          </p:endCondLst>
                                        </p:cTn>
                                        <p:tgtEl>
                                          <p:sndTgt r:embed="rId5" name="chimes.wav" builtIn="1"/>
                                        </p:tgtEl>
                                      </p:cMediaNode>
                                    </p:audio>
                                  </p:subTnLst>
                                </p:cTn>
                              </p:par>
                              <p:par>
                                <p:cTn id="139" presetID="3" presetClass="entr" presetSubtype="10" fill="hold" grpId="0" nodeType="withEffect">
                                  <p:stCondLst>
                                    <p:cond delay="0"/>
                                  </p:stCondLst>
                                  <p:childTnLst>
                                    <p:set>
                                      <p:cBhvr>
                                        <p:cTn id="140" dur="1" fill="hold">
                                          <p:stCondLst>
                                            <p:cond delay="0"/>
                                          </p:stCondLst>
                                        </p:cTn>
                                        <p:tgtEl>
                                          <p:spTgt spid="183378"/>
                                        </p:tgtEl>
                                        <p:attrNameLst>
                                          <p:attrName>style.visibility</p:attrName>
                                        </p:attrNameLst>
                                      </p:cBhvr>
                                      <p:to>
                                        <p:strVal val="visible"/>
                                      </p:to>
                                    </p:set>
                                    <p:animEffect transition="in" filter="blinds(horizontal)">
                                      <p:cBhvr>
                                        <p:cTn id="141" dur="500"/>
                                        <p:tgtEl>
                                          <p:spTgt spid="183378"/>
                                        </p:tgtEl>
                                      </p:cBhvr>
                                    </p:animEffect>
                                  </p:childTnLst>
                                  <p:subTnLst>
                                    <p:audio>
                                      <p:cMediaNode>
                                        <p:cTn display="0" masterRel="sameClick">
                                          <p:stCondLst>
                                            <p:cond evt="begin" delay="0">
                                              <p:tn val="139"/>
                                            </p:cond>
                                          </p:stCondLst>
                                          <p:endCondLst>
                                            <p:cond evt="onStopAudio" delay="0">
                                              <p:tgtEl>
                                                <p:sldTgt/>
                                              </p:tgtEl>
                                            </p:cond>
                                          </p:endCondLst>
                                        </p:cTn>
                                        <p:tgtEl>
                                          <p:sndTgt r:embed="rId5"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31" grpId="0"/>
      <p:bldP spid="183341" grpId="0" animBg="1"/>
      <p:bldP spid="183342" grpId="0" animBg="1"/>
      <p:bldP spid="183344" grpId="0" animBg="1"/>
      <p:bldP spid="183346" grpId="0"/>
      <p:bldP spid="183347" grpId="0"/>
      <p:bldP spid="183349" grpId="0" animBg="1"/>
      <p:bldP spid="183350" grpId="0" animBg="1"/>
      <p:bldP spid="183351" grpId="0" animBg="1"/>
      <p:bldP spid="183352" grpId="0" animBg="1"/>
      <p:bldP spid="183353" grpId="0" animBg="1"/>
      <p:bldP spid="183354" grpId="0" animBg="1"/>
      <p:bldP spid="183355" grpId="0" animBg="1"/>
      <p:bldP spid="183356" grpId="0" animBg="1"/>
      <p:bldP spid="183357" grpId="0" animBg="1"/>
      <p:bldP spid="183358" grpId="0" animBg="1"/>
      <p:bldP spid="183359" grpId="0" animBg="1"/>
      <p:bldP spid="183360" grpId="0" animBg="1"/>
      <p:bldP spid="183362" grpId="0" animBg="1"/>
      <p:bldP spid="183363" grpId="0" animBg="1"/>
      <p:bldP spid="183364" grpId="0" animBg="1"/>
      <p:bldP spid="183365" grpId="0" animBg="1"/>
      <p:bldP spid="183366" grpId="0" animBg="1"/>
      <p:bldP spid="183367" grpId="0" animBg="1"/>
      <p:bldP spid="183368" grpId="0" animBg="1"/>
      <p:bldP spid="183370" grpId="0" animBg="1"/>
      <p:bldP spid="183371" grpId="0" animBg="1"/>
      <p:bldP spid="183372" grpId="0" animBg="1"/>
      <p:bldP spid="183373" grpId="0" animBg="1"/>
      <p:bldP spid="183374" grpId="0" animBg="1"/>
      <p:bldP spid="183375" grpId="0" animBg="1"/>
      <p:bldP spid="183376" grpId="0" animBg="1"/>
      <p:bldP spid="183377" grpId="0" animBg="1"/>
      <p:bldP spid="1833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 name="Object 3"/>
          <p:cNvGraphicFramePr>
            <a:graphicFrameLocks noChangeAspect="1"/>
          </p:cNvGraphicFramePr>
          <p:nvPr/>
        </p:nvGraphicFramePr>
        <p:xfrm>
          <a:off x="6453242" y="1430338"/>
          <a:ext cx="2387600" cy="962025"/>
        </p:xfrm>
        <a:graphic>
          <a:graphicData uri="http://schemas.openxmlformats.org/presentationml/2006/ole">
            <p:oleObj spid="_x0000_s8195" name="Equation" r:id="rId4" imgW="914400" imgH="368280" progId="Equation.DSMT4">
              <p:embed/>
            </p:oleObj>
          </a:graphicData>
        </a:graphic>
      </p:graphicFrame>
      <p:sp>
        <p:nvSpPr>
          <p:cNvPr id="8199" name="Text Box 6"/>
          <p:cNvSpPr txBox="1">
            <a:spLocks noChangeArrowheads="1"/>
          </p:cNvSpPr>
          <p:nvPr/>
        </p:nvSpPr>
        <p:spPr bwMode="auto">
          <a:xfrm>
            <a:off x="815975" y="4767263"/>
            <a:ext cx="2895600" cy="457200"/>
          </a:xfrm>
          <a:prstGeom prst="rect">
            <a:avLst/>
          </a:prstGeom>
          <a:noFill/>
          <a:ln w="19050">
            <a:noFill/>
            <a:miter lim="800000"/>
            <a:headEnd/>
            <a:tailEnd/>
          </a:ln>
        </p:spPr>
        <p:txBody>
          <a:bodyPr>
            <a:spAutoFit/>
          </a:bodyPr>
          <a:lstStyle/>
          <a:p>
            <a:pPr>
              <a:spcBef>
                <a:spcPct val="50000"/>
              </a:spcBef>
            </a:pPr>
            <a:r>
              <a:rPr kumimoji="1" lang="en-US" altLang="zh-CN" sz="2400" b="1" dirty="0">
                <a:solidFill>
                  <a:schemeClr val="accent2"/>
                </a:solidFill>
                <a:latin typeface="Times New Roman" pitchFamily="18" charset="0"/>
              </a:rPr>
              <a:t>PN</a:t>
            </a:r>
            <a:r>
              <a:rPr kumimoji="1" lang="zh-CN" altLang="en-US" sz="2400" b="1" dirty="0">
                <a:solidFill>
                  <a:schemeClr val="accent2"/>
                </a:solidFill>
                <a:latin typeface="Times New Roman" pitchFamily="18" charset="0"/>
              </a:rPr>
              <a:t>结</a:t>
            </a:r>
            <a:r>
              <a:rPr kumimoji="1" lang="en-US" altLang="zh-CN" sz="2400" b="1" dirty="0">
                <a:solidFill>
                  <a:schemeClr val="accent2"/>
                </a:solidFill>
                <a:latin typeface="Times New Roman" pitchFamily="18" charset="0"/>
              </a:rPr>
              <a:t>V-I</a:t>
            </a:r>
            <a:r>
              <a:rPr kumimoji="1" lang="zh-CN" altLang="en-US" sz="2400" b="1" dirty="0">
                <a:solidFill>
                  <a:schemeClr val="accent2"/>
                </a:solidFill>
                <a:latin typeface="Times New Roman" pitchFamily="18" charset="0"/>
              </a:rPr>
              <a:t>特性曲线</a:t>
            </a:r>
          </a:p>
        </p:txBody>
      </p:sp>
      <p:sp>
        <p:nvSpPr>
          <p:cNvPr id="8201" name="Text Box 8"/>
          <p:cNvSpPr txBox="1">
            <a:spLocks noChangeArrowheads="1"/>
          </p:cNvSpPr>
          <p:nvPr/>
        </p:nvSpPr>
        <p:spPr bwMode="auto">
          <a:xfrm>
            <a:off x="3983092" y="1858963"/>
            <a:ext cx="2667000" cy="519112"/>
          </a:xfrm>
          <a:prstGeom prst="rect">
            <a:avLst/>
          </a:prstGeom>
          <a:noFill/>
          <a:ln w="19050">
            <a:noFill/>
            <a:miter lim="800000"/>
            <a:headEnd/>
            <a:tailEnd/>
          </a:ln>
        </p:spPr>
        <p:txBody>
          <a:bodyPr>
            <a:spAutoFit/>
          </a:bodyPr>
          <a:lstStyle/>
          <a:p>
            <a:pPr>
              <a:spcBef>
                <a:spcPct val="50000"/>
              </a:spcBef>
            </a:pPr>
            <a:r>
              <a:rPr kumimoji="1" lang="zh-CN" altLang="en-US" sz="2800" b="1" dirty="0">
                <a:solidFill>
                  <a:schemeClr val="accent2"/>
                </a:solidFill>
                <a:latin typeface="Times New Roman" pitchFamily="18" charset="0"/>
              </a:rPr>
              <a:t>伏安特性方程</a:t>
            </a:r>
          </a:p>
        </p:txBody>
      </p:sp>
      <p:sp>
        <p:nvSpPr>
          <p:cNvPr id="5130" name="Text Box 9"/>
          <p:cNvSpPr txBox="1">
            <a:spLocks noChangeArrowheads="1"/>
          </p:cNvSpPr>
          <p:nvPr/>
        </p:nvSpPr>
        <p:spPr bwMode="auto">
          <a:xfrm>
            <a:off x="4287892" y="2849563"/>
            <a:ext cx="4191000" cy="1384995"/>
          </a:xfrm>
          <a:prstGeom prst="rect">
            <a:avLst/>
          </a:prstGeom>
          <a:noFill/>
          <a:ln w="19050">
            <a:noFill/>
            <a:miter lim="800000"/>
            <a:headEnd/>
            <a:tailEnd/>
          </a:ln>
        </p:spPr>
        <p:txBody>
          <a:bodyPr>
            <a:spAutoFit/>
          </a:bodyPr>
          <a:lstStyle/>
          <a:p>
            <a:pPr>
              <a:lnSpc>
                <a:spcPct val="150000"/>
              </a:lnSpc>
              <a:spcBef>
                <a:spcPct val="50000"/>
              </a:spcBef>
            </a:pPr>
            <a:r>
              <a:rPr kumimoji="1" lang="zh-CN" altLang="en-US" sz="2800" b="1" dirty="0">
                <a:solidFill>
                  <a:schemeClr val="accent2"/>
                </a:solidFill>
                <a:latin typeface="Times New Roman" pitchFamily="18" charset="0"/>
              </a:rPr>
              <a:t>加正向电压时</a:t>
            </a:r>
            <a:r>
              <a:rPr kumimoji="1" lang="zh-CN" altLang="en-US" sz="2800" b="1" dirty="0" smtClean="0">
                <a:solidFill>
                  <a:schemeClr val="accent2"/>
                </a:solidFill>
                <a:latin typeface="Times New Roman" pitchFamily="18" charset="0"/>
              </a:rPr>
              <a:t>，</a:t>
            </a:r>
            <a:r>
              <a:rPr kumimoji="1" lang="en-US" altLang="zh-CN" sz="2800" b="1" dirty="0" err="1" smtClean="0">
                <a:solidFill>
                  <a:schemeClr val="accent2"/>
                </a:solidFill>
                <a:latin typeface="Times New Roman" pitchFamily="18" charset="0"/>
              </a:rPr>
              <a:t>v</a:t>
            </a:r>
            <a:r>
              <a:rPr kumimoji="1" lang="en-US" altLang="zh-CN" sz="2800" b="1" baseline="-25000" dirty="0" err="1" smtClean="0">
                <a:solidFill>
                  <a:schemeClr val="accent2"/>
                </a:solidFill>
                <a:latin typeface="Times New Roman" pitchFamily="18" charset="0"/>
              </a:rPr>
              <a:t>D</a:t>
            </a:r>
            <a:r>
              <a:rPr kumimoji="1" lang="zh-CN" altLang="en-US" sz="2800" b="1" dirty="0">
                <a:solidFill>
                  <a:schemeClr val="accent2"/>
                </a:solidFill>
                <a:latin typeface="Times New Roman" pitchFamily="18" charset="0"/>
              </a:rPr>
              <a:t>只要</a:t>
            </a:r>
            <a:r>
              <a:rPr kumimoji="1" lang="zh-CN" altLang="en-US" sz="2800" b="1" dirty="0" smtClean="0">
                <a:solidFill>
                  <a:schemeClr val="accent2"/>
                </a:solidFill>
                <a:latin typeface="Times New Roman" pitchFamily="18" charset="0"/>
              </a:rPr>
              <a:t>大于</a:t>
            </a:r>
            <a:r>
              <a:rPr kumimoji="1" lang="en-US" altLang="zh-CN" sz="2800" b="1" dirty="0" err="1" smtClean="0">
                <a:solidFill>
                  <a:schemeClr val="accent2"/>
                </a:solidFill>
                <a:latin typeface="Times New Roman" pitchFamily="18" charset="0"/>
              </a:rPr>
              <a:t>v</a:t>
            </a:r>
            <a:r>
              <a:rPr kumimoji="1" lang="en-US" altLang="zh-CN" sz="2800" b="1" baseline="-25000" dirty="0" err="1" smtClean="0">
                <a:solidFill>
                  <a:schemeClr val="accent2"/>
                </a:solidFill>
                <a:latin typeface="Times New Roman" pitchFamily="18" charset="0"/>
              </a:rPr>
              <a:t>T</a:t>
            </a:r>
            <a:r>
              <a:rPr kumimoji="1" lang="zh-CN" altLang="en-US" sz="2800" b="1" dirty="0">
                <a:solidFill>
                  <a:schemeClr val="accent2"/>
                </a:solidFill>
                <a:latin typeface="Times New Roman" pitchFamily="18" charset="0"/>
              </a:rPr>
              <a:t>几倍以上，</a:t>
            </a:r>
          </a:p>
        </p:txBody>
      </p:sp>
      <p:graphicFrame>
        <p:nvGraphicFramePr>
          <p:cNvPr id="8196" name="Object 10"/>
          <p:cNvGraphicFramePr>
            <a:graphicFrameLocks noChangeAspect="1"/>
          </p:cNvGraphicFramePr>
          <p:nvPr/>
        </p:nvGraphicFramePr>
        <p:xfrm>
          <a:off x="7040617" y="3467100"/>
          <a:ext cx="1857375" cy="630238"/>
        </p:xfrm>
        <a:graphic>
          <a:graphicData uri="http://schemas.openxmlformats.org/presentationml/2006/ole">
            <p:oleObj spid="_x0000_s8196" name="Equation" r:id="rId5" imgW="711000" imgH="241200" progId="Equation.DSMT4">
              <p:embed/>
            </p:oleObj>
          </a:graphicData>
        </a:graphic>
      </p:graphicFrame>
      <p:sp>
        <p:nvSpPr>
          <p:cNvPr id="5131" name="Text Box 11"/>
          <p:cNvSpPr txBox="1">
            <a:spLocks noChangeArrowheads="1"/>
          </p:cNvSpPr>
          <p:nvPr/>
        </p:nvSpPr>
        <p:spPr bwMode="auto">
          <a:xfrm>
            <a:off x="3806825" y="4638675"/>
            <a:ext cx="4724400" cy="1384995"/>
          </a:xfrm>
          <a:prstGeom prst="rect">
            <a:avLst/>
          </a:prstGeom>
          <a:noFill/>
          <a:ln w="19050">
            <a:noFill/>
            <a:miter lim="800000"/>
            <a:headEnd/>
            <a:tailEnd/>
          </a:ln>
        </p:spPr>
        <p:txBody>
          <a:bodyPr>
            <a:spAutoFit/>
          </a:bodyPr>
          <a:lstStyle/>
          <a:p>
            <a:pPr>
              <a:lnSpc>
                <a:spcPct val="150000"/>
              </a:lnSpc>
              <a:spcBef>
                <a:spcPct val="50000"/>
              </a:spcBef>
            </a:pPr>
            <a:r>
              <a:rPr kumimoji="1" lang="zh-CN" altLang="en-US" sz="2800" b="1" dirty="0">
                <a:solidFill>
                  <a:schemeClr val="accent2"/>
                </a:solidFill>
                <a:latin typeface="Times New Roman" pitchFamily="18" charset="0"/>
              </a:rPr>
              <a:t>加反向电压时，</a:t>
            </a:r>
            <a:r>
              <a:rPr kumimoji="1" lang="en-US" altLang="zh-CN" sz="2800" b="1" dirty="0" smtClean="0">
                <a:solidFill>
                  <a:schemeClr val="accent2"/>
                </a:solidFill>
                <a:latin typeface="Times New Roman" pitchFamily="18" charset="0"/>
              </a:rPr>
              <a:t>|</a:t>
            </a:r>
            <a:r>
              <a:rPr kumimoji="1" lang="en-US" altLang="zh-CN" sz="2800" b="1" dirty="0" err="1" smtClean="0">
                <a:solidFill>
                  <a:schemeClr val="accent2"/>
                </a:solidFill>
                <a:latin typeface="Times New Roman" pitchFamily="18" charset="0"/>
              </a:rPr>
              <a:t>v</a:t>
            </a:r>
            <a:r>
              <a:rPr kumimoji="1" lang="en-US" altLang="zh-CN" sz="2800" b="1" baseline="-25000" dirty="0" err="1" smtClean="0">
                <a:solidFill>
                  <a:schemeClr val="accent2"/>
                </a:solidFill>
                <a:latin typeface="Times New Roman" pitchFamily="18" charset="0"/>
              </a:rPr>
              <a:t>D</a:t>
            </a:r>
            <a:r>
              <a:rPr kumimoji="1" lang="en-US" altLang="zh-CN" sz="2800" b="1" dirty="0">
                <a:solidFill>
                  <a:schemeClr val="accent2"/>
                </a:solidFill>
                <a:latin typeface="Times New Roman" pitchFamily="18" charset="0"/>
              </a:rPr>
              <a:t>|</a:t>
            </a:r>
            <a:r>
              <a:rPr kumimoji="1" lang="zh-CN" altLang="en-US" sz="2800" b="1" dirty="0">
                <a:solidFill>
                  <a:schemeClr val="accent2"/>
                </a:solidFill>
                <a:latin typeface="Times New Roman" pitchFamily="18" charset="0"/>
              </a:rPr>
              <a:t>只要</a:t>
            </a:r>
            <a:r>
              <a:rPr kumimoji="1" lang="zh-CN" altLang="en-US" sz="2800" b="1" dirty="0" smtClean="0">
                <a:solidFill>
                  <a:schemeClr val="accent2"/>
                </a:solidFill>
                <a:latin typeface="Times New Roman" pitchFamily="18" charset="0"/>
              </a:rPr>
              <a:t>大于</a:t>
            </a:r>
            <a:r>
              <a:rPr kumimoji="1" lang="en-US" altLang="zh-CN" sz="2800" b="1" dirty="0" err="1" smtClean="0">
                <a:solidFill>
                  <a:schemeClr val="accent2"/>
                </a:solidFill>
                <a:latin typeface="Times New Roman" pitchFamily="18" charset="0"/>
              </a:rPr>
              <a:t>v</a:t>
            </a:r>
            <a:r>
              <a:rPr kumimoji="1" lang="en-US" altLang="zh-CN" sz="2800" b="1" baseline="-25000" dirty="0" err="1" smtClean="0">
                <a:solidFill>
                  <a:schemeClr val="accent2"/>
                </a:solidFill>
                <a:latin typeface="Times New Roman" pitchFamily="18" charset="0"/>
              </a:rPr>
              <a:t>T</a:t>
            </a:r>
            <a:r>
              <a:rPr kumimoji="1" lang="zh-CN" altLang="en-US" sz="2800" b="1" dirty="0">
                <a:solidFill>
                  <a:schemeClr val="accent2"/>
                </a:solidFill>
                <a:latin typeface="Times New Roman" pitchFamily="18" charset="0"/>
              </a:rPr>
              <a:t>几倍以上，则     </a:t>
            </a:r>
            <a:r>
              <a:rPr kumimoji="1" lang="en-US" altLang="zh-CN" sz="2800" b="1" i="1" dirty="0" err="1" smtClean="0">
                <a:solidFill>
                  <a:srgbClr val="CC00CC"/>
                </a:solidFill>
                <a:latin typeface="Times New Roman" pitchFamily="18" charset="0"/>
              </a:rPr>
              <a:t>i</a:t>
            </a:r>
            <a:r>
              <a:rPr kumimoji="1" lang="en-US" altLang="zh-CN" sz="2800" b="1" i="1" baseline="-25000" dirty="0" err="1" smtClean="0">
                <a:solidFill>
                  <a:srgbClr val="CC00CC"/>
                </a:solidFill>
                <a:latin typeface="Times New Roman" pitchFamily="18" charset="0"/>
              </a:rPr>
              <a:t>D</a:t>
            </a:r>
            <a:r>
              <a:rPr kumimoji="1" lang="en-US" altLang="zh-CN" sz="2800" b="1" dirty="0">
                <a:solidFill>
                  <a:srgbClr val="CC00CC"/>
                </a:solidFill>
                <a:latin typeface="Times New Roman" pitchFamily="18" charset="0"/>
              </a:rPr>
              <a:t>≈</a:t>
            </a:r>
            <a:r>
              <a:rPr kumimoji="1" lang="en-US" altLang="zh-CN" sz="2800" b="1" dirty="0" smtClean="0">
                <a:solidFill>
                  <a:srgbClr val="CC00CC"/>
                </a:solidFill>
                <a:latin typeface="Times New Roman" pitchFamily="18" charset="0"/>
              </a:rPr>
              <a:t>–</a:t>
            </a:r>
            <a:r>
              <a:rPr kumimoji="1" lang="en-US" altLang="zh-CN" sz="2800" b="1" i="1" dirty="0" err="1" smtClean="0">
                <a:solidFill>
                  <a:srgbClr val="CC00CC"/>
                </a:solidFill>
                <a:latin typeface="Times New Roman" pitchFamily="18" charset="0"/>
              </a:rPr>
              <a:t>i</a:t>
            </a:r>
            <a:r>
              <a:rPr kumimoji="1" lang="en-US" altLang="zh-CN" sz="2800" b="1" i="1" baseline="-25000" dirty="0" err="1" smtClean="0">
                <a:solidFill>
                  <a:srgbClr val="CC00CC"/>
                </a:solidFill>
                <a:latin typeface="Times New Roman" pitchFamily="18" charset="0"/>
              </a:rPr>
              <a:t>S</a:t>
            </a:r>
            <a:endParaRPr kumimoji="1" lang="en-US" altLang="zh-CN" sz="2800" b="1" i="1" baseline="-25000" dirty="0">
              <a:solidFill>
                <a:srgbClr val="CC00CC"/>
              </a:solidFill>
              <a:latin typeface="Times New Roman" pitchFamily="18" charset="0"/>
            </a:endParaRPr>
          </a:p>
        </p:txBody>
      </p:sp>
      <p:sp>
        <p:nvSpPr>
          <p:cNvPr id="8204" name="Text Box 13"/>
          <p:cNvSpPr txBox="1">
            <a:spLocks noChangeArrowheads="1"/>
          </p:cNvSpPr>
          <p:nvPr/>
        </p:nvSpPr>
        <p:spPr bwMode="auto">
          <a:xfrm>
            <a:off x="2206625" y="685800"/>
            <a:ext cx="4343400" cy="641350"/>
          </a:xfrm>
          <a:prstGeom prst="rect">
            <a:avLst/>
          </a:prstGeom>
          <a:noFill/>
          <a:ln w="19050">
            <a:noFill/>
            <a:miter lim="800000"/>
            <a:headEnd/>
            <a:tailEnd/>
          </a:ln>
        </p:spPr>
        <p:txBody>
          <a:bodyPr>
            <a:spAutoFit/>
          </a:bodyPr>
          <a:lstStyle/>
          <a:p>
            <a:pPr algn="ctr">
              <a:spcBef>
                <a:spcPct val="50000"/>
              </a:spcBef>
            </a:pPr>
            <a:r>
              <a:rPr lang="en-US" altLang="zh-CN" sz="3600" b="1">
                <a:solidFill>
                  <a:srgbClr val="FA0000"/>
                </a:solidFill>
                <a:latin typeface="Times New Roman" pitchFamily="18" charset="0"/>
              </a:rPr>
              <a:t>PN</a:t>
            </a:r>
            <a:r>
              <a:rPr lang="zh-CN" altLang="en-US" sz="3600" b="1">
                <a:solidFill>
                  <a:srgbClr val="FA0000"/>
                </a:solidFill>
                <a:latin typeface="Times New Roman" pitchFamily="18" charset="0"/>
              </a:rPr>
              <a:t>结的伏安特性</a:t>
            </a:r>
          </a:p>
        </p:txBody>
      </p:sp>
      <p:graphicFrame>
        <p:nvGraphicFramePr>
          <p:cNvPr id="2" name="Object 20"/>
          <p:cNvGraphicFramePr>
            <a:graphicFrameLocks noChangeAspect="1"/>
          </p:cNvGraphicFramePr>
          <p:nvPr/>
        </p:nvGraphicFramePr>
        <p:xfrm>
          <a:off x="97613" y="2317736"/>
          <a:ext cx="4355323" cy="2238379"/>
        </p:xfrm>
        <a:graphic>
          <a:graphicData uri="http://schemas.openxmlformats.org/presentationml/2006/ole">
            <p:oleObj spid="_x0000_s8197" name="图片" r:id="rId6" imgW="2714597" imgH="1399112" progId="Word.Picture.8">
              <p:embed/>
            </p:oleObj>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p:bldP spid="51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Text Box 4"/>
          <p:cNvSpPr txBox="1">
            <a:spLocks noChangeArrowheads="1"/>
          </p:cNvSpPr>
          <p:nvPr/>
        </p:nvSpPr>
        <p:spPr bwMode="auto">
          <a:xfrm>
            <a:off x="112713" y="122238"/>
            <a:ext cx="3854450" cy="555625"/>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zh-CN" altLang="en-US" sz="3000" b="1"/>
              <a:t>三、</a:t>
            </a:r>
            <a:r>
              <a:rPr lang="en-US" altLang="zh-CN" sz="3000" b="1"/>
              <a:t>PN</a:t>
            </a:r>
            <a:r>
              <a:rPr lang="zh-CN" altLang="en-US" sz="3000" b="1"/>
              <a:t>结的反向击穿</a:t>
            </a:r>
          </a:p>
        </p:txBody>
      </p:sp>
      <p:sp>
        <p:nvSpPr>
          <p:cNvPr id="184325" name="Text Box 5"/>
          <p:cNvSpPr txBox="1">
            <a:spLocks noChangeArrowheads="1"/>
          </p:cNvSpPr>
          <p:nvPr/>
        </p:nvSpPr>
        <p:spPr bwMode="auto">
          <a:xfrm>
            <a:off x="685800" y="969963"/>
            <a:ext cx="7475538" cy="1201737"/>
          </a:xfrm>
          <a:prstGeom prst="rect">
            <a:avLst/>
          </a:prstGeom>
          <a:solidFill>
            <a:schemeClr val="bg1"/>
          </a:solidFill>
          <a:ln w="9525">
            <a:noFill/>
            <a:miter lim="800000"/>
            <a:headEnd/>
            <a:tailEnd/>
          </a:ln>
        </p:spPr>
        <p:txBody>
          <a:bodyPr lIns="90000" tIns="46800" rIns="90000" bIns="46800">
            <a:spAutoFit/>
          </a:bodyPr>
          <a:lstStyle/>
          <a:p>
            <a:pPr algn="just">
              <a:lnSpc>
                <a:spcPct val="150000"/>
              </a:lnSpc>
            </a:pPr>
            <a:r>
              <a:rPr lang="zh-CN" altLang="en-US" sz="2400" b="1">
                <a:solidFill>
                  <a:srgbClr val="000066"/>
                </a:solidFill>
                <a:latin typeface="Times New Roman" pitchFamily="18" charset="0"/>
              </a:rPr>
              <a:t>当反向电压超过</a:t>
            </a:r>
            <a:r>
              <a:rPr lang="en-US" altLang="zh-CN" sz="2400" b="1" i="1">
                <a:solidFill>
                  <a:srgbClr val="000066"/>
                </a:solidFill>
                <a:latin typeface="Times New Roman" pitchFamily="18" charset="0"/>
              </a:rPr>
              <a:t>V</a:t>
            </a:r>
            <a:r>
              <a:rPr lang="en-US" altLang="zh-CN" sz="2400" b="1" baseline="-25000">
                <a:solidFill>
                  <a:srgbClr val="000066"/>
                </a:solidFill>
                <a:latin typeface="Times New Roman" pitchFamily="18" charset="0"/>
              </a:rPr>
              <a:t>BR</a:t>
            </a:r>
            <a:r>
              <a:rPr lang="zh-CN" altLang="en-US" sz="2400" b="1">
                <a:solidFill>
                  <a:srgbClr val="000066"/>
                </a:solidFill>
                <a:latin typeface="Times New Roman" pitchFamily="18" charset="0"/>
              </a:rPr>
              <a:t>后稍有增加时，反向电流会急剧增大，这种现象称为</a:t>
            </a:r>
            <a:r>
              <a:rPr lang="en-US" altLang="zh-CN" sz="2400" b="1">
                <a:solidFill>
                  <a:srgbClr val="FA0000"/>
                </a:solidFill>
                <a:latin typeface="Times New Roman" pitchFamily="18" charset="0"/>
              </a:rPr>
              <a:t>PN</a:t>
            </a:r>
            <a:r>
              <a:rPr lang="zh-CN" altLang="en-US" sz="2400" b="1">
                <a:solidFill>
                  <a:srgbClr val="FA0000"/>
                </a:solidFill>
                <a:latin typeface="Times New Roman" pitchFamily="18" charset="0"/>
              </a:rPr>
              <a:t>结的反向击穿。</a:t>
            </a:r>
            <a:endParaRPr lang="en-US" altLang="zh-CN" sz="2400" b="1">
              <a:solidFill>
                <a:srgbClr val="FA0000"/>
              </a:solidFill>
              <a:latin typeface="Times New Roman" pitchFamily="18" charset="0"/>
            </a:endParaRPr>
          </a:p>
        </p:txBody>
      </p:sp>
      <p:grpSp>
        <p:nvGrpSpPr>
          <p:cNvPr id="9227" name="Group 47"/>
          <p:cNvGrpSpPr>
            <a:grpSpLocks/>
          </p:cNvGrpSpPr>
          <p:nvPr/>
        </p:nvGrpSpPr>
        <p:grpSpPr bwMode="auto">
          <a:xfrm>
            <a:off x="3160713" y="2468563"/>
            <a:ext cx="3306762" cy="2976562"/>
            <a:chOff x="1483" y="992"/>
            <a:chExt cx="2083" cy="1875"/>
          </a:xfrm>
        </p:grpSpPr>
        <p:sp>
          <p:nvSpPr>
            <p:cNvPr id="9230" name="Line 8"/>
            <p:cNvSpPr>
              <a:spLocks noChangeShapeType="1"/>
            </p:cNvSpPr>
            <p:nvPr/>
          </p:nvSpPr>
          <p:spPr bwMode="auto">
            <a:xfrm flipV="1">
              <a:off x="2508" y="1035"/>
              <a:ext cx="0" cy="949"/>
            </a:xfrm>
            <a:prstGeom prst="line">
              <a:avLst/>
            </a:prstGeom>
            <a:noFill/>
            <a:ln w="12700">
              <a:solidFill>
                <a:schemeClr val="tx1"/>
              </a:solidFill>
              <a:round/>
              <a:headEnd/>
              <a:tailEnd type="triangle" w="med" len="med"/>
            </a:ln>
          </p:spPr>
          <p:txBody>
            <a:bodyPr/>
            <a:lstStyle/>
            <a:p>
              <a:endParaRPr lang="zh-CN" altLang="en-US"/>
            </a:p>
          </p:txBody>
        </p:sp>
        <p:sp>
          <p:nvSpPr>
            <p:cNvPr id="9231" name="Line 9"/>
            <p:cNvSpPr>
              <a:spLocks noChangeShapeType="1"/>
            </p:cNvSpPr>
            <p:nvPr/>
          </p:nvSpPr>
          <p:spPr bwMode="auto">
            <a:xfrm flipV="1">
              <a:off x="1483" y="1980"/>
              <a:ext cx="2083" cy="8"/>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9218" name="Object 11"/>
            <p:cNvGraphicFramePr>
              <a:graphicFrameLocks noChangeAspect="1"/>
            </p:cNvGraphicFramePr>
            <p:nvPr/>
          </p:nvGraphicFramePr>
          <p:xfrm>
            <a:off x="2568" y="992"/>
            <a:ext cx="160" cy="228"/>
          </p:xfrm>
          <a:graphic>
            <a:graphicData uri="http://schemas.openxmlformats.org/presentationml/2006/ole">
              <p:oleObj spid="_x0000_s9218" name="公式" r:id="rId5" imgW="164885" imgH="215619" progId="Equation.3">
                <p:embed/>
              </p:oleObj>
            </a:graphicData>
          </a:graphic>
        </p:graphicFrame>
        <p:graphicFrame>
          <p:nvGraphicFramePr>
            <p:cNvPr id="9219" name="Object 13"/>
            <p:cNvGraphicFramePr>
              <a:graphicFrameLocks noChangeAspect="1"/>
            </p:cNvGraphicFramePr>
            <p:nvPr/>
          </p:nvGraphicFramePr>
          <p:xfrm>
            <a:off x="2460" y="1984"/>
            <a:ext cx="95" cy="98"/>
          </p:xfrm>
          <a:graphic>
            <a:graphicData uri="http://schemas.openxmlformats.org/presentationml/2006/ole">
              <p:oleObj spid="_x0000_s9219" name="公式" r:id="rId6" imgW="126835" imgH="139518" progId="Equation.3">
                <p:embed/>
              </p:oleObj>
            </a:graphicData>
          </a:graphic>
        </p:graphicFrame>
        <p:graphicFrame>
          <p:nvGraphicFramePr>
            <p:cNvPr id="9220" name="Object 15"/>
            <p:cNvGraphicFramePr>
              <a:graphicFrameLocks noChangeAspect="1"/>
            </p:cNvGraphicFramePr>
            <p:nvPr/>
          </p:nvGraphicFramePr>
          <p:xfrm>
            <a:off x="3279" y="1957"/>
            <a:ext cx="236" cy="252"/>
          </p:xfrm>
          <a:graphic>
            <a:graphicData uri="http://schemas.openxmlformats.org/presentationml/2006/ole">
              <p:oleObj spid="_x0000_s9220" name="公式" r:id="rId7" imgW="190335" imgH="215713" progId="Equation.3">
                <p:embed/>
              </p:oleObj>
            </a:graphicData>
          </a:graphic>
        </p:graphicFrame>
        <p:sp>
          <p:nvSpPr>
            <p:cNvPr id="9232" name="Line 16"/>
            <p:cNvSpPr>
              <a:spLocks noChangeShapeType="1"/>
            </p:cNvSpPr>
            <p:nvPr/>
          </p:nvSpPr>
          <p:spPr bwMode="auto">
            <a:xfrm flipV="1">
              <a:off x="2845" y="1935"/>
              <a:ext cx="0" cy="49"/>
            </a:xfrm>
            <a:prstGeom prst="line">
              <a:avLst/>
            </a:prstGeom>
            <a:noFill/>
            <a:ln w="25400">
              <a:solidFill>
                <a:schemeClr val="tx1"/>
              </a:solidFill>
              <a:round/>
              <a:headEnd/>
              <a:tailEnd/>
            </a:ln>
          </p:spPr>
          <p:txBody>
            <a:bodyPr/>
            <a:lstStyle/>
            <a:p>
              <a:endParaRPr lang="zh-CN" altLang="en-US"/>
            </a:p>
          </p:txBody>
        </p:sp>
        <p:sp>
          <p:nvSpPr>
            <p:cNvPr id="9233" name="Line 17"/>
            <p:cNvSpPr>
              <a:spLocks noChangeShapeType="1"/>
            </p:cNvSpPr>
            <p:nvPr/>
          </p:nvSpPr>
          <p:spPr bwMode="auto">
            <a:xfrm flipV="1">
              <a:off x="3181" y="1935"/>
              <a:ext cx="0" cy="49"/>
            </a:xfrm>
            <a:prstGeom prst="line">
              <a:avLst/>
            </a:prstGeom>
            <a:noFill/>
            <a:ln w="25400">
              <a:solidFill>
                <a:schemeClr val="tx1"/>
              </a:solidFill>
              <a:round/>
              <a:headEnd/>
              <a:tailEnd/>
            </a:ln>
          </p:spPr>
          <p:txBody>
            <a:bodyPr/>
            <a:lstStyle/>
            <a:p>
              <a:endParaRPr lang="zh-CN" altLang="en-US"/>
            </a:p>
          </p:txBody>
        </p:sp>
        <p:sp>
          <p:nvSpPr>
            <p:cNvPr id="9234" name="Line 20"/>
            <p:cNvSpPr>
              <a:spLocks noChangeShapeType="1"/>
            </p:cNvSpPr>
            <p:nvPr/>
          </p:nvSpPr>
          <p:spPr bwMode="auto">
            <a:xfrm rot="5400000" flipV="1">
              <a:off x="2533" y="1617"/>
              <a:ext cx="0" cy="48"/>
            </a:xfrm>
            <a:prstGeom prst="line">
              <a:avLst/>
            </a:prstGeom>
            <a:noFill/>
            <a:ln w="25400">
              <a:solidFill>
                <a:schemeClr val="tx1"/>
              </a:solidFill>
              <a:round/>
              <a:headEnd/>
              <a:tailEnd/>
            </a:ln>
          </p:spPr>
          <p:txBody>
            <a:bodyPr/>
            <a:lstStyle/>
            <a:p>
              <a:endParaRPr lang="zh-CN" altLang="en-US"/>
            </a:p>
          </p:txBody>
        </p:sp>
        <p:sp>
          <p:nvSpPr>
            <p:cNvPr id="9235" name="Line 21"/>
            <p:cNvSpPr>
              <a:spLocks noChangeShapeType="1"/>
            </p:cNvSpPr>
            <p:nvPr/>
          </p:nvSpPr>
          <p:spPr bwMode="auto">
            <a:xfrm rot="5400000" flipV="1">
              <a:off x="2533" y="1272"/>
              <a:ext cx="0" cy="48"/>
            </a:xfrm>
            <a:prstGeom prst="line">
              <a:avLst/>
            </a:prstGeom>
            <a:noFill/>
            <a:ln w="25400">
              <a:solidFill>
                <a:schemeClr val="tx1"/>
              </a:solidFill>
              <a:round/>
              <a:headEnd/>
              <a:tailEnd/>
            </a:ln>
          </p:spPr>
          <p:txBody>
            <a:bodyPr/>
            <a:lstStyle/>
            <a:p>
              <a:endParaRPr lang="zh-CN" altLang="en-US"/>
            </a:p>
          </p:txBody>
        </p:sp>
        <p:sp>
          <p:nvSpPr>
            <p:cNvPr id="9236" name="Line 22"/>
            <p:cNvSpPr>
              <a:spLocks noChangeShapeType="1"/>
            </p:cNvSpPr>
            <p:nvPr/>
          </p:nvSpPr>
          <p:spPr bwMode="auto">
            <a:xfrm flipV="1">
              <a:off x="2172" y="1935"/>
              <a:ext cx="0" cy="49"/>
            </a:xfrm>
            <a:prstGeom prst="line">
              <a:avLst/>
            </a:prstGeom>
            <a:noFill/>
            <a:ln w="25400">
              <a:solidFill>
                <a:schemeClr val="tx1"/>
              </a:solidFill>
              <a:round/>
              <a:headEnd/>
              <a:tailEnd/>
            </a:ln>
          </p:spPr>
          <p:txBody>
            <a:bodyPr/>
            <a:lstStyle/>
            <a:p>
              <a:endParaRPr lang="zh-CN" altLang="en-US"/>
            </a:p>
          </p:txBody>
        </p:sp>
        <p:sp>
          <p:nvSpPr>
            <p:cNvPr id="9237" name="Line 23"/>
            <p:cNvSpPr>
              <a:spLocks noChangeShapeType="1"/>
            </p:cNvSpPr>
            <p:nvPr/>
          </p:nvSpPr>
          <p:spPr bwMode="auto">
            <a:xfrm flipV="1">
              <a:off x="1835" y="1935"/>
              <a:ext cx="0" cy="50"/>
            </a:xfrm>
            <a:prstGeom prst="line">
              <a:avLst/>
            </a:prstGeom>
            <a:noFill/>
            <a:ln w="25400">
              <a:solidFill>
                <a:schemeClr val="tx1"/>
              </a:solidFill>
              <a:round/>
              <a:headEnd/>
              <a:tailEnd/>
            </a:ln>
          </p:spPr>
          <p:txBody>
            <a:bodyPr/>
            <a:lstStyle/>
            <a:p>
              <a:endParaRPr lang="zh-CN" altLang="en-US"/>
            </a:p>
          </p:txBody>
        </p:sp>
        <p:sp>
          <p:nvSpPr>
            <p:cNvPr id="9238" name="Line 28"/>
            <p:cNvSpPr>
              <a:spLocks noChangeShapeType="1"/>
            </p:cNvSpPr>
            <p:nvPr/>
          </p:nvSpPr>
          <p:spPr bwMode="auto">
            <a:xfrm>
              <a:off x="1691" y="1984"/>
              <a:ext cx="817" cy="0"/>
            </a:xfrm>
            <a:prstGeom prst="line">
              <a:avLst/>
            </a:prstGeom>
            <a:noFill/>
            <a:ln w="38100">
              <a:solidFill>
                <a:srgbClr val="3366FF"/>
              </a:solidFill>
              <a:round/>
              <a:headEnd/>
              <a:tailEnd/>
            </a:ln>
          </p:spPr>
          <p:txBody>
            <a:bodyPr/>
            <a:lstStyle/>
            <a:p>
              <a:endParaRPr lang="zh-CN" altLang="en-US"/>
            </a:p>
          </p:txBody>
        </p:sp>
        <p:sp>
          <p:nvSpPr>
            <p:cNvPr id="9239" name="Line 29"/>
            <p:cNvSpPr>
              <a:spLocks noChangeShapeType="1"/>
            </p:cNvSpPr>
            <p:nvPr/>
          </p:nvSpPr>
          <p:spPr bwMode="auto">
            <a:xfrm>
              <a:off x="2508" y="1984"/>
              <a:ext cx="337" cy="0"/>
            </a:xfrm>
            <a:prstGeom prst="line">
              <a:avLst/>
            </a:prstGeom>
            <a:noFill/>
            <a:ln w="38100">
              <a:solidFill>
                <a:srgbClr val="FF00FF"/>
              </a:solidFill>
              <a:round/>
              <a:headEnd/>
              <a:tailEnd/>
            </a:ln>
          </p:spPr>
          <p:txBody>
            <a:bodyPr/>
            <a:lstStyle/>
            <a:p>
              <a:endParaRPr lang="zh-CN" altLang="en-US"/>
            </a:p>
          </p:txBody>
        </p:sp>
        <p:sp>
          <p:nvSpPr>
            <p:cNvPr id="9240" name="Freeform 30"/>
            <p:cNvSpPr>
              <a:spLocks/>
            </p:cNvSpPr>
            <p:nvPr/>
          </p:nvSpPr>
          <p:spPr bwMode="auto">
            <a:xfrm>
              <a:off x="2845" y="1149"/>
              <a:ext cx="176" cy="835"/>
            </a:xfrm>
            <a:custGeom>
              <a:avLst/>
              <a:gdLst>
                <a:gd name="T0" fmla="*/ 0 w 203"/>
                <a:gd name="T1" fmla="*/ 90 h 991"/>
                <a:gd name="T2" fmla="*/ 13 w 203"/>
                <a:gd name="T3" fmla="*/ 72 h 991"/>
                <a:gd name="T4" fmla="*/ 27 w 203"/>
                <a:gd name="T5" fmla="*/ 0 h 991"/>
                <a:gd name="T6" fmla="*/ 0 60000 65536"/>
                <a:gd name="T7" fmla="*/ 0 60000 65536"/>
                <a:gd name="T8" fmla="*/ 0 60000 65536"/>
                <a:gd name="T9" fmla="*/ 0 w 203"/>
                <a:gd name="T10" fmla="*/ 0 h 991"/>
                <a:gd name="T11" fmla="*/ 203 w 203"/>
                <a:gd name="T12" fmla="*/ 991 h 991"/>
              </a:gdLst>
              <a:ahLst/>
              <a:cxnLst>
                <a:cxn ang="T6">
                  <a:pos x="T0" y="T1"/>
                </a:cxn>
                <a:cxn ang="T7">
                  <a:pos x="T2" y="T3"/>
                </a:cxn>
                <a:cxn ang="T8">
                  <a:pos x="T4" y="T5"/>
                </a:cxn>
              </a:cxnLst>
              <a:rect l="T9" t="T10" r="T11" b="T12"/>
              <a:pathLst>
                <a:path w="203" h="991">
                  <a:moveTo>
                    <a:pt x="0" y="991"/>
                  </a:moveTo>
                  <a:cubicBezTo>
                    <a:pt x="33" y="972"/>
                    <a:pt x="67" y="953"/>
                    <a:pt x="101" y="788"/>
                  </a:cubicBezTo>
                  <a:cubicBezTo>
                    <a:pt x="135" y="623"/>
                    <a:pt x="169" y="311"/>
                    <a:pt x="203" y="0"/>
                  </a:cubicBezTo>
                </a:path>
              </a:pathLst>
            </a:custGeom>
            <a:noFill/>
            <a:ln w="38100">
              <a:solidFill>
                <a:srgbClr val="FF00FF"/>
              </a:solidFill>
              <a:round/>
              <a:headEnd/>
              <a:tailEnd/>
            </a:ln>
          </p:spPr>
          <p:txBody>
            <a:bodyPr/>
            <a:lstStyle/>
            <a:p>
              <a:endParaRPr lang="zh-CN" altLang="en-US"/>
            </a:p>
          </p:txBody>
        </p:sp>
        <p:sp>
          <p:nvSpPr>
            <p:cNvPr id="9241" name="Freeform 38"/>
            <p:cNvSpPr>
              <a:spLocks/>
            </p:cNvSpPr>
            <p:nvPr/>
          </p:nvSpPr>
          <p:spPr bwMode="auto">
            <a:xfrm>
              <a:off x="1515" y="1982"/>
              <a:ext cx="177" cy="885"/>
            </a:xfrm>
            <a:custGeom>
              <a:avLst/>
              <a:gdLst>
                <a:gd name="T0" fmla="*/ 1 w 280"/>
                <a:gd name="T1" fmla="*/ 0 h 1372"/>
                <a:gd name="T2" fmla="*/ 1 w 280"/>
                <a:gd name="T3" fmla="*/ 1 h 1372"/>
                <a:gd name="T4" fmla="*/ 0 w 280"/>
                <a:gd name="T5" fmla="*/ 3 h 1372"/>
                <a:gd name="T6" fmla="*/ 0 60000 65536"/>
                <a:gd name="T7" fmla="*/ 0 60000 65536"/>
                <a:gd name="T8" fmla="*/ 0 60000 65536"/>
                <a:gd name="T9" fmla="*/ 0 w 280"/>
                <a:gd name="T10" fmla="*/ 0 h 1372"/>
                <a:gd name="T11" fmla="*/ 280 w 280"/>
                <a:gd name="T12" fmla="*/ 1372 h 1372"/>
              </a:gdLst>
              <a:ahLst/>
              <a:cxnLst>
                <a:cxn ang="T6">
                  <a:pos x="T0" y="T1"/>
                </a:cxn>
                <a:cxn ang="T7">
                  <a:pos x="T2" y="T3"/>
                </a:cxn>
                <a:cxn ang="T8">
                  <a:pos x="T4" y="T5"/>
                </a:cxn>
              </a:cxnLst>
              <a:rect l="T9" t="T10" r="T11" b="T12"/>
              <a:pathLst>
                <a:path w="280" h="1372">
                  <a:moveTo>
                    <a:pt x="280" y="0"/>
                  </a:moveTo>
                  <a:cubicBezTo>
                    <a:pt x="189" y="38"/>
                    <a:pt x="98" y="76"/>
                    <a:pt x="51" y="305"/>
                  </a:cubicBezTo>
                  <a:cubicBezTo>
                    <a:pt x="4" y="534"/>
                    <a:pt x="2" y="953"/>
                    <a:pt x="0" y="1372"/>
                  </a:cubicBezTo>
                </a:path>
              </a:pathLst>
            </a:custGeom>
            <a:noFill/>
            <a:ln w="38100">
              <a:solidFill>
                <a:srgbClr val="3366FF"/>
              </a:solidFill>
              <a:round/>
              <a:headEnd/>
              <a:tailEnd/>
            </a:ln>
          </p:spPr>
          <p:txBody>
            <a:bodyPr/>
            <a:lstStyle/>
            <a:p>
              <a:endParaRPr lang="zh-CN" altLang="en-US"/>
            </a:p>
          </p:txBody>
        </p:sp>
        <p:graphicFrame>
          <p:nvGraphicFramePr>
            <p:cNvPr id="9221" name="Object 40"/>
            <p:cNvGraphicFramePr>
              <a:graphicFrameLocks noChangeAspect="1"/>
            </p:cNvGraphicFramePr>
            <p:nvPr/>
          </p:nvGraphicFramePr>
          <p:xfrm>
            <a:off x="1670" y="1714"/>
            <a:ext cx="304" cy="237"/>
          </p:xfrm>
          <a:graphic>
            <a:graphicData uri="http://schemas.openxmlformats.org/presentationml/2006/ole">
              <p:oleObj spid="_x0000_s9221" name="公式" r:id="rId8" imgW="266353" imgH="215619" progId="Equation.3">
                <p:embed/>
              </p:oleObj>
            </a:graphicData>
          </a:graphic>
        </p:graphicFrame>
        <p:sp>
          <p:nvSpPr>
            <p:cNvPr id="9242" name="Line 44"/>
            <p:cNvSpPr>
              <a:spLocks noChangeShapeType="1"/>
            </p:cNvSpPr>
            <p:nvPr/>
          </p:nvSpPr>
          <p:spPr bwMode="auto">
            <a:xfrm>
              <a:off x="1635" y="1576"/>
              <a:ext cx="0" cy="381"/>
            </a:xfrm>
            <a:prstGeom prst="line">
              <a:avLst/>
            </a:prstGeom>
            <a:noFill/>
            <a:ln w="12700">
              <a:solidFill>
                <a:srgbClr val="3366FF"/>
              </a:solidFill>
              <a:round/>
              <a:headEnd/>
              <a:tailEnd type="triangle" w="med" len="med"/>
            </a:ln>
          </p:spPr>
          <p:txBody>
            <a:bodyPr/>
            <a:lstStyle/>
            <a:p>
              <a:endParaRPr lang="zh-CN" altLang="en-US"/>
            </a:p>
          </p:txBody>
        </p:sp>
        <p:sp>
          <p:nvSpPr>
            <p:cNvPr id="9243" name="Line 46"/>
            <p:cNvSpPr>
              <a:spLocks noChangeShapeType="1"/>
            </p:cNvSpPr>
            <p:nvPr/>
          </p:nvSpPr>
          <p:spPr bwMode="auto">
            <a:xfrm flipV="1">
              <a:off x="1635" y="2033"/>
              <a:ext cx="0" cy="381"/>
            </a:xfrm>
            <a:prstGeom prst="line">
              <a:avLst/>
            </a:prstGeom>
            <a:noFill/>
            <a:ln w="12700">
              <a:solidFill>
                <a:srgbClr val="3366FF"/>
              </a:solidFill>
              <a:round/>
              <a:headEnd/>
              <a:tailEnd type="triangle" w="med" len="med"/>
            </a:ln>
          </p:spPr>
          <p:txBody>
            <a:bodyPr/>
            <a:lstStyle/>
            <a:p>
              <a:endParaRPr lang="zh-CN" altLang="en-US"/>
            </a:p>
          </p:txBody>
        </p:sp>
      </p:grpSp>
      <p:sp>
        <p:nvSpPr>
          <p:cNvPr id="184368" name="Line 48"/>
          <p:cNvSpPr>
            <a:spLocks noChangeShapeType="1"/>
          </p:cNvSpPr>
          <p:nvPr/>
        </p:nvSpPr>
        <p:spPr bwMode="auto">
          <a:xfrm flipH="1" flipV="1">
            <a:off x="3079750" y="3275013"/>
            <a:ext cx="403225" cy="361950"/>
          </a:xfrm>
          <a:prstGeom prst="line">
            <a:avLst/>
          </a:prstGeom>
          <a:noFill/>
          <a:ln w="9525">
            <a:solidFill>
              <a:srgbClr val="FF0000"/>
            </a:solidFill>
            <a:prstDash val="lgDash"/>
            <a:round/>
            <a:headEnd/>
            <a:tailEnd type="triangle" w="med" len="med"/>
          </a:ln>
        </p:spPr>
        <p:txBody>
          <a:bodyPr/>
          <a:lstStyle/>
          <a:p>
            <a:endParaRPr lang="zh-CN" altLang="en-US"/>
          </a:p>
        </p:txBody>
      </p:sp>
      <p:sp>
        <p:nvSpPr>
          <p:cNvPr id="184369" name="Text Box 49"/>
          <p:cNvSpPr txBox="1">
            <a:spLocks noChangeArrowheads="1"/>
          </p:cNvSpPr>
          <p:nvPr/>
        </p:nvSpPr>
        <p:spPr bwMode="auto">
          <a:xfrm>
            <a:off x="982663" y="2776538"/>
            <a:ext cx="2138362" cy="45720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zh-CN" altLang="en-US" sz="2400" b="1"/>
              <a:t>反向击穿电压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25"/>
                                        </p:tgtEl>
                                        <p:attrNameLst>
                                          <p:attrName>style.visibility</p:attrName>
                                        </p:attrNameLst>
                                      </p:cBhvr>
                                      <p:to>
                                        <p:strVal val="visible"/>
                                      </p:to>
                                    </p:set>
                                    <p:animEffect transition="in" filter="blinds(horizontal)">
                                      <p:cBhvr>
                                        <p:cTn id="7" dur="500"/>
                                        <p:tgtEl>
                                          <p:spTgt spid="184325"/>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68"/>
                                        </p:tgtEl>
                                        <p:attrNameLst>
                                          <p:attrName>style.visibility</p:attrName>
                                        </p:attrNameLst>
                                      </p:cBhvr>
                                      <p:to>
                                        <p:strVal val="visible"/>
                                      </p:to>
                                    </p:set>
                                    <p:animEffect transition="in" filter="blinds(horizontal)">
                                      <p:cBhvr>
                                        <p:cTn id="12" dur="500"/>
                                        <p:tgtEl>
                                          <p:spTgt spid="184368"/>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84369"/>
                                        </p:tgtEl>
                                        <p:attrNameLst>
                                          <p:attrName>style.visibility</p:attrName>
                                        </p:attrNameLst>
                                      </p:cBhvr>
                                      <p:to>
                                        <p:strVal val="visible"/>
                                      </p:to>
                                    </p:set>
                                    <p:animEffect transition="in" filter="blinds(horizontal)">
                                      <p:cBhvr>
                                        <p:cTn id="15" dur="500"/>
                                        <p:tgtEl>
                                          <p:spTgt spid="184369"/>
                                        </p:tgtEl>
                                      </p:cBhvr>
                                    </p:animEffect>
                                  </p:childTnLst>
                                  <p:subTnLst>
                                    <p:audio>
                                      <p:cMediaNode>
                                        <p:cTn display="0" masterRel="sameClick">
                                          <p:stCondLst>
                                            <p:cond evt="begin" delay="0">
                                              <p:tn val="13"/>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5" grpId="0" animBg="1"/>
      <p:bldP spid="184368" grpId="0" animBg="1"/>
      <p:bldP spid="18436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9" name="Text Box 5"/>
          <p:cNvSpPr txBox="1">
            <a:spLocks noChangeArrowheads="1"/>
          </p:cNvSpPr>
          <p:nvPr/>
        </p:nvSpPr>
        <p:spPr bwMode="auto">
          <a:xfrm>
            <a:off x="433388" y="1476375"/>
            <a:ext cx="1584325" cy="495300"/>
          </a:xfrm>
          <a:prstGeom prst="rect">
            <a:avLst/>
          </a:prstGeom>
          <a:solidFill>
            <a:srgbClr val="FFFF99"/>
          </a:solidFill>
          <a:ln w="38100" cmpd="dbl">
            <a:solidFill>
              <a:srgbClr val="FF0000"/>
            </a:solidFill>
            <a:miter lim="800000"/>
            <a:headEnd/>
            <a:tailEnd/>
          </a:ln>
        </p:spPr>
        <p:txBody>
          <a:bodyPr anchor="ctr">
            <a:spAutoFit/>
          </a:bodyPr>
          <a:lstStyle/>
          <a:p>
            <a:pPr eaLnBrk="0" hangingPunct="0"/>
            <a:r>
              <a:rPr kumimoji="1" lang="zh-CN" altLang="en-US" sz="2400" b="1">
                <a:latin typeface="Times New Roman" pitchFamily="18" charset="0"/>
              </a:rPr>
              <a:t>雪崩击穿</a:t>
            </a:r>
            <a:endParaRPr kumimoji="1" lang="zh-CN" altLang="en-US" sz="2400" b="1" baseline="-25000">
              <a:latin typeface="Times New Roman" pitchFamily="18" charset="0"/>
            </a:endParaRPr>
          </a:p>
        </p:txBody>
      </p:sp>
      <p:sp>
        <p:nvSpPr>
          <p:cNvPr id="236550" name="Text Box 6"/>
          <p:cNvSpPr txBox="1">
            <a:spLocks noChangeArrowheads="1"/>
          </p:cNvSpPr>
          <p:nvPr/>
        </p:nvSpPr>
        <p:spPr bwMode="auto">
          <a:xfrm>
            <a:off x="2089150" y="3051175"/>
            <a:ext cx="6624638" cy="920750"/>
          </a:xfrm>
          <a:prstGeom prst="rect">
            <a:avLst/>
          </a:prstGeom>
          <a:noFill/>
          <a:ln w="38100">
            <a:noFill/>
            <a:miter lim="800000"/>
            <a:headEnd/>
            <a:tailEnd/>
          </a:ln>
        </p:spPr>
        <p:txBody>
          <a:bodyPr anchor="ctr">
            <a:spAutoFit/>
          </a:bodyPr>
          <a:lstStyle/>
          <a:p>
            <a:pPr>
              <a:lnSpc>
                <a:spcPct val="120000"/>
              </a:lnSpc>
            </a:pPr>
            <a:r>
              <a:rPr kumimoji="1" lang="zh-CN" altLang="en-US" sz="2400" b="1">
                <a:latin typeface="宋体" pitchFamily="2" charset="-122"/>
              </a:rPr>
              <a:t>当反向电压较大时，强电场直接从共价键中将电子拉出来，形成大量载流子</a:t>
            </a:r>
            <a:r>
              <a:rPr kumimoji="1" lang="en-US" altLang="zh-CN" sz="2400" b="1">
                <a:latin typeface="宋体" pitchFamily="2" charset="-122"/>
              </a:rPr>
              <a:t>,</a:t>
            </a:r>
            <a:r>
              <a:rPr kumimoji="1" lang="zh-CN" altLang="en-US" sz="2400" b="1">
                <a:latin typeface="宋体" pitchFamily="2" charset="-122"/>
              </a:rPr>
              <a:t>使反向电流激增。</a:t>
            </a:r>
          </a:p>
        </p:txBody>
      </p:sp>
      <p:sp>
        <p:nvSpPr>
          <p:cNvPr id="236551" name="Text Box 7"/>
          <p:cNvSpPr txBox="1">
            <a:spLocks noChangeArrowheads="1"/>
          </p:cNvSpPr>
          <p:nvPr/>
        </p:nvSpPr>
        <p:spPr bwMode="auto">
          <a:xfrm>
            <a:off x="415925" y="3051175"/>
            <a:ext cx="1552575" cy="495300"/>
          </a:xfrm>
          <a:prstGeom prst="rect">
            <a:avLst/>
          </a:prstGeom>
          <a:solidFill>
            <a:srgbClr val="FFFF99"/>
          </a:solidFill>
          <a:ln w="38100" cmpd="dbl">
            <a:solidFill>
              <a:srgbClr val="FF0000"/>
            </a:solidFill>
            <a:miter lim="800000"/>
            <a:headEnd/>
            <a:tailEnd/>
          </a:ln>
        </p:spPr>
        <p:txBody>
          <a:bodyPr anchor="ctr">
            <a:spAutoFit/>
          </a:bodyPr>
          <a:lstStyle/>
          <a:p>
            <a:pPr eaLnBrk="0" hangingPunct="0"/>
            <a:r>
              <a:rPr kumimoji="1" lang="zh-CN" altLang="en-US" sz="2400" b="1">
                <a:latin typeface="Times New Roman" pitchFamily="18" charset="0"/>
              </a:rPr>
              <a:t>齐纳击穿</a:t>
            </a:r>
            <a:endParaRPr kumimoji="1" lang="zh-CN" altLang="en-US" sz="2400" b="1" baseline="-25000">
              <a:latin typeface="Times New Roman" pitchFamily="18" charset="0"/>
            </a:endParaRPr>
          </a:p>
        </p:txBody>
      </p:sp>
      <p:sp>
        <p:nvSpPr>
          <p:cNvPr id="236552" name="Text Box 8"/>
          <p:cNvSpPr txBox="1">
            <a:spLocks noChangeArrowheads="1"/>
          </p:cNvSpPr>
          <p:nvPr/>
        </p:nvSpPr>
        <p:spPr bwMode="auto">
          <a:xfrm>
            <a:off x="2070100" y="1490663"/>
            <a:ext cx="6661150" cy="1363662"/>
          </a:xfrm>
          <a:prstGeom prst="rect">
            <a:avLst/>
          </a:prstGeom>
          <a:noFill/>
          <a:ln w="38100">
            <a:noFill/>
            <a:miter lim="800000"/>
            <a:headEnd/>
            <a:tailEnd/>
          </a:ln>
        </p:spPr>
        <p:txBody>
          <a:bodyPr anchor="ctr">
            <a:spAutoFit/>
          </a:bodyPr>
          <a:lstStyle/>
          <a:p>
            <a:pPr>
              <a:lnSpc>
                <a:spcPct val="120000"/>
              </a:lnSpc>
            </a:pPr>
            <a:r>
              <a:rPr kumimoji="1" lang="zh-CN" altLang="en-US" sz="2400" b="1">
                <a:latin typeface="Times New Roman" pitchFamily="18" charset="0"/>
              </a:rPr>
              <a:t>当反向电压增高时，</a:t>
            </a:r>
            <a:r>
              <a:rPr kumimoji="1" lang="zh-CN" altLang="en-US" sz="2400" b="1">
                <a:latin typeface="黑体" pitchFamily="49" charset="-122"/>
              </a:rPr>
              <a:t>少子获得能量高速运动，在空间电荷区与原子发生碰撞，产生碰撞电离。形成连锁反应，象雪崩一样。使反向电流激增。</a:t>
            </a:r>
          </a:p>
        </p:txBody>
      </p:sp>
      <p:sp>
        <p:nvSpPr>
          <p:cNvPr id="236553" name="AutoShape 9"/>
          <p:cNvSpPr>
            <a:spLocks noChangeArrowheads="1"/>
          </p:cNvSpPr>
          <p:nvPr/>
        </p:nvSpPr>
        <p:spPr bwMode="auto">
          <a:xfrm>
            <a:off x="3744913" y="565150"/>
            <a:ext cx="4699000" cy="792163"/>
          </a:xfrm>
          <a:prstGeom prst="wedgeRoundRectCallout">
            <a:avLst>
              <a:gd name="adj1" fmla="val -114949"/>
              <a:gd name="adj2" fmla="val 60019"/>
              <a:gd name="adj3" fmla="val 16667"/>
            </a:avLst>
          </a:prstGeom>
          <a:solidFill>
            <a:srgbClr val="FFFF99"/>
          </a:solidFill>
          <a:ln w="12700">
            <a:solidFill>
              <a:srgbClr val="FF0000"/>
            </a:solidFill>
            <a:miter lim="800000"/>
            <a:headEnd/>
            <a:tailEnd/>
          </a:ln>
        </p:spPr>
        <p:txBody>
          <a:bodyPr wrap="none" anchor="ctr"/>
          <a:lstStyle/>
          <a:p>
            <a:pPr algn="just"/>
            <a:r>
              <a:rPr kumimoji="1" lang="zh-CN" altLang="en-US" sz="2400" b="1">
                <a:latin typeface="Times New Roman" pitchFamily="18" charset="0"/>
              </a:rPr>
              <a:t>掺杂浓度</a:t>
            </a:r>
            <a:r>
              <a:rPr kumimoji="1" lang="zh-CN" altLang="en-US" sz="2400" b="1">
                <a:solidFill>
                  <a:srgbClr val="FF0000"/>
                </a:solidFill>
                <a:latin typeface="Times New Roman" pitchFamily="18" charset="0"/>
              </a:rPr>
              <a:t>小</a:t>
            </a:r>
            <a:r>
              <a:rPr kumimoji="1" lang="zh-CN" altLang="en-US" sz="2400" b="1">
                <a:latin typeface="Times New Roman" pitchFamily="18" charset="0"/>
              </a:rPr>
              <a:t>的二极管容易发生。</a:t>
            </a:r>
          </a:p>
        </p:txBody>
      </p:sp>
      <p:sp>
        <p:nvSpPr>
          <p:cNvPr id="236554" name="AutoShape 10"/>
          <p:cNvSpPr>
            <a:spLocks noChangeArrowheads="1"/>
          </p:cNvSpPr>
          <p:nvPr/>
        </p:nvSpPr>
        <p:spPr bwMode="auto">
          <a:xfrm>
            <a:off x="217488" y="4397375"/>
            <a:ext cx="4313237" cy="715963"/>
          </a:xfrm>
          <a:prstGeom prst="wedgeRoundRectCallout">
            <a:avLst>
              <a:gd name="adj1" fmla="val -29009"/>
              <a:gd name="adj2" fmla="val -168222"/>
              <a:gd name="adj3" fmla="val 16667"/>
            </a:avLst>
          </a:prstGeom>
          <a:solidFill>
            <a:srgbClr val="FFFF99"/>
          </a:solidFill>
          <a:ln w="12700">
            <a:solidFill>
              <a:srgbClr val="FF0000"/>
            </a:solidFill>
            <a:miter lim="800000"/>
            <a:headEnd/>
            <a:tailEnd/>
          </a:ln>
        </p:spPr>
        <p:txBody>
          <a:bodyPr wrap="none" anchor="ctr"/>
          <a:lstStyle/>
          <a:p>
            <a:pPr algn="just"/>
            <a:r>
              <a:rPr kumimoji="1" lang="zh-CN" altLang="en-US" sz="2400" b="1">
                <a:latin typeface="Times New Roman" pitchFamily="18" charset="0"/>
              </a:rPr>
              <a:t>掺杂浓度</a:t>
            </a:r>
            <a:r>
              <a:rPr kumimoji="1" lang="zh-CN" altLang="en-US" sz="2400" b="1">
                <a:solidFill>
                  <a:srgbClr val="FF0000"/>
                </a:solidFill>
                <a:latin typeface="Times New Roman" pitchFamily="18" charset="0"/>
              </a:rPr>
              <a:t>大</a:t>
            </a:r>
            <a:r>
              <a:rPr kumimoji="1" lang="zh-CN" altLang="en-US" sz="2400" b="1">
                <a:latin typeface="Times New Roman" pitchFamily="18" charset="0"/>
              </a:rPr>
              <a:t>的二极管容易发生。</a:t>
            </a:r>
          </a:p>
        </p:txBody>
      </p:sp>
      <p:sp>
        <p:nvSpPr>
          <p:cNvPr id="15" name="Rectangle 3"/>
          <p:cNvSpPr txBox="1">
            <a:spLocks noChangeArrowheads="1"/>
          </p:cNvSpPr>
          <p:nvPr/>
        </p:nvSpPr>
        <p:spPr>
          <a:xfrm>
            <a:off x="1465263" y="5176838"/>
            <a:ext cx="7277100" cy="1517650"/>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just" eaLnBrk="1" hangingPunct="1">
              <a:lnSpc>
                <a:spcPct val="110000"/>
              </a:lnSpc>
              <a:spcBef>
                <a:spcPct val="40000"/>
              </a:spcBef>
              <a:buFontTx/>
              <a:buNone/>
              <a:defRPr/>
            </a:pPr>
            <a:r>
              <a:rPr lang="zh-CN" altLang="en-US" sz="2400" b="1" kern="0" dirty="0" smtClean="0">
                <a:solidFill>
                  <a:schemeClr val="accent2"/>
                </a:solidFill>
              </a:rPr>
              <a:t>一般来说，对硅材料的</a:t>
            </a:r>
            <a:r>
              <a:rPr lang="en-US" altLang="zh-CN" sz="2400" b="1" kern="0" dirty="0" smtClean="0">
                <a:solidFill>
                  <a:schemeClr val="accent2"/>
                </a:solidFill>
              </a:rPr>
              <a:t>PN</a:t>
            </a:r>
            <a:r>
              <a:rPr lang="zh-CN" altLang="en-US" sz="2400" b="1" kern="0" dirty="0" smtClean="0">
                <a:solidFill>
                  <a:schemeClr val="accent2"/>
                </a:solidFill>
              </a:rPr>
              <a:t>结，</a:t>
            </a:r>
            <a:r>
              <a:rPr lang="en-US" altLang="zh-CN" sz="2400" b="1" i="1" kern="0" dirty="0" smtClean="0">
                <a:solidFill>
                  <a:schemeClr val="accent2"/>
                </a:solidFill>
              </a:rPr>
              <a:t>V</a:t>
            </a:r>
            <a:r>
              <a:rPr lang="en-US" altLang="zh-CN" sz="2400" b="1" kern="0" baseline="-25000" dirty="0" smtClean="0">
                <a:solidFill>
                  <a:schemeClr val="accent2"/>
                </a:solidFill>
              </a:rPr>
              <a:t>BR</a:t>
            </a:r>
            <a:r>
              <a:rPr lang="en-US" altLang="zh-CN" sz="2400" b="1" kern="0" dirty="0" smtClean="0">
                <a:solidFill>
                  <a:schemeClr val="accent2"/>
                </a:solidFill>
              </a:rPr>
              <a:t>&gt;7V</a:t>
            </a:r>
            <a:r>
              <a:rPr lang="zh-CN" altLang="en-US" sz="2400" b="1" kern="0" dirty="0" smtClean="0">
                <a:solidFill>
                  <a:schemeClr val="accent2"/>
                </a:solidFill>
              </a:rPr>
              <a:t>时为雪崩击穿； </a:t>
            </a:r>
            <a:r>
              <a:rPr lang="en-US" altLang="zh-CN" sz="2400" b="1" i="1" kern="0" dirty="0" smtClean="0">
                <a:solidFill>
                  <a:schemeClr val="accent2"/>
                </a:solidFill>
              </a:rPr>
              <a:t>V</a:t>
            </a:r>
            <a:r>
              <a:rPr lang="en-US" altLang="zh-CN" sz="2400" b="1" kern="0" baseline="-25000" dirty="0" smtClean="0">
                <a:solidFill>
                  <a:schemeClr val="accent2"/>
                </a:solidFill>
              </a:rPr>
              <a:t>BR</a:t>
            </a:r>
            <a:r>
              <a:rPr lang="en-US" altLang="zh-CN" sz="2400" b="1" kern="0" dirty="0" smtClean="0">
                <a:solidFill>
                  <a:schemeClr val="accent2"/>
                </a:solidFill>
              </a:rPr>
              <a:t> &lt;4V</a:t>
            </a:r>
            <a:r>
              <a:rPr lang="zh-CN" altLang="en-US" sz="2400" b="1" kern="0" dirty="0" smtClean="0">
                <a:solidFill>
                  <a:schemeClr val="accent2"/>
                </a:solidFill>
              </a:rPr>
              <a:t>时为齐纳击穿； </a:t>
            </a:r>
            <a:r>
              <a:rPr lang="en-US" altLang="zh-CN" sz="2400" b="1" i="1" kern="0" dirty="0" smtClean="0">
                <a:solidFill>
                  <a:schemeClr val="accent2"/>
                </a:solidFill>
              </a:rPr>
              <a:t>V</a:t>
            </a:r>
            <a:r>
              <a:rPr lang="en-US" altLang="zh-CN" sz="2400" b="1" kern="0" baseline="-25000" dirty="0" smtClean="0">
                <a:solidFill>
                  <a:schemeClr val="accent2"/>
                </a:solidFill>
              </a:rPr>
              <a:t>BR</a:t>
            </a:r>
            <a:r>
              <a:rPr lang="zh-CN" altLang="en-US" sz="2400" b="1" kern="0" dirty="0" smtClean="0">
                <a:solidFill>
                  <a:schemeClr val="accent2"/>
                </a:solidFill>
              </a:rPr>
              <a:t>介于</a:t>
            </a:r>
            <a:r>
              <a:rPr lang="en-US" altLang="zh-CN" sz="2400" b="1" kern="0" dirty="0" smtClean="0">
                <a:solidFill>
                  <a:schemeClr val="accent2"/>
                </a:solidFill>
              </a:rPr>
              <a:t>4~7V</a:t>
            </a:r>
            <a:r>
              <a:rPr lang="zh-CN" altLang="en-US" sz="2400" b="1" kern="0" dirty="0" smtClean="0">
                <a:solidFill>
                  <a:schemeClr val="accent2"/>
                </a:solidFill>
              </a:rPr>
              <a:t>时，两种击穿都有。</a:t>
            </a:r>
            <a:endParaRPr lang="zh-CN" altLang="en-US" sz="2400" b="1" kern="0" dirty="0" smtClean="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9"/>
                                        </p:tgtEl>
                                        <p:attrNameLst>
                                          <p:attrName>style.visibility</p:attrName>
                                        </p:attrNameLst>
                                      </p:cBhvr>
                                      <p:to>
                                        <p:strVal val="visible"/>
                                      </p:to>
                                    </p:set>
                                    <p:animEffect transition="in" filter="wipe(left)">
                                      <p:cBhvr>
                                        <p:cTn id="7" dur="500"/>
                                        <p:tgtEl>
                                          <p:spTgt spid="2365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6551"/>
                                        </p:tgtEl>
                                        <p:attrNameLst>
                                          <p:attrName>style.visibility</p:attrName>
                                        </p:attrNameLst>
                                      </p:cBhvr>
                                      <p:to>
                                        <p:strVal val="visible"/>
                                      </p:to>
                                    </p:set>
                                    <p:animEffect transition="in" filter="wipe(left)">
                                      <p:cBhvr>
                                        <p:cTn id="12" dur="500"/>
                                        <p:tgtEl>
                                          <p:spTgt spid="2365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6552"/>
                                        </p:tgtEl>
                                        <p:attrNameLst>
                                          <p:attrName>style.visibility</p:attrName>
                                        </p:attrNameLst>
                                      </p:cBhvr>
                                      <p:to>
                                        <p:strVal val="visible"/>
                                      </p:to>
                                    </p:set>
                                    <p:animEffect transition="in" filter="wipe(left)">
                                      <p:cBhvr>
                                        <p:cTn id="17" dur="500"/>
                                        <p:tgtEl>
                                          <p:spTgt spid="236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6550"/>
                                        </p:tgtEl>
                                        <p:attrNameLst>
                                          <p:attrName>style.visibility</p:attrName>
                                        </p:attrNameLst>
                                      </p:cBhvr>
                                      <p:to>
                                        <p:strVal val="visible"/>
                                      </p:to>
                                    </p:set>
                                    <p:animEffect transition="in" filter="wipe(left)">
                                      <p:cBhvr>
                                        <p:cTn id="22" dur="500"/>
                                        <p:tgtEl>
                                          <p:spTgt spid="2365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36553"/>
                                        </p:tgtEl>
                                        <p:attrNameLst>
                                          <p:attrName>style.visibility</p:attrName>
                                        </p:attrNameLst>
                                      </p:cBhvr>
                                      <p:to>
                                        <p:strVal val="visible"/>
                                      </p:to>
                                    </p:set>
                                    <p:anim calcmode="lin" valueType="num">
                                      <p:cBhvr additive="base">
                                        <p:cTn id="27" dur="500" fill="hold"/>
                                        <p:tgtEl>
                                          <p:spTgt spid="236553"/>
                                        </p:tgtEl>
                                        <p:attrNameLst>
                                          <p:attrName>ppt_x</p:attrName>
                                        </p:attrNameLst>
                                      </p:cBhvr>
                                      <p:tavLst>
                                        <p:tav tm="0">
                                          <p:val>
                                            <p:strVal val="1+#ppt_w/2"/>
                                          </p:val>
                                        </p:tav>
                                        <p:tav tm="100000">
                                          <p:val>
                                            <p:strVal val="#ppt_x"/>
                                          </p:val>
                                        </p:tav>
                                      </p:tavLst>
                                    </p:anim>
                                    <p:anim calcmode="lin" valueType="num">
                                      <p:cBhvr additive="base">
                                        <p:cTn id="28" dur="500" fill="hold"/>
                                        <p:tgtEl>
                                          <p:spTgt spid="23655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2000"/>
                                  </p:stCondLst>
                                  <p:childTnLst>
                                    <p:set>
                                      <p:cBhvr>
                                        <p:cTn id="31" dur="1" fill="hold">
                                          <p:stCondLst>
                                            <p:cond delay="0"/>
                                          </p:stCondLst>
                                        </p:cTn>
                                        <p:tgtEl>
                                          <p:spTgt spid="236554"/>
                                        </p:tgtEl>
                                        <p:attrNameLst>
                                          <p:attrName>style.visibility</p:attrName>
                                        </p:attrNameLst>
                                      </p:cBhvr>
                                      <p:to>
                                        <p:strVal val="visible"/>
                                      </p:to>
                                    </p:set>
                                    <p:anim calcmode="lin" valueType="num">
                                      <p:cBhvr additive="base">
                                        <p:cTn id="32" dur="500" fill="hold"/>
                                        <p:tgtEl>
                                          <p:spTgt spid="236554"/>
                                        </p:tgtEl>
                                        <p:attrNameLst>
                                          <p:attrName>ppt_x</p:attrName>
                                        </p:attrNameLst>
                                      </p:cBhvr>
                                      <p:tavLst>
                                        <p:tav tm="0">
                                          <p:val>
                                            <p:strVal val="1+#ppt_w/2"/>
                                          </p:val>
                                        </p:tav>
                                        <p:tav tm="100000">
                                          <p:val>
                                            <p:strVal val="#ppt_x"/>
                                          </p:val>
                                        </p:tav>
                                      </p:tavLst>
                                    </p:anim>
                                    <p:anim calcmode="lin" valueType="num">
                                      <p:cBhvr additive="base">
                                        <p:cTn id="33" dur="500" fill="hold"/>
                                        <p:tgtEl>
                                          <p:spTgt spid="23655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9" grpId="0" animBg="1" autoUpdateAnimBg="0"/>
      <p:bldP spid="236550" grpId="0" autoUpdateAnimBg="0"/>
      <p:bldP spid="236551" grpId="0" animBg="1" autoUpdateAnimBg="0"/>
      <p:bldP spid="236552" grpId="0" autoUpdateAnimBg="0"/>
      <p:bldP spid="236553" grpId="0" animBg="1" autoUpdateAnimBg="0"/>
      <p:bldP spid="236554" grpId="0" animBg="1" autoUpdateAnimBg="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144588" y="687388"/>
            <a:ext cx="7540625" cy="2176462"/>
          </a:xfrm>
          <a:prstGeom prst="rect">
            <a:avLst/>
          </a:prstGeom>
          <a:noFill/>
          <a:ln>
            <a:noFill/>
          </a:ln>
          <a:extLst>
            <a:ext uri="{909E8E84-426E-40DD-AFC4-6F175D3DCCD1}"/>
            <a:ext uri="{91240B29-F687-4F45-9708-019B960494DF}"/>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50000"/>
              </a:lnSpc>
              <a:buFontTx/>
              <a:buNone/>
              <a:defRPr/>
            </a:pPr>
            <a:r>
              <a:rPr lang="zh-CN" altLang="en-US" sz="2400" b="1" kern="0" dirty="0" smtClean="0">
                <a:solidFill>
                  <a:schemeClr val="accent2"/>
                </a:solidFill>
                <a:latin typeface="+mn-ea"/>
              </a:rPr>
              <a:t>当</a:t>
            </a:r>
            <a:r>
              <a:rPr lang="en-US" altLang="zh-CN" sz="2400" b="1" kern="0" dirty="0" smtClean="0">
                <a:solidFill>
                  <a:schemeClr val="accent2"/>
                </a:solidFill>
                <a:latin typeface="+mn-ea"/>
              </a:rPr>
              <a:t>PN</a:t>
            </a:r>
            <a:r>
              <a:rPr lang="zh-CN" altLang="en-US" sz="2400" b="1" kern="0" dirty="0" smtClean="0">
                <a:solidFill>
                  <a:schemeClr val="accent2"/>
                </a:solidFill>
                <a:latin typeface="+mn-ea"/>
              </a:rPr>
              <a:t>结反向击穿时</a:t>
            </a:r>
            <a:r>
              <a:rPr lang="en-US" altLang="zh-CN" sz="2400" b="1" kern="0" dirty="0" smtClean="0">
                <a:solidFill>
                  <a:schemeClr val="accent2"/>
                </a:solidFill>
                <a:latin typeface="+mn-ea"/>
              </a:rPr>
              <a:t>, </a:t>
            </a:r>
            <a:r>
              <a:rPr lang="zh-CN" altLang="en-US" sz="2400" b="1" kern="0" dirty="0" smtClean="0">
                <a:solidFill>
                  <a:schemeClr val="accent2"/>
                </a:solidFill>
                <a:latin typeface="+mn-ea"/>
              </a:rPr>
              <a:t>只要注意控制反向电流的数值</a:t>
            </a:r>
            <a:r>
              <a:rPr lang="en-US" altLang="zh-CN" sz="2400" b="1" kern="0" dirty="0" smtClean="0">
                <a:solidFill>
                  <a:schemeClr val="accent2"/>
                </a:solidFill>
                <a:latin typeface="+mn-ea"/>
              </a:rPr>
              <a:t>(</a:t>
            </a:r>
            <a:r>
              <a:rPr lang="zh-CN" altLang="en-US" sz="2400" b="1" kern="0" dirty="0" smtClean="0">
                <a:solidFill>
                  <a:schemeClr val="accent2"/>
                </a:solidFill>
                <a:latin typeface="+mn-ea"/>
              </a:rPr>
              <a:t>一般通过串接电阻</a:t>
            </a:r>
            <a:r>
              <a:rPr lang="zh-CN" altLang="en-US" sz="2400" b="1" i="1" kern="0" dirty="0" smtClean="0">
                <a:solidFill>
                  <a:schemeClr val="accent2"/>
                </a:solidFill>
                <a:latin typeface="+mn-ea"/>
              </a:rPr>
              <a:t>Ｒ</a:t>
            </a:r>
            <a:r>
              <a:rPr lang="zh-CN" altLang="en-US" sz="2400" b="1" kern="0" dirty="0" smtClean="0">
                <a:solidFill>
                  <a:schemeClr val="accent2"/>
                </a:solidFill>
                <a:latin typeface="+mn-ea"/>
              </a:rPr>
              <a:t>实现</a:t>
            </a:r>
            <a:r>
              <a:rPr lang="en-US" altLang="zh-CN" sz="2400" b="1" kern="0" dirty="0" smtClean="0">
                <a:solidFill>
                  <a:schemeClr val="accent2"/>
                </a:solidFill>
                <a:latin typeface="+mn-ea"/>
              </a:rPr>
              <a:t>), </a:t>
            </a:r>
            <a:r>
              <a:rPr lang="zh-CN" altLang="en-US" sz="2400" b="1" kern="0" dirty="0" smtClean="0">
                <a:solidFill>
                  <a:schemeClr val="accent2"/>
                </a:solidFill>
                <a:latin typeface="+mn-ea"/>
              </a:rPr>
              <a:t>不使其过大</a:t>
            </a:r>
            <a:r>
              <a:rPr lang="en-US" altLang="zh-CN" sz="2400" b="1" kern="0" dirty="0" smtClean="0">
                <a:solidFill>
                  <a:schemeClr val="accent2"/>
                </a:solidFill>
                <a:latin typeface="+mn-ea"/>
              </a:rPr>
              <a:t>, </a:t>
            </a:r>
            <a:r>
              <a:rPr lang="zh-CN" altLang="en-US" sz="2400" b="1" kern="0" dirty="0" smtClean="0">
                <a:solidFill>
                  <a:schemeClr val="accent2"/>
                </a:solidFill>
                <a:latin typeface="+mn-ea"/>
              </a:rPr>
              <a:t>以免因过热而烧坏</a:t>
            </a:r>
            <a:r>
              <a:rPr lang="en-US" altLang="zh-CN" sz="2400" b="1" kern="0" dirty="0" smtClean="0">
                <a:solidFill>
                  <a:schemeClr val="accent2"/>
                </a:solidFill>
                <a:latin typeface="+mn-ea"/>
              </a:rPr>
              <a:t>PN</a:t>
            </a:r>
            <a:r>
              <a:rPr lang="zh-CN" altLang="en-US" sz="2400" b="1" kern="0" dirty="0" smtClean="0">
                <a:solidFill>
                  <a:schemeClr val="accent2"/>
                </a:solidFill>
                <a:latin typeface="+mn-ea"/>
              </a:rPr>
              <a:t>结</a:t>
            </a:r>
            <a:r>
              <a:rPr lang="en-US" altLang="zh-CN" sz="2400" b="1" kern="0" dirty="0" smtClean="0">
                <a:solidFill>
                  <a:schemeClr val="accent2"/>
                </a:solidFill>
                <a:latin typeface="+mn-ea"/>
              </a:rPr>
              <a:t>, </a:t>
            </a:r>
            <a:r>
              <a:rPr lang="zh-CN" altLang="en-US" sz="2400" b="1" kern="0" dirty="0" smtClean="0">
                <a:solidFill>
                  <a:schemeClr val="accent2"/>
                </a:solidFill>
                <a:latin typeface="+mn-ea"/>
              </a:rPr>
              <a:t>当反向电压</a:t>
            </a:r>
            <a:r>
              <a:rPr lang="en-US" altLang="zh-CN" sz="2400" b="1" kern="0" dirty="0" smtClean="0">
                <a:solidFill>
                  <a:schemeClr val="accent2"/>
                </a:solidFill>
                <a:latin typeface="+mn-ea"/>
              </a:rPr>
              <a:t>(</a:t>
            </a:r>
            <a:r>
              <a:rPr lang="zh-CN" altLang="en-US" sz="2400" b="1" kern="0" dirty="0" smtClean="0">
                <a:solidFill>
                  <a:schemeClr val="accent2"/>
                </a:solidFill>
                <a:latin typeface="+mn-ea"/>
              </a:rPr>
              <a:t>绝对值</a:t>
            </a:r>
            <a:r>
              <a:rPr lang="en-US" altLang="zh-CN" sz="2400" b="1" kern="0" dirty="0" smtClean="0">
                <a:solidFill>
                  <a:schemeClr val="accent2"/>
                </a:solidFill>
                <a:latin typeface="+mn-ea"/>
              </a:rPr>
              <a:t>)</a:t>
            </a:r>
            <a:r>
              <a:rPr lang="zh-CN" altLang="en-US" sz="2400" b="1" kern="0" dirty="0" smtClean="0">
                <a:solidFill>
                  <a:schemeClr val="accent2"/>
                </a:solidFill>
                <a:latin typeface="+mn-ea"/>
              </a:rPr>
              <a:t>降低时</a:t>
            </a:r>
            <a:r>
              <a:rPr lang="en-US" altLang="zh-CN" sz="2400" b="1" kern="0" dirty="0" smtClean="0">
                <a:solidFill>
                  <a:schemeClr val="accent2"/>
                </a:solidFill>
                <a:latin typeface="+mn-ea"/>
              </a:rPr>
              <a:t>, PN</a:t>
            </a:r>
            <a:r>
              <a:rPr lang="zh-CN" altLang="en-US" sz="2400" b="1" kern="0" dirty="0" smtClean="0">
                <a:solidFill>
                  <a:schemeClr val="accent2"/>
                </a:solidFill>
                <a:latin typeface="+mn-ea"/>
              </a:rPr>
              <a:t>结的性能就可以恢复正常。</a:t>
            </a:r>
          </a:p>
        </p:txBody>
      </p:sp>
      <p:sp>
        <p:nvSpPr>
          <p:cNvPr id="6" name="Text Box 11"/>
          <p:cNvSpPr txBox="1">
            <a:spLocks noChangeArrowheads="1"/>
          </p:cNvSpPr>
          <p:nvPr/>
        </p:nvSpPr>
        <p:spPr bwMode="auto">
          <a:xfrm>
            <a:off x="1163638" y="3116263"/>
            <a:ext cx="1731962" cy="461962"/>
          </a:xfrm>
          <a:prstGeom prst="rect">
            <a:avLst/>
          </a:prstGeom>
          <a:noFill/>
          <a:ln>
            <a:noFill/>
          </a:ln>
          <a:extLst>
            <a:ext uri="{909E8E84-426E-40DD-AFC4-6F175D3DCCD1}"/>
            <a:ext uri="{91240B29-F687-4F45-9708-019B960494DF}"/>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defRPr/>
            </a:pPr>
            <a:r>
              <a:rPr kumimoji="1" lang="zh-CN" altLang="en-US" sz="2400" b="1" dirty="0" smtClean="0">
                <a:latin typeface="+mn-ea"/>
                <a:ea typeface="+mn-ea"/>
              </a:rPr>
              <a:t>不可逆击穿</a:t>
            </a:r>
          </a:p>
        </p:txBody>
      </p:sp>
      <p:sp>
        <p:nvSpPr>
          <p:cNvPr id="7" name="Text Box 12"/>
          <p:cNvSpPr txBox="1">
            <a:spLocks noChangeArrowheads="1"/>
          </p:cNvSpPr>
          <p:nvPr/>
        </p:nvSpPr>
        <p:spPr bwMode="auto">
          <a:xfrm>
            <a:off x="2762250" y="3119438"/>
            <a:ext cx="1887538" cy="461962"/>
          </a:xfrm>
          <a:prstGeom prst="rect">
            <a:avLst/>
          </a:prstGeom>
          <a:noFill/>
          <a:ln>
            <a:noFill/>
          </a:ln>
          <a:extLst>
            <a:ext uri="{909E8E84-426E-40DD-AFC4-6F175D3DCCD1}"/>
            <a:ext uri="{91240B29-F687-4F45-9708-019B960494DF}"/>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defRPr/>
            </a:pPr>
            <a:r>
              <a:rPr kumimoji="1" lang="en-US" altLang="zh-CN" sz="2400" b="1" smtClean="0">
                <a:solidFill>
                  <a:srgbClr val="CC3300"/>
                </a:solidFill>
                <a:latin typeface="+mn-ea"/>
                <a:ea typeface="+mn-ea"/>
              </a:rPr>
              <a:t>— </a:t>
            </a:r>
            <a:r>
              <a:rPr kumimoji="1" lang="zh-CN" altLang="en-US" sz="2400" b="1" smtClean="0">
                <a:solidFill>
                  <a:srgbClr val="CC3300"/>
                </a:solidFill>
                <a:latin typeface="+mn-ea"/>
                <a:ea typeface="+mn-ea"/>
              </a:rPr>
              <a:t>热击穿。</a:t>
            </a:r>
          </a:p>
        </p:txBody>
      </p:sp>
      <p:sp>
        <p:nvSpPr>
          <p:cNvPr id="8" name="Text Box 13"/>
          <p:cNvSpPr txBox="1">
            <a:spLocks noChangeArrowheads="1"/>
          </p:cNvSpPr>
          <p:nvPr/>
        </p:nvSpPr>
        <p:spPr bwMode="auto">
          <a:xfrm>
            <a:off x="1158832" y="4143384"/>
            <a:ext cx="7277100" cy="1113766"/>
          </a:xfrm>
          <a:prstGeom prst="rect">
            <a:avLst/>
          </a:prstGeom>
          <a:noFill/>
          <a:ln>
            <a:noFill/>
          </a:ln>
          <a:extLst>
            <a:ext uri="{909E8E84-426E-40DD-AFC4-6F175D3DCCD1}"/>
            <a:ext uri="{91240B29-F687-4F45-9708-019B960494DF}"/>
          </a:extLst>
        </p:spPr>
        <p:txBody>
          <a:bodyPr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nSpc>
                <a:spcPct val="150000"/>
              </a:lnSpc>
              <a:defRPr/>
            </a:pPr>
            <a:r>
              <a:rPr kumimoji="1" lang="en-US" altLang="zh-CN" sz="2400" b="1" dirty="0" smtClean="0">
                <a:latin typeface="+mn-ea"/>
                <a:ea typeface="+mn-ea"/>
              </a:rPr>
              <a:t>PN</a:t>
            </a:r>
            <a:r>
              <a:rPr kumimoji="1" lang="zh-CN" altLang="en-US" sz="2400" b="1" dirty="0" smtClean="0">
                <a:latin typeface="+mn-ea"/>
                <a:ea typeface="+mn-ea"/>
              </a:rPr>
              <a:t>结的电流或电压较大，使</a:t>
            </a:r>
            <a:r>
              <a:rPr kumimoji="1" lang="en-US" altLang="zh-CN" sz="2400" b="1" dirty="0" smtClean="0">
                <a:latin typeface="+mn-ea"/>
                <a:ea typeface="+mn-ea"/>
              </a:rPr>
              <a:t>PN</a:t>
            </a:r>
            <a:r>
              <a:rPr kumimoji="1" lang="zh-CN" altLang="en-US" sz="2400" b="1" dirty="0" smtClean="0">
                <a:latin typeface="+mn-ea"/>
                <a:ea typeface="+mn-ea"/>
              </a:rPr>
              <a:t>结耗散功率超过极限值，使结温升高，导致</a:t>
            </a:r>
            <a:r>
              <a:rPr kumimoji="1" lang="en-US" altLang="zh-CN" sz="2400" b="1" dirty="0" smtClean="0">
                <a:latin typeface="+mn-ea"/>
                <a:ea typeface="+mn-ea"/>
              </a:rPr>
              <a:t>PN</a:t>
            </a:r>
            <a:r>
              <a:rPr kumimoji="1" lang="zh-CN" altLang="en-US" sz="2400" b="1" dirty="0" smtClean="0">
                <a:latin typeface="+mn-ea"/>
                <a:ea typeface="+mn-ea"/>
              </a:rPr>
              <a:t>结过热而烧毁。</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utoUpdateAnimBg="0"/>
      <p:bldP spid="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 Box 4"/>
          <p:cNvSpPr txBox="1">
            <a:spLocks noChangeArrowheads="1"/>
          </p:cNvSpPr>
          <p:nvPr/>
        </p:nvSpPr>
        <p:spPr bwMode="auto">
          <a:xfrm>
            <a:off x="112713" y="122238"/>
            <a:ext cx="3854450" cy="555625"/>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zh-CN" altLang="en-US" sz="3000" b="1"/>
              <a:t>四、</a:t>
            </a:r>
            <a:r>
              <a:rPr lang="en-US" altLang="zh-CN" sz="3000" b="1"/>
              <a:t>PN</a:t>
            </a:r>
            <a:r>
              <a:rPr lang="zh-CN" altLang="en-US" sz="3000" b="1"/>
              <a:t>结的电容效应</a:t>
            </a:r>
          </a:p>
        </p:txBody>
      </p:sp>
      <p:sp>
        <p:nvSpPr>
          <p:cNvPr id="13" name="Rectangle 3"/>
          <p:cNvSpPr txBox="1">
            <a:spLocks noChangeArrowheads="1"/>
          </p:cNvSpPr>
          <p:nvPr/>
        </p:nvSpPr>
        <p:spPr>
          <a:xfrm>
            <a:off x="438150" y="2622550"/>
            <a:ext cx="8229600" cy="1633538"/>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50000"/>
              </a:lnSpc>
              <a:buFontTx/>
              <a:buNone/>
              <a:defRPr/>
            </a:pPr>
            <a:r>
              <a:rPr lang="zh-CN" altLang="en-US" sz="2400" b="1" kern="0" dirty="0" smtClean="0">
                <a:solidFill>
                  <a:schemeClr val="accent2"/>
                </a:solidFill>
                <a:latin typeface="+mn-ea"/>
              </a:rPr>
              <a:t>即电压变化将引起电荷变化</a:t>
            </a:r>
            <a:r>
              <a:rPr lang="en-US" altLang="zh-CN" sz="2400" b="1" kern="0" dirty="0" smtClean="0">
                <a:solidFill>
                  <a:schemeClr val="accent2"/>
                </a:solidFill>
                <a:latin typeface="+mn-ea"/>
              </a:rPr>
              <a:t>, </a:t>
            </a:r>
            <a:r>
              <a:rPr lang="zh-CN" altLang="en-US" sz="2400" b="1" kern="0" dirty="0" smtClean="0">
                <a:solidFill>
                  <a:schemeClr val="accent2"/>
                </a:solidFill>
                <a:latin typeface="+mn-ea"/>
              </a:rPr>
              <a:t>从而反映出电容效应。而</a:t>
            </a:r>
            <a:r>
              <a:rPr lang="en-US" altLang="zh-CN" sz="2400" b="1" kern="0" dirty="0" smtClean="0">
                <a:solidFill>
                  <a:schemeClr val="accent2"/>
                </a:solidFill>
                <a:latin typeface="+mn-ea"/>
              </a:rPr>
              <a:t>PN</a:t>
            </a:r>
            <a:r>
              <a:rPr lang="zh-CN" altLang="en-US" sz="2400" b="1" kern="0" dirty="0" smtClean="0">
                <a:solidFill>
                  <a:schemeClr val="accent2"/>
                </a:solidFill>
                <a:latin typeface="+mn-ea"/>
              </a:rPr>
              <a:t>结两端加上电压</a:t>
            </a:r>
            <a:r>
              <a:rPr lang="en-US" altLang="zh-CN" sz="2400" b="1" kern="0" dirty="0" smtClean="0">
                <a:solidFill>
                  <a:schemeClr val="accent2"/>
                </a:solidFill>
                <a:latin typeface="+mn-ea"/>
              </a:rPr>
              <a:t>, PN</a:t>
            </a:r>
            <a:r>
              <a:rPr lang="zh-CN" altLang="en-US" sz="2400" b="1" kern="0" dirty="0" smtClean="0">
                <a:solidFill>
                  <a:schemeClr val="accent2"/>
                </a:solidFill>
                <a:latin typeface="+mn-ea"/>
              </a:rPr>
              <a:t>结内就有电荷的变化</a:t>
            </a:r>
            <a:r>
              <a:rPr lang="en-US" altLang="zh-CN" sz="2400" b="1" kern="0" dirty="0" smtClean="0">
                <a:solidFill>
                  <a:schemeClr val="accent2"/>
                </a:solidFill>
                <a:latin typeface="+mn-ea"/>
              </a:rPr>
              <a:t>, </a:t>
            </a:r>
            <a:r>
              <a:rPr lang="zh-CN" altLang="en-US" sz="2400" b="1" kern="0" dirty="0" smtClean="0">
                <a:solidFill>
                  <a:schemeClr val="accent2"/>
                </a:solidFill>
                <a:latin typeface="+mn-ea"/>
              </a:rPr>
              <a:t>说明</a:t>
            </a:r>
            <a:r>
              <a:rPr lang="en-US" altLang="zh-CN" sz="2400" b="1" kern="0" dirty="0" smtClean="0">
                <a:solidFill>
                  <a:schemeClr val="accent2"/>
                </a:solidFill>
                <a:latin typeface="+mn-ea"/>
              </a:rPr>
              <a:t>PN</a:t>
            </a:r>
            <a:r>
              <a:rPr lang="zh-CN" altLang="en-US" sz="2400" b="1" kern="0" dirty="0" smtClean="0">
                <a:solidFill>
                  <a:schemeClr val="accent2"/>
                </a:solidFill>
                <a:latin typeface="+mn-ea"/>
              </a:rPr>
              <a:t>结具有电容效应。</a:t>
            </a:r>
          </a:p>
        </p:txBody>
      </p:sp>
      <p:sp>
        <p:nvSpPr>
          <p:cNvPr id="14" name="Rectangle 3"/>
          <p:cNvSpPr txBox="1">
            <a:spLocks noChangeArrowheads="1"/>
          </p:cNvSpPr>
          <p:nvPr/>
        </p:nvSpPr>
        <p:spPr>
          <a:xfrm>
            <a:off x="422275" y="928688"/>
            <a:ext cx="3138488" cy="523875"/>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90000"/>
              </a:lnSpc>
              <a:buFontTx/>
              <a:buNone/>
              <a:defRPr/>
            </a:pPr>
            <a:r>
              <a:rPr lang="zh-CN" altLang="en-US" sz="2800" b="1" kern="0" dirty="0" smtClean="0">
                <a:solidFill>
                  <a:schemeClr val="accent2"/>
                </a:solidFill>
              </a:rPr>
              <a:t>按电容的定义</a:t>
            </a:r>
          </a:p>
        </p:txBody>
      </p:sp>
      <p:sp>
        <p:nvSpPr>
          <p:cNvPr id="15" name="Rectangle 3"/>
          <p:cNvSpPr txBox="1">
            <a:spLocks noChangeArrowheads="1"/>
          </p:cNvSpPr>
          <p:nvPr/>
        </p:nvSpPr>
        <p:spPr bwMode="auto">
          <a:xfrm>
            <a:off x="438150" y="4759325"/>
            <a:ext cx="8229600" cy="1138238"/>
          </a:xfrm>
          <a:prstGeom prst="rect">
            <a:avLst/>
          </a:prstGeom>
          <a:noFill/>
          <a:ln w="9525">
            <a:noFill/>
            <a:miter lim="800000"/>
            <a:headEnd/>
            <a:tailEnd/>
          </a:ln>
        </p:spPr>
        <p:txBody>
          <a:bodyPr/>
          <a:lstStyle/>
          <a:p>
            <a:pPr>
              <a:lnSpc>
                <a:spcPct val="150000"/>
              </a:lnSpc>
              <a:spcBef>
                <a:spcPct val="20000"/>
              </a:spcBef>
            </a:pPr>
            <a:r>
              <a:rPr lang="en-US" altLang="zh-CN" sz="2800" b="1" dirty="0">
                <a:solidFill>
                  <a:schemeClr val="accent2"/>
                </a:solidFill>
                <a:latin typeface="宋体" pitchFamily="2" charset="-122"/>
              </a:rPr>
              <a:t>PN</a:t>
            </a:r>
            <a:r>
              <a:rPr lang="zh-CN" altLang="en-US" sz="2800" b="1" dirty="0">
                <a:solidFill>
                  <a:schemeClr val="accent2"/>
                </a:solidFill>
                <a:latin typeface="宋体" pitchFamily="2" charset="-122"/>
              </a:rPr>
              <a:t>结的电容效应由</a:t>
            </a:r>
            <a:r>
              <a:rPr lang="zh-CN" altLang="en-US" sz="2800" b="1" dirty="0">
                <a:solidFill>
                  <a:srgbClr val="FF0000"/>
                </a:solidFill>
                <a:latin typeface="宋体" pitchFamily="2" charset="-122"/>
              </a:rPr>
              <a:t>扩散电容</a:t>
            </a:r>
            <a:r>
              <a:rPr lang="en-US" altLang="zh-CN" sz="2800" b="1" dirty="0">
                <a:solidFill>
                  <a:srgbClr val="FF0000"/>
                </a:solidFill>
                <a:latin typeface="宋体" pitchFamily="2" charset="-122"/>
              </a:rPr>
              <a:t>C</a:t>
            </a:r>
            <a:r>
              <a:rPr lang="en-US" altLang="zh-CN" sz="2800" b="1" baseline="-25000" dirty="0">
                <a:solidFill>
                  <a:srgbClr val="FF0000"/>
                </a:solidFill>
                <a:latin typeface="宋体" pitchFamily="2" charset="-122"/>
              </a:rPr>
              <a:t>D</a:t>
            </a:r>
            <a:r>
              <a:rPr lang="zh-CN" altLang="en-US" sz="2800" b="1" dirty="0">
                <a:solidFill>
                  <a:schemeClr val="accent2"/>
                </a:solidFill>
                <a:latin typeface="宋体" pitchFamily="2" charset="-122"/>
              </a:rPr>
              <a:t>和</a:t>
            </a:r>
            <a:r>
              <a:rPr lang="zh-CN" altLang="en-US" sz="2800" b="1" dirty="0">
                <a:solidFill>
                  <a:srgbClr val="FF0000"/>
                </a:solidFill>
                <a:latin typeface="宋体" pitchFamily="2" charset="-122"/>
              </a:rPr>
              <a:t>势垒电容</a:t>
            </a:r>
            <a:r>
              <a:rPr lang="en-US" altLang="zh-CN" sz="2800" b="1" dirty="0">
                <a:solidFill>
                  <a:srgbClr val="FF0000"/>
                </a:solidFill>
                <a:latin typeface="宋体" pitchFamily="2" charset="-122"/>
              </a:rPr>
              <a:t>C</a:t>
            </a:r>
            <a:r>
              <a:rPr lang="en-US" altLang="zh-CN" sz="2800" b="1" baseline="-25000" dirty="0">
                <a:solidFill>
                  <a:srgbClr val="FF0000"/>
                </a:solidFill>
                <a:latin typeface="宋体" pitchFamily="2" charset="-122"/>
              </a:rPr>
              <a:t>B</a:t>
            </a:r>
            <a:r>
              <a:rPr lang="zh-CN" altLang="en-US" sz="2800" b="1" dirty="0">
                <a:solidFill>
                  <a:schemeClr val="accent2"/>
                </a:solidFill>
                <a:latin typeface="宋体" pitchFamily="2" charset="-122"/>
              </a:rPr>
              <a:t>两部分组成。</a:t>
            </a:r>
          </a:p>
        </p:txBody>
      </p:sp>
      <p:graphicFrame>
        <p:nvGraphicFramePr>
          <p:cNvPr id="2" name="对象 1"/>
          <p:cNvGraphicFramePr>
            <a:graphicFrameLocks noChangeAspect="1"/>
          </p:cNvGraphicFramePr>
          <p:nvPr/>
        </p:nvGraphicFramePr>
        <p:xfrm>
          <a:off x="2797175" y="1452563"/>
          <a:ext cx="3048000" cy="1058862"/>
        </p:xfrm>
        <a:graphic>
          <a:graphicData uri="http://schemas.openxmlformats.org/presentationml/2006/ole">
            <p:oleObj spid="_x0000_s10242" name="Equation" r:id="rId4" imgW="1206500" imgH="4191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1600200" y="52388"/>
            <a:ext cx="3670300" cy="755650"/>
          </a:xfrm>
          <a:prstGeom prst="rect">
            <a:avLst/>
          </a:prstGeom>
          <a:no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zh-CN" altLang="en-US" sz="3600" b="1" kern="0" dirty="0" smtClean="0">
                <a:solidFill>
                  <a:srgbClr val="800000"/>
                </a:solidFill>
              </a:rPr>
              <a:t>扩散电容</a:t>
            </a:r>
            <a:r>
              <a:rPr lang="en-US" altLang="zh-CN" sz="3600" b="1" kern="0" dirty="0" smtClean="0">
                <a:solidFill>
                  <a:srgbClr val="800000"/>
                </a:solidFill>
              </a:rPr>
              <a:t>C</a:t>
            </a:r>
            <a:r>
              <a:rPr lang="en-US" altLang="zh-CN" sz="3600" b="1" kern="0" baseline="-25000" dirty="0" smtClean="0">
                <a:solidFill>
                  <a:srgbClr val="800000"/>
                </a:solidFill>
              </a:rPr>
              <a:t>D</a:t>
            </a:r>
            <a:r>
              <a:rPr lang="en-US" altLang="zh-CN" sz="3600" b="1" kern="0" dirty="0" smtClean="0">
                <a:solidFill>
                  <a:srgbClr val="800000"/>
                </a:solidFill>
              </a:rPr>
              <a:t> </a:t>
            </a:r>
            <a:r>
              <a:rPr lang="en-US" altLang="zh-CN" kern="0" dirty="0" smtClean="0"/>
              <a:t> </a:t>
            </a:r>
          </a:p>
        </p:txBody>
      </p:sp>
      <p:pic>
        <p:nvPicPr>
          <p:cNvPr id="79875" name="Picture 5" descr="1"/>
          <p:cNvPicPr>
            <a:picLocks noChangeAspect="1" noChangeArrowheads="1"/>
          </p:cNvPicPr>
          <p:nvPr/>
        </p:nvPicPr>
        <p:blipFill>
          <a:blip r:embed="rId3"/>
          <a:srcRect/>
          <a:stretch>
            <a:fillRect/>
          </a:stretch>
        </p:blipFill>
        <p:spPr bwMode="auto">
          <a:xfrm>
            <a:off x="5291138" y="2071688"/>
            <a:ext cx="3530600" cy="4038600"/>
          </a:xfrm>
          <a:prstGeom prst="rect">
            <a:avLst/>
          </a:prstGeom>
          <a:noFill/>
          <a:ln w="9525">
            <a:noFill/>
            <a:miter lim="800000"/>
            <a:headEnd/>
            <a:tailEnd/>
          </a:ln>
        </p:spPr>
      </p:pic>
      <p:sp>
        <p:nvSpPr>
          <p:cNvPr id="12" name="Rectangle 3"/>
          <p:cNvSpPr txBox="1">
            <a:spLocks noChangeArrowheads="1"/>
          </p:cNvSpPr>
          <p:nvPr/>
        </p:nvSpPr>
        <p:spPr>
          <a:xfrm>
            <a:off x="498475" y="981075"/>
            <a:ext cx="7978775" cy="1219200"/>
          </a:xfrm>
          <a:prstGeom prst="rect">
            <a:avLst/>
          </a:prstGeom>
          <a:no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ts val="3500"/>
              </a:lnSpc>
              <a:buFontTx/>
              <a:buNone/>
              <a:defRPr/>
            </a:pPr>
            <a:r>
              <a:rPr lang="zh-CN" altLang="en-US" sz="2400" b="1" kern="0" dirty="0" smtClean="0">
                <a:solidFill>
                  <a:schemeClr val="accent2"/>
                </a:solidFill>
                <a:latin typeface="+mn-ea"/>
              </a:rPr>
              <a:t>扩散电容是</a:t>
            </a:r>
            <a:r>
              <a:rPr lang="en-US" altLang="zh-CN" sz="2400" b="1" kern="0" dirty="0" smtClean="0">
                <a:solidFill>
                  <a:schemeClr val="accent2"/>
                </a:solidFill>
                <a:latin typeface="+mn-ea"/>
              </a:rPr>
              <a:t>PN</a:t>
            </a:r>
            <a:r>
              <a:rPr lang="zh-CN" altLang="en-US" sz="2400" b="1" kern="0" dirty="0" smtClean="0">
                <a:solidFill>
                  <a:schemeClr val="accent2"/>
                </a:solidFill>
                <a:latin typeface="+mn-ea"/>
              </a:rPr>
              <a:t>结在正偏时</a:t>
            </a:r>
            <a:r>
              <a:rPr lang="en-US" altLang="zh-CN" sz="2400" b="1" kern="0" dirty="0" smtClean="0">
                <a:solidFill>
                  <a:schemeClr val="accent2"/>
                </a:solidFill>
                <a:latin typeface="+mn-ea"/>
              </a:rPr>
              <a:t>, </a:t>
            </a:r>
            <a:r>
              <a:rPr lang="zh-CN" altLang="en-US" sz="2400" b="1" kern="0" dirty="0" smtClean="0">
                <a:solidFill>
                  <a:schemeClr val="accent2"/>
                </a:solidFill>
                <a:latin typeface="+mn-ea"/>
              </a:rPr>
              <a:t>多数载流子在扩散过程中引起电荷积累而产生的，用</a:t>
            </a:r>
            <a:r>
              <a:rPr lang="en-US" altLang="zh-CN" sz="2400" b="1" kern="0" dirty="0" smtClean="0">
                <a:solidFill>
                  <a:schemeClr val="accent2"/>
                </a:solidFill>
                <a:latin typeface="+mn-ea"/>
              </a:rPr>
              <a:t>C</a:t>
            </a:r>
            <a:r>
              <a:rPr lang="en-US" altLang="zh-CN" sz="2400" b="1" kern="0" baseline="-25000" dirty="0" smtClean="0">
                <a:solidFill>
                  <a:schemeClr val="accent2"/>
                </a:solidFill>
                <a:latin typeface="+mn-ea"/>
              </a:rPr>
              <a:t>D</a:t>
            </a:r>
            <a:r>
              <a:rPr lang="zh-CN" altLang="en-US" sz="2400" b="1" kern="0" dirty="0" smtClean="0">
                <a:solidFill>
                  <a:schemeClr val="accent2"/>
                </a:solidFill>
                <a:latin typeface="+mn-ea"/>
              </a:rPr>
              <a:t>表示。</a:t>
            </a:r>
          </a:p>
        </p:txBody>
      </p:sp>
      <p:sp>
        <p:nvSpPr>
          <p:cNvPr id="13" name="Text Box 4"/>
          <p:cNvSpPr txBox="1">
            <a:spLocks noChangeArrowheads="1"/>
          </p:cNvSpPr>
          <p:nvPr/>
        </p:nvSpPr>
        <p:spPr bwMode="auto">
          <a:xfrm>
            <a:off x="415925" y="2339975"/>
            <a:ext cx="4854575" cy="4154984"/>
          </a:xfrm>
          <a:prstGeom prst="rect">
            <a:avLst/>
          </a:prstGeom>
          <a:noFill/>
          <a:ln w="19050">
            <a:noFill/>
            <a:miter lim="800000"/>
            <a:headEnd/>
            <a:tailEnd/>
          </a:ln>
        </p:spPr>
        <p:txBody>
          <a:bodyPr>
            <a:spAutoFit/>
          </a:bodyPr>
          <a:lstStyle/>
          <a:p>
            <a:pPr>
              <a:spcBef>
                <a:spcPct val="50000"/>
              </a:spcBef>
            </a:pPr>
            <a:r>
              <a:rPr lang="en-US" altLang="zh-CN" sz="2400" b="1" dirty="0">
                <a:solidFill>
                  <a:srgbClr val="0000FF"/>
                </a:solidFill>
                <a:latin typeface="Times New Roman" pitchFamily="18" charset="0"/>
              </a:rPr>
              <a:t>PN</a:t>
            </a:r>
            <a:r>
              <a:rPr lang="zh-CN" altLang="en-US" sz="2400" b="1" dirty="0">
                <a:solidFill>
                  <a:srgbClr val="0000FF"/>
                </a:solidFill>
                <a:latin typeface="Times New Roman" pitchFamily="18" charset="0"/>
              </a:rPr>
              <a:t>结正向偏置时，</a:t>
            </a:r>
            <a:r>
              <a:rPr lang="en-US" altLang="zh-CN" sz="2400" b="1" dirty="0">
                <a:solidFill>
                  <a:srgbClr val="0000FF"/>
                </a:solidFill>
                <a:latin typeface="Times New Roman" pitchFamily="18" charset="0"/>
              </a:rPr>
              <a:t>N</a:t>
            </a:r>
            <a:r>
              <a:rPr lang="zh-CN" altLang="en-US" sz="2400" b="1" dirty="0">
                <a:solidFill>
                  <a:srgbClr val="0000FF"/>
                </a:solidFill>
                <a:latin typeface="Times New Roman" pitchFamily="18" charset="0"/>
              </a:rPr>
              <a:t>区和</a:t>
            </a:r>
            <a:r>
              <a:rPr lang="en-US" altLang="zh-CN" sz="2400" b="1" dirty="0">
                <a:solidFill>
                  <a:srgbClr val="0000FF"/>
                </a:solidFill>
                <a:latin typeface="Times New Roman" pitchFamily="18" charset="0"/>
              </a:rPr>
              <a:t>P</a:t>
            </a:r>
            <a:r>
              <a:rPr lang="zh-CN" altLang="en-US" sz="2400" b="1" dirty="0">
                <a:solidFill>
                  <a:srgbClr val="0000FF"/>
                </a:solidFill>
                <a:latin typeface="Times New Roman" pitchFamily="18" charset="0"/>
              </a:rPr>
              <a:t>区形成一定的非平衡载流子的浓度分布。</a:t>
            </a:r>
            <a:r>
              <a:rPr lang="en-US" altLang="zh-CN" sz="2400" b="1" dirty="0">
                <a:solidFill>
                  <a:srgbClr val="0000FF"/>
                </a:solidFill>
                <a:latin typeface="Times New Roman" pitchFamily="18" charset="0"/>
              </a:rPr>
              <a:t>P</a:t>
            </a:r>
            <a:r>
              <a:rPr lang="zh-CN" altLang="en-US" sz="2400" b="1" dirty="0">
                <a:solidFill>
                  <a:srgbClr val="0000FF"/>
                </a:solidFill>
                <a:latin typeface="Times New Roman" pitchFamily="18" charset="0"/>
              </a:rPr>
              <a:t>区积累了电子，即存贮了一定数量的负电荷；</a:t>
            </a:r>
            <a:r>
              <a:rPr lang="en-US" altLang="zh-CN" sz="2400" b="1" dirty="0">
                <a:solidFill>
                  <a:srgbClr val="0000FF"/>
                </a:solidFill>
                <a:latin typeface="Times New Roman" pitchFamily="18" charset="0"/>
              </a:rPr>
              <a:t>N</a:t>
            </a:r>
            <a:r>
              <a:rPr lang="zh-CN" altLang="en-US" sz="2400" b="1" dirty="0">
                <a:solidFill>
                  <a:srgbClr val="0000FF"/>
                </a:solidFill>
                <a:latin typeface="Times New Roman" pitchFamily="18" charset="0"/>
              </a:rPr>
              <a:t>区也积累了空穴，即存贮了</a:t>
            </a:r>
            <a:r>
              <a:rPr lang="zh-CN" altLang="en-US" sz="2400" b="1" dirty="0" smtClean="0">
                <a:solidFill>
                  <a:srgbClr val="0000FF"/>
                </a:solidFill>
                <a:latin typeface="Times New Roman" pitchFamily="18" charset="0"/>
              </a:rPr>
              <a:t>一定数量的正电荷</a:t>
            </a:r>
            <a:r>
              <a:rPr lang="zh-CN" altLang="en-US" sz="2400" b="1" dirty="0">
                <a:solidFill>
                  <a:srgbClr val="0000FF"/>
                </a:solidFill>
                <a:latin typeface="Times New Roman" pitchFamily="18" charset="0"/>
              </a:rPr>
              <a:t>。正向电压加大时，扩散增强，致使在两个区域内形成了电荷堆积，相当于电容器的充电；相反，当正向电压减小时，扩散减弱，造成两个区域内电荷的减少，这相当于电容器放电。</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74625" y="30163"/>
            <a:ext cx="3670300" cy="755650"/>
          </a:xfrm>
          <a:noFill/>
        </p:spPr>
        <p:txBody>
          <a:bodyPr/>
          <a:lstStyle/>
          <a:p>
            <a:pPr eaLnBrk="1" hangingPunct="1"/>
            <a:r>
              <a:rPr lang="zh-CN" altLang="en-US" sz="3600" b="1" smtClean="0">
                <a:solidFill>
                  <a:srgbClr val="800000"/>
                </a:solidFill>
              </a:rPr>
              <a:t>势垒电容</a:t>
            </a:r>
            <a:r>
              <a:rPr lang="en-US" altLang="zh-CN" sz="3600" b="1" smtClean="0">
                <a:solidFill>
                  <a:srgbClr val="800000"/>
                </a:solidFill>
              </a:rPr>
              <a:t>C</a:t>
            </a:r>
            <a:r>
              <a:rPr lang="en-US" altLang="zh-CN" sz="3600" b="1" baseline="-30000" smtClean="0">
                <a:solidFill>
                  <a:srgbClr val="800000"/>
                </a:solidFill>
              </a:rPr>
              <a:t>B</a:t>
            </a:r>
            <a:r>
              <a:rPr lang="en-US" altLang="zh-CN" sz="3600" b="1" smtClean="0">
                <a:solidFill>
                  <a:srgbClr val="800000"/>
                </a:solidFill>
              </a:rPr>
              <a:t> </a:t>
            </a:r>
            <a:r>
              <a:rPr lang="en-US" altLang="zh-CN" smtClean="0"/>
              <a:t> </a:t>
            </a:r>
          </a:p>
        </p:txBody>
      </p:sp>
      <p:sp>
        <p:nvSpPr>
          <p:cNvPr id="34819" name="Text Box 3"/>
          <p:cNvSpPr txBox="1">
            <a:spLocks noChangeArrowheads="1"/>
          </p:cNvSpPr>
          <p:nvPr/>
        </p:nvSpPr>
        <p:spPr bwMode="auto">
          <a:xfrm>
            <a:off x="498475" y="766763"/>
            <a:ext cx="7696200" cy="979487"/>
          </a:xfrm>
          <a:prstGeom prst="rect">
            <a:avLst/>
          </a:prstGeom>
          <a:noFill/>
          <a:ln w="12700">
            <a:noFill/>
            <a:miter lim="800000"/>
            <a:headEnd/>
            <a:tailEnd/>
          </a:ln>
        </p:spPr>
        <p:txBody>
          <a:bodyPr>
            <a:spAutoFit/>
          </a:bodyPr>
          <a:lstStyle/>
          <a:p>
            <a:pPr algn="just" eaLnBrk="0" hangingPunct="0">
              <a:lnSpc>
                <a:spcPct val="120000"/>
              </a:lnSpc>
            </a:pPr>
            <a:r>
              <a:rPr kumimoji="1" lang="zh-CN" altLang="en-US" sz="2400" b="1">
                <a:solidFill>
                  <a:schemeClr val="accent2"/>
                </a:solidFill>
                <a:latin typeface="宋体" pitchFamily="2" charset="-122"/>
              </a:rPr>
              <a:t>当外加反向电压增大时，耗尽层变宽，空间电荷量增加，相当于电容的充电。</a:t>
            </a:r>
          </a:p>
        </p:txBody>
      </p:sp>
      <p:pic>
        <p:nvPicPr>
          <p:cNvPr id="80900" name="Picture 4" descr="1"/>
          <p:cNvPicPr>
            <a:picLocks noChangeAspect="1" noChangeArrowheads="1"/>
          </p:cNvPicPr>
          <p:nvPr/>
        </p:nvPicPr>
        <p:blipFill>
          <a:blip r:embed="rId3"/>
          <a:srcRect/>
          <a:stretch>
            <a:fillRect/>
          </a:stretch>
        </p:blipFill>
        <p:spPr bwMode="auto">
          <a:xfrm>
            <a:off x="1371600" y="2754313"/>
            <a:ext cx="6172200" cy="2362200"/>
          </a:xfrm>
          <a:prstGeom prst="rect">
            <a:avLst/>
          </a:prstGeom>
          <a:noFill/>
          <a:ln w="9525">
            <a:noFill/>
            <a:miter lim="800000"/>
            <a:headEnd/>
            <a:tailEnd/>
          </a:ln>
        </p:spPr>
      </p:pic>
      <p:sp>
        <p:nvSpPr>
          <p:cNvPr id="34821" name="Text Box 5"/>
          <p:cNvSpPr txBox="1">
            <a:spLocks noChangeArrowheads="1"/>
          </p:cNvSpPr>
          <p:nvPr/>
        </p:nvSpPr>
        <p:spPr bwMode="auto">
          <a:xfrm>
            <a:off x="393700" y="5041900"/>
            <a:ext cx="8588375" cy="646113"/>
          </a:xfrm>
          <a:prstGeom prst="rect">
            <a:avLst/>
          </a:prstGeom>
          <a:noFill/>
          <a:ln w="19050">
            <a:noFill/>
            <a:miter lim="800000"/>
            <a:headEnd/>
            <a:tailEnd/>
          </a:ln>
        </p:spPr>
        <p:txBody>
          <a:bodyPr>
            <a:spAutoFit/>
          </a:bodyPr>
          <a:lstStyle/>
          <a:p>
            <a:pPr>
              <a:lnSpc>
                <a:spcPct val="150000"/>
              </a:lnSpc>
              <a:spcBef>
                <a:spcPct val="20000"/>
              </a:spcBef>
            </a:pPr>
            <a:r>
              <a:rPr kumimoji="1" lang="zh-CN" altLang="en-US" sz="2400" b="1">
                <a:solidFill>
                  <a:srgbClr val="000000"/>
                </a:solidFill>
                <a:latin typeface="宋体" pitchFamily="2" charset="-122"/>
              </a:rPr>
              <a:t>耗尽层宽窄变化所等效的电容为</a:t>
            </a:r>
            <a:r>
              <a:rPr kumimoji="1" lang="zh-CN" altLang="en-US" sz="2400" b="1">
                <a:solidFill>
                  <a:srgbClr val="A50021"/>
                </a:solidFill>
                <a:latin typeface="Times New Roman" pitchFamily="18" charset="0"/>
              </a:rPr>
              <a:t>势垒电容 </a:t>
            </a:r>
            <a:r>
              <a:rPr kumimoji="1" lang="zh-CN" altLang="en-US" sz="2400" b="1">
                <a:solidFill>
                  <a:srgbClr val="336600"/>
                </a:solidFill>
                <a:latin typeface="Times New Roman" pitchFamily="18" charset="0"/>
              </a:rPr>
              <a:t>，用</a:t>
            </a:r>
            <a:r>
              <a:rPr kumimoji="1" lang="en-US" altLang="zh-CN" sz="2400" b="1">
                <a:solidFill>
                  <a:srgbClr val="336600"/>
                </a:solidFill>
                <a:latin typeface="Times New Roman" pitchFamily="18" charset="0"/>
              </a:rPr>
              <a:t>C</a:t>
            </a:r>
            <a:r>
              <a:rPr kumimoji="1" lang="en-US" altLang="zh-CN" sz="2400" b="1" baseline="-25000">
                <a:solidFill>
                  <a:srgbClr val="336600"/>
                </a:solidFill>
                <a:latin typeface="Times New Roman" pitchFamily="18" charset="0"/>
              </a:rPr>
              <a:t>B</a:t>
            </a:r>
            <a:r>
              <a:rPr kumimoji="1" lang="zh-CN" altLang="en-US" sz="2400" b="1">
                <a:solidFill>
                  <a:srgbClr val="336600"/>
                </a:solidFill>
                <a:latin typeface="Times New Roman" pitchFamily="18" charset="0"/>
              </a:rPr>
              <a:t>表示。</a:t>
            </a:r>
            <a:endParaRPr lang="zh-CN" altLang="en-US" sz="2400" b="1">
              <a:latin typeface="Times New Roman" pitchFamily="18" charset="0"/>
            </a:endParaRPr>
          </a:p>
        </p:txBody>
      </p:sp>
      <p:sp>
        <p:nvSpPr>
          <p:cNvPr id="80902" name="Line 6"/>
          <p:cNvSpPr>
            <a:spLocks noChangeShapeType="1"/>
          </p:cNvSpPr>
          <p:nvPr/>
        </p:nvSpPr>
        <p:spPr bwMode="auto">
          <a:xfrm>
            <a:off x="2971800" y="2678113"/>
            <a:ext cx="0" cy="609600"/>
          </a:xfrm>
          <a:prstGeom prst="line">
            <a:avLst/>
          </a:prstGeom>
          <a:noFill/>
          <a:ln w="19050">
            <a:solidFill>
              <a:srgbClr val="0000FF"/>
            </a:solidFill>
            <a:prstDash val="dash"/>
            <a:round/>
            <a:headEnd/>
            <a:tailEnd/>
          </a:ln>
        </p:spPr>
        <p:txBody>
          <a:bodyPr/>
          <a:lstStyle/>
          <a:p>
            <a:endParaRPr lang="zh-CN" altLang="en-US"/>
          </a:p>
        </p:txBody>
      </p:sp>
      <p:sp>
        <p:nvSpPr>
          <p:cNvPr id="80903" name="Line 7"/>
          <p:cNvSpPr>
            <a:spLocks noChangeShapeType="1"/>
          </p:cNvSpPr>
          <p:nvPr/>
        </p:nvSpPr>
        <p:spPr bwMode="auto">
          <a:xfrm>
            <a:off x="3581400" y="2678113"/>
            <a:ext cx="0" cy="609600"/>
          </a:xfrm>
          <a:prstGeom prst="line">
            <a:avLst/>
          </a:prstGeom>
          <a:noFill/>
          <a:ln w="19050">
            <a:solidFill>
              <a:srgbClr val="0000FF"/>
            </a:solidFill>
            <a:prstDash val="dash"/>
            <a:round/>
            <a:headEnd/>
            <a:tailEnd/>
          </a:ln>
        </p:spPr>
        <p:txBody>
          <a:bodyPr/>
          <a:lstStyle/>
          <a:p>
            <a:endParaRPr lang="zh-CN" altLang="en-US"/>
          </a:p>
        </p:txBody>
      </p:sp>
      <p:sp>
        <p:nvSpPr>
          <p:cNvPr id="80904" name="Line 8"/>
          <p:cNvSpPr>
            <a:spLocks noChangeShapeType="1"/>
          </p:cNvSpPr>
          <p:nvPr/>
        </p:nvSpPr>
        <p:spPr bwMode="auto">
          <a:xfrm>
            <a:off x="2743200" y="2678113"/>
            <a:ext cx="0" cy="609600"/>
          </a:xfrm>
          <a:prstGeom prst="line">
            <a:avLst/>
          </a:prstGeom>
          <a:noFill/>
          <a:ln w="19050">
            <a:solidFill>
              <a:srgbClr val="FF0000"/>
            </a:solidFill>
            <a:prstDash val="dash"/>
            <a:round/>
            <a:headEnd/>
            <a:tailEnd/>
          </a:ln>
        </p:spPr>
        <p:txBody>
          <a:bodyPr/>
          <a:lstStyle/>
          <a:p>
            <a:endParaRPr lang="zh-CN" altLang="en-US"/>
          </a:p>
        </p:txBody>
      </p:sp>
      <p:sp>
        <p:nvSpPr>
          <p:cNvPr id="80905" name="Line 9"/>
          <p:cNvSpPr>
            <a:spLocks noChangeShapeType="1"/>
          </p:cNvSpPr>
          <p:nvPr/>
        </p:nvSpPr>
        <p:spPr bwMode="auto">
          <a:xfrm>
            <a:off x="3810000" y="2678113"/>
            <a:ext cx="0" cy="609600"/>
          </a:xfrm>
          <a:prstGeom prst="line">
            <a:avLst/>
          </a:prstGeom>
          <a:noFill/>
          <a:ln w="19050">
            <a:solidFill>
              <a:srgbClr val="FF0000"/>
            </a:solidFill>
            <a:prstDash val="dash"/>
            <a:round/>
            <a:headEnd/>
            <a:tailEnd/>
          </a:ln>
        </p:spPr>
        <p:txBody>
          <a:bodyPr/>
          <a:lstStyle/>
          <a:p>
            <a:endParaRPr lang="zh-CN" altLang="en-US"/>
          </a:p>
        </p:txBody>
      </p:sp>
      <p:sp>
        <p:nvSpPr>
          <p:cNvPr id="80906" name="Text Box 10"/>
          <p:cNvSpPr txBox="1">
            <a:spLocks noChangeArrowheads="1"/>
          </p:cNvSpPr>
          <p:nvPr/>
        </p:nvSpPr>
        <p:spPr bwMode="auto">
          <a:xfrm>
            <a:off x="3048000" y="2967038"/>
            <a:ext cx="438150" cy="396875"/>
          </a:xfrm>
          <a:prstGeom prst="rect">
            <a:avLst/>
          </a:prstGeom>
          <a:noFill/>
          <a:ln w="19050">
            <a:noFill/>
            <a:miter lim="800000"/>
            <a:headEnd/>
            <a:tailEnd/>
          </a:ln>
        </p:spPr>
        <p:txBody>
          <a:bodyPr wrap="none">
            <a:spAutoFit/>
          </a:bodyPr>
          <a:lstStyle/>
          <a:p>
            <a:r>
              <a:rPr lang="en-US" altLang="zh-CN" sz="2000" b="1">
                <a:solidFill>
                  <a:srgbClr val="CC00CC"/>
                </a:solidFill>
                <a:latin typeface="Times New Roman" pitchFamily="18" charset="0"/>
              </a:rPr>
              <a:t>W</a:t>
            </a:r>
          </a:p>
        </p:txBody>
      </p:sp>
      <p:sp>
        <p:nvSpPr>
          <p:cNvPr id="80907" name="Text Box 11"/>
          <p:cNvSpPr txBox="1">
            <a:spLocks noChangeArrowheads="1"/>
          </p:cNvSpPr>
          <p:nvPr/>
        </p:nvSpPr>
        <p:spPr bwMode="auto">
          <a:xfrm>
            <a:off x="2743200" y="2662238"/>
            <a:ext cx="1092200" cy="396875"/>
          </a:xfrm>
          <a:prstGeom prst="rect">
            <a:avLst/>
          </a:prstGeom>
          <a:noFill/>
          <a:ln w="19050">
            <a:noFill/>
            <a:miter lim="800000"/>
            <a:headEnd/>
            <a:tailEnd/>
          </a:ln>
        </p:spPr>
        <p:txBody>
          <a:bodyPr wrap="none">
            <a:spAutoFit/>
          </a:bodyPr>
          <a:lstStyle/>
          <a:p>
            <a:r>
              <a:rPr lang="en-US" altLang="zh-CN" sz="2000" b="1">
                <a:solidFill>
                  <a:srgbClr val="CC00CC"/>
                </a:solidFill>
                <a:latin typeface="Times New Roman" pitchFamily="18" charset="0"/>
              </a:rPr>
              <a:t>W+△W</a:t>
            </a:r>
          </a:p>
        </p:txBody>
      </p:sp>
      <p:sp>
        <p:nvSpPr>
          <p:cNvPr id="80908" name="Line 12"/>
          <p:cNvSpPr>
            <a:spLocks noChangeShapeType="1"/>
          </p:cNvSpPr>
          <p:nvPr/>
        </p:nvSpPr>
        <p:spPr bwMode="auto">
          <a:xfrm>
            <a:off x="2362200" y="2830513"/>
            <a:ext cx="381000" cy="0"/>
          </a:xfrm>
          <a:prstGeom prst="line">
            <a:avLst/>
          </a:prstGeom>
          <a:noFill/>
          <a:ln w="19050">
            <a:solidFill>
              <a:schemeClr val="tx1"/>
            </a:solidFill>
            <a:round/>
            <a:headEnd/>
            <a:tailEnd type="triangle" w="med" len="med"/>
          </a:ln>
        </p:spPr>
        <p:txBody>
          <a:bodyPr/>
          <a:lstStyle/>
          <a:p>
            <a:endParaRPr lang="zh-CN" altLang="en-US"/>
          </a:p>
        </p:txBody>
      </p:sp>
      <p:sp>
        <p:nvSpPr>
          <p:cNvPr id="80909" name="Line 13"/>
          <p:cNvSpPr>
            <a:spLocks noChangeShapeType="1"/>
          </p:cNvSpPr>
          <p:nvPr/>
        </p:nvSpPr>
        <p:spPr bwMode="auto">
          <a:xfrm flipH="1">
            <a:off x="3810000" y="2830513"/>
            <a:ext cx="228600" cy="0"/>
          </a:xfrm>
          <a:prstGeom prst="line">
            <a:avLst/>
          </a:prstGeom>
          <a:noFill/>
          <a:ln w="19050">
            <a:solidFill>
              <a:schemeClr val="tx1"/>
            </a:solidFill>
            <a:round/>
            <a:headEnd/>
            <a:tailEnd type="triangle" w="med" len="med"/>
          </a:ln>
        </p:spPr>
        <p:txBody>
          <a:bodyPr/>
          <a:lstStyle/>
          <a:p>
            <a:endParaRPr lang="zh-CN" altLang="en-US"/>
          </a:p>
        </p:txBody>
      </p:sp>
      <p:sp>
        <p:nvSpPr>
          <p:cNvPr id="80910" name="Line 14"/>
          <p:cNvSpPr>
            <a:spLocks noChangeShapeType="1"/>
          </p:cNvSpPr>
          <p:nvPr/>
        </p:nvSpPr>
        <p:spPr bwMode="auto">
          <a:xfrm>
            <a:off x="3352800" y="3135313"/>
            <a:ext cx="228600" cy="0"/>
          </a:xfrm>
          <a:prstGeom prst="line">
            <a:avLst/>
          </a:prstGeom>
          <a:noFill/>
          <a:ln w="19050">
            <a:solidFill>
              <a:schemeClr val="tx1"/>
            </a:solidFill>
            <a:round/>
            <a:headEnd/>
            <a:tailEnd type="triangle" w="med" len="med"/>
          </a:ln>
        </p:spPr>
        <p:txBody>
          <a:bodyPr/>
          <a:lstStyle/>
          <a:p>
            <a:endParaRPr lang="zh-CN" altLang="en-US"/>
          </a:p>
        </p:txBody>
      </p:sp>
      <p:sp>
        <p:nvSpPr>
          <p:cNvPr id="80911" name="Line 15"/>
          <p:cNvSpPr>
            <a:spLocks noChangeShapeType="1"/>
          </p:cNvSpPr>
          <p:nvPr/>
        </p:nvSpPr>
        <p:spPr bwMode="auto">
          <a:xfrm flipH="1">
            <a:off x="2971800" y="3135313"/>
            <a:ext cx="152400" cy="0"/>
          </a:xfrm>
          <a:prstGeom prst="line">
            <a:avLst/>
          </a:prstGeom>
          <a:noFill/>
          <a:ln w="19050">
            <a:solidFill>
              <a:schemeClr val="tx1"/>
            </a:solidFill>
            <a:round/>
            <a:headEnd/>
            <a:tailEnd type="triangle" w="med" len="med"/>
          </a:ln>
        </p:spPr>
        <p:txBody>
          <a:bodyPr/>
          <a:lstStyle/>
          <a:p>
            <a:endParaRPr lang="zh-CN" altLang="en-US"/>
          </a:p>
        </p:txBody>
      </p:sp>
      <p:sp>
        <p:nvSpPr>
          <p:cNvPr id="16" name="Text Box 3"/>
          <p:cNvSpPr txBox="1">
            <a:spLocks noChangeArrowheads="1"/>
          </p:cNvSpPr>
          <p:nvPr/>
        </p:nvSpPr>
        <p:spPr bwMode="auto">
          <a:xfrm>
            <a:off x="498475" y="1739900"/>
            <a:ext cx="7696200" cy="979488"/>
          </a:xfrm>
          <a:prstGeom prst="rect">
            <a:avLst/>
          </a:prstGeom>
          <a:noFill/>
          <a:ln w="12700">
            <a:noFill/>
            <a:miter lim="800000"/>
            <a:headEnd/>
            <a:tailEnd/>
          </a:ln>
        </p:spPr>
        <p:txBody>
          <a:bodyPr>
            <a:spAutoFit/>
          </a:bodyPr>
          <a:lstStyle/>
          <a:p>
            <a:pPr algn="just" eaLnBrk="0" hangingPunct="0">
              <a:lnSpc>
                <a:spcPct val="120000"/>
              </a:lnSpc>
            </a:pPr>
            <a:r>
              <a:rPr kumimoji="1" lang="zh-CN" altLang="en-US" sz="2400" b="1">
                <a:solidFill>
                  <a:schemeClr val="accent2"/>
                </a:solidFill>
                <a:latin typeface="宋体" pitchFamily="2" charset="-122"/>
              </a:rPr>
              <a:t>当外加反向电压降低时，耗尽层变窄，空间电荷量减小，相当于电容的放电。</a:t>
            </a:r>
          </a:p>
        </p:txBody>
      </p:sp>
      <p:sp>
        <p:nvSpPr>
          <p:cNvPr id="18" name="Rectangle 9"/>
          <p:cNvSpPr>
            <a:spLocks noChangeArrowheads="1"/>
          </p:cNvSpPr>
          <p:nvPr/>
        </p:nvSpPr>
        <p:spPr bwMode="auto">
          <a:xfrm>
            <a:off x="352425" y="5688013"/>
            <a:ext cx="8210550" cy="920750"/>
          </a:xfrm>
          <a:prstGeom prst="rect">
            <a:avLst/>
          </a:prstGeom>
          <a:noFill/>
          <a:ln w="12700">
            <a:noFill/>
            <a:miter lim="800000"/>
            <a:headEnd/>
            <a:tailEnd/>
          </a:ln>
        </p:spPr>
        <p:txBody>
          <a:bodyPr>
            <a:spAutoFit/>
          </a:bodyPr>
          <a:lstStyle/>
          <a:p>
            <a:pPr algn="just" eaLnBrk="0" hangingPunct="0">
              <a:lnSpc>
                <a:spcPct val="120000"/>
              </a:lnSpc>
            </a:pPr>
            <a:r>
              <a:rPr kumimoji="1" lang="zh-CN" altLang="en-US" sz="2400" b="1" dirty="0">
                <a:solidFill>
                  <a:srgbClr val="CC0000"/>
                </a:solidFill>
                <a:latin typeface="宋体" pitchFamily="2" charset="-122"/>
              </a:rPr>
              <a:t>注意：</a:t>
            </a:r>
            <a:r>
              <a:rPr kumimoji="1" lang="zh-CN" altLang="en-US" sz="2400" b="1" dirty="0">
                <a:solidFill>
                  <a:srgbClr val="000000"/>
                </a:solidFill>
                <a:latin typeface="宋体" pitchFamily="2" charset="-122"/>
              </a:rPr>
              <a:t>势垒电容和扩散电容均是非线性电容</a:t>
            </a:r>
            <a:r>
              <a:rPr kumimoji="1" lang="en-US" altLang="zh-CN" sz="2400" b="1" dirty="0">
                <a:solidFill>
                  <a:srgbClr val="000000"/>
                </a:solidFill>
                <a:latin typeface="宋体" pitchFamily="2" charset="-122"/>
              </a:rPr>
              <a:t>,</a:t>
            </a:r>
            <a:r>
              <a:rPr kumimoji="1" lang="zh-CN" altLang="en-US" sz="2400" b="1" dirty="0">
                <a:solidFill>
                  <a:srgbClr val="000000"/>
                </a:solidFill>
                <a:latin typeface="宋体" pitchFamily="2" charset="-122"/>
              </a:rPr>
              <a:t>并同时存在。外加电压变化缓慢时可以忽略，但是变化较快时不容忽略。</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21" grpId="0"/>
      <p:bldP spid="16"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3" name="标题 1"/>
          <p:cNvSpPr>
            <a:spLocks noGrp="1"/>
          </p:cNvSpPr>
          <p:nvPr>
            <p:ph type="title"/>
          </p:nvPr>
        </p:nvSpPr>
        <p:spPr>
          <a:xfrm>
            <a:off x="701675" y="71438"/>
            <a:ext cx="7888288" cy="646112"/>
          </a:xfrm>
        </p:spPr>
        <p:txBody>
          <a:bodyPr/>
          <a:lstStyle/>
          <a:p>
            <a:pPr eaLnBrk="1" hangingPunct="1"/>
            <a:r>
              <a:rPr lang="en-US" altLang="zh-CN" smtClean="0">
                <a:solidFill>
                  <a:srgbClr val="FF0000"/>
                </a:solidFill>
              </a:rPr>
              <a:t>2.4.4  </a:t>
            </a:r>
            <a:r>
              <a:rPr lang="zh-CN" altLang="en-US" smtClean="0">
                <a:solidFill>
                  <a:srgbClr val="FF0000"/>
                </a:solidFill>
              </a:rPr>
              <a:t>积分电路和微分电路</a:t>
            </a:r>
          </a:p>
        </p:txBody>
      </p:sp>
      <p:graphicFrame>
        <p:nvGraphicFramePr>
          <p:cNvPr id="41986" name="Object 23"/>
          <p:cNvGraphicFramePr>
            <a:graphicFrameLocks noChangeAspect="1"/>
          </p:cNvGraphicFramePr>
          <p:nvPr/>
        </p:nvGraphicFramePr>
        <p:xfrm>
          <a:off x="4787900" y="800100"/>
          <a:ext cx="3922713" cy="2628900"/>
        </p:xfrm>
        <a:graphic>
          <a:graphicData uri="http://schemas.openxmlformats.org/presentationml/2006/ole">
            <p:oleObj spid="_x0000_s174082" name="Picture" r:id="rId5" imgW="1960732" imgH="1315884" progId="Word.Picture.8">
              <p:embed/>
            </p:oleObj>
          </a:graphicData>
        </a:graphic>
      </p:graphicFrame>
      <p:sp>
        <p:nvSpPr>
          <p:cNvPr id="41994" name="Rectangle 3"/>
          <p:cNvSpPr>
            <a:spLocks noChangeArrowheads="1"/>
          </p:cNvSpPr>
          <p:nvPr/>
        </p:nvSpPr>
        <p:spPr bwMode="auto">
          <a:xfrm>
            <a:off x="503238" y="749300"/>
            <a:ext cx="4038600" cy="519113"/>
          </a:xfrm>
          <a:prstGeom prst="rect">
            <a:avLst/>
          </a:prstGeom>
          <a:noFill/>
          <a:ln w="12700" cap="sq">
            <a:noFill/>
            <a:miter lim="800000"/>
            <a:headEnd type="none" w="sm" len="sm"/>
            <a:tailEnd type="none" w="sm" len="sm"/>
          </a:ln>
        </p:spPr>
        <p:txBody>
          <a:bodyPr>
            <a:spAutoFit/>
          </a:bodyPr>
          <a:lstStyle/>
          <a:p>
            <a:pPr>
              <a:spcBef>
                <a:spcPct val="20000"/>
              </a:spcBef>
              <a:buClr>
                <a:srgbClr val="0000FF"/>
              </a:buClr>
              <a:buSzPct val="85000"/>
              <a:buFont typeface="Monotype Sorts" pitchFamily="2" charset="2"/>
              <a:buNone/>
            </a:pPr>
            <a:r>
              <a:rPr lang="en-US" altLang="zh-CN" sz="2800" b="1" dirty="0">
                <a:solidFill>
                  <a:srgbClr val="FF0000"/>
                </a:solidFill>
                <a:latin typeface="楷体_GB2312" pitchFamily="49" charset="-122"/>
                <a:ea typeface="楷体_GB2312" pitchFamily="49" charset="-122"/>
              </a:rPr>
              <a:t>1. </a:t>
            </a:r>
            <a:r>
              <a:rPr lang="zh-CN" altLang="en-US" sz="2800" b="1" dirty="0">
                <a:solidFill>
                  <a:srgbClr val="FF0000"/>
                </a:solidFill>
                <a:latin typeface="楷体_GB2312" pitchFamily="49" charset="-122"/>
                <a:ea typeface="楷体_GB2312" pitchFamily="49" charset="-122"/>
              </a:rPr>
              <a:t>积分电路</a:t>
            </a:r>
          </a:p>
        </p:txBody>
      </p:sp>
      <p:sp>
        <p:nvSpPr>
          <p:cNvPr id="24" name="Rectangle 4"/>
          <p:cNvSpPr>
            <a:spLocks noChangeArrowheads="1"/>
          </p:cNvSpPr>
          <p:nvPr/>
        </p:nvSpPr>
        <p:spPr bwMode="auto">
          <a:xfrm>
            <a:off x="533400" y="5170488"/>
            <a:ext cx="6042025" cy="530225"/>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buClr>
                <a:srgbClr val="CC0000"/>
              </a:buClr>
              <a:buFont typeface="Wingdings" pitchFamily="2" charset="2"/>
              <a:buNone/>
            </a:pPr>
            <a:r>
              <a:rPr lang="zh-CN" altLang="en-US" sz="2400" b="1">
                <a:solidFill>
                  <a:srgbClr val="000000"/>
                </a:solidFill>
                <a:latin typeface="Book Antiqua" pitchFamily="18" charset="0"/>
                <a:ea typeface="楷体_GB2312" pitchFamily="49" charset="-122"/>
              </a:rPr>
              <a:t>式中，负号表示</a:t>
            </a:r>
            <a:r>
              <a:rPr lang="en-US" altLang="zh-CN" sz="2400" b="1" i="1">
                <a:solidFill>
                  <a:srgbClr val="000000"/>
                </a:solidFill>
                <a:latin typeface="Book Antiqua" pitchFamily="18" charset="0"/>
                <a:ea typeface="楷体_GB2312" pitchFamily="49" charset="-122"/>
                <a:sym typeface="Symbol" pitchFamily="18" charset="2"/>
              </a:rPr>
              <a:t>v</a:t>
            </a:r>
            <a:r>
              <a:rPr lang="en-US" altLang="zh-CN" sz="2400" b="1" baseline="-25000">
                <a:solidFill>
                  <a:srgbClr val="000000"/>
                </a:solidFill>
                <a:latin typeface="Book Antiqua" pitchFamily="18" charset="0"/>
                <a:ea typeface="楷体_GB2312" pitchFamily="49" charset="-122"/>
                <a:sym typeface="Symbol" pitchFamily="18" charset="2"/>
              </a:rPr>
              <a:t>o</a:t>
            </a:r>
            <a:r>
              <a:rPr lang="zh-CN" altLang="en-US" sz="2400" b="1">
                <a:solidFill>
                  <a:srgbClr val="000000"/>
                </a:solidFill>
                <a:latin typeface="Book Antiqua" pitchFamily="18" charset="0"/>
                <a:ea typeface="楷体_GB2312" pitchFamily="49" charset="-122"/>
              </a:rPr>
              <a:t>与</a:t>
            </a:r>
            <a:r>
              <a:rPr lang="en-US" altLang="zh-CN" sz="2400" b="1" i="1">
                <a:solidFill>
                  <a:srgbClr val="000000"/>
                </a:solidFill>
                <a:latin typeface="Book Antiqua" pitchFamily="18" charset="0"/>
                <a:ea typeface="楷体_GB2312" pitchFamily="49" charset="-122"/>
                <a:sym typeface="Symbol" pitchFamily="18" charset="2"/>
              </a:rPr>
              <a:t>v</a:t>
            </a:r>
            <a:r>
              <a:rPr lang="en-US" altLang="zh-CN" sz="2400" b="1" baseline="-25000">
                <a:solidFill>
                  <a:srgbClr val="000000"/>
                </a:solidFill>
                <a:latin typeface="Book Antiqua" pitchFamily="18" charset="0"/>
                <a:ea typeface="楷体_GB2312" pitchFamily="49" charset="-122"/>
                <a:sym typeface="Symbol" pitchFamily="18" charset="2"/>
              </a:rPr>
              <a:t>i</a:t>
            </a:r>
            <a:r>
              <a:rPr lang="zh-CN" altLang="en-US" sz="2400" b="1">
                <a:solidFill>
                  <a:srgbClr val="000000"/>
                </a:solidFill>
                <a:latin typeface="Book Antiqua" pitchFamily="18" charset="0"/>
                <a:ea typeface="楷体_GB2312" pitchFamily="49" charset="-122"/>
              </a:rPr>
              <a:t>在相位上是相反的。</a:t>
            </a:r>
          </a:p>
        </p:txBody>
      </p:sp>
      <p:sp>
        <p:nvSpPr>
          <p:cNvPr id="25" name="Rectangle 5"/>
          <p:cNvSpPr>
            <a:spLocks noChangeArrowheads="1"/>
          </p:cNvSpPr>
          <p:nvPr/>
        </p:nvSpPr>
        <p:spPr bwMode="auto">
          <a:xfrm>
            <a:off x="525463" y="1287463"/>
            <a:ext cx="2751137" cy="534987"/>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buClr>
                <a:srgbClr val="CC0000"/>
              </a:buClr>
              <a:buFont typeface="Wingdings" pitchFamily="2" charset="2"/>
              <a:buNone/>
            </a:pPr>
            <a:r>
              <a:rPr lang="zh-CN" altLang="en-US" sz="2400" b="1">
                <a:solidFill>
                  <a:srgbClr val="000000"/>
                </a:solidFill>
                <a:latin typeface="楷体_GB2312" pitchFamily="49" charset="-122"/>
                <a:ea typeface="楷体_GB2312" pitchFamily="49" charset="-122"/>
              </a:rPr>
              <a:t>根据</a:t>
            </a:r>
            <a:r>
              <a:rPr lang="zh-CN" altLang="en-US" sz="2400" b="1">
                <a:solidFill>
                  <a:srgbClr val="000000"/>
                </a:solidFill>
                <a:latin typeface="Arial Narrow" pitchFamily="34" charset="0"/>
                <a:ea typeface="楷体_GB2312" pitchFamily="49" charset="-122"/>
              </a:rPr>
              <a:t>“</a:t>
            </a:r>
            <a:r>
              <a:rPr lang="zh-CN" altLang="en-US" sz="2400" b="1">
                <a:solidFill>
                  <a:srgbClr val="000000"/>
                </a:solidFill>
                <a:latin typeface="楷体_GB2312" pitchFamily="49" charset="-122"/>
                <a:ea typeface="楷体_GB2312" pitchFamily="49" charset="-122"/>
              </a:rPr>
              <a:t>虚短</a:t>
            </a:r>
            <a:r>
              <a:rPr lang="zh-CN" altLang="en-US" sz="2400" b="1">
                <a:solidFill>
                  <a:srgbClr val="000000"/>
                </a:solidFill>
                <a:latin typeface="Arial Narrow" pitchFamily="34" charset="0"/>
                <a:ea typeface="楷体_GB2312" pitchFamily="49" charset="-122"/>
              </a:rPr>
              <a:t>”</a:t>
            </a:r>
            <a:r>
              <a:rPr lang="zh-CN" altLang="en-US" sz="2400" b="1">
                <a:solidFill>
                  <a:srgbClr val="000000"/>
                </a:solidFill>
                <a:latin typeface="楷体_GB2312" pitchFamily="49" charset="-122"/>
                <a:ea typeface="楷体_GB2312" pitchFamily="49" charset="-122"/>
              </a:rPr>
              <a:t>，得</a:t>
            </a:r>
          </a:p>
        </p:txBody>
      </p:sp>
      <p:sp>
        <p:nvSpPr>
          <p:cNvPr id="26" name="Rectangle 6"/>
          <p:cNvSpPr>
            <a:spLocks noChangeArrowheads="1"/>
          </p:cNvSpPr>
          <p:nvPr/>
        </p:nvSpPr>
        <p:spPr bwMode="auto">
          <a:xfrm>
            <a:off x="506413" y="1860550"/>
            <a:ext cx="3048000" cy="534988"/>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buClr>
                <a:srgbClr val="CC0000"/>
              </a:buClr>
              <a:buFont typeface="Wingdings" pitchFamily="2" charset="2"/>
              <a:buNone/>
            </a:pPr>
            <a:r>
              <a:rPr lang="zh-CN" altLang="en-US" sz="2400" b="1">
                <a:solidFill>
                  <a:srgbClr val="000000"/>
                </a:solidFill>
                <a:latin typeface="楷体_GB2312" pitchFamily="49" charset="-122"/>
                <a:ea typeface="楷体_GB2312" pitchFamily="49" charset="-122"/>
              </a:rPr>
              <a:t>根据</a:t>
            </a:r>
            <a:r>
              <a:rPr lang="zh-CN" altLang="en-US" sz="2400" b="1">
                <a:solidFill>
                  <a:srgbClr val="000000"/>
                </a:solidFill>
                <a:latin typeface="Arial Narrow" pitchFamily="34" charset="0"/>
                <a:ea typeface="楷体_GB2312" pitchFamily="49" charset="-122"/>
              </a:rPr>
              <a:t>“</a:t>
            </a:r>
            <a:r>
              <a:rPr lang="zh-CN" altLang="en-US" sz="2400" b="1">
                <a:solidFill>
                  <a:srgbClr val="000000"/>
                </a:solidFill>
                <a:latin typeface="楷体_GB2312" pitchFamily="49" charset="-122"/>
                <a:ea typeface="楷体_GB2312" pitchFamily="49" charset="-122"/>
              </a:rPr>
              <a:t>虚断</a:t>
            </a:r>
            <a:r>
              <a:rPr lang="zh-CN" altLang="en-US" sz="2400" b="1">
                <a:solidFill>
                  <a:srgbClr val="000000"/>
                </a:solidFill>
                <a:latin typeface="Arial Narrow" pitchFamily="34" charset="0"/>
                <a:ea typeface="楷体_GB2312" pitchFamily="49" charset="-122"/>
              </a:rPr>
              <a:t>”</a:t>
            </a:r>
            <a:r>
              <a:rPr lang="zh-CN" altLang="en-US" sz="2400" b="1">
                <a:solidFill>
                  <a:srgbClr val="000000"/>
                </a:solidFill>
                <a:latin typeface="楷体_GB2312" pitchFamily="49" charset="-122"/>
                <a:ea typeface="楷体_GB2312" pitchFamily="49" charset="-122"/>
              </a:rPr>
              <a:t>，得</a:t>
            </a:r>
          </a:p>
        </p:txBody>
      </p:sp>
      <p:graphicFrame>
        <p:nvGraphicFramePr>
          <p:cNvPr id="27" name="Object 7"/>
          <p:cNvGraphicFramePr>
            <a:graphicFrameLocks noChangeAspect="1"/>
          </p:cNvGraphicFramePr>
          <p:nvPr/>
        </p:nvGraphicFramePr>
        <p:xfrm>
          <a:off x="3209925" y="1301750"/>
          <a:ext cx="1506538" cy="503238"/>
        </p:xfrm>
        <a:graphic>
          <a:graphicData uri="http://schemas.openxmlformats.org/presentationml/2006/ole">
            <p:oleObj spid="_x0000_s174083" name="Equation" r:id="rId6" imgW="685800" imgH="228600" progId="Equation.3">
              <p:embed/>
            </p:oleObj>
          </a:graphicData>
        </a:graphic>
      </p:graphicFrame>
      <p:graphicFrame>
        <p:nvGraphicFramePr>
          <p:cNvPr id="28" name="Object 8"/>
          <p:cNvGraphicFramePr>
            <a:graphicFrameLocks noChangeAspect="1"/>
          </p:cNvGraphicFramePr>
          <p:nvPr/>
        </p:nvGraphicFramePr>
        <p:xfrm>
          <a:off x="3276600" y="1911350"/>
          <a:ext cx="754063" cy="446088"/>
        </p:xfrm>
        <a:graphic>
          <a:graphicData uri="http://schemas.openxmlformats.org/presentationml/2006/ole">
            <p:oleObj spid="_x0000_s174084" name="Equation" r:id="rId7" imgW="342751" imgH="203112" progId="Equation.3">
              <p:embed/>
            </p:oleObj>
          </a:graphicData>
        </a:graphic>
      </p:graphicFrame>
      <p:grpSp>
        <p:nvGrpSpPr>
          <p:cNvPr id="2" name="Group 9"/>
          <p:cNvGrpSpPr>
            <a:grpSpLocks/>
          </p:cNvGrpSpPr>
          <p:nvPr/>
        </p:nvGrpSpPr>
        <p:grpSpPr bwMode="auto">
          <a:xfrm>
            <a:off x="836613" y="2322515"/>
            <a:ext cx="2705100" cy="855663"/>
            <a:chOff x="384" y="1789"/>
            <a:chExt cx="1704" cy="539"/>
          </a:xfrm>
        </p:grpSpPr>
        <p:sp>
          <p:nvSpPr>
            <p:cNvPr id="30" name="Rectangle 10"/>
            <p:cNvSpPr>
              <a:spLocks noChangeArrowheads="1"/>
            </p:cNvSpPr>
            <p:nvPr/>
          </p:nvSpPr>
          <p:spPr bwMode="auto">
            <a:xfrm>
              <a:off x="384" y="1878"/>
              <a:ext cx="684" cy="334"/>
            </a:xfrm>
            <a:prstGeom prst="rect">
              <a:avLst/>
            </a:prstGeom>
            <a:noFill/>
            <a:ln>
              <a:noFill/>
            </a:ln>
            <a:effectLs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smtClean="0">
                  <a:solidFill>
                    <a:srgbClr val="000000"/>
                  </a:solidFill>
                  <a:latin typeface="楷体_GB2312" pitchFamily="49" charset="-122"/>
                </a:rPr>
                <a:t>因此</a:t>
              </a:r>
            </a:p>
          </p:txBody>
        </p:sp>
        <p:graphicFrame>
          <p:nvGraphicFramePr>
            <p:cNvPr id="41992" name="Object 11"/>
            <p:cNvGraphicFramePr>
              <a:graphicFrameLocks noChangeAspect="1"/>
            </p:cNvGraphicFramePr>
            <p:nvPr/>
          </p:nvGraphicFramePr>
          <p:xfrm>
            <a:off x="1177" y="1789"/>
            <a:ext cx="911" cy="539"/>
          </p:xfrm>
          <a:graphic>
            <a:graphicData uri="http://schemas.openxmlformats.org/presentationml/2006/ole">
              <p:oleObj spid="_x0000_s174085" name="Equation" r:id="rId8" imgW="660240" imgH="393480" progId="Equation.DSMT4">
                <p:embed/>
              </p:oleObj>
            </a:graphicData>
          </a:graphic>
        </p:graphicFrame>
      </p:grpSp>
      <p:grpSp>
        <p:nvGrpSpPr>
          <p:cNvPr id="3" name="Group 12"/>
          <p:cNvGrpSpPr>
            <a:grpSpLocks/>
          </p:cNvGrpSpPr>
          <p:nvPr/>
        </p:nvGrpSpPr>
        <p:grpSpPr bwMode="auto">
          <a:xfrm>
            <a:off x="303213" y="3113088"/>
            <a:ext cx="4838700" cy="544512"/>
            <a:chOff x="108" y="1948"/>
            <a:chExt cx="3048" cy="343"/>
          </a:xfrm>
        </p:grpSpPr>
        <p:sp>
          <p:nvSpPr>
            <p:cNvPr id="33" name="Rectangle 13"/>
            <p:cNvSpPr>
              <a:spLocks noChangeArrowheads="1"/>
            </p:cNvSpPr>
            <p:nvPr/>
          </p:nvSpPr>
          <p:spPr bwMode="auto">
            <a:xfrm>
              <a:off x="108" y="1948"/>
              <a:ext cx="3048" cy="334"/>
            </a:xfrm>
            <a:prstGeom prst="rect">
              <a:avLst/>
            </a:prstGeom>
            <a:noFill/>
            <a:ln>
              <a:noFill/>
            </a:ln>
            <a:effectLs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smtClean="0">
                  <a:solidFill>
                    <a:srgbClr val="000000"/>
                  </a:solidFill>
                  <a:latin typeface="楷体_GB2312" pitchFamily="49" charset="-122"/>
                </a:rPr>
                <a:t>电容器被充电，其充电电流为</a:t>
              </a:r>
            </a:p>
          </p:txBody>
        </p:sp>
        <p:graphicFrame>
          <p:nvGraphicFramePr>
            <p:cNvPr id="41991" name="Object 14"/>
            <p:cNvGraphicFramePr>
              <a:graphicFrameLocks noChangeAspect="1"/>
            </p:cNvGraphicFramePr>
            <p:nvPr/>
          </p:nvGraphicFramePr>
          <p:xfrm>
            <a:off x="2749" y="2008"/>
            <a:ext cx="219" cy="283"/>
          </p:xfrm>
          <a:graphic>
            <a:graphicData uri="http://schemas.openxmlformats.org/presentationml/2006/ole">
              <p:oleObj spid="_x0000_s174086" name="公式" r:id="rId9" imgW="126835" imgH="202936" progId="Equation.3">
                <p:embed/>
              </p:oleObj>
            </a:graphicData>
          </a:graphic>
        </p:graphicFrame>
      </p:grpSp>
      <p:sp>
        <p:nvSpPr>
          <p:cNvPr id="35" name="Rectangle 15"/>
          <p:cNvSpPr>
            <a:spLocks noChangeArrowheads="1"/>
          </p:cNvSpPr>
          <p:nvPr/>
        </p:nvSpPr>
        <p:spPr bwMode="auto">
          <a:xfrm>
            <a:off x="398463" y="3722688"/>
            <a:ext cx="4857750" cy="530225"/>
          </a:xfrm>
          <a:prstGeom prst="rect">
            <a:avLst/>
          </a:prstGeom>
          <a:noFill/>
          <a:ln>
            <a:noFill/>
          </a:ln>
          <a:effectLst/>
          <a:extLst/>
        </p:spPr>
        <p:txBody>
          <a:bodyPr>
            <a:spAutoFit/>
          </a:bodyPr>
          <a:lstStyle>
            <a:lvl1pPr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lgn="just">
              <a:lnSpc>
                <a:spcPct val="120000"/>
              </a:lnSpc>
              <a:buClr>
                <a:srgbClr val="CC0000"/>
              </a:buClr>
              <a:buFont typeface="Wingdings" pitchFamily="2" charset="2"/>
              <a:buNone/>
              <a:defRPr/>
            </a:pPr>
            <a:r>
              <a:rPr lang="zh-CN" altLang="en-US" sz="2400" kern="0" smtClean="0">
                <a:solidFill>
                  <a:srgbClr val="000000"/>
                </a:solidFill>
              </a:rPr>
              <a:t>设电容器</a:t>
            </a:r>
            <a:r>
              <a:rPr lang="en-US" altLang="zh-CN" sz="2400" i="1" kern="0" smtClean="0">
                <a:solidFill>
                  <a:srgbClr val="000000"/>
                </a:solidFill>
                <a:latin typeface="Times New Roman" pitchFamily="18" charset="0"/>
              </a:rPr>
              <a:t>C</a:t>
            </a:r>
            <a:r>
              <a:rPr lang="zh-CN" altLang="en-US" sz="2400" kern="0" smtClean="0">
                <a:solidFill>
                  <a:srgbClr val="000000"/>
                </a:solidFill>
              </a:rPr>
              <a:t>的初始电压为零，则</a:t>
            </a:r>
          </a:p>
        </p:txBody>
      </p:sp>
      <p:graphicFrame>
        <p:nvGraphicFramePr>
          <p:cNvPr id="36" name="Object 16"/>
          <p:cNvGraphicFramePr>
            <a:graphicFrameLocks noChangeAspect="1"/>
          </p:cNvGraphicFramePr>
          <p:nvPr/>
        </p:nvGraphicFramePr>
        <p:xfrm>
          <a:off x="774700" y="4241800"/>
          <a:ext cx="3517900" cy="774700"/>
        </p:xfrm>
        <a:graphic>
          <a:graphicData uri="http://schemas.openxmlformats.org/presentationml/2006/ole">
            <p:oleObj spid="_x0000_s174087" name="Equation" r:id="rId10" imgW="1765080" imgH="393480" progId="Equation.DSMT4">
              <p:embed/>
            </p:oleObj>
          </a:graphicData>
        </a:graphic>
      </p:graphicFrame>
      <p:grpSp>
        <p:nvGrpSpPr>
          <p:cNvPr id="4" name="Group 17"/>
          <p:cNvGrpSpPr>
            <a:grpSpLocks/>
          </p:cNvGrpSpPr>
          <p:nvPr/>
        </p:nvGrpSpPr>
        <p:grpSpPr bwMode="auto">
          <a:xfrm>
            <a:off x="5162549" y="4227516"/>
            <a:ext cx="3143250" cy="855663"/>
            <a:chOff x="3252" y="3000"/>
            <a:chExt cx="1980" cy="539"/>
          </a:xfrm>
        </p:grpSpPr>
        <p:sp>
          <p:nvSpPr>
            <p:cNvPr id="38" name="AutoShape 18"/>
            <p:cNvSpPr>
              <a:spLocks noChangeArrowheads="1"/>
            </p:cNvSpPr>
            <p:nvPr/>
          </p:nvSpPr>
          <p:spPr bwMode="auto">
            <a:xfrm>
              <a:off x="3252" y="3194"/>
              <a:ext cx="288" cy="192"/>
            </a:xfrm>
            <a:prstGeom prst="rightArrow">
              <a:avLst>
                <a:gd name="adj1" fmla="val 50000"/>
                <a:gd name="adj2" fmla="val 37500"/>
              </a:avLst>
            </a:prstGeom>
            <a:solidFill>
              <a:srgbClr val="A3B2C1"/>
            </a:solidFill>
            <a:ln w="19050">
              <a:solidFill>
                <a:srgbClr val="000000"/>
              </a:solidFill>
              <a:miter lim="800000"/>
              <a:headEnd/>
              <a:tailEnd/>
            </a:ln>
            <a:effectLst/>
            <a:extLst/>
          </p:spPr>
          <p:txBody>
            <a:bodyPr wrap="none" anchor="ctr">
              <a:spAutoFit/>
            </a:bodyPr>
            <a:lstStyle/>
            <a:p>
              <a:pPr algn="ctr">
                <a:defRPr/>
              </a:pPr>
              <a:endParaRPr lang="zh-CN" altLang="en-US" b="1" kern="0">
                <a:solidFill>
                  <a:srgbClr val="000000"/>
                </a:solidFill>
                <a:latin typeface="Arial Narrow" pitchFamily="34" charset="0"/>
                <a:ea typeface="+mn-ea"/>
              </a:endParaRPr>
            </a:p>
          </p:txBody>
        </p:sp>
        <p:graphicFrame>
          <p:nvGraphicFramePr>
            <p:cNvPr id="41990" name="Object 19"/>
            <p:cNvGraphicFramePr>
              <a:graphicFrameLocks noChangeAspect="1"/>
            </p:cNvGraphicFramePr>
            <p:nvPr/>
          </p:nvGraphicFramePr>
          <p:xfrm>
            <a:off x="3848" y="3000"/>
            <a:ext cx="1384" cy="539"/>
          </p:xfrm>
          <a:graphic>
            <a:graphicData uri="http://schemas.openxmlformats.org/presentationml/2006/ole">
              <p:oleObj spid="_x0000_s174088" name="Equation" r:id="rId11" imgW="1002960" imgH="393480" progId="Equation.DSMT4">
                <p:embed/>
              </p:oleObj>
            </a:graphicData>
          </a:graphic>
        </p:graphicFrame>
      </p:grpSp>
      <p:sp>
        <p:nvSpPr>
          <p:cNvPr id="40" name="Rectangle 20"/>
          <p:cNvSpPr>
            <a:spLocks noChangeArrowheads="1"/>
          </p:cNvSpPr>
          <p:nvPr/>
        </p:nvSpPr>
        <p:spPr bwMode="auto">
          <a:xfrm>
            <a:off x="6948488" y="5094288"/>
            <a:ext cx="1858962" cy="457200"/>
          </a:xfrm>
          <a:prstGeom prst="rect">
            <a:avLst/>
          </a:prstGeom>
          <a:noFill/>
          <a:ln w="12700" cap="sq">
            <a:noFill/>
            <a:miter lim="800000"/>
            <a:headEnd type="none" w="sm" len="sm"/>
            <a:tailEnd type="none" w="sm" len="sm"/>
          </a:ln>
        </p:spPr>
        <p:txBody>
          <a:bodyPr>
            <a:spAutoFit/>
          </a:bodyPr>
          <a:lstStyle/>
          <a:p>
            <a:pPr algn="just">
              <a:lnSpc>
                <a:spcPct val="120000"/>
              </a:lnSpc>
              <a:spcBef>
                <a:spcPct val="20000"/>
              </a:spcBef>
              <a:buClr>
                <a:srgbClr val="CC0000"/>
              </a:buClr>
              <a:buFont typeface="Wingdings" pitchFamily="2" charset="2"/>
              <a:buNone/>
            </a:pPr>
            <a:r>
              <a:rPr lang="zh-CN" altLang="en-US" sz="2000" b="1">
                <a:solidFill>
                  <a:srgbClr val="000000"/>
                </a:solidFill>
                <a:latin typeface="楷体_GB2312" pitchFamily="49" charset="-122"/>
                <a:ea typeface="楷体_GB2312" pitchFamily="49" charset="-122"/>
              </a:rPr>
              <a:t>（积分运算）</a:t>
            </a:r>
          </a:p>
        </p:txBody>
      </p:sp>
      <p:sp>
        <p:nvSpPr>
          <p:cNvPr id="22" name="Text Box 54"/>
          <p:cNvSpPr txBox="1">
            <a:spLocks noChangeArrowheads="1"/>
          </p:cNvSpPr>
          <p:nvPr/>
        </p:nvSpPr>
        <p:spPr bwMode="auto">
          <a:xfrm>
            <a:off x="214313" y="5643563"/>
            <a:ext cx="8763000" cy="1130760"/>
          </a:xfrm>
          <a:prstGeom prst="rect">
            <a:avLst/>
          </a:prstGeom>
          <a:noFill/>
          <a:ln w="9525" algn="ctr">
            <a:noFill/>
            <a:miter lim="800000"/>
            <a:headEnd/>
            <a:tailEnd/>
          </a:ln>
        </p:spPr>
        <p:txBody>
          <a:bodyPr lIns="90000" tIns="46800" rIns="90000" bIns="46800">
            <a:spAutoFit/>
          </a:bodyPr>
          <a:lstStyle/>
          <a:p>
            <a:pPr>
              <a:lnSpc>
                <a:spcPct val="150000"/>
              </a:lnSpc>
              <a:spcBef>
                <a:spcPct val="50000"/>
              </a:spcBef>
            </a:pPr>
            <a:r>
              <a:rPr lang="zh-CN" altLang="en-US" sz="2400" b="1" dirty="0"/>
              <a:t>输出电压</a:t>
            </a:r>
            <a:r>
              <a:rPr lang="en-US" altLang="zh-CN" sz="2400" b="1" dirty="0" err="1"/>
              <a:t>v</a:t>
            </a:r>
            <a:r>
              <a:rPr lang="en-US" altLang="zh-CN" sz="2400" b="1" baseline="-25000" dirty="0" err="1"/>
              <a:t>o</a:t>
            </a:r>
            <a:r>
              <a:rPr lang="zh-CN" altLang="en-US" sz="2400" b="1" dirty="0"/>
              <a:t>为输入电压</a:t>
            </a:r>
            <a:r>
              <a:rPr lang="en-US" altLang="zh-CN" sz="2400" b="1" dirty="0"/>
              <a:t>v</a:t>
            </a:r>
            <a:r>
              <a:rPr lang="en-US" altLang="zh-CN" sz="2400" b="1" baseline="-25000" dirty="0"/>
              <a:t>i</a:t>
            </a:r>
            <a:r>
              <a:rPr lang="zh-CN" altLang="en-US" sz="2400" b="1" dirty="0"/>
              <a:t>对时间的积分，其实质是电容两端电压</a:t>
            </a:r>
            <a:r>
              <a:rPr lang="en-US" altLang="zh-CN" sz="2400" b="1" dirty="0" err="1"/>
              <a:t>v</a:t>
            </a:r>
            <a:r>
              <a:rPr lang="en-US" altLang="zh-CN" sz="2400" b="1" baseline="-25000" dirty="0" err="1"/>
              <a:t>c</a:t>
            </a:r>
            <a:r>
              <a:rPr lang="zh-CN" altLang="en-US" sz="2400" b="1" dirty="0"/>
              <a:t>为流过电容电流</a:t>
            </a:r>
            <a:r>
              <a:rPr lang="en-US" altLang="zh-CN" sz="2400" b="1" dirty="0" err="1"/>
              <a:t>i</a:t>
            </a:r>
            <a:r>
              <a:rPr lang="en-US" altLang="zh-CN" sz="2400" b="1" baseline="-25000" dirty="0" err="1"/>
              <a:t>c</a:t>
            </a:r>
            <a:r>
              <a:rPr lang="zh-CN" altLang="en-US" sz="2400" b="1" dirty="0"/>
              <a:t>的</a:t>
            </a:r>
            <a:r>
              <a:rPr lang="zh-CN" altLang="en-US" sz="2400" b="1" dirty="0" smtClean="0"/>
              <a:t>积分。</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down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strips(downRigh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strips(downRigh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trips(downRigh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strips(downRigh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strips(downRigh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strips(downRigh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strips(downRight)">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strips(downRight)">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subTnLst>
                                    <p:audio>
                                      <p:cMediaNode>
                                        <p:cTn display="0" masterRel="sameClick">
                                          <p:stCondLst>
                                            <p:cond evt="begin" delay="0">
                                              <p:tn val="60"/>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utoUpdateAnimBg="0"/>
      <p:bldP spid="35" grpId="0" autoUpdateAnimBg="0"/>
      <p:bldP spid="40" grpId="0" autoUpdateAnimBg="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682625" y="889000"/>
            <a:ext cx="7797800" cy="3654425"/>
          </a:xfrm>
          <a:noFill/>
        </p:spPr>
        <p:txBody>
          <a:bodyPr/>
          <a:lstStyle/>
          <a:p>
            <a:pPr eaLnBrk="1" hangingPunct="1"/>
            <a:r>
              <a:rPr lang="en-US" altLang="zh-CN" sz="2800" b="1" smtClean="0">
                <a:solidFill>
                  <a:srgbClr val="000066"/>
                </a:solidFill>
                <a:latin typeface="Times New Roman" pitchFamily="18" charset="0"/>
              </a:rPr>
              <a:t>PN</a:t>
            </a:r>
            <a:r>
              <a:rPr lang="zh-CN" altLang="en-US" sz="2800" b="1" smtClean="0">
                <a:solidFill>
                  <a:srgbClr val="000066"/>
                </a:solidFill>
                <a:latin typeface="Times New Roman" pitchFamily="18" charset="0"/>
              </a:rPr>
              <a:t>结上的总电容</a:t>
            </a:r>
            <a:r>
              <a:rPr lang="en-US" altLang="zh-CN" sz="2800" b="1" i="1" smtClean="0">
                <a:solidFill>
                  <a:srgbClr val="000066"/>
                </a:solidFill>
                <a:latin typeface="Times New Roman" pitchFamily="18" charset="0"/>
              </a:rPr>
              <a:t>C</a:t>
            </a:r>
            <a:r>
              <a:rPr lang="en-US" altLang="zh-CN" sz="2800" b="1" i="1" baseline="-25000" smtClean="0">
                <a:solidFill>
                  <a:srgbClr val="000066"/>
                </a:solidFill>
                <a:latin typeface="Times New Roman" pitchFamily="18" charset="0"/>
              </a:rPr>
              <a:t>j </a:t>
            </a:r>
            <a:r>
              <a:rPr lang="en-US" altLang="zh-CN" sz="2800" b="1" smtClean="0">
                <a:solidFill>
                  <a:srgbClr val="000066"/>
                </a:solidFill>
                <a:latin typeface="Times New Roman" pitchFamily="18" charset="0"/>
              </a:rPr>
              <a:t>——</a:t>
            </a:r>
            <a:r>
              <a:rPr lang="zh-CN" altLang="en-US" sz="2800" b="1" smtClean="0">
                <a:solidFill>
                  <a:srgbClr val="FA0000"/>
                </a:solidFill>
                <a:latin typeface="Times New Roman" pitchFamily="18" charset="0"/>
              </a:rPr>
              <a:t>结电容</a:t>
            </a:r>
            <a:r>
              <a:rPr lang="zh-CN" altLang="en-US" sz="2800" b="1" smtClean="0">
                <a:solidFill>
                  <a:srgbClr val="000066"/>
                </a:solidFill>
                <a:latin typeface="Times New Roman" pitchFamily="18" charset="0"/>
              </a:rPr>
              <a:t>，是势垒电容与扩散电容之和。</a:t>
            </a:r>
          </a:p>
          <a:p>
            <a:pPr algn="just" eaLnBrk="1" hangingPunct="1">
              <a:lnSpc>
                <a:spcPct val="130000"/>
              </a:lnSpc>
              <a:spcBef>
                <a:spcPct val="50000"/>
              </a:spcBef>
              <a:buClr>
                <a:schemeClr val="bg1"/>
              </a:buClr>
              <a:buFontTx/>
              <a:buNone/>
            </a:pPr>
            <a:r>
              <a:rPr lang="zh-CN" altLang="en-US" sz="2800" b="1" smtClean="0">
                <a:solidFill>
                  <a:schemeClr val="accent2"/>
                </a:solidFill>
                <a:latin typeface="Times New Roman" pitchFamily="18" charset="0"/>
              </a:rPr>
              <a:t>                          即</a:t>
            </a:r>
            <a:r>
              <a:rPr lang="en-US" altLang="zh-CN" sz="2800" b="1" i="1" smtClean="0">
                <a:solidFill>
                  <a:schemeClr val="accent2"/>
                </a:solidFill>
                <a:latin typeface="Times New Roman" pitchFamily="18" charset="0"/>
              </a:rPr>
              <a:t>C</a:t>
            </a:r>
            <a:r>
              <a:rPr lang="en-US" altLang="zh-CN" sz="2800" b="1" i="1" baseline="-25000" smtClean="0">
                <a:solidFill>
                  <a:schemeClr val="accent2"/>
                </a:solidFill>
                <a:latin typeface="Times New Roman" pitchFamily="18" charset="0"/>
              </a:rPr>
              <a:t>j</a:t>
            </a:r>
            <a:r>
              <a:rPr lang="zh-CN" altLang="en-US" sz="2800" b="1" smtClean="0">
                <a:solidFill>
                  <a:schemeClr val="accent2"/>
                </a:solidFill>
                <a:latin typeface="Times New Roman" pitchFamily="18" charset="0"/>
              </a:rPr>
              <a:t>＝</a:t>
            </a:r>
            <a:r>
              <a:rPr lang="zh-CN" altLang="en-US" sz="2800" b="1" i="1" smtClean="0">
                <a:solidFill>
                  <a:schemeClr val="accent2"/>
                </a:solidFill>
                <a:latin typeface="Times New Roman" pitchFamily="18" charset="0"/>
              </a:rPr>
              <a:t>Ｃ</a:t>
            </a:r>
            <a:r>
              <a:rPr lang="en-US" altLang="zh-CN" sz="2800" b="1" baseline="-25000" smtClean="0">
                <a:solidFill>
                  <a:schemeClr val="accent2"/>
                </a:solidFill>
                <a:latin typeface="Times New Roman" pitchFamily="18" charset="0"/>
              </a:rPr>
              <a:t>B</a:t>
            </a:r>
            <a:r>
              <a:rPr lang="zh-CN" altLang="en-US" sz="2800" b="1" smtClean="0">
                <a:solidFill>
                  <a:schemeClr val="accent2"/>
                </a:solidFill>
                <a:latin typeface="Times New Roman" pitchFamily="18" charset="0"/>
              </a:rPr>
              <a:t>＋</a:t>
            </a:r>
            <a:r>
              <a:rPr lang="zh-CN" altLang="en-US" sz="2800" b="1" i="1" smtClean="0">
                <a:solidFill>
                  <a:schemeClr val="accent2"/>
                </a:solidFill>
                <a:latin typeface="Times New Roman" pitchFamily="18" charset="0"/>
              </a:rPr>
              <a:t>Ｃ</a:t>
            </a:r>
            <a:r>
              <a:rPr lang="zh-CN" altLang="en-US" sz="2800" b="1" baseline="-25000" smtClean="0">
                <a:solidFill>
                  <a:schemeClr val="accent2"/>
                </a:solidFill>
                <a:latin typeface="Times New Roman" pitchFamily="18" charset="0"/>
              </a:rPr>
              <a:t>Ｄ</a:t>
            </a:r>
            <a:endParaRPr lang="zh-CN" altLang="en-US" sz="2800" b="1" smtClean="0">
              <a:solidFill>
                <a:schemeClr val="accent2"/>
              </a:solidFill>
              <a:latin typeface="Times New Roman" pitchFamily="18" charset="0"/>
            </a:endParaRPr>
          </a:p>
          <a:p>
            <a:pPr algn="just" eaLnBrk="1" hangingPunct="1">
              <a:lnSpc>
                <a:spcPct val="130000"/>
              </a:lnSpc>
              <a:spcBef>
                <a:spcPct val="50000"/>
              </a:spcBef>
              <a:buClr>
                <a:schemeClr val="bg1"/>
              </a:buClr>
              <a:buFontTx/>
              <a:buNone/>
            </a:pPr>
            <a:r>
              <a:rPr lang="zh-CN" altLang="en-US" sz="2800" b="1" smtClean="0">
                <a:solidFill>
                  <a:schemeClr val="accent2"/>
                </a:solidFill>
                <a:latin typeface="Times New Roman" pitchFamily="18" charset="0"/>
              </a:rPr>
              <a:t>    一般说来</a:t>
            </a:r>
            <a:r>
              <a:rPr lang="en-US" altLang="zh-CN" sz="2800" b="1" smtClean="0">
                <a:solidFill>
                  <a:schemeClr val="accent2"/>
                </a:solidFill>
                <a:latin typeface="Times New Roman" pitchFamily="18" charset="0"/>
              </a:rPr>
              <a:t>, PN</a:t>
            </a:r>
            <a:r>
              <a:rPr lang="zh-CN" altLang="en-US" sz="2800" b="1" smtClean="0">
                <a:solidFill>
                  <a:schemeClr val="accent2"/>
                </a:solidFill>
                <a:latin typeface="Times New Roman" pitchFamily="18" charset="0"/>
              </a:rPr>
              <a:t>结正偏时</a:t>
            </a:r>
            <a:r>
              <a:rPr lang="en-US" altLang="zh-CN" sz="2800" b="1" smtClean="0">
                <a:solidFill>
                  <a:schemeClr val="accent2"/>
                </a:solidFill>
                <a:latin typeface="Times New Roman" pitchFamily="18" charset="0"/>
              </a:rPr>
              <a:t>, </a:t>
            </a:r>
            <a:r>
              <a:rPr lang="zh-CN" altLang="en-US" sz="2800" b="1" smtClean="0">
                <a:solidFill>
                  <a:schemeClr val="accent2"/>
                </a:solidFill>
                <a:latin typeface="Times New Roman" pitchFamily="18" charset="0"/>
              </a:rPr>
              <a:t>扩散电容起主要作用</a:t>
            </a:r>
            <a:r>
              <a:rPr lang="en-US" altLang="zh-CN" sz="2800" b="1" smtClean="0">
                <a:solidFill>
                  <a:schemeClr val="accent2"/>
                </a:solidFill>
                <a:latin typeface="Times New Roman" pitchFamily="18" charset="0"/>
              </a:rPr>
              <a:t>, </a:t>
            </a:r>
            <a:r>
              <a:rPr lang="zh-CN" altLang="en-US" sz="2800" b="1" i="1" smtClean="0">
                <a:solidFill>
                  <a:schemeClr val="accent2"/>
                </a:solidFill>
                <a:latin typeface="Times New Roman" pitchFamily="18" charset="0"/>
              </a:rPr>
              <a:t>Ｃ</a:t>
            </a:r>
            <a:r>
              <a:rPr lang="en-US" altLang="zh-CN" sz="2800" b="1" i="1" baseline="-25000" smtClean="0">
                <a:solidFill>
                  <a:schemeClr val="accent2"/>
                </a:solidFill>
                <a:latin typeface="Times New Roman" pitchFamily="18" charset="0"/>
              </a:rPr>
              <a:t>j </a:t>
            </a:r>
            <a:r>
              <a:rPr lang="zh-CN" altLang="en-US" sz="2800" b="1" smtClean="0">
                <a:solidFill>
                  <a:schemeClr val="accent2"/>
                </a:solidFill>
                <a:latin typeface="Times New Roman" pitchFamily="18" charset="0"/>
              </a:rPr>
              <a:t>≈</a:t>
            </a:r>
            <a:r>
              <a:rPr lang="zh-CN" altLang="en-US" sz="2800" b="1" i="1" smtClean="0">
                <a:solidFill>
                  <a:schemeClr val="accent2"/>
                </a:solidFill>
                <a:latin typeface="Times New Roman" pitchFamily="18" charset="0"/>
              </a:rPr>
              <a:t>Ｃ</a:t>
            </a:r>
            <a:r>
              <a:rPr lang="zh-CN" altLang="en-US" sz="2800" b="1" baseline="-25000" smtClean="0">
                <a:solidFill>
                  <a:schemeClr val="accent2"/>
                </a:solidFill>
                <a:latin typeface="Times New Roman" pitchFamily="18" charset="0"/>
              </a:rPr>
              <a:t>Ｄ</a:t>
            </a:r>
            <a:r>
              <a:rPr lang="zh-CN" altLang="en-US" sz="2800" b="1" smtClean="0">
                <a:solidFill>
                  <a:schemeClr val="accent2"/>
                </a:solidFill>
                <a:latin typeface="Times New Roman" pitchFamily="18" charset="0"/>
              </a:rPr>
              <a:t>；当</a:t>
            </a:r>
            <a:r>
              <a:rPr lang="en-US" altLang="zh-CN" sz="2800" b="1" smtClean="0">
                <a:solidFill>
                  <a:schemeClr val="accent2"/>
                </a:solidFill>
                <a:latin typeface="Times New Roman" pitchFamily="18" charset="0"/>
              </a:rPr>
              <a:t>PN</a:t>
            </a:r>
            <a:r>
              <a:rPr lang="zh-CN" altLang="en-US" sz="2800" b="1" smtClean="0">
                <a:solidFill>
                  <a:schemeClr val="accent2"/>
                </a:solidFill>
                <a:latin typeface="Times New Roman" pitchFamily="18" charset="0"/>
              </a:rPr>
              <a:t>结反偏时</a:t>
            </a:r>
            <a:r>
              <a:rPr lang="en-US" altLang="zh-CN" sz="2800" b="1" smtClean="0">
                <a:solidFill>
                  <a:schemeClr val="accent2"/>
                </a:solidFill>
                <a:latin typeface="Times New Roman" pitchFamily="18" charset="0"/>
              </a:rPr>
              <a:t>, </a:t>
            </a:r>
            <a:r>
              <a:rPr lang="zh-CN" altLang="en-US" sz="2800" b="1" smtClean="0">
                <a:solidFill>
                  <a:schemeClr val="accent2"/>
                </a:solidFill>
                <a:latin typeface="Times New Roman" pitchFamily="18" charset="0"/>
              </a:rPr>
              <a:t>势垒电容起主要作用</a:t>
            </a:r>
            <a:r>
              <a:rPr lang="en-US" altLang="zh-CN" sz="2800" b="1" smtClean="0">
                <a:solidFill>
                  <a:schemeClr val="accent2"/>
                </a:solidFill>
                <a:latin typeface="Times New Roman" pitchFamily="18" charset="0"/>
              </a:rPr>
              <a:t>, </a:t>
            </a:r>
            <a:r>
              <a:rPr lang="zh-CN" altLang="en-US" sz="2800" b="1" smtClean="0">
                <a:solidFill>
                  <a:schemeClr val="accent2"/>
                </a:solidFill>
                <a:latin typeface="Times New Roman" pitchFamily="18" charset="0"/>
              </a:rPr>
              <a:t>即</a:t>
            </a:r>
            <a:r>
              <a:rPr lang="zh-CN" altLang="en-US" sz="2800" b="1" i="1" smtClean="0">
                <a:solidFill>
                  <a:schemeClr val="accent2"/>
                </a:solidFill>
                <a:latin typeface="Times New Roman" pitchFamily="18" charset="0"/>
              </a:rPr>
              <a:t>Ｃ</a:t>
            </a:r>
            <a:r>
              <a:rPr lang="en-US" altLang="zh-CN" sz="2800" b="1" i="1" baseline="-25000" smtClean="0">
                <a:solidFill>
                  <a:schemeClr val="accent2"/>
                </a:solidFill>
                <a:latin typeface="Times New Roman" pitchFamily="18" charset="0"/>
              </a:rPr>
              <a:t>j </a:t>
            </a:r>
            <a:r>
              <a:rPr lang="zh-CN" altLang="en-US" sz="2800" b="1" smtClean="0">
                <a:solidFill>
                  <a:schemeClr val="accent2"/>
                </a:solidFill>
                <a:latin typeface="Times New Roman" pitchFamily="18" charset="0"/>
              </a:rPr>
              <a:t>≈</a:t>
            </a:r>
            <a:r>
              <a:rPr lang="zh-CN" altLang="en-US" sz="2800" b="1" i="1" smtClean="0">
                <a:solidFill>
                  <a:schemeClr val="accent2"/>
                </a:solidFill>
                <a:latin typeface="Times New Roman" pitchFamily="18" charset="0"/>
              </a:rPr>
              <a:t>Ｃ</a:t>
            </a:r>
            <a:r>
              <a:rPr lang="en-US" altLang="zh-CN" sz="2800" b="1" baseline="-25000" smtClean="0">
                <a:solidFill>
                  <a:schemeClr val="accent2"/>
                </a:solidFill>
                <a:latin typeface="Times New Roman" pitchFamily="18" charset="0"/>
              </a:rPr>
              <a:t>B</a:t>
            </a:r>
            <a:r>
              <a:rPr lang="zh-CN" altLang="en-US" sz="2800" b="1" smtClean="0">
                <a:solidFill>
                  <a:schemeClr val="accent2"/>
                </a:solidFill>
                <a:latin typeface="Times New Roman" pitchFamily="18" charset="0"/>
              </a:rPr>
              <a:t>。 </a:t>
            </a:r>
          </a:p>
          <a:p>
            <a:pPr eaLnBrk="1" hangingPunct="1"/>
            <a:endParaRPr lang="zh-CN" altLang="en-US" sz="2800" b="1" baseline="-25000" smtClean="0">
              <a:solidFill>
                <a:schemeClr val="accent2"/>
              </a:solidFill>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p:cNvSpPr txBox="1">
            <a:spLocks noChangeArrowheads="1"/>
          </p:cNvSpPr>
          <p:nvPr/>
        </p:nvSpPr>
        <p:spPr bwMode="auto">
          <a:xfrm>
            <a:off x="4105275" y="1863725"/>
            <a:ext cx="4852988" cy="463550"/>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400" b="1">
                <a:ea typeface="楷体_GB2312" pitchFamily="49" charset="-122"/>
              </a:rPr>
              <a:t>多子</a:t>
            </a:r>
            <a:r>
              <a:rPr lang="en-US" altLang="zh-CN" sz="2400" b="1">
                <a:ea typeface="楷体_GB2312" pitchFamily="49" charset="-122"/>
              </a:rPr>
              <a:t>——</a:t>
            </a:r>
            <a:r>
              <a:rPr lang="zh-CN" altLang="en-US" sz="2400" b="1">
                <a:ea typeface="楷体_GB2312" pitchFamily="49" charset="-122"/>
              </a:rPr>
              <a:t>自由电子，少子</a:t>
            </a:r>
            <a:r>
              <a:rPr lang="en-US" altLang="zh-CN" sz="2400" b="1">
                <a:ea typeface="楷体_GB2312" pitchFamily="49" charset="-122"/>
              </a:rPr>
              <a:t>——</a:t>
            </a:r>
            <a:r>
              <a:rPr lang="zh-CN" altLang="en-US" sz="2400" b="1">
                <a:ea typeface="楷体_GB2312" pitchFamily="49" charset="-122"/>
              </a:rPr>
              <a:t>空穴</a:t>
            </a:r>
          </a:p>
        </p:txBody>
      </p:sp>
      <p:sp>
        <p:nvSpPr>
          <p:cNvPr id="4" name="Text Box 149"/>
          <p:cNvSpPr txBox="1">
            <a:spLocks noChangeArrowheads="1"/>
          </p:cNvSpPr>
          <p:nvPr/>
        </p:nvSpPr>
        <p:spPr bwMode="auto">
          <a:xfrm>
            <a:off x="1793875" y="174625"/>
            <a:ext cx="4899025" cy="461963"/>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rPr>
              <a:t>半导体基础、</a:t>
            </a:r>
            <a:r>
              <a:rPr lang="en-US" altLang="zh-CN" sz="2400" b="1">
                <a:solidFill>
                  <a:srgbClr val="FF0000"/>
                </a:solidFill>
              </a:rPr>
              <a:t>PN</a:t>
            </a:r>
            <a:r>
              <a:rPr lang="zh-CN" altLang="en-US" sz="2400" b="1">
                <a:solidFill>
                  <a:srgbClr val="FF0000"/>
                </a:solidFill>
              </a:rPr>
              <a:t>结的形成及特性</a:t>
            </a:r>
          </a:p>
        </p:txBody>
      </p:sp>
      <p:sp>
        <p:nvSpPr>
          <p:cNvPr id="5" name="Text Box 150"/>
          <p:cNvSpPr txBox="1">
            <a:spLocks noChangeArrowheads="1"/>
          </p:cNvSpPr>
          <p:nvPr/>
        </p:nvSpPr>
        <p:spPr bwMode="auto">
          <a:xfrm>
            <a:off x="158750" y="665163"/>
            <a:ext cx="2274888" cy="457200"/>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rPr>
              <a:t>半导体的特性：</a:t>
            </a:r>
          </a:p>
        </p:txBody>
      </p:sp>
      <p:sp>
        <p:nvSpPr>
          <p:cNvPr id="7" name="Text Box 153"/>
          <p:cNvSpPr txBox="1">
            <a:spLocks noChangeArrowheads="1"/>
          </p:cNvSpPr>
          <p:nvPr/>
        </p:nvSpPr>
        <p:spPr bwMode="auto">
          <a:xfrm>
            <a:off x="109538" y="3681413"/>
            <a:ext cx="1998662" cy="461962"/>
          </a:xfrm>
          <a:prstGeom prst="rect">
            <a:avLst/>
          </a:prstGeom>
          <a:noFill/>
          <a:ln w="9525">
            <a:noFill/>
            <a:miter lim="800000"/>
            <a:headEnd/>
            <a:tailEnd/>
          </a:ln>
        </p:spPr>
        <p:txBody>
          <a:bodyPr>
            <a:spAutoFit/>
          </a:bodyPr>
          <a:lstStyle/>
          <a:p>
            <a:pPr>
              <a:spcBef>
                <a:spcPct val="50000"/>
              </a:spcBef>
            </a:pPr>
            <a:r>
              <a:rPr lang="en-US" altLang="zh-CN" sz="2400" b="1">
                <a:solidFill>
                  <a:srgbClr val="FF0000"/>
                </a:solidFill>
              </a:rPr>
              <a:t>PN</a:t>
            </a:r>
            <a:r>
              <a:rPr lang="zh-CN" altLang="en-US" sz="2400" b="1">
                <a:solidFill>
                  <a:srgbClr val="FF0000"/>
                </a:solidFill>
              </a:rPr>
              <a:t>结的特性：</a:t>
            </a:r>
          </a:p>
        </p:txBody>
      </p:sp>
      <p:sp>
        <p:nvSpPr>
          <p:cNvPr id="8" name="Text Box 149"/>
          <p:cNvSpPr txBox="1">
            <a:spLocks noChangeArrowheads="1"/>
          </p:cNvSpPr>
          <p:nvPr/>
        </p:nvSpPr>
        <p:spPr bwMode="auto">
          <a:xfrm>
            <a:off x="2430463" y="665163"/>
            <a:ext cx="4176712" cy="457200"/>
          </a:xfrm>
          <a:prstGeom prst="rect">
            <a:avLst/>
          </a:prstGeom>
          <a:noFill/>
          <a:ln w="9525">
            <a:noFill/>
            <a:miter lim="800000"/>
            <a:headEnd/>
            <a:tailEnd/>
          </a:ln>
        </p:spPr>
        <p:txBody>
          <a:bodyPr>
            <a:spAutoFit/>
          </a:bodyPr>
          <a:lstStyle/>
          <a:p>
            <a:pPr>
              <a:spcBef>
                <a:spcPct val="50000"/>
              </a:spcBef>
            </a:pPr>
            <a:r>
              <a:rPr lang="zh-CN" altLang="en-US" sz="2400" b="1"/>
              <a:t>热敏性、光敏性和掺杂性</a:t>
            </a:r>
          </a:p>
        </p:txBody>
      </p:sp>
      <p:sp>
        <p:nvSpPr>
          <p:cNvPr id="9" name="Text Box 150"/>
          <p:cNvSpPr txBox="1">
            <a:spLocks noChangeArrowheads="1"/>
          </p:cNvSpPr>
          <p:nvPr/>
        </p:nvSpPr>
        <p:spPr bwMode="auto">
          <a:xfrm>
            <a:off x="280988" y="1249363"/>
            <a:ext cx="2273300" cy="461962"/>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rPr>
              <a:t>本征半导体：</a:t>
            </a:r>
          </a:p>
        </p:txBody>
      </p:sp>
      <p:sp>
        <p:nvSpPr>
          <p:cNvPr id="10" name="Text Box 150"/>
          <p:cNvSpPr txBox="1">
            <a:spLocks noChangeArrowheads="1"/>
          </p:cNvSpPr>
          <p:nvPr/>
        </p:nvSpPr>
        <p:spPr bwMode="auto">
          <a:xfrm>
            <a:off x="30163" y="2179638"/>
            <a:ext cx="1868487" cy="461962"/>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rPr>
              <a:t>杂质半导体</a:t>
            </a:r>
          </a:p>
        </p:txBody>
      </p:sp>
      <p:sp>
        <p:nvSpPr>
          <p:cNvPr id="11" name="Text Box 149"/>
          <p:cNvSpPr txBox="1">
            <a:spLocks noChangeArrowheads="1"/>
          </p:cNvSpPr>
          <p:nvPr/>
        </p:nvSpPr>
        <p:spPr bwMode="auto">
          <a:xfrm>
            <a:off x="2414588" y="1260475"/>
            <a:ext cx="1412875" cy="457200"/>
          </a:xfrm>
          <a:prstGeom prst="rect">
            <a:avLst/>
          </a:prstGeom>
          <a:noFill/>
          <a:ln w="9525">
            <a:noFill/>
            <a:miter lim="800000"/>
            <a:headEnd/>
            <a:tailEnd/>
          </a:ln>
        </p:spPr>
        <p:txBody>
          <a:bodyPr>
            <a:spAutoFit/>
          </a:bodyPr>
          <a:lstStyle/>
          <a:p>
            <a:pPr>
              <a:spcBef>
                <a:spcPct val="50000"/>
              </a:spcBef>
            </a:pPr>
            <a:r>
              <a:rPr lang="zh-CN" altLang="en-US" sz="2400" b="1"/>
              <a:t>硅和锗</a:t>
            </a:r>
          </a:p>
        </p:txBody>
      </p:sp>
      <p:sp>
        <p:nvSpPr>
          <p:cNvPr id="12" name="Text Box 149"/>
          <p:cNvSpPr txBox="1">
            <a:spLocks noChangeArrowheads="1"/>
          </p:cNvSpPr>
          <p:nvPr/>
        </p:nvSpPr>
        <p:spPr bwMode="auto">
          <a:xfrm>
            <a:off x="4183063" y="1260475"/>
            <a:ext cx="2038350" cy="461963"/>
          </a:xfrm>
          <a:prstGeom prst="rect">
            <a:avLst/>
          </a:prstGeom>
          <a:noFill/>
          <a:ln w="9525">
            <a:noFill/>
            <a:miter lim="800000"/>
            <a:headEnd/>
            <a:tailEnd/>
          </a:ln>
        </p:spPr>
        <p:txBody>
          <a:bodyPr>
            <a:spAutoFit/>
          </a:bodyPr>
          <a:lstStyle/>
          <a:p>
            <a:pPr>
              <a:spcBef>
                <a:spcPct val="50000"/>
              </a:spcBef>
            </a:pPr>
            <a:r>
              <a:rPr lang="zh-CN" altLang="en-US" sz="2400" b="1"/>
              <a:t>导电能力差</a:t>
            </a:r>
          </a:p>
        </p:txBody>
      </p:sp>
      <p:sp>
        <p:nvSpPr>
          <p:cNvPr id="13" name="Text Box 149"/>
          <p:cNvSpPr txBox="1">
            <a:spLocks noChangeArrowheads="1"/>
          </p:cNvSpPr>
          <p:nvPr/>
        </p:nvSpPr>
        <p:spPr bwMode="auto">
          <a:xfrm>
            <a:off x="2228850" y="1847850"/>
            <a:ext cx="2047875" cy="461963"/>
          </a:xfrm>
          <a:prstGeom prst="rect">
            <a:avLst/>
          </a:prstGeom>
          <a:noFill/>
          <a:ln w="9525">
            <a:noFill/>
            <a:miter lim="800000"/>
            <a:headEnd/>
            <a:tailEnd/>
          </a:ln>
        </p:spPr>
        <p:txBody>
          <a:bodyPr>
            <a:spAutoFit/>
          </a:bodyPr>
          <a:lstStyle/>
          <a:p>
            <a:pPr>
              <a:spcBef>
                <a:spcPct val="50000"/>
              </a:spcBef>
            </a:pPr>
            <a:r>
              <a:rPr lang="en-US" altLang="zh-CN" sz="2400" b="1"/>
              <a:t>N</a:t>
            </a:r>
            <a:r>
              <a:rPr lang="zh-CN" altLang="en-US" sz="2400" b="1"/>
              <a:t>型半导体</a:t>
            </a:r>
          </a:p>
        </p:txBody>
      </p:sp>
      <p:sp>
        <p:nvSpPr>
          <p:cNvPr id="14" name="Text Box 149"/>
          <p:cNvSpPr txBox="1">
            <a:spLocks noChangeArrowheads="1"/>
          </p:cNvSpPr>
          <p:nvPr/>
        </p:nvSpPr>
        <p:spPr bwMode="auto">
          <a:xfrm>
            <a:off x="2157413" y="2579688"/>
            <a:ext cx="1714500" cy="460375"/>
          </a:xfrm>
          <a:prstGeom prst="rect">
            <a:avLst/>
          </a:prstGeom>
          <a:noFill/>
          <a:ln w="9525">
            <a:noFill/>
            <a:miter lim="800000"/>
            <a:headEnd/>
            <a:tailEnd/>
          </a:ln>
        </p:spPr>
        <p:txBody>
          <a:bodyPr>
            <a:spAutoFit/>
          </a:bodyPr>
          <a:lstStyle/>
          <a:p>
            <a:pPr>
              <a:spcBef>
                <a:spcPct val="50000"/>
              </a:spcBef>
            </a:pPr>
            <a:r>
              <a:rPr lang="en-US" altLang="zh-CN" sz="2400" b="1"/>
              <a:t>P</a:t>
            </a:r>
            <a:r>
              <a:rPr lang="zh-CN" altLang="en-US" sz="2400" b="1"/>
              <a:t>型半导体</a:t>
            </a:r>
          </a:p>
        </p:txBody>
      </p:sp>
      <p:graphicFrame>
        <p:nvGraphicFramePr>
          <p:cNvPr id="18" name="对象 17"/>
          <p:cNvGraphicFramePr>
            <a:graphicFrameLocks noChangeAspect="1"/>
          </p:cNvGraphicFramePr>
          <p:nvPr/>
        </p:nvGraphicFramePr>
        <p:xfrm>
          <a:off x="1735138" y="1722438"/>
          <a:ext cx="950912" cy="1412875"/>
        </p:xfrm>
        <a:graphic>
          <a:graphicData uri="http://schemas.openxmlformats.org/presentationml/2006/ole">
            <p:oleObj spid="_x0000_s11266" name="Equation" r:id="rId3" imgW="177840" imgH="279360" progId="Equation.DSMT4">
              <p:embed/>
            </p:oleObj>
          </a:graphicData>
        </a:graphic>
      </p:graphicFrame>
      <p:sp>
        <p:nvSpPr>
          <p:cNvPr id="19" name="Text Box 14"/>
          <p:cNvSpPr txBox="1">
            <a:spLocks noChangeArrowheads="1"/>
          </p:cNvSpPr>
          <p:nvPr/>
        </p:nvSpPr>
        <p:spPr bwMode="auto">
          <a:xfrm>
            <a:off x="4116388" y="2566988"/>
            <a:ext cx="4852987" cy="463550"/>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400" b="1">
                <a:ea typeface="楷体_GB2312" pitchFamily="49" charset="-122"/>
              </a:rPr>
              <a:t>多子</a:t>
            </a:r>
            <a:r>
              <a:rPr lang="en-US" altLang="zh-CN" sz="2400" b="1">
                <a:ea typeface="楷体_GB2312" pitchFamily="49" charset="-122"/>
              </a:rPr>
              <a:t>——</a:t>
            </a:r>
            <a:r>
              <a:rPr lang="zh-CN" altLang="en-US" sz="2400" b="1">
                <a:ea typeface="楷体_GB2312" pitchFamily="49" charset="-122"/>
              </a:rPr>
              <a:t>空穴，少子</a:t>
            </a:r>
            <a:r>
              <a:rPr lang="en-US" altLang="zh-CN" sz="2400" b="1">
                <a:ea typeface="楷体_GB2312" pitchFamily="49" charset="-122"/>
              </a:rPr>
              <a:t>——</a:t>
            </a:r>
            <a:r>
              <a:rPr lang="zh-CN" altLang="en-US" sz="2400" b="1">
                <a:ea typeface="楷体_GB2312" pitchFamily="49" charset="-122"/>
              </a:rPr>
              <a:t>自由电子</a:t>
            </a:r>
          </a:p>
        </p:txBody>
      </p:sp>
      <p:sp>
        <p:nvSpPr>
          <p:cNvPr id="20" name="Text Box 153"/>
          <p:cNvSpPr txBox="1">
            <a:spLocks noChangeArrowheads="1"/>
          </p:cNvSpPr>
          <p:nvPr/>
        </p:nvSpPr>
        <p:spPr bwMode="auto">
          <a:xfrm>
            <a:off x="2151063" y="3587750"/>
            <a:ext cx="6846887" cy="1128713"/>
          </a:xfrm>
          <a:prstGeom prst="rect">
            <a:avLst/>
          </a:prstGeom>
          <a:noFill/>
          <a:ln w="9525">
            <a:noFill/>
            <a:miter lim="800000"/>
            <a:headEnd/>
            <a:tailEnd/>
          </a:ln>
        </p:spPr>
        <p:txBody>
          <a:bodyPr>
            <a:spAutoFit/>
          </a:bodyPr>
          <a:lstStyle/>
          <a:p>
            <a:pPr>
              <a:lnSpc>
                <a:spcPct val="150000"/>
              </a:lnSpc>
              <a:spcBef>
                <a:spcPct val="50000"/>
              </a:spcBef>
            </a:pPr>
            <a:r>
              <a:rPr lang="zh-CN" altLang="en-US" sz="2400" b="1"/>
              <a:t>外加正偏电压时，正向电流较大，</a:t>
            </a:r>
            <a:r>
              <a:rPr lang="en-US" altLang="zh-CN" sz="2400" b="1"/>
              <a:t>PN</a:t>
            </a:r>
            <a:r>
              <a:rPr lang="zh-CN" altLang="en-US" sz="2400" b="1"/>
              <a:t>结正向导通，外加反偏电压时，反向饱和电流很小，</a:t>
            </a:r>
            <a:r>
              <a:rPr lang="en-US" altLang="zh-CN" sz="2400" b="1"/>
              <a:t>PN</a:t>
            </a:r>
            <a:r>
              <a:rPr lang="zh-CN" altLang="en-US" sz="2400" b="1"/>
              <a:t>结截止。</a:t>
            </a:r>
          </a:p>
        </p:txBody>
      </p:sp>
      <p:sp>
        <p:nvSpPr>
          <p:cNvPr id="21" name="Text Box 153"/>
          <p:cNvSpPr txBox="1">
            <a:spLocks noChangeArrowheads="1"/>
          </p:cNvSpPr>
          <p:nvPr/>
        </p:nvSpPr>
        <p:spPr bwMode="auto">
          <a:xfrm>
            <a:off x="176213" y="3132138"/>
            <a:ext cx="1997075" cy="461962"/>
          </a:xfrm>
          <a:prstGeom prst="rect">
            <a:avLst/>
          </a:prstGeom>
          <a:noFill/>
          <a:ln w="9525">
            <a:noFill/>
            <a:miter lim="800000"/>
            <a:headEnd/>
            <a:tailEnd/>
          </a:ln>
        </p:spPr>
        <p:txBody>
          <a:bodyPr>
            <a:spAutoFit/>
          </a:bodyPr>
          <a:lstStyle/>
          <a:p>
            <a:pPr>
              <a:spcBef>
                <a:spcPct val="50000"/>
              </a:spcBef>
            </a:pPr>
            <a:r>
              <a:rPr lang="en-US" altLang="zh-CN" sz="2400" b="1">
                <a:solidFill>
                  <a:srgbClr val="FF0000"/>
                </a:solidFill>
              </a:rPr>
              <a:t>PN</a:t>
            </a:r>
            <a:r>
              <a:rPr lang="zh-CN" altLang="en-US" sz="2400" b="1">
                <a:solidFill>
                  <a:srgbClr val="FF0000"/>
                </a:solidFill>
              </a:rPr>
              <a:t>结的形成：</a:t>
            </a:r>
          </a:p>
        </p:txBody>
      </p:sp>
      <p:sp>
        <p:nvSpPr>
          <p:cNvPr id="22" name="Text Box 153"/>
          <p:cNvSpPr txBox="1">
            <a:spLocks noChangeArrowheads="1"/>
          </p:cNvSpPr>
          <p:nvPr/>
        </p:nvSpPr>
        <p:spPr bwMode="auto">
          <a:xfrm>
            <a:off x="2187575" y="3133725"/>
            <a:ext cx="6704013" cy="461963"/>
          </a:xfrm>
          <a:prstGeom prst="rect">
            <a:avLst/>
          </a:prstGeom>
          <a:noFill/>
          <a:ln w="9525">
            <a:noFill/>
            <a:miter lim="800000"/>
            <a:headEnd/>
            <a:tailEnd/>
          </a:ln>
        </p:spPr>
        <p:txBody>
          <a:bodyPr>
            <a:spAutoFit/>
          </a:bodyPr>
          <a:lstStyle/>
          <a:p>
            <a:pPr>
              <a:spcBef>
                <a:spcPct val="50000"/>
              </a:spcBef>
            </a:pPr>
            <a:r>
              <a:rPr lang="zh-CN" altLang="en-US" sz="2400" b="1"/>
              <a:t>多子的扩散运动和少子的漂移运动达到动态平衡</a:t>
            </a:r>
          </a:p>
        </p:txBody>
      </p:sp>
      <p:sp>
        <p:nvSpPr>
          <p:cNvPr id="23" name="Text Box 153"/>
          <p:cNvSpPr txBox="1">
            <a:spLocks noChangeArrowheads="1"/>
          </p:cNvSpPr>
          <p:nvPr/>
        </p:nvSpPr>
        <p:spPr bwMode="auto">
          <a:xfrm>
            <a:off x="296863" y="4117975"/>
            <a:ext cx="1998662" cy="461963"/>
          </a:xfrm>
          <a:prstGeom prst="rect">
            <a:avLst/>
          </a:prstGeom>
          <a:noFill/>
          <a:ln w="9525">
            <a:noFill/>
            <a:miter lim="800000"/>
            <a:headEnd/>
            <a:tailEnd/>
          </a:ln>
        </p:spPr>
        <p:txBody>
          <a:bodyPr>
            <a:spAutoFit/>
          </a:bodyPr>
          <a:lstStyle/>
          <a:p>
            <a:pPr>
              <a:spcBef>
                <a:spcPct val="50000"/>
              </a:spcBef>
            </a:pPr>
            <a:r>
              <a:rPr lang="zh-CN" altLang="en-US" sz="2400" b="1"/>
              <a:t>单向导电性</a:t>
            </a:r>
          </a:p>
        </p:txBody>
      </p:sp>
      <p:sp>
        <p:nvSpPr>
          <p:cNvPr id="33" name="Rectangle 3"/>
          <p:cNvSpPr txBox="1">
            <a:spLocks noChangeArrowheads="1"/>
          </p:cNvSpPr>
          <p:nvPr/>
        </p:nvSpPr>
        <p:spPr bwMode="auto">
          <a:xfrm>
            <a:off x="166688" y="6103938"/>
            <a:ext cx="2540000" cy="754062"/>
          </a:xfrm>
          <a:prstGeom prst="rect">
            <a:avLst/>
          </a:prstGeom>
          <a:noFill/>
          <a:ln w="9525">
            <a:noFill/>
            <a:miter lim="800000"/>
            <a:headEnd/>
            <a:tailEnd/>
          </a:ln>
        </p:spPr>
        <p:txBody>
          <a:bodyPr/>
          <a:lstStyle/>
          <a:p>
            <a:pPr>
              <a:lnSpc>
                <a:spcPct val="150000"/>
              </a:lnSpc>
              <a:spcBef>
                <a:spcPct val="20000"/>
              </a:spcBef>
            </a:pPr>
            <a:r>
              <a:rPr lang="en-US" altLang="zh-CN" sz="2400" b="1">
                <a:solidFill>
                  <a:srgbClr val="FF0000"/>
                </a:solidFill>
              </a:rPr>
              <a:t>PN</a:t>
            </a:r>
            <a:r>
              <a:rPr lang="zh-CN" altLang="en-US" sz="2400" b="1">
                <a:solidFill>
                  <a:srgbClr val="FF0000"/>
                </a:solidFill>
              </a:rPr>
              <a:t>结的电容效应：</a:t>
            </a:r>
            <a:endParaRPr lang="zh-CN" altLang="en-US" sz="2400" b="1">
              <a:solidFill>
                <a:schemeClr val="accent2"/>
              </a:solidFill>
              <a:latin typeface="宋体" pitchFamily="2" charset="-122"/>
            </a:endParaRPr>
          </a:p>
        </p:txBody>
      </p:sp>
      <p:sp>
        <p:nvSpPr>
          <p:cNvPr id="35" name="Text Box 153"/>
          <p:cNvSpPr txBox="1">
            <a:spLocks noChangeArrowheads="1"/>
          </p:cNvSpPr>
          <p:nvPr/>
        </p:nvSpPr>
        <p:spPr bwMode="auto">
          <a:xfrm>
            <a:off x="166688" y="4897438"/>
            <a:ext cx="2460625" cy="461962"/>
          </a:xfrm>
          <a:prstGeom prst="rect">
            <a:avLst/>
          </a:prstGeom>
          <a:noFill/>
          <a:ln w="9525">
            <a:noFill/>
            <a:miter lim="800000"/>
            <a:headEnd/>
            <a:tailEnd/>
          </a:ln>
        </p:spPr>
        <p:txBody>
          <a:bodyPr>
            <a:spAutoFit/>
          </a:bodyPr>
          <a:lstStyle/>
          <a:p>
            <a:pPr>
              <a:spcBef>
                <a:spcPct val="50000"/>
              </a:spcBef>
            </a:pPr>
            <a:r>
              <a:rPr lang="en-US" altLang="zh-CN" sz="2400" b="1">
                <a:solidFill>
                  <a:srgbClr val="FF0000"/>
                </a:solidFill>
              </a:rPr>
              <a:t>PN</a:t>
            </a:r>
            <a:r>
              <a:rPr lang="zh-CN" altLang="en-US" sz="2400" b="1">
                <a:solidFill>
                  <a:srgbClr val="FF0000"/>
                </a:solidFill>
              </a:rPr>
              <a:t>结的伏安特性：</a:t>
            </a:r>
          </a:p>
        </p:txBody>
      </p:sp>
      <p:sp>
        <p:nvSpPr>
          <p:cNvPr id="36" name="Rectangle 3"/>
          <p:cNvSpPr txBox="1">
            <a:spLocks noChangeArrowheads="1"/>
          </p:cNvSpPr>
          <p:nvPr/>
        </p:nvSpPr>
        <p:spPr bwMode="auto">
          <a:xfrm>
            <a:off x="2905125" y="6048375"/>
            <a:ext cx="4365625" cy="754063"/>
          </a:xfrm>
          <a:prstGeom prst="rect">
            <a:avLst/>
          </a:prstGeom>
          <a:noFill/>
          <a:ln w="9525">
            <a:noFill/>
            <a:miter lim="800000"/>
            <a:headEnd/>
            <a:tailEnd/>
          </a:ln>
        </p:spPr>
        <p:txBody>
          <a:bodyPr/>
          <a:lstStyle/>
          <a:p>
            <a:pPr>
              <a:lnSpc>
                <a:spcPct val="150000"/>
              </a:lnSpc>
              <a:spcBef>
                <a:spcPct val="20000"/>
              </a:spcBef>
            </a:pPr>
            <a:r>
              <a:rPr lang="zh-CN" altLang="en-US" sz="2400" b="1">
                <a:latin typeface="宋体" pitchFamily="2" charset="-122"/>
              </a:rPr>
              <a:t>扩散电容</a:t>
            </a:r>
            <a:r>
              <a:rPr lang="en-US" altLang="zh-CN" sz="2400" b="1">
                <a:latin typeface="宋体" pitchFamily="2" charset="-122"/>
              </a:rPr>
              <a:t>C</a:t>
            </a:r>
            <a:r>
              <a:rPr lang="en-US" altLang="zh-CN" sz="2400" b="1" baseline="-25000">
                <a:latin typeface="宋体" pitchFamily="2" charset="-122"/>
              </a:rPr>
              <a:t>D</a:t>
            </a:r>
            <a:r>
              <a:rPr lang="zh-CN" altLang="en-US" sz="2400" b="1">
                <a:latin typeface="宋体" pitchFamily="2" charset="-122"/>
              </a:rPr>
              <a:t>和势垒电容</a:t>
            </a:r>
            <a:r>
              <a:rPr lang="en-US" altLang="zh-CN" sz="2400" b="1">
                <a:latin typeface="宋体" pitchFamily="2" charset="-122"/>
              </a:rPr>
              <a:t>C</a:t>
            </a:r>
            <a:r>
              <a:rPr lang="en-US" altLang="zh-CN" sz="2400" b="1" baseline="-25000">
                <a:latin typeface="宋体" pitchFamily="2" charset="-122"/>
              </a:rPr>
              <a:t>B</a:t>
            </a:r>
            <a:endParaRPr lang="zh-CN" altLang="en-US" sz="2400" b="1">
              <a:latin typeface="宋体" pitchFamily="2" charset="-122"/>
            </a:endParaRPr>
          </a:p>
        </p:txBody>
      </p:sp>
      <p:graphicFrame>
        <p:nvGraphicFramePr>
          <p:cNvPr id="158723" name="Object 3"/>
          <p:cNvGraphicFramePr>
            <a:graphicFrameLocks noChangeAspect="1"/>
          </p:cNvGraphicFramePr>
          <p:nvPr/>
        </p:nvGraphicFramePr>
        <p:xfrm>
          <a:off x="3143250" y="4778375"/>
          <a:ext cx="1865313" cy="703263"/>
        </p:xfrm>
        <a:graphic>
          <a:graphicData uri="http://schemas.openxmlformats.org/presentationml/2006/ole">
            <p:oleObj spid="_x0000_s11267" name="Equation" r:id="rId4" imgW="977760" imgH="368280" progId="Equation.DSMT4">
              <p:embed/>
            </p:oleObj>
          </a:graphicData>
        </a:graphic>
      </p:graphicFrame>
      <p:graphicFrame>
        <p:nvGraphicFramePr>
          <p:cNvPr id="11287" name="Object 2"/>
          <p:cNvGraphicFramePr>
            <a:graphicFrameLocks noChangeAspect="1"/>
          </p:cNvGraphicFramePr>
          <p:nvPr/>
        </p:nvGraphicFramePr>
        <p:xfrm>
          <a:off x="7032625" y="4738688"/>
          <a:ext cx="1897063" cy="1681162"/>
        </p:xfrm>
        <a:graphic>
          <a:graphicData uri="http://schemas.openxmlformats.org/presentationml/2006/ole">
            <p:oleObj spid="_x0000_s11268" name="Visio" r:id="rId5" imgW="1785038" imgH="1640250" progId="Visio.Drawing.11">
              <p:embed/>
            </p:oleObj>
          </a:graphicData>
        </a:graphic>
      </p:graphicFrame>
      <p:sp>
        <p:nvSpPr>
          <p:cNvPr id="24" name="Rectangle 3"/>
          <p:cNvSpPr txBox="1">
            <a:spLocks noChangeArrowheads="1"/>
          </p:cNvSpPr>
          <p:nvPr/>
        </p:nvSpPr>
        <p:spPr bwMode="auto">
          <a:xfrm>
            <a:off x="166688" y="5492750"/>
            <a:ext cx="2540000" cy="754063"/>
          </a:xfrm>
          <a:prstGeom prst="rect">
            <a:avLst/>
          </a:prstGeom>
          <a:noFill/>
          <a:ln w="9525">
            <a:noFill/>
            <a:miter lim="800000"/>
            <a:headEnd/>
            <a:tailEnd/>
          </a:ln>
        </p:spPr>
        <p:txBody>
          <a:bodyPr/>
          <a:lstStyle/>
          <a:p>
            <a:pPr>
              <a:lnSpc>
                <a:spcPct val="150000"/>
              </a:lnSpc>
              <a:spcBef>
                <a:spcPct val="20000"/>
              </a:spcBef>
            </a:pPr>
            <a:r>
              <a:rPr lang="en-US" altLang="zh-CN" sz="2400" b="1">
                <a:solidFill>
                  <a:srgbClr val="FF0000"/>
                </a:solidFill>
              </a:rPr>
              <a:t>PN</a:t>
            </a:r>
            <a:r>
              <a:rPr lang="zh-CN" altLang="en-US" sz="2400" b="1">
                <a:solidFill>
                  <a:srgbClr val="FF0000"/>
                </a:solidFill>
              </a:rPr>
              <a:t>结的反向击穿：</a:t>
            </a:r>
            <a:endParaRPr lang="zh-CN" altLang="en-US" sz="2400" b="1">
              <a:solidFill>
                <a:schemeClr val="accent2"/>
              </a:solidFill>
              <a:latin typeface="宋体" pitchFamily="2" charset="-122"/>
            </a:endParaRPr>
          </a:p>
        </p:txBody>
      </p:sp>
      <p:sp>
        <p:nvSpPr>
          <p:cNvPr id="25" name="Rectangle 3"/>
          <p:cNvSpPr txBox="1">
            <a:spLocks noChangeArrowheads="1"/>
          </p:cNvSpPr>
          <p:nvPr/>
        </p:nvSpPr>
        <p:spPr bwMode="auto">
          <a:xfrm>
            <a:off x="2627313" y="5532438"/>
            <a:ext cx="4365625" cy="754062"/>
          </a:xfrm>
          <a:prstGeom prst="rect">
            <a:avLst/>
          </a:prstGeom>
          <a:noFill/>
          <a:ln w="9525">
            <a:noFill/>
            <a:miter lim="800000"/>
            <a:headEnd/>
            <a:tailEnd/>
          </a:ln>
        </p:spPr>
        <p:txBody>
          <a:bodyPr/>
          <a:lstStyle/>
          <a:p>
            <a:pPr>
              <a:lnSpc>
                <a:spcPct val="150000"/>
              </a:lnSpc>
              <a:spcBef>
                <a:spcPct val="20000"/>
              </a:spcBef>
            </a:pPr>
            <a:r>
              <a:rPr lang="zh-CN" altLang="en-US" sz="2400" b="1">
                <a:latin typeface="宋体" pitchFamily="2" charset="-122"/>
              </a:rPr>
              <a:t>雪崩击穿、齐纳击穿、热击穿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ox(in)">
                                      <p:cBhvr>
                                        <p:cTn id="37" dur="500"/>
                                        <p:tgtEl>
                                          <p:spTgt spid="10"/>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ox(in)">
                                      <p:cBhvr>
                                        <p:cTn id="46" dur="500"/>
                                        <p:tgtEl>
                                          <p:spTgt spid="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box(in)">
                                      <p:cBhvr>
                                        <p:cTn id="51" dur="500"/>
                                        <p:tgtEl>
                                          <p:spTgt spid="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ox(in)">
                                      <p:cBhvr>
                                        <p:cTn id="56" dur="500"/>
                                        <p:tgtEl>
                                          <p:spTgt spid="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ox(in)">
                                      <p:cBhvr>
                                        <p:cTn id="61" dur="500"/>
                                        <p:tgtEl>
                                          <p:spTgt spid="1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ox(in)">
                                      <p:cBhvr>
                                        <p:cTn id="66" dur="500"/>
                                        <p:tgtEl>
                                          <p:spTgt spid="2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ox(in)">
                                      <p:cBhvr>
                                        <p:cTn id="71" dur="500"/>
                                        <p:tgtEl>
                                          <p:spTgt spid="2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box(in)">
                                      <p:cBhvr>
                                        <p:cTn id="76" dur="500"/>
                                        <p:tgtEl>
                                          <p:spTgt spid="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box(in)">
                                      <p:cBhvr>
                                        <p:cTn id="81" dur="500"/>
                                        <p:tgtEl>
                                          <p:spTgt spid="2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box(in)">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box(in)">
                                      <p:cBhvr>
                                        <p:cTn id="91" dur="500"/>
                                        <p:tgtEl>
                                          <p:spTgt spid="35"/>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5872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128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4"/>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9" grpId="0"/>
      <p:bldP spid="10" grpId="0"/>
      <p:bldP spid="11" grpId="0"/>
      <p:bldP spid="12" grpId="0"/>
      <p:bldP spid="13" grpId="0"/>
      <p:bldP spid="14" grpId="0"/>
      <p:bldP spid="19" grpId="0"/>
      <p:bldP spid="20" grpId="0"/>
      <p:bldP spid="21" grpId="0"/>
      <p:bldP spid="22" grpId="0"/>
      <p:bldP spid="23" grpId="0"/>
      <p:bldP spid="33" grpId="0"/>
      <p:bldP spid="35" grpId="0"/>
      <p:bldP spid="36" grpId="0"/>
      <p:bldP spid="24" grpId="0"/>
      <p:bldP spid="2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ctrTitle"/>
          </p:nvPr>
        </p:nvSpPr>
        <p:spPr>
          <a:xfrm>
            <a:off x="611188" y="981075"/>
            <a:ext cx="7772400" cy="719138"/>
          </a:xfrm>
        </p:spPr>
        <p:txBody>
          <a:bodyPr/>
          <a:lstStyle/>
          <a:p>
            <a:r>
              <a:rPr lang="en-US" altLang="zh-CN" b="1" smtClean="0"/>
              <a:t>3.3  </a:t>
            </a:r>
            <a:r>
              <a:rPr lang="zh-CN" altLang="en-US" b="1" smtClean="0"/>
              <a:t>半导体二极管</a:t>
            </a:r>
          </a:p>
        </p:txBody>
      </p:sp>
      <p:sp>
        <p:nvSpPr>
          <p:cNvPr id="82947" name="副标题 2"/>
          <p:cNvSpPr>
            <a:spLocks noGrp="1"/>
          </p:cNvSpPr>
          <p:nvPr>
            <p:ph type="subTitle" idx="1"/>
          </p:nvPr>
        </p:nvSpPr>
        <p:spPr>
          <a:xfrm>
            <a:off x="1277938" y="2079625"/>
            <a:ext cx="6400800" cy="3649663"/>
          </a:xfrm>
        </p:spPr>
        <p:txBody>
          <a:bodyPr/>
          <a:lstStyle/>
          <a:p>
            <a:pPr>
              <a:lnSpc>
                <a:spcPct val="150000"/>
              </a:lnSpc>
            </a:pPr>
            <a:r>
              <a:rPr lang="en-US" altLang="zh-CN" b="1" smtClean="0"/>
              <a:t>3.3.1   </a:t>
            </a:r>
            <a:r>
              <a:rPr lang="zh-CN" altLang="en-US" b="1" smtClean="0"/>
              <a:t>二极管的结构</a:t>
            </a:r>
            <a:endParaRPr lang="en-US" altLang="zh-CN" b="1" smtClean="0"/>
          </a:p>
          <a:p>
            <a:pPr>
              <a:lnSpc>
                <a:spcPct val="150000"/>
              </a:lnSpc>
            </a:pPr>
            <a:r>
              <a:rPr lang="en-US" altLang="zh-CN" b="1" smtClean="0"/>
              <a:t>     3.3.2   </a:t>
            </a:r>
            <a:r>
              <a:rPr lang="zh-CN" altLang="en-US" b="1" smtClean="0"/>
              <a:t>二极管的</a:t>
            </a:r>
            <a:r>
              <a:rPr lang="en-US" altLang="zh-CN" b="1" i="1" smtClean="0"/>
              <a:t>I</a:t>
            </a:r>
            <a:r>
              <a:rPr lang="en-US" altLang="zh-CN" b="1" smtClean="0">
                <a:latin typeface="黑体" pitchFamily="49" charset="-122"/>
              </a:rPr>
              <a:t>-</a:t>
            </a:r>
            <a:r>
              <a:rPr lang="en-US" altLang="zh-CN" b="1" i="1" smtClean="0"/>
              <a:t>V</a:t>
            </a:r>
            <a:r>
              <a:rPr lang="zh-CN" altLang="en-US" b="1" smtClean="0"/>
              <a:t>特性</a:t>
            </a:r>
          </a:p>
          <a:p>
            <a:pPr>
              <a:lnSpc>
                <a:spcPct val="150000"/>
              </a:lnSpc>
            </a:pPr>
            <a:r>
              <a:rPr lang="en-US" altLang="zh-CN" b="1" smtClean="0"/>
              <a:t>3.3.3   </a:t>
            </a:r>
            <a:r>
              <a:rPr lang="zh-CN" altLang="en-US" b="1" smtClean="0"/>
              <a:t>二极管的参数</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ext Box 2"/>
          <p:cNvSpPr txBox="1">
            <a:spLocks noChangeArrowheads="1"/>
          </p:cNvSpPr>
          <p:nvPr/>
        </p:nvSpPr>
        <p:spPr bwMode="auto">
          <a:xfrm>
            <a:off x="2516188" y="3805238"/>
            <a:ext cx="993775" cy="539750"/>
          </a:xfrm>
          <a:prstGeom prst="rect">
            <a:avLst/>
          </a:prstGeom>
          <a:noFill/>
          <a:ln w="9525">
            <a:noFill/>
            <a:miter lim="800000"/>
            <a:headEnd/>
            <a:tailEnd/>
          </a:ln>
        </p:spPr>
        <p:txBody>
          <a:bodyPr/>
          <a:lstStyle/>
          <a:p>
            <a:pPr algn="just"/>
            <a:r>
              <a:rPr lang="zh-CN" altLang="en-US" sz="2000" b="1">
                <a:latin typeface="宋体" pitchFamily="2" charset="-122"/>
              </a:rPr>
              <a:t>金属丝</a:t>
            </a:r>
          </a:p>
        </p:txBody>
      </p:sp>
      <p:sp>
        <p:nvSpPr>
          <p:cNvPr id="329731" name="Rectangle 3"/>
          <p:cNvSpPr>
            <a:spLocks noChangeArrowheads="1"/>
          </p:cNvSpPr>
          <p:nvPr/>
        </p:nvSpPr>
        <p:spPr bwMode="auto">
          <a:xfrm>
            <a:off x="969963" y="5635625"/>
            <a:ext cx="3309937" cy="1079500"/>
          </a:xfrm>
          <a:prstGeom prst="rect">
            <a:avLst/>
          </a:prstGeom>
          <a:noFill/>
          <a:ln w="19050">
            <a:noFill/>
            <a:miter lim="800000"/>
            <a:headEnd/>
            <a:tailEnd/>
          </a:ln>
        </p:spPr>
        <p:txBody>
          <a:bodyPr lIns="90000" tIns="46800" rIns="90000" bIns="46800" anchor="ctr">
            <a:spAutoFit/>
          </a:bodyPr>
          <a:lstStyle/>
          <a:p>
            <a:pPr algn="just"/>
            <a:endParaRPr lang="en-US" altLang="zh-CN" b="1">
              <a:solidFill>
                <a:schemeClr val="accent2"/>
              </a:solidFill>
              <a:latin typeface="宋体" pitchFamily="2" charset="-122"/>
            </a:endParaRPr>
          </a:p>
          <a:p>
            <a:pPr algn="just"/>
            <a:r>
              <a:rPr lang="en-US" altLang="zh-CN" sz="2000" b="1">
                <a:solidFill>
                  <a:srgbClr val="CC0099"/>
                </a:solidFill>
                <a:latin typeface="宋体" pitchFamily="2" charset="-122"/>
              </a:rPr>
              <a:t>PN</a:t>
            </a:r>
            <a:r>
              <a:rPr lang="zh-CN" altLang="en-US" sz="2000" b="1">
                <a:solidFill>
                  <a:srgbClr val="CC0099"/>
                </a:solidFill>
                <a:latin typeface="宋体" pitchFamily="2" charset="-122"/>
              </a:rPr>
              <a:t>结面积小，电容效应小，高频性能好，用于高频电路</a:t>
            </a:r>
          </a:p>
        </p:txBody>
      </p:sp>
      <p:grpSp>
        <p:nvGrpSpPr>
          <p:cNvPr id="2" name="Group 4"/>
          <p:cNvGrpSpPr>
            <a:grpSpLocks/>
          </p:cNvGrpSpPr>
          <p:nvPr/>
        </p:nvGrpSpPr>
        <p:grpSpPr bwMode="auto">
          <a:xfrm>
            <a:off x="1493838" y="2763838"/>
            <a:ext cx="1308100" cy="2700337"/>
            <a:chOff x="612" y="1434"/>
            <a:chExt cx="823" cy="1701"/>
          </a:xfrm>
        </p:grpSpPr>
        <p:sp>
          <p:nvSpPr>
            <p:cNvPr id="83998" name="AutoShape 5"/>
            <p:cNvSpPr>
              <a:spLocks noChangeArrowheads="1"/>
            </p:cNvSpPr>
            <p:nvPr/>
          </p:nvSpPr>
          <p:spPr bwMode="auto">
            <a:xfrm rot="5400000">
              <a:off x="829" y="2213"/>
              <a:ext cx="384" cy="363"/>
            </a:xfrm>
            <a:prstGeom prst="flowChartDelay">
              <a:avLst/>
            </a:prstGeom>
            <a:solidFill>
              <a:srgbClr val="FFFFFF"/>
            </a:solidFill>
            <a:ln w="28575">
              <a:solidFill>
                <a:srgbClr val="996633"/>
              </a:solidFill>
              <a:miter lim="800000"/>
              <a:headEnd/>
              <a:tailEnd/>
            </a:ln>
          </p:spPr>
          <p:txBody>
            <a:bodyPr/>
            <a:lstStyle/>
            <a:p>
              <a:endParaRPr lang="zh-CN" altLang="en-US"/>
            </a:p>
          </p:txBody>
        </p:sp>
        <p:sp>
          <p:nvSpPr>
            <p:cNvPr id="83999" name="AutoShape 6"/>
            <p:cNvSpPr>
              <a:spLocks noChangeArrowheads="1"/>
            </p:cNvSpPr>
            <p:nvPr/>
          </p:nvSpPr>
          <p:spPr bwMode="auto">
            <a:xfrm rot="5400000" flipH="1">
              <a:off x="828" y="1829"/>
              <a:ext cx="385" cy="363"/>
            </a:xfrm>
            <a:prstGeom prst="flowChartDelay">
              <a:avLst/>
            </a:prstGeom>
            <a:solidFill>
              <a:srgbClr val="FFFFFF"/>
            </a:solidFill>
            <a:ln w="28575">
              <a:solidFill>
                <a:srgbClr val="996633"/>
              </a:solidFill>
              <a:miter lim="800000"/>
              <a:headEnd/>
              <a:tailEnd/>
            </a:ln>
          </p:spPr>
          <p:txBody>
            <a:bodyPr/>
            <a:lstStyle/>
            <a:p>
              <a:endParaRPr lang="zh-CN" altLang="en-US"/>
            </a:p>
          </p:txBody>
        </p:sp>
        <p:sp>
          <p:nvSpPr>
            <p:cNvPr id="84000" name="Rectangle 7"/>
            <p:cNvSpPr>
              <a:spLocks noChangeArrowheads="1"/>
            </p:cNvSpPr>
            <p:nvPr/>
          </p:nvSpPr>
          <p:spPr bwMode="auto">
            <a:xfrm rot="5400000">
              <a:off x="1002" y="2043"/>
              <a:ext cx="49" cy="322"/>
            </a:xfrm>
            <a:prstGeom prst="rect">
              <a:avLst/>
            </a:prstGeom>
            <a:solidFill>
              <a:srgbClr val="FFFFFF"/>
            </a:solidFill>
            <a:ln w="12700">
              <a:noFill/>
              <a:miter lim="800000"/>
              <a:headEnd/>
              <a:tailEnd/>
            </a:ln>
          </p:spPr>
          <p:txBody>
            <a:bodyPr/>
            <a:lstStyle/>
            <a:p>
              <a:endParaRPr lang="zh-CN" altLang="en-US"/>
            </a:p>
          </p:txBody>
        </p:sp>
        <p:sp>
          <p:nvSpPr>
            <p:cNvPr id="84001" name="Rectangle 8"/>
            <p:cNvSpPr>
              <a:spLocks noChangeArrowheads="1"/>
            </p:cNvSpPr>
            <p:nvPr/>
          </p:nvSpPr>
          <p:spPr bwMode="auto">
            <a:xfrm>
              <a:off x="1010" y="1668"/>
              <a:ext cx="45" cy="254"/>
            </a:xfrm>
            <a:prstGeom prst="rect">
              <a:avLst/>
            </a:prstGeom>
            <a:solidFill>
              <a:srgbClr val="000000"/>
            </a:solidFill>
            <a:ln w="9525">
              <a:solidFill>
                <a:srgbClr val="000000"/>
              </a:solidFill>
              <a:miter lim="800000"/>
              <a:headEnd/>
              <a:tailEnd/>
            </a:ln>
          </p:spPr>
          <p:txBody>
            <a:bodyPr/>
            <a:lstStyle/>
            <a:p>
              <a:endParaRPr lang="zh-CN" altLang="en-US"/>
            </a:p>
          </p:txBody>
        </p:sp>
        <p:sp>
          <p:nvSpPr>
            <p:cNvPr id="84002" name="Rectangle 9"/>
            <p:cNvSpPr>
              <a:spLocks noChangeArrowheads="1"/>
            </p:cNvSpPr>
            <p:nvPr/>
          </p:nvSpPr>
          <p:spPr bwMode="auto">
            <a:xfrm>
              <a:off x="999" y="2530"/>
              <a:ext cx="44" cy="254"/>
            </a:xfrm>
            <a:prstGeom prst="rect">
              <a:avLst/>
            </a:prstGeom>
            <a:solidFill>
              <a:srgbClr val="000000"/>
            </a:solidFill>
            <a:ln w="9525">
              <a:solidFill>
                <a:srgbClr val="000000"/>
              </a:solidFill>
              <a:miter lim="800000"/>
              <a:headEnd/>
              <a:tailEnd/>
            </a:ln>
          </p:spPr>
          <p:txBody>
            <a:bodyPr/>
            <a:lstStyle/>
            <a:p>
              <a:endParaRPr lang="zh-CN" altLang="en-US"/>
            </a:p>
          </p:txBody>
        </p:sp>
        <p:sp>
          <p:nvSpPr>
            <p:cNvPr id="84003" name="Rectangle 10" descr="75%"/>
            <p:cNvSpPr>
              <a:spLocks noChangeArrowheads="1"/>
            </p:cNvSpPr>
            <p:nvPr/>
          </p:nvSpPr>
          <p:spPr bwMode="auto">
            <a:xfrm>
              <a:off x="925" y="2458"/>
              <a:ext cx="185" cy="32"/>
            </a:xfrm>
            <a:prstGeom prst="rect">
              <a:avLst/>
            </a:prstGeom>
            <a:pattFill prst="pct75">
              <a:fgClr>
                <a:srgbClr val="333399"/>
              </a:fgClr>
              <a:bgClr>
                <a:srgbClr val="FFFFFF"/>
              </a:bgClr>
            </a:pattFill>
            <a:ln w="9525">
              <a:solidFill>
                <a:srgbClr val="000000"/>
              </a:solidFill>
              <a:miter lim="800000"/>
              <a:headEnd/>
              <a:tailEnd/>
            </a:ln>
          </p:spPr>
          <p:txBody>
            <a:bodyPr/>
            <a:lstStyle/>
            <a:p>
              <a:endParaRPr lang="zh-CN" altLang="en-US"/>
            </a:p>
          </p:txBody>
        </p:sp>
        <p:sp>
          <p:nvSpPr>
            <p:cNvPr id="84004" name="Rectangle 11"/>
            <p:cNvSpPr>
              <a:spLocks noChangeArrowheads="1"/>
            </p:cNvSpPr>
            <p:nvPr/>
          </p:nvSpPr>
          <p:spPr bwMode="auto">
            <a:xfrm>
              <a:off x="976" y="2491"/>
              <a:ext cx="97" cy="32"/>
            </a:xfrm>
            <a:prstGeom prst="rect">
              <a:avLst/>
            </a:prstGeom>
            <a:solidFill>
              <a:srgbClr val="333399"/>
            </a:solidFill>
            <a:ln w="9525">
              <a:solidFill>
                <a:srgbClr val="000000"/>
              </a:solidFill>
              <a:miter lim="800000"/>
              <a:headEnd/>
              <a:tailEnd/>
            </a:ln>
          </p:spPr>
          <p:txBody>
            <a:bodyPr/>
            <a:lstStyle/>
            <a:p>
              <a:endParaRPr lang="zh-CN" altLang="en-US"/>
            </a:p>
          </p:txBody>
        </p:sp>
        <p:sp>
          <p:nvSpPr>
            <p:cNvPr id="84005" name="Line 12"/>
            <p:cNvSpPr>
              <a:spLocks noChangeShapeType="1"/>
            </p:cNvSpPr>
            <p:nvPr/>
          </p:nvSpPr>
          <p:spPr bwMode="auto">
            <a:xfrm rot="5400000">
              <a:off x="844" y="2103"/>
              <a:ext cx="372" cy="2"/>
            </a:xfrm>
            <a:prstGeom prst="line">
              <a:avLst/>
            </a:prstGeom>
            <a:noFill/>
            <a:ln w="9525">
              <a:solidFill>
                <a:srgbClr val="CC0099"/>
              </a:solidFill>
              <a:round/>
              <a:headEnd/>
              <a:tailEnd/>
            </a:ln>
          </p:spPr>
          <p:txBody>
            <a:bodyPr/>
            <a:lstStyle/>
            <a:p>
              <a:endParaRPr lang="zh-CN" altLang="en-US"/>
            </a:p>
          </p:txBody>
        </p:sp>
        <p:sp>
          <p:nvSpPr>
            <p:cNvPr id="84006" name="Freeform 13"/>
            <p:cNvSpPr>
              <a:spLocks/>
            </p:cNvSpPr>
            <p:nvPr/>
          </p:nvSpPr>
          <p:spPr bwMode="auto">
            <a:xfrm rot="5400000">
              <a:off x="933" y="2280"/>
              <a:ext cx="159" cy="189"/>
            </a:xfrm>
            <a:custGeom>
              <a:avLst/>
              <a:gdLst>
                <a:gd name="T0" fmla="*/ 0 w 223"/>
                <a:gd name="T1" fmla="*/ 2 h 244"/>
                <a:gd name="T2" fmla="*/ 1 w 223"/>
                <a:gd name="T3" fmla="*/ 2 h 244"/>
                <a:gd name="T4" fmla="*/ 1 w 223"/>
                <a:gd name="T5" fmla="*/ 2 h 244"/>
                <a:gd name="T6" fmla="*/ 1 w 223"/>
                <a:gd name="T7" fmla="*/ 2 h 244"/>
                <a:gd name="T8" fmla="*/ 1 w 223"/>
                <a:gd name="T9" fmla="*/ 2 h 244"/>
                <a:gd name="T10" fmla="*/ 1 w 223"/>
                <a:gd name="T11" fmla="*/ 2 h 244"/>
                <a:gd name="T12" fmla="*/ 0 60000 65536"/>
                <a:gd name="T13" fmla="*/ 0 60000 65536"/>
                <a:gd name="T14" fmla="*/ 0 60000 65536"/>
                <a:gd name="T15" fmla="*/ 0 60000 65536"/>
                <a:gd name="T16" fmla="*/ 0 60000 65536"/>
                <a:gd name="T17" fmla="*/ 0 60000 65536"/>
                <a:gd name="T18" fmla="*/ 0 w 223"/>
                <a:gd name="T19" fmla="*/ 0 h 244"/>
                <a:gd name="T20" fmla="*/ 223 w 223"/>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223" h="244">
                  <a:moveTo>
                    <a:pt x="0" y="120"/>
                  </a:moveTo>
                  <a:cubicBezTo>
                    <a:pt x="12" y="94"/>
                    <a:pt x="24" y="68"/>
                    <a:pt x="43" y="52"/>
                  </a:cubicBezTo>
                  <a:cubicBezTo>
                    <a:pt x="62" y="36"/>
                    <a:pt x="96" y="0"/>
                    <a:pt x="113" y="22"/>
                  </a:cubicBezTo>
                  <a:cubicBezTo>
                    <a:pt x="130" y="44"/>
                    <a:pt x="133" y="147"/>
                    <a:pt x="143" y="182"/>
                  </a:cubicBezTo>
                  <a:cubicBezTo>
                    <a:pt x="153" y="217"/>
                    <a:pt x="160" y="244"/>
                    <a:pt x="173" y="232"/>
                  </a:cubicBezTo>
                  <a:cubicBezTo>
                    <a:pt x="186" y="220"/>
                    <a:pt x="210" y="134"/>
                    <a:pt x="223" y="112"/>
                  </a:cubicBezTo>
                </a:path>
              </a:pathLst>
            </a:custGeom>
            <a:noFill/>
            <a:ln w="9525">
              <a:solidFill>
                <a:srgbClr val="CC0099"/>
              </a:solidFill>
              <a:round/>
              <a:headEnd/>
              <a:tailEnd/>
            </a:ln>
          </p:spPr>
          <p:txBody>
            <a:bodyPr/>
            <a:lstStyle/>
            <a:p>
              <a:endParaRPr lang="zh-CN" altLang="en-US"/>
            </a:p>
          </p:txBody>
        </p:sp>
        <p:sp>
          <p:nvSpPr>
            <p:cNvPr id="84007" name="Text Box 14"/>
            <p:cNvSpPr txBox="1">
              <a:spLocks noChangeArrowheads="1"/>
            </p:cNvSpPr>
            <p:nvPr/>
          </p:nvSpPr>
          <p:spPr bwMode="auto">
            <a:xfrm>
              <a:off x="657" y="1434"/>
              <a:ext cx="778" cy="340"/>
            </a:xfrm>
            <a:prstGeom prst="rect">
              <a:avLst/>
            </a:prstGeom>
            <a:noFill/>
            <a:ln w="9525">
              <a:noFill/>
              <a:miter lim="800000"/>
              <a:headEnd/>
              <a:tailEnd/>
            </a:ln>
          </p:spPr>
          <p:txBody>
            <a:bodyPr/>
            <a:lstStyle/>
            <a:p>
              <a:pPr algn="just"/>
              <a:r>
                <a:rPr lang="zh-CN" altLang="en-US" sz="2000" b="1">
                  <a:solidFill>
                    <a:srgbClr val="FF3300"/>
                  </a:solidFill>
                  <a:latin typeface="宋体" pitchFamily="2" charset="-122"/>
                </a:rPr>
                <a:t>正极引线</a:t>
              </a:r>
            </a:p>
          </p:txBody>
        </p:sp>
        <p:sp>
          <p:nvSpPr>
            <p:cNvPr id="84008" name="Line 15"/>
            <p:cNvSpPr>
              <a:spLocks noChangeShapeType="1"/>
            </p:cNvSpPr>
            <p:nvPr/>
          </p:nvSpPr>
          <p:spPr bwMode="auto">
            <a:xfrm rot="5400000">
              <a:off x="1115" y="2067"/>
              <a:ext cx="80" cy="252"/>
            </a:xfrm>
            <a:prstGeom prst="line">
              <a:avLst/>
            </a:prstGeom>
            <a:noFill/>
            <a:ln w="9525">
              <a:solidFill>
                <a:srgbClr val="000000"/>
              </a:solidFill>
              <a:round/>
              <a:headEnd/>
              <a:tailEnd/>
            </a:ln>
          </p:spPr>
          <p:txBody>
            <a:bodyPr/>
            <a:lstStyle/>
            <a:p>
              <a:endParaRPr lang="zh-CN" altLang="en-US"/>
            </a:p>
          </p:txBody>
        </p:sp>
        <p:sp>
          <p:nvSpPr>
            <p:cNvPr id="84009" name="Text Box 16"/>
            <p:cNvSpPr txBox="1">
              <a:spLocks noChangeArrowheads="1"/>
            </p:cNvSpPr>
            <p:nvPr/>
          </p:nvSpPr>
          <p:spPr bwMode="auto">
            <a:xfrm>
              <a:off x="612" y="2795"/>
              <a:ext cx="778" cy="340"/>
            </a:xfrm>
            <a:prstGeom prst="rect">
              <a:avLst/>
            </a:prstGeom>
            <a:noFill/>
            <a:ln w="9525">
              <a:noFill/>
              <a:miter lim="800000"/>
              <a:headEnd/>
              <a:tailEnd/>
            </a:ln>
          </p:spPr>
          <p:txBody>
            <a:bodyPr/>
            <a:lstStyle/>
            <a:p>
              <a:pPr algn="just"/>
              <a:r>
                <a:rPr lang="zh-CN" altLang="en-US" sz="2000" b="1">
                  <a:latin typeface="宋体" pitchFamily="2" charset="-122"/>
                </a:rPr>
                <a:t>负极引线</a:t>
              </a:r>
            </a:p>
          </p:txBody>
        </p:sp>
      </p:grpSp>
      <p:sp>
        <p:nvSpPr>
          <p:cNvPr id="329745" name="Rectangle 17"/>
          <p:cNvSpPr>
            <a:spLocks noChangeArrowheads="1"/>
          </p:cNvSpPr>
          <p:nvPr/>
        </p:nvSpPr>
        <p:spPr bwMode="auto">
          <a:xfrm>
            <a:off x="5246688" y="5651500"/>
            <a:ext cx="2590800" cy="987425"/>
          </a:xfrm>
          <a:prstGeom prst="rect">
            <a:avLst/>
          </a:prstGeom>
          <a:noFill/>
          <a:ln w="19050">
            <a:noFill/>
            <a:miter lim="800000"/>
            <a:headEnd/>
            <a:tailEnd/>
          </a:ln>
        </p:spPr>
        <p:txBody>
          <a:bodyPr lIns="90000" tIns="46800" rIns="90000" bIns="46800" anchor="ctr">
            <a:spAutoFit/>
          </a:bodyPr>
          <a:lstStyle/>
          <a:p>
            <a:pPr algn="just"/>
            <a:endParaRPr lang="en-US" altLang="zh-CN" b="1">
              <a:solidFill>
                <a:schemeClr val="accent2"/>
              </a:solidFill>
              <a:latin typeface="宋体" pitchFamily="2" charset="-122"/>
            </a:endParaRPr>
          </a:p>
          <a:p>
            <a:pPr algn="just"/>
            <a:r>
              <a:rPr lang="en-US" altLang="zh-CN" sz="2000" b="1">
                <a:solidFill>
                  <a:srgbClr val="CC0099"/>
                </a:solidFill>
              </a:rPr>
              <a:t>PN</a:t>
            </a:r>
            <a:r>
              <a:rPr lang="zh-CN" altLang="en-US" sz="2000" b="1">
                <a:solidFill>
                  <a:srgbClr val="CC0099"/>
                </a:solidFill>
              </a:rPr>
              <a:t>结面积大，电流大，用于大电流整流电路</a:t>
            </a:r>
            <a:r>
              <a:rPr lang="zh-CN" altLang="en-US" b="1" noProof="1">
                <a:solidFill>
                  <a:schemeClr val="accent2"/>
                </a:solidFill>
                <a:latin typeface="宋体" pitchFamily="2" charset="-122"/>
              </a:rPr>
              <a:t>                </a:t>
            </a:r>
            <a:endParaRPr lang="zh-CN" altLang="en-US" b="1">
              <a:solidFill>
                <a:schemeClr val="accent2"/>
              </a:solidFill>
              <a:latin typeface="宋体" pitchFamily="2" charset="-122"/>
            </a:endParaRPr>
          </a:p>
        </p:txBody>
      </p:sp>
      <p:sp>
        <p:nvSpPr>
          <p:cNvPr id="329746" name="Text Box 18"/>
          <p:cNvSpPr txBox="1">
            <a:spLocks noChangeArrowheads="1"/>
          </p:cNvSpPr>
          <p:nvPr/>
        </p:nvSpPr>
        <p:spPr bwMode="auto">
          <a:xfrm>
            <a:off x="396875" y="906463"/>
            <a:ext cx="8705850" cy="461962"/>
          </a:xfrm>
          <a:prstGeom prst="rect">
            <a:avLst/>
          </a:prstGeom>
          <a:noFill/>
          <a:ln w="38100">
            <a:noFill/>
            <a:miter lim="800000"/>
            <a:headEnd/>
            <a:tailEnd/>
          </a:ln>
        </p:spPr>
        <p:txBody>
          <a:bodyPr anchor="ctr">
            <a:spAutoFit/>
          </a:bodyPr>
          <a:lstStyle/>
          <a:p>
            <a:r>
              <a:rPr lang="zh-CN" altLang="en-US" sz="2400" b="1">
                <a:solidFill>
                  <a:srgbClr val="006600"/>
                </a:solidFill>
                <a:latin typeface="楷体_GB2312" pitchFamily="49" charset="-122"/>
                <a:ea typeface="楷体_GB2312" pitchFamily="49" charset="-122"/>
              </a:rPr>
              <a:t>在</a:t>
            </a:r>
            <a:r>
              <a:rPr lang="en-US" altLang="zh-CN" sz="2400" b="1">
                <a:solidFill>
                  <a:srgbClr val="006600"/>
                </a:solidFill>
                <a:latin typeface="楷体_GB2312" pitchFamily="49" charset="-122"/>
                <a:ea typeface="楷体_GB2312" pitchFamily="49" charset="-122"/>
              </a:rPr>
              <a:t>PN</a:t>
            </a:r>
            <a:r>
              <a:rPr lang="zh-CN" altLang="en-US" sz="2400" b="1">
                <a:solidFill>
                  <a:srgbClr val="006600"/>
                </a:solidFill>
                <a:latin typeface="楷体_GB2312" pitchFamily="49" charset="-122"/>
                <a:ea typeface="楷体_GB2312" pitchFamily="49" charset="-122"/>
              </a:rPr>
              <a:t>结的两端引出引脚并进行封装，就做成了半导体二极管。</a:t>
            </a:r>
            <a:endParaRPr lang="zh-CN" altLang="en-US" sz="2400" b="1">
              <a:latin typeface="楷体_GB2312" pitchFamily="49" charset="-122"/>
              <a:ea typeface="楷体_GB2312" pitchFamily="49" charset="-122"/>
            </a:endParaRPr>
          </a:p>
        </p:txBody>
      </p:sp>
      <p:sp>
        <p:nvSpPr>
          <p:cNvPr id="83975" name="Rectangle 21"/>
          <p:cNvSpPr>
            <a:spLocks noChangeArrowheads="1"/>
          </p:cNvSpPr>
          <p:nvPr/>
        </p:nvSpPr>
        <p:spPr bwMode="auto">
          <a:xfrm>
            <a:off x="58738" y="376238"/>
            <a:ext cx="5486400" cy="609600"/>
          </a:xfrm>
          <a:prstGeom prst="rect">
            <a:avLst/>
          </a:prstGeom>
          <a:noFill/>
          <a:ln w="9525">
            <a:noFill/>
            <a:miter lim="800000"/>
            <a:headEnd/>
            <a:tailEnd/>
          </a:ln>
        </p:spPr>
        <p:txBody>
          <a:bodyPr/>
          <a:lstStyle/>
          <a:p>
            <a:r>
              <a:rPr lang="zh-CN" altLang="en-US" sz="2400" b="1">
                <a:ea typeface="楷体_GB2312" pitchFamily="49" charset="-122"/>
              </a:rPr>
              <a:t>一、结构与符号</a:t>
            </a:r>
          </a:p>
        </p:txBody>
      </p:sp>
      <p:sp>
        <p:nvSpPr>
          <p:cNvPr id="329750" name="Rectangle 22"/>
          <p:cNvSpPr>
            <a:spLocks noChangeArrowheads="1"/>
          </p:cNvSpPr>
          <p:nvPr/>
        </p:nvSpPr>
        <p:spPr bwMode="auto">
          <a:xfrm>
            <a:off x="1163638" y="5468938"/>
            <a:ext cx="2073275" cy="479425"/>
          </a:xfrm>
          <a:prstGeom prst="rect">
            <a:avLst/>
          </a:prstGeom>
          <a:noFill/>
          <a:ln w="22225">
            <a:solidFill>
              <a:srgbClr val="0000FF"/>
            </a:solidFill>
            <a:miter lim="800000"/>
            <a:headEnd/>
            <a:tailEnd/>
          </a:ln>
        </p:spPr>
        <p:txBody>
          <a:bodyPr anchor="ctr">
            <a:spAutoFit/>
          </a:bodyPr>
          <a:lstStyle/>
          <a:p>
            <a:pPr algn="ctr"/>
            <a:r>
              <a:rPr lang="zh-CN" altLang="en-US" sz="2400" b="1">
                <a:solidFill>
                  <a:srgbClr val="FF3300"/>
                </a:solidFill>
                <a:ea typeface="仿宋_GB2312" pitchFamily="49" charset="-122"/>
              </a:rPr>
              <a:t>点接触型管</a:t>
            </a:r>
          </a:p>
        </p:txBody>
      </p:sp>
      <p:grpSp>
        <p:nvGrpSpPr>
          <p:cNvPr id="3" name="Group 23"/>
          <p:cNvGrpSpPr>
            <a:grpSpLocks/>
          </p:cNvGrpSpPr>
          <p:nvPr/>
        </p:nvGrpSpPr>
        <p:grpSpPr bwMode="auto">
          <a:xfrm>
            <a:off x="5351463" y="2774950"/>
            <a:ext cx="2520950" cy="2514600"/>
            <a:chOff x="2219" y="1204"/>
            <a:chExt cx="1588" cy="1584"/>
          </a:xfrm>
        </p:grpSpPr>
        <p:sp>
          <p:nvSpPr>
            <p:cNvPr id="83981" name="Text Box 24"/>
            <p:cNvSpPr txBox="1">
              <a:spLocks noChangeArrowheads="1"/>
            </p:cNvSpPr>
            <p:nvPr/>
          </p:nvSpPr>
          <p:spPr bwMode="auto">
            <a:xfrm>
              <a:off x="2545" y="1204"/>
              <a:ext cx="778" cy="340"/>
            </a:xfrm>
            <a:prstGeom prst="rect">
              <a:avLst/>
            </a:prstGeom>
            <a:noFill/>
            <a:ln w="9525">
              <a:noFill/>
              <a:miter lim="800000"/>
              <a:headEnd/>
              <a:tailEnd/>
            </a:ln>
          </p:spPr>
          <p:txBody>
            <a:bodyPr/>
            <a:lstStyle/>
            <a:p>
              <a:pPr algn="just"/>
              <a:r>
                <a:rPr lang="zh-CN" altLang="en-US" sz="2000" b="1">
                  <a:solidFill>
                    <a:srgbClr val="FF3300"/>
                  </a:solidFill>
                  <a:latin typeface="宋体" pitchFamily="2" charset="-122"/>
                </a:rPr>
                <a:t>正极引线</a:t>
              </a:r>
            </a:p>
          </p:txBody>
        </p:sp>
        <p:sp>
          <p:nvSpPr>
            <p:cNvPr id="83982" name="AutoShape 25"/>
            <p:cNvSpPr>
              <a:spLocks noChangeArrowheads="1"/>
            </p:cNvSpPr>
            <p:nvPr/>
          </p:nvSpPr>
          <p:spPr bwMode="auto">
            <a:xfrm>
              <a:off x="3353" y="1904"/>
              <a:ext cx="454" cy="182"/>
            </a:xfrm>
            <a:prstGeom prst="wedgeRectCallout">
              <a:avLst>
                <a:gd name="adj1" fmla="val -109912"/>
                <a:gd name="adj2" fmla="val -15935"/>
              </a:avLst>
            </a:prstGeom>
            <a:solidFill>
              <a:srgbClr val="CCFFFF"/>
            </a:solidFill>
            <a:ln w="9525">
              <a:solidFill>
                <a:schemeClr val="tx1"/>
              </a:solidFill>
              <a:miter lim="800000"/>
              <a:headEnd/>
              <a:tailEnd/>
            </a:ln>
          </p:spPr>
          <p:txBody>
            <a:bodyPr lIns="0" rIns="0" anchor="ctr"/>
            <a:lstStyle/>
            <a:p>
              <a:pPr algn="ctr"/>
              <a:r>
                <a:rPr lang="zh-CN" altLang="en-US" b="1">
                  <a:solidFill>
                    <a:srgbClr val="006600"/>
                  </a:solidFill>
                </a:rPr>
                <a:t>合金层</a:t>
              </a:r>
            </a:p>
          </p:txBody>
        </p:sp>
        <p:sp>
          <p:nvSpPr>
            <p:cNvPr id="83983" name="AutoShape 26"/>
            <p:cNvSpPr>
              <a:spLocks noChangeAspect="1" noChangeArrowheads="1"/>
            </p:cNvSpPr>
            <p:nvPr/>
          </p:nvSpPr>
          <p:spPr bwMode="auto">
            <a:xfrm rot="-5400000">
              <a:off x="2792" y="1610"/>
              <a:ext cx="272" cy="184"/>
            </a:xfrm>
            <a:prstGeom prst="flowChartDelay">
              <a:avLst/>
            </a:prstGeom>
            <a:solidFill>
              <a:srgbClr val="339966"/>
            </a:solidFill>
            <a:ln w="9525">
              <a:solidFill>
                <a:srgbClr val="000000"/>
              </a:solidFill>
              <a:miter lim="800000"/>
              <a:headEnd/>
              <a:tailEnd/>
            </a:ln>
          </p:spPr>
          <p:txBody>
            <a:bodyPr/>
            <a:lstStyle/>
            <a:p>
              <a:endParaRPr lang="zh-CN" altLang="en-US"/>
            </a:p>
          </p:txBody>
        </p:sp>
        <p:sp>
          <p:nvSpPr>
            <p:cNvPr id="83984" name="Rectangle 27"/>
            <p:cNvSpPr>
              <a:spLocks noChangeAspect="1" noChangeArrowheads="1"/>
            </p:cNvSpPr>
            <p:nvPr/>
          </p:nvSpPr>
          <p:spPr bwMode="auto">
            <a:xfrm>
              <a:off x="2902" y="2175"/>
              <a:ext cx="56" cy="267"/>
            </a:xfrm>
            <a:prstGeom prst="rect">
              <a:avLst/>
            </a:prstGeom>
            <a:solidFill>
              <a:srgbClr val="000000"/>
            </a:solidFill>
            <a:ln w="9525">
              <a:solidFill>
                <a:srgbClr val="000000"/>
              </a:solidFill>
              <a:miter lim="800000"/>
              <a:headEnd/>
              <a:tailEnd/>
            </a:ln>
          </p:spPr>
          <p:txBody>
            <a:bodyPr/>
            <a:lstStyle/>
            <a:p>
              <a:endParaRPr lang="zh-CN" altLang="en-US"/>
            </a:p>
          </p:txBody>
        </p:sp>
        <p:sp>
          <p:nvSpPr>
            <p:cNvPr id="83985" name="Rectangle 28" descr="75%"/>
            <p:cNvSpPr>
              <a:spLocks noChangeAspect="1" noChangeArrowheads="1"/>
            </p:cNvSpPr>
            <p:nvPr/>
          </p:nvSpPr>
          <p:spPr bwMode="auto">
            <a:xfrm rot="10800000">
              <a:off x="2831" y="2139"/>
              <a:ext cx="194" cy="41"/>
            </a:xfrm>
            <a:prstGeom prst="rect">
              <a:avLst/>
            </a:prstGeom>
            <a:pattFill prst="pct75">
              <a:fgClr>
                <a:srgbClr val="333399"/>
              </a:fgClr>
              <a:bgClr>
                <a:srgbClr val="FFFFFF"/>
              </a:bgClr>
            </a:pattFill>
            <a:ln w="9525">
              <a:solidFill>
                <a:srgbClr val="000000"/>
              </a:solidFill>
              <a:miter lim="800000"/>
              <a:headEnd/>
              <a:tailEnd/>
            </a:ln>
          </p:spPr>
          <p:txBody>
            <a:bodyPr/>
            <a:lstStyle/>
            <a:p>
              <a:endParaRPr lang="zh-CN" altLang="en-US"/>
            </a:p>
          </p:txBody>
        </p:sp>
        <p:sp>
          <p:nvSpPr>
            <p:cNvPr id="83986" name="Rectangle 29"/>
            <p:cNvSpPr>
              <a:spLocks noChangeAspect="1" noChangeArrowheads="1"/>
            </p:cNvSpPr>
            <p:nvPr/>
          </p:nvSpPr>
          <p:spPr bwMode="auto">
            <a:xfrm>
              <a:off x="2537" y="1994"/>
              <a:ext cx="735" cy="139"/>
            </a:xfrm>
            <a:prstGeom prst="rect">
              <a:avLst/>
            </a:prstGeom>
            <a:solidFill>
              <a:srgbClr val="FF9900"/>
            </a:solidFill>
            <a:ln w="9525">
              <a:solidFill>
                <a:srgbClr val="000000"/>
              </a:solidFill>
              <a:miter lim="800000"/>
              <a:headEnd/>
              <a:tailEnd/>
            </a:ln>
          </p:spPr>
          <p:txBody>
            <a:bodyPr/>
            <a:lstStyle/>
            <a:p>
              <a:endParaRPr lang="zh-CN" altLang="en-US"/>
            </a:p>
          </p:txBody>
        </p:sp>
        <p:sp>
          <p:nvSpPr>
            <p:cNvPr id="83987" name="Rectangle 30"/>
            <p:cNvSpPr>
              <a:spLocks noChangeAspect="1" noChangeArrowheads="1"/>
            </p:cNvSpPr>
            <p:nvPr/>
          </p:nvSpPr>
          <p:spPr bwMode="auto">
            <a:xfrm>
              <a:off x="2649" y="1910"/>
              <a:ext cx="551" cy="92"/>
            </a:xfrm>
            <a:prstGeom prst="rect">
              <a:avLst/>
            </a:prstGeom>
            <a:solidFill>
              <a:srgbClr val="339966"/>
            </a:solidFill>
            <a:ln w="9525">
              <a:solidFill>
                <a:srgbClr val="000000"/>
              </a:solidFill>
              <a:miter lim="800000"/>
              <a:headEnd/>
              <a:tailEnd/>
            </a:ln>
          </p:spPr>
          <p:txBody>
            <a:bodyPr/>
            <a:lstStyle/>
            <a:p>
              <a:endParaRPr lang="zh-CN" altLang="en-US"/>
            </a:p>
          </p:txBody>
        </p:sp>
        <p:sp>
          <p:nvSpPr>
            <p:cNvPr id="83988" name="Rectangle 31" descr="20%"/>
            <p:cNvSpPr>
              <a:spLocks noChangeAspect="1" noChangeArrowheads="1"/>
            </p:cNvSpPr>
            <p:nvPr/>
          </p:nvSpPr>
          <p:spPr bwMode="auto">
            <a:xfrm>
              <a:off x="2764" y="1813"/>
              <a:ext cx="366" cy="116"/>
            </a:xfrm>
            <a:prstGeom prst="rect">
              <a:avLst/>
            </a:prstGeom>
            <a:pattFill prst="pct20">
              <a:fgClr>
                <a:srgbClr val="000000"/>
              </a:fgClr>
              <a:bgClr>
                <a:srgbClr val="FFFFFF"/>
              </a:bgClr>
            </a:pattFill>
            <a:ln w="9525">
              <a:solidFill>
                <a:srgbClr val="000000"/>
              </a:solidFill>
              <a:miter lim="800000"/>
              <a:headEnd/>
              <a:tailEnd/>
            </a:ln>
          </p:spPr>
          <p:txBody>
            <a:bodyPr/>
            <a:lstStyle/>
            <a:p>
              <a:endParaRPr lang="zh-CN" altLang="en-US"/>
            </a:p>
          </p:txBody>
        </p:sp>
        <p:sp>
          <p:nvSpPr>
            <p:cNvPr id="83989" name="Rectangle 32" descr="75%"/>
            <p:cNvSpPr>
              <a:spLocks noChangeAspect="1" noChangeArrowheads="1"/>
            </p:cNvSpPr>
            <p:nvPr/>
          </p:nvSpPr>
          <p:spPr bwMode="auto">
            <a:xfrm rot="10800000">
              <a:off x="2839" y="1796"/>
              <a:ext cx="181" cy="67"/>
            </a:xfrm>
            <a:prstGeom prst="rect">
              <a:avLst/>
            </a:prstGeom>
            <a:pattFill prst="pct75">
              <a:fgClr>
                <a:srgbClr val="333399"/>
              </a:fgClr>
              <a:bgClr>
                <a:srgbClr val="FFFFFF"/>
              </a:bgClr>
            </a:pattFill>
            <a:ln w="9525">
              <a:solidFill>
                <a:srgbClr val="000000"/>
              </a:solidFill>
              <a:miter lim="800000"/>
              <a:headEnd/>
              <a:tailEnd/>
            </a:ln>
          </p:spPr>
          <p:txBody>
            <a:bodyPr/>
            <a:lstStyle/>
            <a:p>
              <a:endParaRPr lang="zh-CN" altLang="en-US"/>
            </a:p>
          </p:txBody>
        </p:sp>
        <p:sp>
          <p:nvSpPr>
            <p:cNvPr id="83990" name="Rectangle 33"/>
            <p:cNvSpPr>
              <a:spLocks noChangeAspect="1" noChangeArrowheads="1"/>
            </p:cNvSpPr>
            <p:nvPr/>
          </p:nvSpPr>
          <p:spPr bwMode="auto">
            <a:xfrm rot="10800000">
              <a:off x="2904" y="1453"/>
              <a:ext cx="47" cy="116"/>
            </a:xfrm>
            <a:prstGeom prst="rect">
              <a:avLst/>
            </a:prstGeom>
            <a:solidFill>
              <a:srgbClr val="000000"/>
            </a:solidFill>
            <a:ln w="9525">
              <a:solidFill>
                <a:srgbClr val="000000"/>
              </a:solidFill>
              <a:miter lim="800000"/>
              <a:headEnd/>
              <a:tailEnd/>
            </a:ln>
          </p:spPr>
          <p:txBody>
            <a:bodyPr/>
            <a:lstStyle/>
            <a:p>
              <a:endParaRPr lang="zh-CN" altLang="en-US"/>
            </a:p>
          </p:txBody>
        </p:sp>
        <p:sp>
          <p:nvSpPr>
            <p:cNvPr id="83991" name="Text Box 34"/>
            <p:cNvSpPr txBox="1">
              <a:spLocks noChangeAspect="1" noChangeArrowheads="1"/>
            </p:cNvSpPr>
            <p:nvPr/>
          </p:nvSpPr>
          <p:spPr bwMode="auto">
            <a:xfrm>
              <a:off x="3066" y="1578"/>
              <a:ext cx="587" cy="416"/>
            </a:xfrm>
            <a:prstGeom prst="rect">
              <a:avLst/>
            </a:prstGeom>
            <a:noFill/>
            <a:ln w="9525">
              <a:noFill/>
              <a:miter lim="800000"/>
              <a:headEnd/>
              <a:tailEnd/>
            </a:ln>
          </p:spPr>
          <p:txBody>
            <a:bodyPr/>
            <a:lstStyle/>
            <a:p>
              <a:pPr algn="just"/>
              <a:r>
                <a:rPr lang="en-US" altLang="zh-CN" sz="1400" b="1">
                  <a:solidFill>
                    <a:schemeClr val="accent2"/>
                  </a:solidFill>
                  <a:latin typeface="宋体" pitchFamily="2" charset="-122"/>
                </a:rPr>
                <a:t>N</a:t>
              </a:r>
              <a:r>
                <a:rPr lang="zh-CN" altLang="en-US" sz="1400" b="1">
                  <a:solidFill>
                    <a:schemeClr val="accent2"/>
                  </a:solidFill>
                  <a:latin typeface="宋体" pitchFamily="2" charset="-122"/>
                </a:rPr>
                <a:t>型硅</a:t>
              </a:r>
            </a:p>
          </p:txBody>
        </p:sp>
        <p:sp>
          <p:nvSpPr>
            <p:cNvPr id="83992" name="Line 35"/>
            <p:cNvSpPr>
              <a:spLocks noChangeAspect="1" noChangeShapeType="1"/>
            </p:cNvSpPr>
            <p:nvPr/>
          </p:nvSpPr>
          <p:spPr bwMode="auto">
            <a:xfrm flipV="1">
              <a:off x="3049" y="1789"/>
              <a:ext cx="146" cy="91"/>
            </a:xfrm>
            <a:prstGeom prst="line">
              <a:avLst/>
            </a:prstGeom>
            <a:noFill/>
            <a:ln w="9525">
              <a:solidFill>
                <a:srgbClr val="000000"/>
              </a:solidFill>
              <a:round/>
              <a:headEnd/>
              <a:tailEnd/>
            </a:ln>
          </p:spPr>
          <p:txBody>
            <a:bodyPr/>
            <a:lstStyle/>
            <a:p>
              <a:endParaRPr lang="zh-CN" altLang="en-US"/>
            </a:p>
          </p:txBody>
        </p:sp>
        <p:sp>
          <p:nvSpPr>
            <p:cNvPr id="83993" name="Text Box 36"/>
            <p:cNvSpPr txBox="1">
              <a:spLocks noChangeAspect="1" noChangeArrowheads="1"/>
            </p:cNvSpPr>
            <p:nvPr/>
          </p:nvSpPr>
          <p:spPr bwMode="auto">
            <a:xfrm>
              <a:off x="2943" y="1405"/>
              <a:ext cx="587" cy="417"/>
            </a:xfrm>
            <a:prstGeom prst="rect">
              <a:avLst/>
            </a:prstGeom>
            <a:noFill/>
            <a:ln w="9525">
              <a:noFill/>
              <a:miter lim="800000"/>
              <a:headEnd/>
              <a:tailEnd/>
            </a:ln>
          </p:spPr>
          <p:txBody>
            <a:bodyPr/>
            <a:lstStyle/>
            <a:p>
              <a:pPr algn="just"/>
              <a:r>
                <a:rPr lang="zh-CN" altLang="en-US" sz="1400" b="1">
                  <a:solidFill>
                    <a:srgbClr val="006600"/>
                  </a:solidFill>
                  <a:latin typeface="宋体" pitchFamily="2" charset="-122"/>
                </a:rPr>
                <a:t>合金球</a:t>
              </a:r>
            </a:p>
          </p:txBody>
        </p:sp>
        <p:sp>
          <p:nvSpPr>
            <p:cNvPr id="83994" name="Line 37"/>
            <p:cNvSpPr>
              <a:spLocks noChangeAspect="1" noChangeShapeType="1"/>
            </p:cNvSpPr>
            <p:nvPr/>
          </p:nvSpPr>
          <p:spPr bwMode="auto">
            <a:xfrm flipV="1">
              <a:off x="2943" y="1602"/>
              <a:ext cx="147" cy="91"/>
            </a:xfrm>
            <a:prstGeom prst="line">
              <a:avLst/>
            </a:prstGeom>
            <a:noFill/>
            <a:ln w="9525">
              <a:solidFill>
                <a:srgbClr val="000000"/>
              </a:solidFill>
              <a:round/>
              <a:headEnd/>
              <a:tailEnd/>
            </a:ln>
          </p:spPr>
          <p:txBody>
            <a:bodyPr/>
            <a:lstStyle/>
            <a:p>
              <a:endParaRPr lang="zh-CN" altLang="en-US"/>
            </a:p>
          </p:txBody>
        </p:sp>
        <p:sp>
          <p:nvSpPr>
            <p:cNvPr id="83995" name="Text Box 38"/>
            <p:cNvSpPr txBox="1">
              <a:spLocks noChangeArrowheads="1"/>
            </p:cNvSpPr>
            <p:nvPr/>
          </p:nvSpPr>
          <p:spPr bwMode="auto">
            <a:xfrm>
              <a:off x="2530" y="2448"/>
              <a:ext cx="778" cy="340"/>
            </a:xfrm>
            <a:prstGeom prst="rect">
              <a:avLst/>
            </a:prstGeom>
            <a:noFill/>
            <a:ln w="9525">
              <a:noFill/>
              <a:miter lim="800000"/>
              <a:headEnd/>
              <a:tailEnd/>
            </a:ln>
          </p:spPr>
          <p:txBody>
            <a:bodyPr/>
            <a:lstStyle/>
            <a:p>
              <a:pPr algn="just"/>
              <a:r>
                <a:rPr lang="zh-CN" altLang="en-US" sz="2000" b="1">
                  <a:latin typeface="宋体" pitchFamily="2" charset="-122"/>
                </a:rPr>
                <a:t>负极引线</a:t>
              </a:r>
            </a:p>
          </p:txBody>
        </p:sp>
        <p:sp>
          <p:nvSpPr>
            <p:cNvPr id="83996" name="AutoShape 39"/>
            <p:cNvSpPr>
              <a:spLocks noChangeArrowheads="1"/>
            </p:cNvSpPr>
            <p:nvPr/>
          </p:nvSpPr>
          <p:spPr bwMode="auto">
            <a:xfrm>
              <a:off x="3353" y="2311"/>
              <a:ext cx="408" cy="182"/>
            </a:xfrm>
            <a:prstGeom prst="wedgeRectCallout">
              <a:avLst>
                <a:gd name="adj1" fmla="val -134806"/>
                <a:gd name="adj2" fmla="val -190657"/>
              </a:avLst>
            </a:prstGeom>
            <a:solidFill>
              <a:schemeClr val="bg1"/>
            </a:solidFill>
            <a:ln w="9525">
              <a:solidFill>
                <a:srgbClr val="CC0000"/>
              </a:solidFill>
              <a:miter lim="800000"/>
              <a:headEnd/>
              <a:tailEnd/>
            </a:ln>
          </p:spPr>
          <p:txBody>
            <a:bodyPr lIns="0" rIns="0" anchor="ctr"/>
            <a:lstStyle/>
            <a:p>
              <a:pPr algn="ctr"/>
              <a:r>
                <a:rPr lang="zh-CN" altLang="en-US" sz="2000" b="1">
                  <a:solidFill>
                    <a:srgbClr val="FF0000"/>
                  </a:solidFill>
                </a:rPr>
                <a:t>底座</a:t>
              </a:r>
            </a:p>
          </p:txBody>
        </p:sp>
        <p:sp>
          <p:nvSpPr>
            <p:cNvPr id="83997" name="AutoShape 40"/>
            <p:cNvSpPr>
              <a:spLocks noChangeArrowheads="1"/>
            </p:cNvSpPr>
            <p:nvPr/>
          </p:nvSpPr>
          <p:spPr bwMode="auto">
            <a:xfrm>
              <a:off x="2219" y="1632"/>
              <a:ext cx="454" cy="182"/>
            </a:xfrm>
            <a:prstGeom prst="wedgeRectCallout">
              <a:avLst>
                <a:gd name="adj1" fmla="val 100222"/>
                <a:gd name="adj2" fmla="val 63185"/>
              </a:avLst>
            </a:prstGeom>
            <a:solidFill>
              <a:srgbClr val="C0C0C0"/>
            </a:solidFill>
            <a:ln w="9525">
              <a:solidFill>
                <a:schemeClr val="tx1"/>
              </a:solidFill>
              <a:miter lim="800000"/>
              <a:headEnd/>
              <a:tailEnd/>
            </a:ln>
          </p:spPr>
          <p:txBody>
            <a:bodyPr lIns="0" rIns="0" anchor="ctr"/>
            <a:lstStyle/>
            <a:p>
              <a:pPr algn="ctr"/>
              <a:r>
                <a:rPr lang="en-US" altLang="zh-CN" sz="1600" b="1">
                  <a:solidFill>
                    <a:srgbClr val="006600"/>
                  </a:solidFill>
                </a:rPr>
                <a:t>P</a:t>
              </a:r>
              <a:r>
                <a:rPr lang="zh-CN" altLang="en-US" sz="1600" b="1">
                  <a:solidFill>
                    <a:srgbClr val="006600"/>
                  </a:solidFill>
                </a:rPr>
                <a:t>型硅</a:t>
              </a:r>
            </a:p>
          </p:txBody>
        </p:sp>
      </p:grpSp>
      <p:sp>
        <p:nvSpPr>
          <p:cNvPr id="329769" name="Rectangle 41"/>
          <p:cNvSpPr>
            <a:spLocks noChangeArrowheads="1"/>
          </p:cNvSpPr>
          <p:nvPr/>
        </p:nvSpPr>
        <p:spPr bwMode="auto">
          <a:xfrm>
            <a:off x="5351463" y="5462588"/>
            <a:ext cx="2073275" cy="479425"/>
          </a:xfrm>
          <a:prstGeom prst="rect">
            <a:avLst/>
          </a:prstGeom>
          <a:noFill/>
          <a:ln w="22225">
            <a:solidFill>
              <a:srgbClr val="0000FF"/>
            </a:solidFill>
            <a:miter lim="800000"/>
            <a:headEnd/>
            <a:tailEnd/>
          </a:ln>
        </p:spPr>
        <p:txBody>
          <a:bodyPr anchor="ctr">
            <a:spAutoFit/>
          </a:bodyPr>
          <a:lstStyle/>
          <a:p>
            <a:pPr algn="ctr"/>
            <a:r>
              <a:rPr lang="zh-CN" altLang="en-US" sz="2400" b="1">
                <a:solidFill>
                  <a:srgbClr val="FF3300"/>
                </a:solidFill>
                <a:ea typeface="仿宋_GB2312" pitchFamily="49" charset="-122"/>
              </a:rPr>
              <a:t>面接触型管</a:t>
            </a:r>
          </a:p>
        </p:txBody>
      </p:sp>
      <p:sp>
        <p:nvSpPr>
          <p:cNvPr id="41" name="Text Box 18"/>
          <p:cNvSpPr txBox="1">
            <a:spLocks noChangeArrowheads="1"/>
          </p:cNvSpPr>
          <p:nvPr/>
        </p:nvSpPr>
        <p:spPr bwMode="auto">
          <a:xfrm>
            <a:off x="149225" y="2133600"/>
            <a:ext cx="8705850" cy="460375"/>
          </a:xfrm>
          <a:prstGeom prst="rect">
            <a:avLst/>
          </a:prstGeom>
          <a:noFill/>
          <a:ln w="38100">
            <a:noFill/>
            <a:miter lim="800000"/>
            <a:headEnd/>
            <a:tailEnd/>
          </a:ln>
        </p:spPr>
        <p:txBody>
          <a:bodyPr anchor="ctr">
            <a:spAutoFit/>
          </a:bodyPr>
          <a:lstStyle/>
          <a:p>
            <a:r>
              <a:rPr lang="zh-CN" altLang="en-US" sz="2400" b="1">
                <a:solidFill>
                  <a:srgbClr val="006600"/>
                </a:solidFill>
                <a:latin typeface="楷体_GB2312" pitchFamily="49" charset="-122"/>
                <a:ea typeface="楷体_GB2312" pitchFamily="49" charset="-122"/>
              </a:rPr>
              <a:t>按照结构的不同</a:t>
            </a:r>
            <a:r>
              <a:rPr lang="zh-CN" altLang="en-US" sz="2400" b="1">
                <a:latin typeface="楷体_GB2312" pitchFamily="49" charset="-122"/>
                <a:ea typeface="楷体_GB2312" pitchFamily="49" charset="-122"/>
              </a:rPr>
              <a:t>分为点接触型、面接触型和平面型三类。</a:t>
            </a:r>
          </a:p>
        </p:txBody>
      </p:sp>
      <p:sp>
        <p:nvSpPr>
          <p:cNvPr id="42" name="Text Box 18"/>
          <p:cNvSpPr txBox="1">
            <a:spLocks noChangeArrowheads="1"/>
          </p:cNvSpPr>
          <p:nvPr/>
        </p:nvSpPr>
        <p:spPr bwMode="auto">
          <a:xfrm>
            <a:off x="438150" y="1379538"/>
            <a:ext cx="8705850" cy="830262"/>
          </a:xfrm>
          <a:prstGeom prst="rect">
            <a:avLst/>
          </a:prstGeom>
          <a:noFill/>
          <a:ln w="38100">
            <a:noFill/>
            <a:miter lim="800000"/>
            <a:headEnd/>
            <a:tailEnd/>
          </a:ln>
        </p:spPr>
        <p:txBody>
          <a:bodyPr anchor="ctr">
            <a:spAutoFit/>
          </a:bodyPr>
          <a:lstStyle/>
          <a:p>
            <a:r>
              <a:rPr lang="en-US" altLang="zh-CN" sz="2400" b="1">
                <a:latin typeface="楷体_GB2312" pitchFamily="49" charset="-122"/>
                <a:ea typeface="楷体_GB2312" pitchFamily="49" charset="-122"/>
              </a:rPr>
              <a:t>P</a:t>
            </a:r>
            <a:r>
              <a:rPr lang="zh-CN" altLang="en-US" sz="2400" b="1">
                <a:latin typeface="楷体_GB2312" pitchFamily="49" charset="-122"/>
                <a:ea typeface="楷体_GB2312" pitchFamily="49" charset="-122"/>
              </a:rPr>
              <a:t>区一侧的电极称为二极管的阳极（正极），</a:t>
            </a:r>
            <a:r>
              <a:rPr lang="en-US" altLang="zh-CN" sz="2400" b="1">
                <a:latin typeface="楷体_GB2312" pitchFamily="49" charset="-122"/>
                <a:ea typeface="楷体_GB2312" pitchFamily="49" charset="-122"/>
              </a:rPr>
              <a:t>N</a:t>
            </a:r>
            <a:r>
              <a:rPr lang="zh-CN" altLang="en-US" sz="2400" b="1">
                <a:latin typeface="楷体_GB2312" pitchFamily="49" charset="-122"/>
                <a:ea typeface="楷体_GB2312" pitchFamily="49" charset="-122"/>
              </a:rPr>
              <a:t>区一侧的电极称为二极管的阴极（负极）。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9746"/>
                                        </p:tgtEl>
                                        <p:attrNameLst>
                                          <p:attrName>style.visibility</p:attrName>
                                        </p:attrNameLst>
                                      </p:cBhvr>
                                      <p:to>
                                        <p:strVal val="visible"/>
                                      </p:to>
                                    </p:set>
                                    <p:animEffect transition="in" filter="wipe(left)">
                                      <p:cBhvr>
                                        <p:cTn id="7" dur="2000"/>
                                        <p:tgtEl>
                                          <p:spTgt spid="329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2000"/>
                                        <p:tgtEl>
                                          <p:spTgt spid="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2000"/>
                                        <p:tgtEl>
                                          <p:spTgt spid="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2000" fill="hold"/>
                                        <p:tgtEl>
                                          <p:spTgt spid="2"/>
                                        </p:tgtEl>
                                        <p:attrNameLst>
                                          <p:attrName>ppt_x</p:attrName>
                                        </p:attrNameLst>
                                      </p:cBhvr>
                                      <p:tavLst>
                                        <p:tav tm="0">
                                          <p:val>
                                            <p:strVal val="0-#ppt_w/2"/>
                                          </p:val>
                                        </p:tav>
                                        <p:tav tm="100000">
                                          <p:val>
                                            <p:strVal val="#ppt_x"/>
                                          </p:val>
                                        </p:tav>
                                      </p:tavLst>
                                    </p:anim>
                                    <p:anim calcmode="lin" valueType="num">
                                      <p:cBhvr additive="base">
                                        <p:cTn id="23"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329730"/>
                                        </p:tgtEl>
                                        <p:attrNameLst>
                                          <p:attrName>style.visibility</p:attrName>
                                        </p:attrNameLst>
                                      </p:cBhvr>
                                      <p:to>
                                        <p:strVal val="visible"/>
                                      </p:to>
                                    </p:set>
                                    <p:anim calcmode="lin" valueType="num">
                                      <p:cBhvr additive="base">
                                        <p:cTn id="28" dur="500" fill="hold"/>
                                        <p:tgtEl>
                                          <p:spTgt spid="329730"/>
                                        </p:tgtEl>
                                        <p:attrNameLst>
                                          <p:attrName>ppt_x</p:attrName>
                                        </p:attrNameLst>
                                      </p:cBhvr>
                                      <p:tavLst>
                                        <p:tav tm="0">
                                          <p:val>
                                            <p:strVal val="#ppt_x"/>
                                          </p:val>
                                        </p:tav>
                                        <p:tav tm="100000">
                                          <p:val>
                                            <p:strVal val="#ppt_x"/>
                                          </p:val>
                                        </p:tav>
                                      </p:tavLst>
                                    </p:anim>
                                    <p:anim calcmode="lin" valueType="num">
                                      <p:cBhvr additive="base">
                                        <p:cTn id="29" dur="500" fill="hold"/>
                                        <p:tgtEl>
                                          <p:spTgt spid="329730"/>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329750"/>
                                        </p:tgtEl>
                                        <p:attrNameLst>
                                          <p:attrName>style.visibility</p:attrName>
                                        </p:attrNameLst>
                                      </p:cBhvr>
                                      <p:to>
                                        <p:strVal val="visible"/>
                                      </p:to>
                                    </p:set>
                                    <p:anim calcmode="lin" valueType="num">
                                      <p:cBhvr>
                                        <p:cTn id="34" dur="500" fill="hold"/>
                                        <p:tgtEl>
                                          <p:spTgt spid="329750"/>
                                        </p:tgtEl>
                                        <p:attrNameLst>
                                          <p:attrName>ppt_w</p:attrName>
                                        </p:attrNameLst>
                                      </p:cBhvr>
                                      <p:tavLst>
                                        <p:tav tm="0">
                                          <p:val>
                                            <p:fltVal val="0"/>
                                          </p:val>
                                        </p:tav>
                                        <p:tav tm="100000">
                                          <p:val>
                                            <p:strVal val="#ppt_w"/>
                                          </p:val>
                                        </p:tav>
                                      </p:tavLst>
                                    </p:anim>
                                    <p:anim calcmode="lin" valueType="num">
                                      <p:cBhvr>
                                        <p:cTn id="35" dur="500" fill="hold"/>
                                        <p:tgtEl>
                                          <p:spTgt spid="329750"/>
                                        </p:tgtEl>
                                        <p:attrNameLst>
                                          <p:attrName>ppt_h</p:attrName>
                                        </p:attrNameLst>
                                      </p:cBhvr>
                                      <p:tavLst>
                                        <p:tav tm="0">
                                          <p:val>
                                            <p:fltVal val="0"/>
                                          </p:val>
                                        </p:tav>
                                        <p:tav tm="100000">
                                          <p:val>
                                            <p:strVal val="#ppt_h"/>
                                          </p:val>
                                        </p:tav>
                                      </p:tavLst>
                                    </p:anim>
                                    <p:animEffect transition="in" filter="fade">
                                      <p:cBhvr>
                                        <p:cTn id="36" dur="500"/>
                                        <p:tgtEl>
                                          <p:spTgt spid="3297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5" presetClass="entr" presetSubtype="0" fill="hold" grpId="0" nodeType="clickEffect">
                                  <p:stCondLst>
                                    <p:cond delay="0"/>
                                  </p:stCondLst>
                                  <p:iterate type="lt">
                                    <p:tmPct val="0"/>
                                  </p:iterate>
                                  <p:childTnLst>
                                    <p:set>
                                      <p:cBhvr>
                                        <p:cTn id="40" dur="1" fill="hold">
                                          <p:stCondLst>
                                            <p:cond delay="0"/>
                                          </p:stCondLst>
                                        </p:cTn>
                                        <p:tgtEl>
                                          <p:spTgt spid="329731"/>
                                        </p:tgtEl>
                                        <p:attrNameLst>
                                          <p:attrName>style.visibility</p:attrName>
                                        </p:attrNameLst>
                                      </p:cBhvr>
                                      <p:to>
                                        <p:strVal val="visible"/>
                                      </p:to>
                                    </p:set>
                                    <p:anim calcmode="lin" valueType="num">
                                      <p:cBhvr>
                                        <p:cTn id="41" dur="1000" fill="hold"/>
                                        <p:tgtEl>
                                          <p:spTgt spid="329731"/>
                                        </p:tgtEl>
                                        <p:attrNameLst>
                                          <p:attrName>ppt_w</p:attrName>
                                        </p:attrNameLst>
                                      </p:cBhvr>
                                      <p:tavLst>
                                        <p:tav tm="0">
                                          <p:val>
                                            <p:strVal val="#ppt_w*0.70"/>
                                          </p:val>
                                        </p:tav>
                                        <p:tav tm="100000">
                                          <p:val>
                                            <p:strVal val="#ppt_w"/>
                                          </p:val>
                                        </p:tav>
                                      </p:tavLst>
                                    </p:anim>
                                    <p:anim calcmode="lin" valueType="num">
                                      <p:cBhvr>
                                        <p:cTn id="42" dur="1000" fill="hold"/>
                                        <p:tgtEl>
                                          <p:spTgt spid="329731"/>
                                        </p:tgtEl>
                                        <p:attrNameLst>
                                          <p:attrName>ppt_h</p:attrName>
                                        </p:attrNameLst>
                                      </p:cBhvr>
                                      <p:tavLst>
                                        <p:tav tm="0">
                                          <p:val>
                                            <p:strVal val="#ppt_h"/>
                                          </p:val>
                                        </p:tav>
                                        <p:tav tm="100000">
                                          <p:val>
                                            <p:strVal val="#ppt_h"/>
                                          </p:val>
                                        </p:tav>
                                      </p:tavLst>
                                    </p:anim>
                                    <p:animEffect transition="in" filter="fade">
                                      <p:cBhvr>
                                        <p:cTn id="43" dur="1000"/>
                                        <p:tgtEl>
                                          <p:spTgt spid="32973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ox(in)">
                                      <p:cBhvr>
                                        <p:cTn id="48" dur="500"/>
                                        <p:tgtEl>
                                          <p:spTgt spid="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329769"/>
                                        </p:tgtEl>
                                        <p:attrNameLst>
                                          <p:attrName>style.visibility</p:attrName>
                                        </p:attrNameLst>
                                      </p:cBhvr>
                                      <p:to>
                                        <p:strVal val="visible"/>
                                      </p:to>
                                    </p:set>
                                    <p:animEffect transition="in" filter="box(in)">
                                      <p:cBhvr>
                                        <p:cTn id="53" dur="500"/>
                                        <p:tgtEl>
                                          <p:spTgt spid="32976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29745"/>
                                        </p:tgtEl>
                                        <p:attrNameLst>
                                          <p:attrName>style.visibility</p:attrName>
                                        </p:attrNameLst>
                                      </p:cBhvr>
                                      <p:to>
                                        <p:strVal val="visible"/>
                                      </p:to>
                                    </p:set>
                                    <p:anim calcmode="lin" valueType="num">
                                      <p:cBhvr additive="base">
                                        <p:cTn id="58" dur="500" fill="hold"/>
                                        <p:tgtEl>
                                          <p:spTgt spid="329745"/>
                                        </p:tgtEl>
                                        <p:attrNameLst>
                                          <p:attrName>ppt_x</p:attrName>
                                        </p:attrNameLst>
                                      </p:cBhvr>
                                      <p:tavLst>
                                        <p:tav tm="0">
                                          <p:val>
                                            <p:strVal val="#ppt_x"/>
                                          </p:val>
                                        </p:tav>
                                        <p:tav tm="100000">
                                          <p:val>
                                            <p:strVal val="#ppt_x"/>
                                          </p:val>
                                        </p:tav>
                                      </p:tavLst>
                                    </p:anim>
                                    <p:anim calcmode="lin" valueType="num">
                                      <p:cBhvr additive="base">
                                        <p:cTn id="59" dur="500" fill="hold"/>
                                        <p:tgtEl>
                                          <p:spTgt spid="3297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p:bldP spid="329731" grpId="0"/>
      <p:bldP spid="329745" grpId="0"/>
      <p:bldP spid="329746" grpId="0" autoUpdateAnimBg="0"/>
      <p:bldP spid="329750" grpId="0" animBg="1"/>
      <p:bldP spid="329769" grpId="0" animBg="1"/>
      <p:bldP spid="41" grpId="0" autoUpdateAnimBg="0"/>
      <p:bldP spid="4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日期占位符 1"/>
          <p:cNvSpPr>
            <a:spLocks noGrp="1"/>
          </p:cNvSpPr>
          <p:nvPr>
            <p:ph type="dt" sz="quarter" idx="10"/>
          </p:nvPr>
        </p:nvSpPr>
        <p:spPr>
          <a:noFill/>
        </p:spPr>
        <p:txBody>
          <a:bodyPr/>
          <a:lstStyle/>
          <a:p>
            <a:fld id="{BB4D4360-9839-458B-A1B4-C33D818B5940}" type="datetime1">
              <a:rPr lang="zh-CN" altLang="en-US" smtClean="0">
                <a:latin typeface="Arial" pitchFamily="34" charset="0"/>
              </a:rPr>
              <a:pPr/>
              <a:t>2019-9-18</a:t>
            </a:fld>
            <a:endParaRPr lang="en-US" altLang="zh-CN" smtClean="0">
              <a:latin typeface="Arial" pitchFamily="34" charset="0"/>
            </a:endParaRPr>
          </a:p>
        </p:txBody>
      </p:sp>
      <p:sp>
        <p:nvSpPr>
          <p:cNvPr id="1229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12296" name="灯片编号占位符 3"/>
          <p:cNvSpPr>
            <a:spLocks noGrp="1"/>
          </p:cNvSpPr>
          <p:nvPr>
            <p:ph type="sldNum" sz="quarter" idx="12"/>
          </p:nvPr>
        </p:nvSpPr>
        <p:spPr>
          <a:noFill/>
        </p:spPr>
        <p:txBody>
          <a:bodyPr/>
          <a:lstStyle/>
          <a:p>
            <a:fld id="{A7273A8B-BCC9-4BED-BE6E-5B53D2C91168}" type="slidenum">
              <a:rPr lang="en-US" altLang="zh-CN" smtClean="0">
                <a:latin typeface="Arial" pitchFamily="34" charset="0"/>
              </a:rPr>
              <a:pPr/>
              <a:t>44</a:t>
            </a:fld>
            <a:endParaRPr lang="en-US" altLang="zh-CN" smtClean="0">
              <a:latin typeface="Arial" pitchFamily="34" charset="0"/>
            </a:endParaRPr>
          </a:p>
        </p:txBody>
      </p:sp>
      <p:grpSp>
        <p:nvGrpSpPr>
          <p:cNvPr id="12297" name="Group 100"/>
          <p:cNvGrpSpPr>
            <a:grpSpLocks/>
          </p:cNvGrpSpPr>
          <p:nvPr/>
        </p:nvGrpSpPr>
        <p:grpSpPr bwMode="auto">
          <a:xfrm>
            <a:off x="1000125" y="1801813"/>
            <a:ext cx="2943225" cy="2590800"/>
            <a:chOff x="2829" y="934"/>
            <a:chExt cx="1854" cy="1632"/>
          </a:xfrm>
        </p:grpSpPr>
        <p:sp>
          <p:nvSpPr>
            <p:cNvPr id="12319" name="Line 78"/>
            <p:cNvSpPr>
              <a:spLocks noChangeShapeType="1"/>
            </p:cNvSpPr>
            <p:nvPr/>
          </p:nvSpPr>
          <p:spPr bwMode="auto">
            <a:xfrm>
              <a:off x="2854" y="1859"/>
              <a:ext cx="1778" cy="0"/>
            </a:xfrm>
            <a:prstGeom prst="line">
              <a:avLst/>
            </a:prstGeom>
            <a:noFill/>
            <a:ln w="38100">
              <a:solidFill>
                <a:schemeClr val="tx1"/>
              </a:solidFill>
              <a:round/>
              <a:headEnd/>
              <a:tailEnd/>
            </a:ln>
          </p:spPr>
          <p:txBody>
            <a:bodyPr/>
            <a:lstStyle/>
            <a:p>
              <a:endParaRPr lang="zh-CN" altLang="en-US"/>
            </a:p>
          </p:txBody>
        </p:sp>
        <p:sp>
          <p:nvSpPr>
            <p:cNvPr id="12320" name="Line 79"/>
            <p:cNvSpPr>
              <a:spLocks noChangeShapeType="1"/>
            </p:cNvSpPr>
            <p:nvPr/>
          </p:nvSpPr>
          <p:spPr bwMode="auto">
            <a:xfrm>
              <a:off x="2854" y="2544"/>
              <a:ext cx="1804" cy="0"/>
            </a:xfrm>
            <a:prstGeom prst="line">
              <a:avLst/>
            </a:prstGeom>
            <a:noFill/>
            <a:ln w="38100">
              <a:solidFill>
                <a:schemeClr val="tx1"/>
              </a:solidFill>
              <a:round/>
              <a:headEnd/>
              <a:tailEnd/>
            </a:ln>
          </p:spPr>
          <p:txBody>
            <a:bodyPr/>
            <a:lstStyle/>
            <a:p>
              <a:endParaRPr lang="zh-CN" altLang="en-US"/>
            </a:p>
          </p:txBody>
        </p:sp>
        <p:sp>
          <p:nvSpPr>
            <p:cNvPr id="12321" name="AutoShape 80"/>
            <p:cNvSpPr>
              <a:spLocks noChangeArrowheads="1"/>
            </p:cNvSpPr>
            <p:nvPr/>
          </p:nvSpPr>
          <p:spPr bwMode="auto">
            <a:xfrm>
              <a:off x="3108" y="1859"/>
              <a:ext cx="1295" cy="457"/>
            </a:xfrm>
            <a:prstGeom prst="roundRect">
              <a:avLst>
                <a:gd name="adj" fmla="val 16667"/>
              </a:avLst>
            </a:prstGeom>
            <a:noFill/>
            <a:ln w="38100" algn="ctr">
              <a:solidFill>
                <a:srgbClr val="00FF00"/>
              </a:solidFill>
              <a:round/>
              <a:headEnd/>
              <a:tailEnd/>
            </a:ln>
          </p:spPr>
          <p:txBody>
            <a:bodyPr wrap="none" anchor="ctr"/>
            <a:lstStyle/>
            <a:p>
              <a:endParaRPr lang="zh-CN" altLang="en-US"/>
            </a:p>
          </p:txBody>
        </p:sp>
        <p:sp>
          <p:nvSpPr>
            <p:cNvPr id="12322" name="AutoShape 81"/>
            <p:cNvSpPr>
              <a:spLocks noChangeArrowheads="1"/>
            </p:cNvSpPr>
            <p:nvPr/>
          </p:nvSpPr>
          <p:spPr bwMode="auto">
            <a:xfrm>
              <a:off x="3387" y="1859"/>
              <a:ext cx="712" cy="254"/>
            </a:xfrm>
            <a:prstGeom prst="roundRect">
              <a:avLst>
                <a:gd name="adj" fmla="val 16667"/>
              </a:avLst>
            </a:prstGeom>
            <a:noFill/>
            <a:ln w="38100" algn="ctr">
              <a:solidFill>
                <a:srgbClr val="00FF00"/>
              </a:solidFill>
              <a:round/>
              <a:headEnd/>
              <a:tailEnd/>
            </a:ln>
          </p:spPr>
          <p:txBody>
            <a:bodyPr wrap="none" anchor="ctr"/>
            <a:lstStyle/>
            <a:p>
              <a:endParaRPr lang="zh-CN" altLang="en-US"/>
            </a:p>
          </p:txBody>
        </p:sp>
        <p:sp>
          <p:nvSpPr>
            <p:cNvPr id="12323" name="Freeform 87"/>
            <p:cNvSpPr>
              <a:spLocks/>
            </p:cNvSpPr>
            <p:nvPr/>
          </p:nvSpPr>
          <p:spPr bwMode="auto">
            <a:xfrm>
              <a:off x="2829" y="1859"/>
              <a:ext cx="80" cy="685"/>
            </a:xfrm>
            <a:custGeom>
              <a:avLst/>
              <a:gdLst>
                <a:gd name="T0" fmla="*/ 836 w 63"/>
                <a:gd name="T1" fmla="*/ 0 h 660"/>
                <a:gd name="T2" fmla="*/ 1558 w 63"/>
                <a:gd name="T3" fmla="*/ 213 h 660"/>
                <a:gd name="T4" fmla="*/ 119 w 63"/>
                <a:gd name="T5" fmla="*/ 429 h 660"/>
                <a:gd name="T6" fmla="*/ 1558 w 63"/>
                <a:gd name="T7" fmla="*/ 641 h 660"/>
                <a:gd name="T8" fmla="*/ 1558 w 63"/>
                <a:gd name="T9" fmla="*/ 855 h 660"/>
                <a:gd name="T10" fmla="*/ 119 w 63"/>
                <a:gd name="T11" fmla="*/ 895 h 660"/>
                <a:gd name="T12" fmla="*/ 836 w 63"/>
                <a:gd name="T13" fmla="*/ 1111 h 660"/>
                <a:gd name="T14" fmla="*/ 0 60000 65536"/>
                <a:gd name="T15" fmla="*/ 0 60000 65536"/>
                <a:gd name="T16" fmla="*/ 0 60000 65536"/>
                <a:gd name="T17" fmla="*/ 0 60000 65536"/>
                <a:gd name="T18" fmla="*/ 0 60000 65536"/>
                <a:gd name="T19" fmla="*/ 0 60000 65536"/>
                <a:gd name="T20" fmla="*/ 0 60000 65536"/>
                <a:gd name="T21" fmla="*/ 0 w 63"/>
                <a:gd name="T22" fmla="*/ 0 h 660"/>
                <a:gd name="T23" fmla="*/ 63 w 63"/>
                <a:gd name="T24" fmla="*/ 660 h 6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60">
                  <a:moveTo>
                    <a:pt x="30" y="0"/>
                  </a:moveTo>
                  <a:cubicBezTo>
                    <a:pt x="44" y="42"/>
                    <a:pt x="59" y="85"/>
                    <a:pt x="55" y="127"/>
                  </a:cubicBezTo>
                  <a:cubicBezTo>
                    <a:pt x="51" y="169"/>
                    <a:pt x="4" y="212"/>
                    <a:pt x="4" y="254"/>
                  </a:cubicBezTo>
                  <a:cubicBezTo>
                    <a:pt x="4" y="296"/>
                    <a:pt x="47" y="339"/>
                    <a:pt x="55" y="381"/>
                  </a:cubicBezTo>
                  <a:cubicBezTo>
                    <a:pt x="63" y="423"/>
                    <a:pt x="63" y="483"/>
                    <a:pt x="55" y="508"/>
                  </a:cubicBezTo>
                  <a:cubicBezTo>
                    <a:pt x="47" y="533"/>
                    <a:pt x="8" y="508"/>
                    <a:pt x="4" y="533"/>
                  </a:cubicBezTo>
                  <a:cubicBezTo>
                    <a:pt x="0" y="558"/>
                    <a:pt x="15" y="609"/>
                    <a:pt x="30" y="660"/>
                  </a:cubicBezTo>
                </a:path>
              </a:pathLst>
            </a:custGeom>
            <a:noFill/>
            <a:ln w="25400">
              <a:solidFill>
                <a:schemeClr val="tx1"/>
              </a:solidFill>
              <a:round/>
              <a:headEnd/>
              <a:tailEnd/>
            </a:ln>
          </p:spPr>
          <p:txBody>
            <a:bodyPr/>
            <a:lstStyle/>
            <a:p>
              <a:endParaRPr lang="zh-CN" altLang="en-US"/>
            </a:p>
          </p:txBody>
        </p:sp>
        <p:sp>
          <p:nvSpPr>
            <p:cNvPr id="12324" name="Freeform 88"/>
            <p:cNvSpPr>
              <a:spLocks/>
            </p:cNvSpPr>
            <p:nvPr/>
          </p:nvSpPr>
          <p:spPr bwMode="auto">
            <a:xfrm>
              <a:off x="4603" y="1859"/>
              <a:ext cx="80" cy="685"/>
            </a:xfrm>
            <a:custGeom>
              <a:avLst/>
              <a:gdLst>
                <a:gd name="T0" fmla="*/ 836 w 63"/>
                <a:gd name="T1" fmla="*/ 0 h 660"/>
                <a:gd name="T2" fmla="*/ 1558 w 63"/>
                <a:gd name="T3" fmla="*/ 213 h 660"/>
                <a:gd name="T4" fmla="*/ 119 w 63"/>
                <a:gd name="T5" fmla="*/ 429 h 660"/>
                <a:gd name="T6" fmla="*/ 1558 w 63"/>
                <a:gd name="T7" fmla="*/ 641 h 660"/>
                <a:gd name="T8" fmla="*/ 1558 w 63"/>
                <a:gd name="T9" fmla="*/ 855 h 660"/>
                <a:gd name="T10" fmla="*/ 119 w 63"/>
                <a:gd name="T11" fmla="*/ 895 h 660"/>
                <a:gd name="T12" fmla="*/ 836 w 63"/>
                <a:gd name="T13" fmla="*/ 1111 h 660"/>
                <a:gd name="T14" fmla="*/ 0 60000 65536"/>
                <a:gd name="T15" fmla="*/ 0 60000 65536"/>
                <a:gd name="T16" fmla="*/ 0 60000 65536"/>
                <a:gd name="T17" fmla="*/ 0 60000 65536"/>
                <a:gd name="T18" fmla="*/ 0 60000 65536"/>
                <a:gd name="T19" fmla="*/ 0 60000 65536"/>
                <a:gd name="T20" fmla="*/ 0 60000 65536"/>
                <a:gd name="T21" fmla="*/ 0 w 63"/>
                <a:gd name="T22" fmla="*/ 0 h 660"/>
                <a:gd name="T23" fmla="*/ 63 w 63"/>
                <a:gd name="T24" fmla="*/ 660 h 6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60">
                  <a:moveTo>
                    <a:pt x="30" y="0"/>
                  </a:moveTo>
                  <a:cubicBezTo>
                    <a:pt x="44" y="42"/>
                    <a:pt x="59" y="85"/>
                    <a:pt x="55" y="127"/>
                  </a:cubicBezTo>
                  <a:cubicBezTo>
                    <a:pt x="51" y="169"/>
                    <a:pt x="4" y="212"/>
                    <a:pt x="4" y="254"/>
                  </a:cubicBezTo>
                  <a:cubicBezTo>
                    <a:pt x="4" y="296"/>
                    <a:pt x="47" y="339"/>
                    <a:pt x="55" y="381"/>
                  </a:cubicBezTo>
                  <a:cubicBezTo>
                    <a:pt x="63" y="423"/>
                    <a:pt x="63" y="483"/>
                    <a:pt x="55" y="508"/>
                  </a:cubicBezTo>
                  <a:cubicBezTo>
                    <a:pt x="47" y="533"/>
                    <a:pt x="8" y="508"/>
                    <a:pt x="4" y="533"/>
                  </a:cubicBezTo>
                  <a:cubicBezTo>
                    <a:pt x="0" y="558"/>
                    <a:pt x="15" y="609"/>
                    <a:pt x="30" y="660"/>
                  </a:cubicBezTo>
                </a:path>
              </a:pathLst>
            </a:custGeom>
            <a:noFill/>
            <a:ln w="25400">
              <a:solidFill>
                <a:schemeClr val="tx1"/>
              </a:solidFill>
              <a:round/>
              <a:headEnd/>
              <a:tailEnd/>
            </a:ln>
          </p:spPr>
          <p:txBody>
            <a:bodyPr/>
            <a:lstStyle/>
            <a:p>
              <a:endParaRPr lang="zh-CN" altLang="en-US"/>
            </a:p>
          </p:txBody>
        </p:sp>
        <p:sp>
          <p:nvSpPr>
            <p:cNvPr id="12325" name="Rectangle 89"/>
            <p:cNvSpPr>
              <a:spLocks noChangeArrowheads="1"/>
            </p:cNvSpPr>
            <p:nvPr/>
          </p:nvSpPr>
          <p:spPr bwMode="auto">
            <a:xfrm>
              <a:off x="3565" y="1782"/>
              <a:ext cx="356" cy="77"/>
            </a:xfrm>
            <a:prstGeom prst="rect">
              <a:avLst/>
            </a:prstGeom>
            <a:solidFill>
              <a:srgbClr val="000000"/>
            </a:solidFill>
            <a:ln w="38100" algn="ctr">
              <a:solidFill>
                <a:schemeClr val="tx1"/>
              </a:solidFill>
              <a:miter lim="800000"/>
              <a:headEnd/>
              <a:tailEnd/>
            </a:ln>
          </p:spPr>
          <p:txBody>
            <a:bodyPr wrap="none" anchor="ctr"/>
            <a:lstStyle/>
            <a:p>
              <a:endParaRPr lang="zh-CN" altLang="en-US"/>
            </a:p>
          </p:txBody>
        </p:sp>
        <p:sp>
          <p:nvSpPr>
            <p:cNvPr id="12326" name="Rectangle 90"/>
            <p:cNvSpPr>
              <a:spLocks noChangeArrowheads="1"/>
            </p:cNvSpPr>
            <p:nvPr/>
          </p:nvSpPr>
          <p:spPr bwMode="auto">
            <a:xfrm>
              <a:off x="4149" y="1782"/>
              <a:ext cx="153" cy="66"/>
            </a:xfrm>
            <a:prstGeom prst="rect">
              <a:avLst/>
            </a:prstGeom>
            <a:solidFill>
              <a:srgbClr val="000000"/>
            </a:solidFill>
            <a:ln w="38100" algn="ctr">
              <a:solidFill>
                <a:schemeClr val="tx1"/>
              </a:solidFill>
              <a:miter lim="800000"/>
              <a:headEnd/>
              <a:tailEnd/>
            </a:ln>
          </p:spPr>
          <p:txBody>
            <a:bodyPr wrap="none" anchor="ctr"/>
            <a:lstStyle/>
            <a:p>
              <a:endParaRPr lang="zh-CN" altLang="en-US"/>
            </a:p>
          </p:txBody>
        </p:sp>
        <p:sp>
          <p:nvSpPr>
            <p:cNvPr id="12327" name="Text Box 91"/>
            <p:cNvSpPr txBox="1">
              <a:spLocks noChangeArrowheads="1"/>
            </p:cNvSpPr>
            <p:nvPr/>
          </p:nvSpPr>
          <p:spPr bwMode="auto">
            <a:xfrm>
              <a:off x="3641" y="1859"/>
              <a:ext cx="229" cy="250"/>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t>P</a:t>
              </a:r>
            </a:p>
          </p:txBody>
        </p:sp>
        <p:sp>
          <p:nvSpPr>
            <p:cNvPr id="12328" name="Text Box 92"/>
            <p:cNvSpPr txBox="1">
              <a:spLocks noChangeArrowheads="1"/>
            </p:cNvSpPr>
            <p:nvPr/>
          </p:nvSpPr>
          <p:spPr bwMode="auto">
            <a:xfrm>
              <a:off x="3641" y="2091"/>
              <a:ext cx="229" cy="250"/>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t>N</a:t>
              </a:r>
            </a:p>
          </p:txBody>
        </p:sp>
        <p:sp>
          <p:nvSpPr>
            <p:cNvPr id="12329" name="Text Box 93"/>
            <p:cNvSpPr txBox="1">
              <a:spLocks noChangeArrowheads="1"/>
            </p:cNvSpPr>
            <p:nvPr/>
          </p:nvSpPr>
          <p:spPr bwMode="auto">
            <a:xfrm>
              <a:off x="3311" y="2316"/>
              <a:ext cx="1066" cy="250"/>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solidFill>
                    <a:srgbClr val="FF00FF"/>
                  </a:solidFill>
                </a:rPr>
                <a:t>P</a:t>
              </a:r>
              <a:r>
                <a:rPr lang="zh-CN" altLang="en-US" sz="2000" b="1">
                  <a:solidFill>
                    <a:srgbClr val="FF00FF"/>
                  </a:solidFill>
                </a:rPr>
                <a:t>型支持衬底</a:t>
              </a:r>
            </a:p>
          </p:txBody>
        </p:sp>
        <p:sp>
          <p:nvSpPr>
            <p:cNvPr id="12330" name="Line 94"/>
            <p:cNvSpPr>
              <a:spLocks noChangeShapeType="1"/>
            </p:cNvSpPr>
            <p:nvPr/>
          </p:nvSpPr>
          <p:spPr bwMode="auto">
            <a:xfrm flipV="1">
              <a:off x="3743" y="1427"/>
              <a:ext cx="0" cy="355"/>
            </a:xfrm>
            <a:prstGeom prst="line">
              <a:avLst/>
            </a:prstGeom>
            <a:noFill/>
            <a:ln w="12700">
              <a:solidFill>
                <a:schemeClr val="tx1"/>
              </a:solidFill>
              <a:round/>
              <a:headEnd/>
              <a:tailEnd/>
            </a:ln>
          </p:spPr>
          <p:txBody>
            <a:bodyPr/>
            <a:lstStyle/>
            <a:p>
              <a:endParaRPr lang="zh-CN" altLang="en-US"/>
            </a:p>
          </p:txBody>
        </p:sp>
        <p:sp>
          <p:nvSpPr>
            <p:cNvPr id="12331" name="Oval 95"/>
            <p:cNvSpPr>
              <a:spLocks noChangeArrowheads="1"/>
            </p:cNvSpPr>
            <p:nvPr/>
          </p:nvSpPr>
          <p:spPr bwMode="auto">
            <a:xfrm>
              <a:off x="3709" y="1360"/>
              <a:ext cx="68" cy="68"/>
            </a:xfrm>
            <a:prstGeom prst="ellipse">
              <a:avLst/>
            </a:prstGeom>
            <a:noFill/>
            <a:ln w="12700" algn="ctr">
              <a:solidFill>
                <a:schemeClr val="tx1"/>
              </a:solidFill>
              <a:round/>
              <a:headEnd/>
              <a:tailEnd/>
            </a:ln>
          </p:spPr>
          <p:txBody>
            <a:bodyPr wrap="none" anchor="ctr"/>
            <a:lstStyle/>
            <a:p>
              <a:endParaRPr lang="zh-CN" altLang="en-US"/>
            </a:p>
          </p:txBody>
        </p:sp>
        <p:sp>
          <p:nvSpPr>
            <p:cNvPr id="12332" name="Text Box 96"/>
            <p:cNvSpPr txBox="1">
              <a:spLocks noChangeArrowheads="1"/>
            </p:cNvSpPr>
            <p:nvPr/>
          </p:nvSpPr>
          <p:spPr bwMode="auto">
            <a:xfrm>
              <a:off x="3489" y="934"/>
              <a:ext cx="508" cy="442"/>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solidFill>
                    <a:srgbClr val="3399FF"/>
                  </a:solidFill>
                </a:rPr>
                <a:t>阳极引线</a:t>
              </a:r>
            </a:p>
          </p:txBody>
        </p:sp>
        <p:sp>
          <p:nvSpPr>
            <p:cNvPr id="12333" name="Line 97"/>
            <p:cNvSpPr>
              <a:spLocks noChangeShapeType="1"/>
            </p:cNvSpPr>
            <p:nvPr/>
          </p:nvSpPr>
          <p:spPr bwMode="auto">
            <a:xfrm flipV="1">
              <a:off x="4226" y="1427"/>
              <a:ext cx="0" cy="355"/>
            </a:xfrm>
            <a:prstGeom prst="line">
              <a:avLst/>
            </a:prstGeom>
            <a:noFill/>
            <a:ln w="12700">
              <a:solidFill>
                <a:schemeClr val="tx1"/>
              </a:solidFill>
              <a:round/>
              <a:headEnd/>
              <a:tailEnd/>
            </a:ln>
          </p:spPr>
          <p:txBody>
            <a:bodyPr/>
            <a:lstStyle/>
            <a:p>
              <a:endParaRPr lang="zh-CN" altLang="en-US"/>
            </a:p>
          </p:txBody>
        </p:sp>
        <p:sp>
          <p:nvSpPr>
            <p:cNvPr id="12334" name="Oval 98"/>
            <p:cNvSpPr>
              <a:spLocks noChangeArrowheads="1"/>
            </p:cNvSpPr>
            <p:nvPr/>
          </p:nvSpPr>
          <p:spPr bwMode="auto">
            <a:xfrm>
              <a:off x="4192" y="1360"/>
              <a:ext cx="68" cy="68"/>
            </a:xfrm>
            <a:prstGeom prst="ellipse">
              <a:avLst/>
            </a:prstGeom>
            <a:noFill/>
            <a:ln w="12700" algn="ctr">
              <a:solidFill>
                <a:schemeClr val="tx1"/>
              </a:solidFill>
              <a:round/>
              <a:headEnd/>
              <a:tailEnd/>
            </a:ln>
          </p:spPr>
          <p:txBody>
            <a:bodyPr wrap="none" anchor="ctr"/>
            <a:lstStyle/>
            <a:p>
              <a:endParaRPr lang="zh-CN" altLang="en-US"/>
            </a:p>
          </p:txBody>
        </p:sp>
        <p:sp>
          <p:nvSpPr>
            <p:cNvPr id="12335" name="Text Box 99"/>
            <p:cNvSpPr txBox="1">
              <a:spLocks noChangeArrowheads="1"/>
            </p:cNvSpPr>
            <p:nvPr/>
          </p:nvSpPr>
          <p:spPr bwMode="auto">
            <a:xfrm>
              <a:off x="3972" y="934"/>
              <a:ext cx="508" cy="442"/>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solidFill>
                    <a:srgbClr val="3399FF"/>
                  </a:solidFill>
                </a:rPr>
                <a:t>阴极引线</a:t>
              </a:r>
            </a:p>
          </p:txBody>
        </p:sp>
      </p:grpSp>
      <p:sp>
        <p:nvSpPr>
          <p:cNvPr id="12298" name="Text Box 101"/>
          <p:cNvSpPr txBox="1">
            <a:spLocks noChangeArrowheads="1"/>
          </p:cNvSpPr>
          <p:nvPr/>
        </p:nvSpPr>
        <p:spPr bwMode="auto">
          <a:xfrm>
            <a:off x="1198563" y="4659313"/>
            <a:ext cx="2619375" cy="401637"/>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集成电路中的平面型</a:t>
            </a:r>
          </a:p>
        </p:txBody>
      </p:sp>
      <p:sp>
        <p:nvSpPr>
          <p:cNvPr id="96" name="Text Box 146"/>
          <p:cNvSpPr txBox="1">
            <a:spLocks noChangeArrowheads="1"/>
          </p:cNvSpPr>
          <p:nvPr/>
        </p:nvSpPr>
        <p:spPr bwMode="auto">
          <a:xfrm>
            <a:off x="185738" y="492125"/>
            <a:ext cx="8712200"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平面型二极管往往用于集成电路工艺中，结面积可大可小，大的用于大功率整流，小的作为脉冲数字电路中开关管。</a:t>
            </a:r>
          </a:p>
        </p:txBody>
      </p:sp>
      <p:grpSp>
        <p:nvGrpSpPr>
          <p:cNvPr id="3" name="组合 117"/>
          <p:cNvGrpSpPr>
            <a:grpSpLocks/>
          </p:cNvGrpSpPr>
          <p:nvPr/>
        </p:nvGrpSpPr>
        <p:grpSpPr bwMode="auto">
          <a:xfrm>
            <a:off x="4587875" y="2278063"/>
            <a:ext cx="4318000" cy="2882900"/>
            <a:chOff x="4587882" y="2278048"/>
            <a:chExt cx="4318000" cy="2882901"/>
          </a:xfrm>
        </p:grpSpPr>
        <p:sp>
          <p:nvSpPr>
            <p:cNvPr id="12302" name="Rectangle 23"/>
            <p:cNvSpPr>
              <a:spLocks noChangeArrowheads="1"/>
            </p:cNvSpPr>
            <p:nvPr/>
          </p:nvSpPr>
          <p:spPr bwMode="auto">
            <a:xfrm>
              <a:off x="4587882" y="4759311"/>
              <a:ext cx="4318000" cy="401638"/>
            </a:xfrm>
            <a:prstGeom prst="rect">
              <a:avLst/>
            </a:prstGeom>
            <a:noFill/>
            <a:ln w="19050">
              <a:noFill/>
              <a:miter lim="800000"/>
              <a:headEnd/>
              <a:tailEnd/>
            </a:ln>
          </p:spPr>
          <p:txBody>
            <a:bodyPr lIns="90000" tIns="46800" rIns="90000" bIns="46800" anchor="ctr">
              <a:spAutoFit/>
            </a:bodyPr>
            <a:lstStyle/>
            <a:p>
              <a:pPr algn="just"/>
              <a:r>
                <a:rPr lang="en-US" altLang="zh-CN" sz="2000" b="1">
                  <a:solidFill>
                    <a:srgbClr val="CC0099"/>
                  </a:solidFill>
                  <a:latin typeface="宋体" pitchFamily="2" charset="-122"/>
                </a:rPr>
                <a:t>(a)</a:t>
              </a:r>
              <a:r>
                <a:rPr lang="zh-CN" altLang="en-US" sz="2000" b="1">
                  <a:solidFill>
                    <a:srgbClr val="CC0099"/>
                  </a:solidFill>
                  <a:latin typeface="宋体" pitchFamily="2" charset="-122"/>
                </a:rPr>
                <a:t>标准符号        </a:t>
              </a:r>
              <a:r>
                <a:rPr lang="en-US" altLang="zh-CN" sz="2000" b="1">
                  <a:solidFill>
                    <a:srgbClr val="CC0099"/>
                  </a:solidFill>
                  <a:latin typeface="宋体" pitchFamily="2" charset="-122"/>
                </a:rPr>
                <a:t>(b)</a:t>
              </a:r>
              <a:r>
                <a:rPr lang="zh-CN" altLang="en-US" sz="2000" b="1">
                  <a:solidFill>
                    <a:srgbClr val="CC0099"/>
                  </a:solidFill>
                  <a:latin typeface="宋体" pitchFamily="2" charset="-122"/>
                </a:rPr>
                <a:t>惯用符号</a:t>
              </a:r>
              <a:endParaRPr lang="zh-CN" altLang="en-US" sz="2000" b="1">
                <a:solidFill>
                  <a:srgbClr val="CC0099"/>
                </a:solidFill>
              </a:endParaRPr>
            </a:p>
          </p:txBody>
        </p:sp>
        <p:grpSp>
          <p:nvGrpSpPr>
            <p:cNvPr id="12303" name="Group 25"/>
            <p:cNvGrpSpPr>
              <a:grpSpLocks/>
            </p:cNvGrpSpPr>
            <p:nvPr/>
          </p:nvGrpSpPr>
          <p:grpSpPr bwMode="auto">
            <a:xfrm>
              <a:off x="5127631" y="2385998"/>
              <a:ext cx="584200" cy="2041524"/>
              <a:chOff x="861" y="1843"/>
              <a:chExt cx="368" cy="1286"/>
            </a:xfrm>
          </p:grpSpPr>
          <p:sp>
            <p:nvSpPr>
              <p:cNvPr id="12314" name="Line 26"/>
              <p:cNvSpPr>
                <a:spLocks noChangeAspect="1" noChangeShapeType="1"/>
              </p:cNvSpPr>
              <p:nvPr/>
            </p:nvSpPr>
            <p:spPr bwMode="auto">
              <a:xfrm>
                <a:off x="922" y="2544"/>
                <a:ext cx="250" cy="1"/>
              </a:xfrm>
              <a:prstGeom prst="line">
                <a:avLst/>
              </a:prstGeom>
              <a:noFill/>
              <a:ln w="28575">
                <a:solidFill>
                  <a:srgbClr val="000000"/>
                </a:solidFill>
                <a:round/>
                <a:headEnd/>
                <a:tailEnd/>
              </a:ln>
            </p:spPr>
            <p:txBody>
              <a:bodyPr/>
              <a:lstStyle/>
              <a:p>
                <a:endParaRPr lang="zh-CN" altLang="en-US"/>
              </a:p>
            </p:txBody>
          </p:sp>
          <p:sp>
            <p:nvSpPr>
              <p:cNvPr id="12315" name="Line 27"/>
              <p:cNvSpPr>
                <a:spLocks noChangeAspect="1" noChangeShapeType="1"/>
              </p:cNvSpPr>
              <p:nvPr/>
            </p:nvSpPr>
            <p:spPr bwMode="auto">
              <a:xfrm>
                <a:off x="1053" y="2095"/>
                <a:ext cx="1" cy="884"/>
              </a:xfrm>
              <a:prstGeom prst="line">
                <a:avLst/>
              </a:prstGeom>
              <a:noFill/>
              <a:ln w="28575">
                <a:solidFill>
                  <a:srgbClr val="000000"/>
                </a:solidFill>
                <a:round/>
                <a:headEnd/>
                <a:tailEnd/>
              </a:ln>
            </p:spPr>
            <p:txBody>
              <a:bodyPr/>
              <a:lstStyle/>
              <a:p>
                <a:endParaRPr lang="zh-CN" altLang="en-US"/>
              </a:p>
            </p:txBody>
          </p:sp>
          <p:sp>
            <p:nvSpPr>
              <p:cNvPr id="12316" name="AutoShape 28"/>
              <p:cNvSpPr>
                <a:spLocks noChangeArrowheads="1"/>
              </p:cNvSpPr>
              <p:nvPr/>
            </p:nvSpPr>
            <p:spPr bwMode="auto">
              <a:xfrm flipV="1">
                <a:off x="936" y="2425"/>
                <a:ext cx="227" cy="118"/>
              </a:xfrm>
              <a:prstGeom prst="triangle">
                <a:avLst>
                  <a:gd name="adj" fmla="val 50000"/>
                </a:avLst>
              </a:prstGeom>
              <a:noFill/>
              <a:ln w="28575">
                <a:solidFill>
                  <a:srgbClr val="000000"/>
                </a:solidFill>
                <a:miter lim="800000"/>
                <a:headEnd/>
                <a:tailEnd/>
              </a:ln>
            </p:spPr>
            <p:txBody>
              <a:bodyPr/>
              <a:lstStyle/>
              <a:p>
                <a:endParaRPr lang="zh-CN" altLang="en-US"/>
              </a:p>
            </p:txBody>
          </p:sp>
          <p:sp>
            <p:nvSpPr>
              <p:cNvPr id="12317" name="Oval 29"/>
              <p:cNvSpPr>
                <a:spLocks noChangeAspect="1" noChangeArrowheads="1"/>
              </p:cNvSpPr>
              <p:nvPr/>
            </p:nvSpPr>
            <p:spPr bwMode="auto">
              <a:xfrm>
                <a:off x="1026" y="2038"/>
                <a:ext cx="57" cy="59"/>
              </a:xfrm>
              <a:prstGeom prst="ellipse">
                <a:avLst/>
              </a:prstGeom>
              <a:solidFill>
                <a:srgbClr val="FFFFFF"/>
              </a:solidFill>
              <a:ln w="9525">
                <a:solidFill>
                  <a:srgbClr val="000000"/>
                </a:solidFill>
                <a:round/>
                <a:headEnd/>
                <a:tailEnd/>
              </a:ln>
            </p:spPr>
            <p:txBody>
              <a:bodyPr/>
              <a:lstStyle/>
              <a:p>
                <a:endParaRPr lang="zh-CN" altLang="en-US"/>
              </a:p>
            </p:txBody>
          </p:sp>
          <p:sp>
            <p:nvSpPr>
              <p:cNvPr id="12318" name="Oval 30"/>
              <p:cNvSpPr>
                <a:spLocks noChangeAspect="1" noChangeArrowheads="1"/>
              </p:cNvSpPr>
              <p:nvPr/>
            </p:nvSpPr>
            <p:spPr bwMode="auto">
              <a:xfrm>
                <a:off x="1022" y="2966"/>
                <a:ext cx="58" cy="59"/>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12290" name="Object 31"/>
              <p:cNvGraphicFramePr>
                <a:graphicFrameLocks noChangeAspect="1"/>
              </p:cNvGraphicFramePr>
              <p:nvPr/>
            </p:nvGraphicFramePr>
            <p:xfrm>
              <a:off x="887" y="2188"/>
              <a:ext cx="125" cy="194"/>
            </p:xfrm>
            <a:graphic>
              <a:graphicData uri="http://schemas.openxmlformats.org/presentationml/2006/ole">
                <p:oleObj spid="_x0000_s12290" name="Equation" r:id="rId5" imgW="139700" imgH="139700" progId="Equation.DSMT4">
                  <p:embed/>
                </p:oleObj>
              </a:graphicData>
            </a:graphic>
          </p:graphicFrame>
          <p:graphicFrame>
            <p:nvGraphicFramePr>
              <p:cNvPr id="12291" name="Object 32"/>
              <p:cNvGraphicFramePr>
                <a:graphicFrameLocks noChangeAspect="1"/>
              </p:cNvGraphicFramePr>
              <p:nvPr/>
            </p:nvGraphicFramePr>
            <p:xfrm>
              <a:off x="861" y="2628"/>
              <a:ext cx="125" cy="152"/>
            </p:xfrm>
            <a:graphic>
              <a:graphicData uri="http://schemas.openxmlformats.org/presentationml/2006/ole">
                <p:oleObj spid="_x0000_s12291" name="Equation" r:id="rId6" imgW="139639" imgH="101556" progId="Equation.DSMT4">
                  <p:embed/>
                </p:oleObj>
              </a:graphicData>
            </a:graphic>
          </p:graphicFrame>
          <p:graphicFrame>
            <p:nvGraphicFramePr>
              <p:cNvPr id="12292" name="Object 33"/>
              <p:cNvGraphicFramePr>
                <a:graphicFrameLocks noChangeAspect="1"/>
              </p:cNvGraphicFramePr>
              <p:nvPr/>
            </p:nvGraphicFramePr>
            <p:xfrm>
              <a:off x="1114" y="1843"/>
              <a:ext cx="115" cy="193"/>
            </p:xfrm>
            <a:graphic>
              <a:graphicData uri="http://schemas.openxmlformats.org/presentationml/2006/ole">
                <p:oleObj spid="_x0000_s12292" name="Equation" r:id="rId7" imgW="126720" imgH="139680" progId="Equation.DSMT4">
                  <p:embed/>
                </p:oleObj>
              </a:graphicData>
            </a:graphic>
          </p:graphicFrame>
          <p:graphicFrame>
            <p:nvGraphicFramePr>
              <p:cNvPr id="12293" name="Object 34"/>
              <p:cNvGraphicFramePr>
                <a:graphicFrameLocks noChangeAspect="1"/>
              </p:cNvGraphicFramePr>
              <p:nvPr/>
            </p:nvGraphicFramePr>
            <p:xfrm>
              <a:off x="1090" y="2900"/>
              <a:ext cx="114" cy="229"/>
            </p:xfrm>
            <a:graphic>
              <a:graphicData uri="http://schemas.openxmlformats.org/presentationml/2006/ole">
                <p:oleObj spid="_x0000_s12293" name="Equation" r:id="rId8" imgW="126720" imgH="164880" progId="Equation.DSMT4">
                  <p:embed/>
                </p:oleObj>
              </a:graphicData>
            </a:graphic>
          </p:graphicFrame>
        </p:grpSp>
        <p:grpSp>
          <p:nvGrpSpPr>
            <p:cNvPr id="12304" name="Group 35"/>
            <p:cNvGrpSpPr>
              <a:grpSpLocks/>
            </p:cNvGrpSpPr>
            <p:nvPr/>
          </p:nvGrpSpPr>
          <p:grpSpPr bwMode="auto">
            <a:xfrm>
              <a:off x="7707352" y="2674928"/>
              <a:ext cx="396875" cy="1509712"/>
              <a:chOff x="1838" y="2026"/>
              <a:chExt cx="250" cy="951"/>
            </a:xfrm>
          </p:grpSpPr>
          <p:sp>
            <p:nvSpPr>
              <p:cNvPr id="12307" name="Line 36"/>
              <p:cNvSpPr>
                <a:spLocks noChangeAspect="1" noChangeShapeType="1"/>
              </p:cNvSpPr>
              <p:nvPr/>
            </p:nvSpPr>
            <p:spPr bwMode="auto">
              <a:xfrm>
                <a:off x="1838" y="2658"/>
                <a:ext cx="250" cy="1"/>
              </a:xfrm>
              <a:prstGeom prst="line">
                <a:avLst/>
              </a:prstGeom>
              <a:noFill/>
              <a:ln w="38100">
                <a:solidFill>
                  <a:srgbClr val="000000"/>
                </a:solidFill>
                <a:round/>
                <a:headEnd/>
                <a:tailEnd/>
              </a:ln>
            </p:spPr>
            <p:txBody>
              <a:bodyPr/>
              <a:lstStyle/>
              <a:p>
                <a:endParaRPr lang="zh-CN" altLang="en-US"/>
              </a:p>
            </p:txBody>
          </p:sp>
          <p:sp>
            <p:nvSpPr>
              <p:cNvPr id="12308" name="Line 37"/>
              <p:cNvSpPr>
                <a:spLocks noChangeAspect="1" noChangeShapeType="1"/>
              </p:cNvSpPr>
              <p:nvPr/>
            </p:nvSpPr>
            <p:spPr bwMode="auto">
              <a:xfrm>
                <a:off x="1961" y="2083"/>
                <a:ext cx="0" cy="841"/>
              </a:xfrm>
              <a:prstGeom prst="line">
                <a:avLst/>
              </a:prstGeom>
              <a:noFill/>
              <a:ln w="28575">
                <a:solidFill>
                  <a:srgbClr val="000000"/>
                </a:solidFill>
                <a:round/>
                <a:headEnd/>
                <a:tailEnd/>
              </a:ln>
            </p:spPr>
            <p:txBody>
              <a:bodyPr/>
              <a:lstStyle/>
              <a:p>
                <a:endParaRPr lang="zh-CN" altLang="en-US"/>
              </a:p>
            </p:txBody>
          </p:sp>
          <p:sp>
            <p:nvSpPr>
              <p:cNvPr id="12309" name="Oval 38"/>
              <p:cNvSpPr>
                <a:spLocks noChangeAspect="1" noChangeArrowheads="1"/>
              </p:cNvSpPr>
              <p:nvPr/>
            </p:nvSpPr>
            <p:spPr bwMode="auto">
              <a:xfrm>
                <a:off x="1933" y="2026"/>
                <a:ext cx="57" cy="59"/>
              </a:xfrm>
              <a:prstGeom prst="ellipse">
                <a:avLst/>
              </a:prstGeom>
              <a:solidFill>
                <a:srgbClr val="FFFFFF"/>
              </a:solidFill>
              <a:ln w="9525">
                <a:solidFill>
                  <a:srgbClr val="000000"/>
                </a:solidFill>
                <a:round/>
                <a:headEnd/>
                <a:tailEnd/>
              </a:ln>
            </p:spPr>
            <p:txBody>
              <a:bodyPr/>
              <a:lstStyle/>
              <a:p>
                <a:endParaRPr lang="zh-CN" altLang="en-US"/>
              </a:p>
            </p:txBody>
          </p:sp>
          <p:sp>
            <p:nvSpPr>
              <p:cNvPr id="12310" name="Oval 39"/>
              <p:cNvSpPr>
                <a:spLocks noChangeAspect="1" noChangeArrowheads="1"/>
              </p:cNvSpPr>
              <p:nvPr/>
            </p:nvSpPr>
            <p:spPr bwMode="auto">
              <a:xfrm>
                <a:off x="1933" y="2918"/>
                <a:ext cx="57" cy="59"/>
              </a:xfrm>
              <a:prstGeom prst="ellipse">
                <a:avLst/>
              </a:prstGeom>
              <a:solidFill>
                <a:srgbClr val="FFFFFF"/>
              </a:solidFill>
              <a:ln w="9525">
                <a:solidFill>
                  <a:srgbClr val="000000"/>
                </a:solidFill>
                <a:round/>
                <a:headEnd/>
                <a:tailEnd/>
              </a:ln>
            </p:spPr>
            <p:txBody>
              <a:bodyPr/>
              <a:lstStyle/>
              <a:p>
                <a:endParaRPr lang="zh-CN" altLang="en-US"/>
              </a:p>
            </p:txBody>
          </p:sp>
          <p:grpSp>
            <p:nvGrpSpPr>
              <p:cNvPr id="12311" name="Group 40"/>
              <p:cNvGrpSpPr>
                <a:grpSpLocks/>
              </p:cNvGrpSpPr>
              <p:nvPr/>
            </p:nvGrpSpPr>
            <p:grpSpPr bwMode="auto">
              <a:xfrm>
                <a:off x="1964" y="2069"/>
                <a:ext cx="0" cy="617"/>
                <a:chOff x="2290" y="1979"/>
                <a:chExt cx="0" cy="617"/>
              </a:xfrm>
            </p:grpSpPr>
            <p:sp>
              <p:nvSpPr>
                <p:cNvPr id="12312" name="Line 41"/>
                <p:cNvSpPr>
                  <a:spLocks noChangeShapeType="1"/>
                </p:cNvSpPr>
                <p:nvPr/>
              </p:nvSpPr>
              <p:spPr bwMode="auto">
                <a:xfrm>
                  <a:off x="2290" y="1979"/>
                  <a:ext cx="0" cy="590"/>
                </a:xfrm>
                <a:prstGeom prst="line">
                  <a:avLst/>
                </a:prstGeom>
                <a:noFill/>
                <a:ln w="25400">
                  <a:solidFill>
                    <a:schemeClr val="tx1"/>
                  </a:solidFill>
                  <a:round/>
                  <a:headEnd/>
                  <a:tailEnd type="triangle" w="med" len="med"/>
                </a:ln>
              </p:spPr>
              <p:txBody>
                <a:bodyPr anchor="ctr">
                  <a:spAutoFit/>
                </a:bodyPr>
                <a:lstStyle/>
                <a:p>
                  <a:endParaRPr lang="zh-CN" altLang="en-US"/>
                </a:p>
              </p:txBody>
            </p:sp>
            <p:sp>
              <p:nvSpPr>
                <p:cNvPr id="12313" name="Line 42"/>
                <p:cNvSpPr>
                  <a:spLocks noChangeShapeType="1"/>
                </p:cNvSpPr>
                <p:nvPr/>
              </p:nvSpPr>
              <p:spPr bwMode="auto">
                <a:xfrm>
                  <a:off x="2290" y="2369"/>
                  <a:ext cx="0" cy="227"/>
                </a:xfrm>
                <a:prstGeom prst="line">
                  <a:avLst/>
                </a:prstGeom>
                <a:noFill/>
                <a:ln w="133350">
                  <a:solidFill>
                    <a:schemeClr val="tx1"/>
                  </a:solidFill>
                  <a:round/>
                  <a:headEnd/>
                  <a:tailEnd type="triangle" w="med" len="med"/>
                </a:ln>
              </p:spPr>
              <p:txBody>
                <a:bodyPr anchor="ctr">
                  <a:spAutoFit/>
                </a:bodyPr>
                <a:lstStyle/>
                <a:p>
                  <a:endParaRPr lang="zh-CN" altLang="en-US"/>
                </a:p>
              </p:txBody>
            </p:sp>
          </p:grpSp>
        </p:grpSp>
        <p:sp>
          <p:nvSpPr>
            <p:cNvPr id="12305" name="Text Box 101"/>
            <p:cNvSpPr txBox="1">
              <a:spLocks noChangeArrowheads="1"/>
            </p:cNvSpPr>
            <p:nvPr/>
          </p:nvSpPr>
          <p:spPr bwMode="auto">
            <a:xfrm>
              <a:off x="5842016" y="2278048"/>
              <a:ext cx="714384" cy="402291"/>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阳极</a:t>
              </a:r>
            </a:p>
          </p:txBody>
        </p:sp>
        <p:sp>
          <p:nvSpPr>
            <p:cNvPr id="12306" name="Text Box 101"/>
            <p:cNvSpPr txBox="1">
              <a:spLocks noChangeArrowheads="1"/>
            </p:cNvSpPr>
            <p:nvPr/>
          </p:nvSpPr>
          <p:spPr bwMode="auto">
            <a:xfrm>
              <a:off x="5762640" y="4064008"/>
              <a:ext cx="714384" cy="402291"/>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阴极</a:t>
              </a:r>
            </a:p>
          </p:txBody>
        </p:sp>
      </p:grpSp>
      <p:sp>
        <p:nvSpPr>
          <p:cNvPr id="119" name="Text Box 2"/>
          <p:cNvSpPr txBox="1">
            <a:spLocks noChangeArrowheads="1"/>
          </p:cNvSpPr>
          <p:nvPr/>
        </p:nvSpPr>
        <p:spPr bwMode="auto">
          <a:xfrm>
            <a:off x="365125" y="5254625"/>
            <a:ext cx="8153400" cy="831850"/>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defRPr/>
            </a:pPr>
            <a:r>
              <a:rPr lang="en-US" altLang="zh-CN" sz="2400" b="1" dirty="0">
                <a:solidFill>
                  <a:srgbClr val="006600"/>
                </a:solidFill>
                <a:effectLst>
                  <a:outerShdw blurRad="38100" dist="38100" dir="2700000" algn="tl">
                    <a:srgbClr val="C0C0C0"/>
                  </a:outerShdw>
                </a:effectLst>
                <a:latin typeface="楷体_GB2312" pitchFamily="49" charset="-122"/>
                <a:ea typeface="楷体_GB2312" pitchFamily="49" charset="-122"/>
              </a:rPr>
              <a:t>    </a:t>
            </a:r>
            <a:r>
              <a:rPr lang="zh-CN" altLang="en-US" sz="2400" b="1" dirty="0">
                <a:solidFill>
                  <a:srgbClr val="006600"/>
                </a:solidFill>
                <a:effectLst>
                  <a:outerShdw blurRad="38100" dist="38100" dir="2700000" algn="tl">
                    <a:srgbClr val="C0C0C0"/>
                  </a:outerShdw>
                </a:effectLst>
                <a:latin typeface="楷体_GB2312" pitchFamily="49" charset="-122"/>
                <a:ea typeface="楷体_GB2312" pitchFamily="49" charset="-122"/>
              </a:rPr>
              <a:t>半导体二极管的符号是一个从阳极指向阴极的受挡箭头。在许多软件系统中，常常应用惯用符号</a:t>
            </a:r>
            <a:r>
              <a:rPr lang="zh-CN" altLang="en-US" sz="2400" b="1" dirty="0">
                <a:effectLst>
                  <a:outerShdw blurRad="38100" dist="38100" dir="2700000" algn="tl">
                    <a:srgbClr val="C0C0C0"/>
                  </a:outerShdw>
                </a:effectLst>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linds(horizontal)">
                                      <p:cBhvr>
                                        <p:cTn id="7" dur="500"/>
                                        <p:tgtEl>
                                          <p:spTgt spid="96"/>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1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484188" y="611188"/>
            <a:ext cx="8235950" cy="2862262"/>
          </a:xfrm>
          <a:prstGeom prst="rect">
            <a:avLst/>
          </a:prstGeom>
          <a:noFill/>
          <a:ln w="9525">
            <a:noFill/>
            <a:miter lim="800000"/>
            <a:headEnd/>
            <a:tailEnd/>
          </a:ln>
        </p:spPr>
        <p:txBody>
          <a:bodyPr>
            <a:spAutoFit/>
          </a:bodyPr>
          <a:lstStyle/>
          <a:p>
            <a:pPr>
              <a:lnSpc>
                <a:spcPct val="150000"/>
              </a:lnSpc>
              <a:spcBef>
                <a:spcPct val="50000"/>
              </a:spcBef>
            </a:pPr>
            <a:r>
              <a:rPr lang="zh-CN" altLang="en-US" sz="2400" b="1">
                <a:latin typeface="楷体_GB2312" pitchFamily="49" charset="-122"/>
                <a:ea typeface="楷体_GB2312" pitchFamily="49" charset="-122"/>
              </a:rPr>
              <a:t>按用途分</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整流、稳压、开关、发光、光电、变容、阻尼等二极管。</a:t>
            </a:r>
          </a:p>
          <a:p>
            <a:pPr algn="just">
              <a:lnSpc>
                <a:spcPct val="150000"/>
              </a:lnSpc>
            </a:pPr>
            <a:r>
              <a:rPr lang="zh-CN" altLang="en-US" sz="2400" b="1">
                <a:latin typeface="楷体_GB2312" pitchFamily="49" charset="-122"/>
                <a:ea typeface="楷体_GB2312" pitchFamily="49" charset="-122"/>
              </a:rPr>
              <a:t>按封装形式分</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塑封及金属封等二极管。</a:t>
            </a:r>
          </a:p>
          <a:p>
            <a:pPr algn="just">
              <a:lnSpc>
                <a:spcPct val="150000"/>
              </a:lnSpc>
            </a:pPr>
            <a:r>
              <a:rPr lang="zh-CN" altLang="en-US" sz="2400" b="1">
                <a:latin typeface="楷体_GB2312" pitchFamily="49" charset="-122"/>
                <a:ea typeface="楷体_GB2312" pitchFamily="49" charset="-122"/>
              </a:rPr>
              <a:t>按功率分</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大功率、中功率及小功率等二极管。</a:t>
            </a:r>
          </a:p>
          <a:p>
            <a:pPr algn="just">
              <a:lnSpc>
                <a:spcPct val="150000"/>
              </a:lnSpc>
            </a:pPr>
            <a:r>
              <a:rPr lang="zh-CN" altLang="en-US" sz="2400" b="1">
                <a:latin typeface="楷体_GB2312" pitchFamily="49" charset="-122"/>
                <a:ea typeface="楷体_GB2312" pitchFamily="49" charset="-122"/>
              </a:rPr>
              <a:t>其中，具有单向导电特性的普通二极管应用最广。</a:t>
            </a:r>
            <a:endParaRPr lang="en-US" altLang="zh-CN" sz="2400" b="1">
              <a:latin typeface="楷体_GB2312" pitchFamily="49" charset="-122"/>
              <a:ea typeface="楷体_GB2312" pitchFamily="49" charset="-122"/>
            </a:endParaRPr>
          </a:p>
        </p:txBody>
      </p:sp>
      <p:graphicFrame>
        <p:nvGraphicFramePr>
          <p:cNvPr id="14343" name="Object 7"/>
          <p:cNvGraphicFramePr>
            <a:graphicFrameLocks noChangeAspect="1"/>
          </p:cNvGraphicFramePr>
          <p:nvPr/>
        </p:nvGraphicFramePr>
        <p:xfrm>
          <a:off x="1793875" y="3468688"/>
          <a:ext cx="5038725" cy="3111500"/>
        </p:xfrm>
        <a:graphic>
          <a:graphicData uri="http://schemas.openxmlformats.org/presentationml/2006/ole">
            <p:oleObj spid="_x0000_s13314" name="BMP 图象" r:id="rId3" imgW="6342857" imgH="2924583" progId="PBrush">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checkerboard(across)">
                                      <p:cBhvr>
                                        <p:cTn id="7"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Line 3"/>
          <p:cNvSpPr>
            <a:spLocks noChangeShapeType="1"/>
          </p:cNvSpPr>
          <p:nvPr/>
        </p:nvSpPr>
        <p:spPr bwMode="auto">
          <a:xfrm flipV="1">
            <a:off x="4314825" y="3306763"/>
            <a:ext cx="442913" cy="20637"/>
          </a:xfrm>
          <a:prstGeom prst="line">
            <a:avLst/>
          </a:prstGeom>
          <a:noFill/>
          <a:ln w="38100">
            <a:solidFill>
              <a:srgbClr val="FF0000"/>
            </a:solidFill>
            <a:round/>
            <a:headEnd type="arrow" w="med" len="sm"/>
            <a:tailEnd type="arrow" w="med" len="sm"/>
          </a:ln>
        </p:spPr>
        <p:txBody>
          <a:bodyPr lIns="90000" tIns="46800" rIns="90000" bIns="46800" anchor="ctr">
            <a:spAutoFit/>
          </a:bodyPr>
          <a:lstStyle/>
          <a:p>
            <a:endParaRPr lang="zh-CN" altLang="en-US"/>
          </a:p>
        </p:txBody>
      </p:sp>
      <p:sp>
        <p:nvSpPr>
          <p:cNvPr id="20484" name="Text Box 4"/>
          <p:cNvSpPr txBox="1">
            <a:spLocks noChangeArrowheads="1"/>
          </p:cNvSpPr>
          <p:nvPr/>
        </p:nvSpPr>
        <p:spPr bwMode="auto">
          <a:xfrm>
            <a:off x="6834188" y="3706813"/>
            <a:ext cx="1905000" cy="946150"/>
          </a:xfrm>
          <a:prstGeom prst="rect">
            <a:avLst/>
          </a:prstGeom>
          <a:noFill/>
          <a:ln>
            <a:noFill/>
          </a:ln>
          <a:effectLst/>
          <a:extLst>
            <a:ext uri="{909E8E84-426E-40DD-AFC4-6F175D3DCCD1}"/>
            <a:ext uri="{91240B29-F687-4F45-9708-019B960494DF}"/>
            <a:ext uri="{AF507438-7753-43E0-B8FC-AC1667EBCBE1}"/>
          </a:extLst>
        </p:spPr>
        <p:txBody>
          <a:bodyPr lIns="90000" tIns="46800" rIns="90000" bIns="46800" anchor="ctr">
            <a:spAutoFit/>
          </a:bodyPr>
          <a:lstStyle/>
          <a:p>
            <a:pPr>
              <a:spcBef>
                <a:spcPct val="50000"/>
              </a:spcBef>
              <a:defRPr/>
            </a:pPr>
            <a:r>
              <a:rPr lang="zh-CN" altLang="en-US" sz="2800" b="1" dirty="0">
                <a:effectLst>
                  <a:outerShdw blurRad="38100" dist="38100" dir="2700000" algn="tl">
                    <a:srgbClr val="C0C0C0"/>
                  </a:outerShdw>
                </a:effectLst>
                <a:latin typeface="宋体" pitchFamily="2" charset="-122"/>
              </a:rPr>
              <a:t>硅管</a:t>
            </a:r>
            <a:r>
              <a:rPr lang="en-US" altLang="zh-CN" sz="2800" b="1" dirty="0">
                <a:effectLst>
                  <a:outerShdw blurRad="38100" dist="38100" dir="2700000" algn="tl">
                    <a:srgbClr val="C0C0C0"/>
                  </a:outerShdw>
                </a:effectLst>
                <a:ea typeface="楷体_GB2312" pitchFamily="49" charset="-122"/>
              </a:rPr>
              <a:t>0.5V,</a:t>
            </a:r>
            <a:r>
              <a:rPr lang="zh-CN" altLang="zh-CN" sz="2800" b="1" dirty="0">
                <a:effectLst>
                  <a:outerShdw blurRad="38100" dist="38100" dir="2700000" algn="tl">
                    <a:srgbClr val="C0C0C0"/>
                  </a:outerShdw>
                </a:effectLst>
              </a:rPr>
              <a:t>锗管</a:t>
            </a:r>
            <a:r>
              <a:rPr lang="zh-CN" altLang="zh-CN" sz="2800" b="1" dirty="0">
                <a:effectLst>
                  <a:outerShdw blurRad="38100" dist="38100" dir="2700000" algn="tl">
                    <a:srgbClr val="C0C0C0"/>
                  </a:outerShdw>
                </a:effectLst>
                <a:ea typeface="楷体_GB2312" pitchFamily="49" charset="-122"/>
              </a:rPr>
              <a:t>0</a:t>
            </a:r>
            <a:r>
              <a:rPr lang="en-US" altLang="zh-CN" sz="2800" b="1" dirty="0">
                <a:effectLst>
                  <a:outerShdw blurRad="38100" dist="38100" dir="2700000" algn="tl">
                    <a:srgbClr val="C0C0C0"/>
                  </a:outerShdw>
                </a:effectLst>
                <a:ea typeface="楷体_GB2312" pitchFamily="49" charset="-122"/>
              </a:rPr>
              <a:t>.1V</a:t>
            </a:r>
            <a:r>
              <a:rPr lang="zh-CN" altLang="en-US" sz="2800" b="1" dirty="0">
                <a:effectLst>
                  <a:outerShdw blurRad="38100" dist="38100" dir="2700000" algn="tl">
                    <a:srgbClr val="C0C0C0"/>
                  </a:outerShdw>
                </a:effectLst>
                <a:ea typeface="楷体_GB2312" pitchFamily="49" charset="-122"/>
              </a:rPr>
              <a:t>。</a:t>
            </a:r>
          </a:p>
        </p:txBody>
      </p:sp>
      <p:sp>
        <p:nvSpPr>
          <p:cNvPr id="20485" name="Line 5"/>
          <p:cNvSpPr>
            <a:spLocks noChangeShapeType="1"/>
          </p:cNvSpPr>
          <p:nvPr/>
        </p:nvSpPr>
        <p:spPr bwMode="auto">
          <a:xfrm flipV="1">
            <a:off x="5153025" y="1727200"/>
            <a:ext cx="0" cy="1600200"/>
          </a:xfrm>
          <a:prstGeom prst="line">
            <a:avLst/>
          </a:prstGeom>
          <a:noFill/>
          <a:ln w="38100">
            <a:solidFill>
              <a:srgbClr val="FF0000"/>
            </a:solidFill>
            <a:prstDash val="dash"/>
            <a:round/>
            <a:headEnd type="none" w="sm" len="sm"/>
            <a:tailEnd type="none" w="sm" len="sm"/>
          </a:ln>
        </p:spPr>
        <p:txBody>
          <a:bodyPr lIns="90000" tIns="46800" rIns="90000" bIns="46800" anchor="ctr">
            <a:spAutoFit/>
          </a:bodyPr>
          <a:lstStyle/>
          <a:p>
            <a:endParaRPr lang="zh-CN" altLang="en-US"/>
          </a:p>
        </p:txBody>
      </p:sp>
      <p:sp>
        <p:nvSpPr>
          <p:cNvPr id="20486" name="Line 6"/>
          <p:cNvSpPr>
            <a:spLocks noChangeShapeType="1"/>
          </p:cNvSpPr>
          <p:nvPr/>
        </p:nvSpPr>
        <p:spPr bwMode="auto">
          <a:xfrm>
            <a:off x="2638425" y="3254375"/>
            <a:ext cx="0" cy="301625"/>
          </a:xfrm>
          <a:prstGeom prst="line">
            <a:avLst/>
          </a:prstGeom>
          <a:noFill/>
          <a:ln w="38100">
            <a:solidFill>
              <a:srgbClr val="FF3300"/>
            </a:solidFill>
            <a:prstDash val="sysDot"/>
            <a:round/>
            <a:headEnd/>
            <a:tailEnd/>
          </a:ln>
        </p:spPr>
        <p:txBody>
          <a:bodyPr wrap="none" anchor="ctr"/>
          <a:lstStyle/>
          <a:p>
            <a:endParaRPr lang="zh-CN" altLang="en-US"/>
          </a:p>
        </p:txBody>
      </p:sp>
      <p:sp>
        <p:nvSpPr>
          <p:cNvPr id="20487" name="AutoShape 7" descr="40%"/>
          <p:cNvSpPr>
            <a:spLocks noChangeArrowheads="1"/>
          </p:cNvSpPr>
          <p:nvPr/>
        </p:nvSpPr>
        <p:spPr bwMode="auto">
          <a:xfrm>
            <a:off x="2028825" y="1803400"/>
            <a:ext cx="1828800" cy="914400"/>
          </a:xfrm>
          <a:prstGeom prst="wedgeRoundRectCallout">
            <a:avLst>
              <a:gd name="adj1" fmla="val -17185"/>
              <a:gd name="adj2" fmla="val 113370"/>
              <a:gd name="adj3" fmla="val 16667"/>
            </a:avLst>
          </a:prstGeom>
          <a:pattFill prst="pct40">
            <a:fgClr>
              <a:srgbClr val="00FF00"/>
            </a:fgClr>
            <a:bgClr>
              <a:srgbClr val="FFFFFF"/>
            </a:bgClr>
          </a:pattFill>
          <a:ln w="28575">
            <a:solidFill>
              <a:srgbClr val="FF3300"/>
            </a:solidFill>
            <a:miter lim="800000"/>
            <a:headEnd/>
            <a:tailEnd/>
          </a:ln>
        </p:spPr>
        <p:txBody>
          <a:bodyPr wrap="none" anchor="ctr"/>
          <a:lstStyle/>
          <a:p>
            <a:pPr algn="ctr">
              <a:lnSpc>
                <a:spcPct val="90000"/>
              </a:lnSpc>
              <a:spcBef>
                <a:spcPct val="5000"/>
              </a:spcBef>
            </a:pPr>
            <a:r>
              <a:rPr lang="zh-CN" altLang="en-US" sz="2800" b="1">
                <a:solidFill>
                  <a:schemeClr val="accent2"/>
                </a:solidFill>
              </a:rPr>
              <a:t>反向击穿</a:t>
            </a:r>
          </a:p>
          <a:p>
            <a:pPr algn="ctr">
              <a:lnSpc>
                <a:spcPct val="90000"/>
              </a:lnSpc>
              <a:spcBef>
                <a:spcPct val="5000"/>
              </a:spcBef>
            </a:pPr>
            <a:r>
              <a:rPr lang="zh-CN" altLang="en-US" sz="2800" b="1">
                <a:solidFill>
                  <a:schemeClr val="accent2"/>
                </a:solidFill>
              </a:rPr>
              <a:t>电压</a:t>
            </a:r>
            <a:r>
              <a:rPr lang="en-US" altLang="zh-CN" sz="2800" b="1" i="1">
                <a:solidFill>
                  <a:schemeClr val="accent2"/>
                </a:solidFill>
                <a:ea typeface="楷体_GB2312" pitchFamily="49" charset="-122"/>
              </a:rPr>
              <a:t>v</a:t>
            </a:r>
            <a:r>
              <a:rPr lang="en-US" altLang="zh-CN" sz="2800" b="1" baseline="-25000">
                <a:solidFill>
                  <a:schemeClr val="accent2"/>
                </a:solidFill>
                <a:ea typeface="楷体_GB2312" pitchFamily="49" charset="-122"/>
              </a:rPr>
              <a:t>(BR)</a:t>
            </a:r>
            <a:endParaRPr lang="en-US" altLang="zh-CN" sz="2800" b="1" u="sng">
              <a:solidFill>
                <a:schemeClr val="accent2"/>
              </a:solidFill>
              <a:ea typeface="楷体_GB2312" pitchFamily="49" charset="-122"/>
            </a:endParaRPr>
          </a:p>
        </p:txBody>
      </p:sp>
      <p:sp>
        <p:nvSpPr>
          <p:cNvPr id="20488" name="AutoShape 8" descr="40%"/>
          <p:cNvSpPr>
            <a:spLocks noChangeArrowheads="1"/>
          </p:cNvSpPr>
          <p:nvPr/>
        </p:nvSpPr>
        <p:spPr bwMode="auto">
          <a:xfrm>
            <a:off x="5305425" y="2260600"/>
            <a:ext cx="1752600" cy="762000"/>
          </a:xfrm>
          <a:prstGeom prst="wedgeRoundRectCallout">
            <a:avLst>
              <a:gd name="adj1" fmla="val -57792"/>
              <a:gd name="adj2" fmla="val 85208"/>
              <a:gd name="adj3" fmla="val 16667"/>
            </a:avLst>
          </a:prstGeom>
          <a:pattFill prst="pct40">
            <a:fgClr>
              <a:srgbClr val="FFFF00"/>
            </a:fgClr>
            <a:bgClr>
              <a:srgbClr val="FFFFFF"/>
            </a:bgClr>
          </a:pattFill>
          <a:ln w="28575">
            <a:solidFill>
              <a:srgbClr val="006600"/>
            </a:solidFill>
            <a:miter lim="800000"/>
            <a:headEnd/>
            <a:tailEnd/>
          </a:ln>
          <a:effectLst/>
          <a:extLst>
            <a:ext uri="{AF507438-7753-43E0-B8FC-AC1667EBCBE1}"/>
          </a:extLst>
        </p:spPr>
        <p:txBody>
          <a:bodyPr wrap="none" anchor="ctr"/>
          <a:lstStyle/>
          <a:p>
            <a:pPr algn="ctr">
              <a:spcBef>
                <a:spcPct val="50000"/>
              </a:spcBef>
              <a:defRPr/>
            </a:pPr>
            <a:r>
              <a:rPr lang="zh-CN" altLang="en-US" sz="2800" b="1">
                <a:solidFill>
                  <a:schemeClr val="accent2"/>
                </a:solidFill>
                <a:effectLst>
                  <a:outerShdw blurRad="38100" dist="38100" dir="2700000" algn="tl">
                    <a:srgbClr val="C0C0C0"/>
                  </a:outerShdw>
                </a:effectLst>
                <a:latin typeface="宋体" pitchFamily="2" charset="-122"/>
              </a:rPr>
              <a:t>导通压降</a:t>
            </a:r>
          </a:p>
        </p:txBody>
      </p:sp>
      <p:sp>
        <p:nvSpPr>
          <p:cNvPr id="20489" name="Rectangle 9"/>
          <p:cNvSpPr>
            <a:spLocks noChangeArrowheads="1"/>
          </p:cNvSpPr>
          <p:nvPr/>
        </p:nvSpPr>
        <p:spPr bwMode="auto">
          <a:xfrm>
            <a:off x="5218113" y="4870450"/>
            <a:ext cx="3429000" cy="946150"/>
          </a:xfrm>
          <a:prstGeom prst="rect">
            <a:avLst/>
          </a:prstGeom>
          <a:noFill/>
          <a:ln>
            <a:noFill/>
          </a:ln>
          <a:effectLst/>
          <a:extLst>
            <a:ext uri="{909E8E84-426E-40DD-AFC4-6F175D3DCCD1}"/>
            <a:ext uri="{91240B29-F687-4F45-9708-019B960494DF}"/>
            <a:ext uri="{AF507438-7753-43E0-B8FC-AC1667EBCBE1}"/>
          </a:extLst>
        </p:spPr>
        <p:txBody>
          <a:bodyPr>
            <a:spAutoFit/>
          </a:bodyPr>
          <a:lstStyle/>
          <a:p>
            <a:pPr>
              <a:spcBef>
                <a:spcPct val="50000"/>
              </a:spcBef>
              <a:defRPr/>
            </a:pPr>
            <a:r>
              <a:rPr lang="zh-CN" altLang="en-US" sz="2800" b="1" dirty="0">
                <a:solidFill>
                  <a:srgbClr val="CC0000"/>
                </a:solidFill>
                <a:effectLst>
                  <a:outerShdw blurRad="38100" dist="38100" dir="2700000" algn="tl">
                    <a:srgbClr val="C0C0C0"/>
                  </a:outerShdw>
                </a:effectLst>
                <a:latin typeface="宋体" pitchFamily="2" charset="-122"/>
              </a:rPr>
              <a:t>外加电压大于死区电压二极管才能导通。</a:t>
            </a:r>
            <a:endParaRPr lang="zh-CN" altLang="en-US" sz="2800" b="1" dirty="0">
              <a:solidFill>
                <a:srgbClr val="0000FF"/>
              </a:solidFill>
              <a:effectLst>
                <a:outerShdw blurRad="38100" dist="38100" dir="2700000" algn="tl">
                  <a:srgbClr val="C0C0C0"/>
                </a:outerShdw>
              </a:effectLst>
              <a:latin typeface="宋体" pitchFamily="2" charset="-122"/>
            </a:endParaRPr>
          </a:p>
        </p:txBody>
      </p:sp>
      <p:sp>
        <p:nvSpPr>
          <p:cNvPr id="20490" name="Rectangle 10"/>
          <p:cNvSpPr>
            <a:spLocks noChangeArrowheads="1"/>
          </p:cNvSpPr>
          <p:nvPr/>
        </p:nvSpPr>
        <p:spPr bwMode="auto">
          <a:xfrm>
            <a:off x="-28575" y="5307013"/>
            <a:ext cx="4932363" cy="1384300"/>
          </a:xfrm>
          <a:prstGeom prst="rect">
            <a:avLst/>
          </a:prstGeom>
          <a:noFill/>
          <a:ln>
            <a:noFill/>
          </a:ln>
          <a:effectLst/>
          <a:extLst>
            <a:ext uri="{909E8E84-426E-40DD-AFC4-6F175D3DCCD1}"/>
            <a:ext uri="{91240B29-F687-4F45-9708-019B960494DF}"/>
            <a:ext uri="{AF507438-7753-43E0-B8FC-AC1667EBCBE1}"/>
          </a:extLst>
        </p:spPr>
        <p:txBody>
          <a:bodyPr>
            <a:spAutoFit/>
          </a:bodyPr>
          <a:lstStyle/>
          <a:p>
            <a:pPr>
              <a:spcBef>
                <a:spcPct val="50000"/>
              </a:spcBef>
              <a:defRPr/>
            </a:pPr>
            <a:r>
              <a:rPr lang="zh-CN" altLang="en-US" sz="2800" b="1" dirty="0">
                <a:solidFill>
                  <a:srgbClr val="A50021"/>
                </a:solidFill>
                <a:effectLst>
                  <a:outerShdw blurRad="38100" dist="38100" dir="2700000" algn="tl">
                    <a:srgbClr val="C0C0C0"/>
                  </a:outerShdw>
                </a:effectLst>
                <a:latin typeface="宋体" pitchFamily="2" charset="-122"/>
              </a:rPr>
              <a:t>外加电压过高时，反向电流突然增大，失去单向导电性，二极管击穿。</a:t>
            </a:r>
          </a:p>
        </p:txBody>
      </p:sp>
      <p:sp>
        <p:nvSpPr>
          <p:cNvPr id="20491" name="AutoShape 11" descr="80%"/>
          <p:cNvSpPr>
            <a:spLocks noChangeArrowheads="1"/>
          </p:cNvSpPr>
          <p:nvPr/>
        </p:nvSpPr>
        <p:spPr bwMode="auto">
          <a:xfrm>
            <a:off x="5457825" y="584200"/>
            <a:ext cx="1905000" cy="762000"/>
          </a:xfrm>
          <a:prstGeom prst="wedgeRoundRectCallout">
            <a:avLst>
              <a:gd name="adj1" fmla="val -65583"/>
              <a:gd name="adj2" fmla="val 118542"/>
              <a:gd name="adj3" fmla="val 16667"/>
            </a:avLst>
          </a:prstGeom>
          <a:pattFill prst="pct80">
            <a:fgClr>
              <a:srgbClr val="FFCCCC"/>
            </a:fgClr>
            <a:bgClr>
              <a:srgbClr val="FFFFFF"/>
            </a:bgClr>
          </a:pattFill>
          <a:ln w="28575">
            <a:solidFill>
              <a:srgbClr val="FF3300"/>
            </a:solidFill>
            <a:miter lim="800000"/>
            <a:headEnd/>
            <a:tailEnd/>
          </a:ln>
          <a:effectLst/>
          <a:extLst>
            <a:ext uri="{AF507438-7753-43E0-B8FC-AC1667EBCBE1}"/>
          </a:extLst>
        </p:spPr>
        <p:txBody>
          <a:bodyPr wrap="none" anchor="ctr"/>
          <a:lstStyle/>
          <a:p>
            <a:pPr algn="ctr">
              <a:spcBef>
                <a:spcPct val="50000"/>
              </a:spcBef>
              <a:defRPr/>
            </a:pPr>
            <a:r>
              <a:rPr lang="zh-CN" altLang="en-US" sz="2800" b="1">
                <a:solidFill>
                  <a:schemeClr val="accent2"/>
                </a:solidFill>
                <a:effectLst>
                  <a:outerShdw blurRad="38100" dist="38100" dir="2700000" algn="tl">
                    <a:srgbClr val="C0C0C0"/>
                  </a:outerShdw>
                </a:effectLst>
                <a:latin typeface="宋体" pitchFamily="2" charset="-122"/>
              </a:rPr>
              <a:t>正向特性</a:t>
            </a:r>
          </a:p>
        </p:txBody>
      </p:sp>
      <p:sp>
        <p:nvSpPr>
          <p:cNvPr id="20492" name="AutoShape 12" descr="60%"/>
          <p:cNvSpPr>
            <a:spLocks noChangeArrowheads="1"/>
          </p:cNvSpPr>
          <p:nvPr/>
        </p:nvSpPr>
        <p:spPr bwMode="auto">
          <a:xfrm>
            <a:off x="2562225" y="4546600"/>
            <a:ext cx="1676400" cy="685800"/>
          </a:xfrm>
          <a:prstGeom prst="wedgeRoundRectCallout">
            <a:avLst>
              <a:gd name="adj1" fmla="val -48579"/>
              <a:gd name="adj2" fmla="val -92593"/>
              <a:gd name="adj3" fmla="val 16667"/>
            </a:avLst>
          </a:prstGeom>
          <a:pattFill prst="pct60">
            <a:fgClr>
              <a:srgbClr val="00FF00"/>
            </a:fgClr>
            <a:bgClr>
              <a:srgbClr val="FFFFFF"/>
            </a:bgClr>
          </a:pattFill>
          <a:ln w="28575">
            <a:solidFill>
              <a:srgbClr val="FF3300"/>
            </a:solidFill>
            <a:miter lim="800000"/>
            <a:headEnd/>
            <a:tailEnd/>
          </a:ln>
        </p:spPr>
        <p:txBody>
          <a:bodyPr wrap="none" anchor="ctr"/>
          <a:lstStyle/>
          <a:p>
            <a:pPr algn="ctr">
              <a:spcBef>
                <a:spcPct val="50000"/>
              </a:spcBef>
            </a:pPr>
            <a:r>
              <a:rPr lang="zh-CN" altLang="en-US" sz="2800" b="1">
                <a:solidFill>
                  <a:schemeClr val="accent2"/>
                </a:solidFill>
                <a:latin typeface="宋体" pitchFamily="2" charset="-122"/>
              </a:rPr>
              <a:t>反向特性</a:t>
            </a:r>
          </a:p>
        </p:txBody>
      </p:sp>
      <p:sp>
        <p:nvSpPr>
          <p:cNvPr id="20493" name="Rectangle 13"/>
          <p:cNvSpPr>
            <a:spLocks noChangeArrowheads="1"/>
          </p:cNvSpPr>
          <p:nvPr/>
        </p:nvSpPr>
        <p:spPr bwMode="auto">
          <a:xfrm>
            <a:off x="2157413" y="169863"/>
            <a:ext cx="2819400" cy="519112"/>
          </a:xfrm>
          <a:prstGeom prst="rect">
            <a:avLst/>
          </a:prstGeom>
          <a:noFill/>
          <a:ln>
            <a:noFill/>
          </a:ln>
          <a:effectLst/>
          <a:extLst>
            <a:ext uri="{909E8E84-426E-40DD-AFC4-6F175D3DCCD1}"/>
            <a:ext uri="{91240B29-F687-4F45-9708-019B960494DF}"/>
            <a:ext uri="{AF507438-7753-43E0-B8FC-AC1667EBCBE1}"/>
          </a:extLst>
        </p:spPr>
        <p:txBody>
          <a:bodyPr>
            <a:spAutoFit/>
          </a:bodyPr>
          <a:lstStyle/>
          <a:p>
            <a:pPr>
              <a:spcBef>
                <a:spcPct val="50000"/>
              </a:spcBef>
              <a:defRPr/>
            </a:pPr>
            <a:r>
              <a:rPr lang="zh-CN" altLang="en-US" sz="2800" b="1" dirty="0">
                <a:solidFill>
                  <a:srgbClr val="CC0000"/>
                </a:solidFill>
                <a:effectLst>
                  <a:outerShdw blurRad="38100" dist="38100" dir="2700000" algn="tl">
                    <a:srgbClr val="C0C0C0"/>
                  </a:outerShdw>
                </a:effectLst>
                <a:latin typeface="宋体" pitchFamily="2" charset="-122"/>
              </a:rPr>
              <a:t>（特点：非线性）</a:t>
            </a:r>
          </a:p>
        </p:txBody>
      </p:sp>
      <p:sp>
        <p:nvSpPr>
          <p:cNvPr id="20494" name="Text Box 14"/>
          <p:cNvSpPr txBox="1">
            <a:spLocks noChangeArrowheads="1"/>
          </p:cNvSpPr>
          <p:nvPr/>
        </p:nvSpPr>
        <p:spPr bwMode="auto">
          <a:xfrm>
            <a:off x="7058025" y="2103438"/>
            <a:ext cx="2209800" cy="955675"/>
          </a:xfrm>
          <a:prstGeom prst="rect">
            <a:avLst/>
          </a:prstGeom>
          <a:noFill/>
          <a:ln>
            <a:noFill/>
          </a:ln>
          <a:effectLst/>
          <a:extLst>
            <a:ext uri="{909E8E84-426E-40DD-AFC4-6F175D3DCCD1}"/>
            <a:ext uri="{91240B29-F687-4F45-9708-019B960494DF}"/>
            <a:ext uri="{AF507438-7753-43E0-B8FC-AC1667EBCBE1}"/>
          </a:extLst>
        </p:spPr>
        <p:txBody>
          <a:bodyPr lIns="90000" tIns="46800" rIns="90000" bIns="46800" anchor="ctr">
            <a:spAutoFit/>
          </a:bodyPr>
          <a:lstStyle/>
          <a:p>
            <a:pPr>
              <a:spcBef>
                <a:spcPct val="50000"/>
              </a:spcBef>
              <a:defRPr/>
            </a:pPr>
            <a:r>
              <a:rPr lang="zh-CN" altLang="en-US" sz="2800" b="1" dirty="0">
                <a:effectLst>
                  <a:outerShdw blurRad="38100" dist="38100" dir="2700000" algn="tl">
                    <a:srgbClr val="C0C0C0"/>
                  </a:outerShdw>
                </a:effectLst>
                <a:latin typeface="宋体" pitchFamily="2" charset="-122"/>
              </a:rPr>
              <a:t>硅</a:t>
            </a:r>
            <a:r>
              <a:rPr lang="en-US" altLang="zh-CN" sz="2800" b="1" dirty="0">
                <a:effectLst>
                  <a:outerShdw blurRad="38100" dist="38100" dir="2700000" algn="tl">
                    <a:srgbClr val="C0C0C0"/>
                  </a:outerShdw>
                </a:effectLst>
                <a:latin typeface="宋体" pitchFamily="2" charset="-122"/>
              </a:rPr>
              <a:t>0</a:t>
            </a:r>
            <a:r>
              <a:rPr lang="en-US" altLang="zh-CN" sz="2800" b="1" dirty="0">
                <a:effectLst>
                  <a:outerShdw blurRad="38100" dist="38100" dir="2700000" algn="tl">
                    <a:srgbClr val="C0C0C0"/>
                  </a:outerShdw>
                </a:effectLst>
                <a:ea typeface="楷体_GB2312" pitchFamily="49" charset="-122"/>
              </a:rPr>
              <a:t>.6~0.8V</a:t>
            </a:r>
            <a:r>
              <a:rPr lang="zh-CN" altLang="zh-CN" sz="2800" b="1" dirty="0">
                <a:effectLst>
                  <a:outerShdw blurRad="38100" dist="38100" dir="2700000" algn="tl">
                    <a:srgbClr val="C0C0C0"/>
                  </a:outerShdw>
                </a:effectLst>
              </a:rPr>
              <a:t>锗0</a:t>
            </a:r>
            <a:r>
              <a:rPr lang="zh-CN" altLang="zh-CN" sz="2800" b="1" dirty="0">
                <a:effectLst>
                  <a:outerShdw blurRad="38100" dist="38100" dir="2700000" algn="tl">
                    <a:srgbClr val="C0C0C0"/>
                  </a:outerShdw>
                </a:effectLst>
                <a:ea typeface="楷体_GB2312" pitchFamily="49" charset="-122"/>
              </a:rPr>
              <a:t>.2~</a:t>
            </a:r>
            <a:r>
              <a:rPr lang="en-US" altLang="zh-CN" sz="2800" b="1" dirty="0">
                <a:effectLst>
                  <a:outerShdw blurRad="38100" dist="38100" dir="2700000" algn="tl">
                    <a:srgbClr val="C0C0C0"/>
                  </a:outerShdw>
                </a:effectLst>
                <a:ea typeface="楷体_GB2312" pitchFamily="49" charset="-122"/>
              </a:rPr>
              <a:t>0.3V</a:t>
            </a:r>
          </a:p>
        </p:txBody>
      </p:sp>
      <p:grpSp>
        <p:nvGrpSpPr>
          <p:cNvPr id="2" name="Group 15"/>
          <p:cNvGrpSpPr>
            <a:grpSpLocks/>
          </p:cNvGrpSpPr>
          <p:nvPr/>
        </p:nvGrpSpPr>
        <p:grpSpPr bwMode="auto">
          <a:xfrm>
            <a:off x="2105025" y="919163"/>
            <a:ext cx="5362575" cy="4278312"/>
            <a:chOff x="1344" y="547"/>
            <a:chExt cx="3378" cy="2695"/>
          </a:xfrm>
        </p:grpSpPr>
        <p:sp>
          <p:nvSpPr>
            <p:cNvPr id="85028" name="Line 16"/>
            <p:cNvSpPr>
              <a:spLocks noChangeShapeType="1"/>
            </p:cNvSpPr>
            <p:nvPr/>
          </p:nvSpPr>
          <p:spPr bwMode="auto">
            <a:xfrm>
              <a:off x="2706" y="732"/>
              <a:ext cx="0" cy="2510"/>
            </a:xfrm>
            <a:prstGeom prst="line">
              <a:avLst/>
            </a:prstGeom>
            <a:noFill/>
            <a:ln w="25400">
              <a:solidFill>
                <a:schemeClr val="tx1"/>
              </a:solidFill>
              <a:round/>
              <a:headEnd type="arrow" w="sm" len="lg"/>
              <a:tailEnd type="none" w="sm" len="sm"/>
            </a:ln>
          </p:spPr>
          <p:txBody>
            <a:bodyPr wrap="none" lIns="90000" tIns="46800" rIns="90000" bIns="46800" anchor="ctr">
              <a:spAutoFit/>
            </a:bodyPr>
            <a:lstStyle/>
            <a:p>
              <a:endParaRPr lang="zh-CN" altLang="en-US"/>
            </a:p>
          </p:txBody>
        </p:sp>
        <p:sp>
          <p:nvSpPr>
            <p:cNvPr id="85029" name="Line 17"/>
            <p:cNvSpPr>
              <a:spLocks noChangeShapeType="1"/>
            </p:cNvSpPr>
            <p:nvPr/>
          </p:nvSpPr>
          <p:spPr bwMode="auto">
            <a:xfrm rot="5400000">
              <a:off x="2775" y="630"/>
              <a:ext cx="0" cy="2862"/>
            </a:xfrm>
            <a:prstGeom prst="line">
              <a:avLst/>
            </a:prstGeom>
            <a:noFill/>
            <a:ln w="25400">
              <a:solidFill>
                <a:schemeClr val="tx1"/>
              </a:solidFill>
              <a:round/>
              <a:headEnd type="arrow" w="sm" len="lg"/>
              <a:tailEnd type="none" w="sm" len="sm"/>
            </a:ln>
          </p:spPr>
          <p:txBody>
            <a:bodyPr lIns="90000" tIns="46800" rIns="90000" bIns="46800" anchor="ctr">
              <a:spAutoFit/>
            </a:bodyPr>
            <a:lstStyle/>
            <a:p>
              <a:endParaRPr lang="zh-CN" altLang="en-US"/>
            </a:p>
          </p:txBody>
        </p:sp>
        <p:sp>
          <p:nvSpPr>
            <p:cNvPr id="85030" name="Freeform 18"/>
            <p:cNvSpPr>
              <a:spLocks/>
            </p:cNvSpPr>
            <p:nvPr/>
          </p:nvSpPr>
          <p:spPr bwMode="auto">
            <a:xfrm>
              <a:off x="2706" y="763"/>
              <a:ext cx="609" cy="1306"/>
            </a:xfrm>
            <a:custGeom>
              <a:avLst/>
              <a:gdLst>
                <a:gd name="T0" fmla="*/ 0 w 609"/>
                <a:gd name="T1" fmla="*/ 2 h 1693"/>
                <a:gd name="T2" fmla="*/ 276 w 609"/>
                <a:gd name="T3" fmla="*/ 2 h 1693"/>
                <a:gd name="T4" fmla="*/ 355 w 609"/>
                <a:gd name="T5" fmla="*/ 2 h 1693"/>
                <a:gd name="T6" fmla="*/ 380 w 609"/>
                <a:gd name="T7" fmla="*/ 2 h 1693"/>
                <a:gd name="T8" fmla="*/ 400 w 609"/>
                <a:gd name="T9" fmla="*/ 2 h 1693"/>
                <a:gd name="T10" fmla="*/ 436 w 609"/>
                <a:gd name="T11" fmla="*/ 2 h 1693"/>
                <a:gd name="T12" fmla="*/ 609 w 609"/>
                <a:gd name="T13" fmla="*/ 0 h 1693"/>
                <a:gd name="T14" fmla="*/ 0 60000 65536"/>
                <a:gd name="T15" fmla="*/ 0 60000 65536"/>
                <a:gd name="T16" fmla="*/ 0 60000 65536"/>
                <a:gd name="T17" fmla="*/ 0 60000 65536"/>
                <a:gd name="T18" fmla="*/ 0 60000 65536"/>
                <a:gd name="T19" fmla="*/ 0 60000 65536"/>
                <a:gd name="T20" fmla="*/ 0 60000 65536"/>
                <a:gd name="T21" fmla="*/ 0 w 609"/>
                <a:gd name="T22" fmla="*/ 0 h 1693"/>
                <a:gd name="T23" fmla="*/ 609 w 609"/>
                <a:gd name="T24" fmla="*/ 1693 h 16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1693">
                  <a:moveTo>
                    <a:pt x="0" y="1689"/>
                  </a:moveTo>
                  <a:cubicBezTo>
                    <a:pt x="46" y="1687"/>
                    <a:pt x="217" y="1693"/>
                    <a:pt x="276" y="1677"/>
                  </a:cubicBezTo>
                  <a:cubicBezTo>
                    <a:pt x="335" y="1661"/>
                    <a:pt x="338" y="1615"/>
                    <a:pt x="355" y="1591"/>
                  </a:cubicBezTo>
                  <a:cubicBezTo>
                    <a:pt x="372" y="1567"/>
                    <a:pt x="373" y="1555"/>
                    <a:pt x="380" y="1533"/>
                  </a:cubicBezTo>
                  <a:cubicBezTo>
                    <a:pt x="387" y="1511"/>
                    <a:pt x="391" y="1503"/>
                    <a:pt x="400" y="1457"/>
                  </a:cubicBezTo>
                  <a:cubicBezTo>
                    <a:pt x="409" y="1411"/>
                    <a:pt x="401" y="1498"/>
                    <a:pt x="436" y="1255"/>
                  </a:cubicBezTo>
                  <a:cubicBezTo>
                    <a:pt x="471" y="1012"/>
                    <a:pt x="580" y="209"/>
                    <a:pt x="609" y="0"/>
                  </a:cubicBezTo>
                </a:path>
              </a:pathLst>
            </a:custGeom>
            <a:noFill/>
            <a:ln w="38100">
              <a:solidFill>
                <a:schemeClr val="tx1"/>
              </a:solidFill>
              <a:round/>
              <a:headEnd type="none" w="sm" len="sm"/>
              <a:tailEnd type="none" w="sm" len="sm"/>
            </a:ln>
          </p:spPr>
          <p:txBody>
            <a:bodyPr wrap="none" lIns="90000" tIns="46800" rIns="90000" bIns="46800" anchor="ctr">
              <a:spAutoFit/>
            </a:bodyPr>
            <a:lstStyle/>
            <a:p>
              <a:endParaRPr lang="zh-CN" altLang="en-US"/>
            </a:p>
          </p:txBody>
        </p:sp>
        <p:sp>
          <p:nvSpPr>
            <p:cNvPr id="85031" name="Line 19"/>
            <p:cNvSpPr>
              <a:spLocks noChangeShapeType="1"/>
            </p:cNvSpPr>
            <p:nvPr/>
          </p:nvSpPr>
          <p:spPr bwMode="auto">
            <a:xfrm>
              <a:off x="2706" y="2066"/>
              <a:ext cx="0" cy="0"/>
            </a:xfrm>
            <a:prstGeom prst="line">
              <a:avLst/>
            </a:prstGeom>
            <a:noFill/>
            <a:ln w="38100">
              <a:solidFill>
                <a:srgbClr val="FFFF99"/>
              </a:solidFill>
              <a:round/>
              <a:headEnd type="none" w="sm" len="sm"/>
              <a:tailEnd type="none" w="sm" len="sm"/>
            </a:ln>
          </p:spPr>
          <p:txBody>
            <a:bodyPr wrap="none" lIns="90000" tIns="46800" rIns="90000" bIns="46800" anchor="ctr">
              <a:spAutoFit/>
            </a:bodyPr>
            <a:lstStyle/>
            <a:p>
              <a:endParaRPr lang="zh-CN" altLang="en-US"/>
            </a:p>
          </p:txBody>
        </p:sp>
        <p:sp>
          <p:nvSpPr>
            <p:cNvPr id="85032" name="Freeform 20"/>
            <p:cNvSpPr>
              <a:spLocks/>
            </p:cNvSpPr>
            <p:nvPr/>
          </p:nvSpPr>
          <p:spPr bwMode="auto">
            <a:xfrm>
              <a:off x="1554" y="2066"/>
              <a:ext cx="1152" cy="1065"/>
            </a:xfrm>
            <a:custGeom>
              <a:avLst/>
              <a:gdLst>
                <a:gd name="T0" fmla="*/ 1152 w 1152"/>
                <a:gd name="T1" fmla="*/ 0 h 1380"/>
                <a:gd name="T2" fmla="*/ 1086 w 1152"/>
                <a:gd name="T3" fmla="*/ 2 h 1380"/>
                <a:gd name="T4" fmla="*/ 966 w 1152"/>
                <a:gd name="T5" fmla="*/ 2 h 1380"/>
                <a:gd name="T6" fmla="*/ 558 w 1152"/>
                <a:gd name="T7" fmla="*/ 2 h 1380"/>
                <a:gd name="T8" fmla="*/ 258 w 1152"/>
                <a:gd name="T9" fmla="*/ 2 h 1380"/>
                <a:gd name="T10" fmla="*/ 162 w 1152"/>
                <a:gd name="T11" fmla="*/ 2 h 1380"/>
                <a:gd name="T12" fmla="*/ 114 w 1152"/>
                <a:gd name="T13" fmla="*/ 2 h 1380"/>
                <a:gd name="T14" fmla="*/ 0 w 1152"/>
                <a:gd name="T15" fmla="*/ 2 h 1380"/>
                <a:gd name="T16" fmla="*/ 0 60000 65536"/>
                <a:gd name="T17" fmla="*/ 0 60000 65536"/>
                <a:gd name="T18" fmla="*/ 0 60000 65536"/>
                <a:gd name="T19" fmla="*/ 0 60000 65536"/>
                <a:gd name="T20" fmla="*/ 0 60000 65536"/>
                <a:gd name="T21" fmla="*/ 0 60000 65536"/>
                <a:gd name="T22" fmla="*/ 0 60000 65536"/>
                <a:gd name="T23" fmla="*/ 0 60000 65536"/>
                <a:gd name="T24" fmla="*/ 0 w 1152"/>
                <a:gd name="T25" fmla="*/ 0 h 1380"/>
                <a:gd name="T26" fmla="*/ 1152 w 1152"/>
                <a:gd name="T27" fmla="*/ 1380 h 1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2" h="1380">
                  <a:moveTo>
                    <a:pt x="1152" y="0"/>
                  </a:moveTo>
                  <a:cubicBezTo>
                    <a:pt x="1141" y="8"/>
                    <a:pt x="1117" y="38"/>
                    <a:pt x="1086" y="48"/>
                  </a:cubicBezTo>
                  <a:cubicBezTo>
                    <a:pt x="1055" y="58"/>
                    <a:pt x="1054" y="57"/>
                    <a:pt x="966" y="60"/>
                  </a:cubicBezTo>
                  <a:cubicBezTo>
                    <a:pt x="878" y="63"/>
                    <a:pt x="676" y="63"/>
                    <a:pt x="558" y="66"/>
                  </a:cubicBezTo>
                  <a:cubicBezTo>
                    <a:pt x="440" y="69"/>
                    <a:pt x="324" y="70"/>
                    <a:pt x="258" y="78"/>
                  </a:cubicBezTo>
                  <a:cubicBezTo>
                    <a:pt x="192" y="86"/>
                    <a:pt x="186" y="81"/>
                    <a:pt x="162" y="114"/>
                  </a:cubicBezTo>
                  <a:cubicBezTo>
                    <a:pt x="138" y="147"/>
                    <a:pt x="141" y="65"/>
                    <a:pt x="114" y="276"/>
                  </a:cubicBezTo>
                  <a:cubicBezTo>
                    <a:pt x="87" y="487"/>
                    <a:pt x="24" y="1150"/>
                    <a:pt x="0" y="1380"/>
                  </a:cubicBezTo>
                </a:path>
              </a:pathLst>
            </a:cu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85033" name="Text Box 21"/>
            <p:cNvSpPr txBox="1">
              <a:spLocks noChangeArrowheads="1"/>
            </p:cNvSpPr>
            <p:nvPr/>
          </p:nvSpPr>
          <p:spPr bwMode="auto">
            <a:xfrm>
              <a:off x="4002" y="1883"/>
              <a:ext cx="720" cy="331"/>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i="1">
                  <a:solidFill>
                    <a:srgbClr val="FF0000"/>
                  </a:solidFill>
                  <a:ea typeface="楷体_GB2312" pitchFamily="49" charset="-122"/>
                </a:rPr>
                <a:t>V </a:t>
              </a:r>
              <a:endParaRPr lang="en-US" altLang="zh-CN" sz="2800" b="1">
                <a:solidFill>
                  <a:srgbClr val="FF0000"/>
                </a:solidFill>
                <a:ea typeface="楷体_GB2312" pitchFamily="49" charset="-122"/>
              </a:endParaRPr>
            </a:p>
          </p:txBody>
        </p:sp>
        <p:sp>
          <p:nvSpPr>
            <p:cNvPr id="85034" name="Text Box 22"/>
            <p:cNvSpPr txBox="1">
              <a:spLocks noChangeArrowheads="1"/>
            </p:cNvSpPr>
            <p:nvPr/>
          </p:nvSpPr>
          <p:spPr bwMode="auto">
            <a:xfrm>
              <a:off x="2736" y="547"/>
              <a:ext cx="252"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i="1">
                  <a:solidFill>
                    <a:srgbClr val="FF0000"/>
                  </a:solidFill>
                  <a:ea typeface="楷体_GB2312" pitchFamily="49" charset="-122"/>
                </a:rPr>
                <a:t>I</a:t>
              </a:r>
              <a:endParaRPr lang="en-US" altLang="zh-CN" sz="2800" b="1">
                <a:solidFill>
                  <a:srgbClr val="FF0000"/>
                </a:solidFill>
                <a:ea typeface="楷体_GB2312" pitchFamily="49" charset="-122"/>
              </a:endParaRPr>
            </a:p>
          </p:txBody>
        </p:sp>
      </p:grpSp>
      <p:sp>
        <p:nvSpPr>
          <p:cNvPr id="20503" name="AutoShape 23" descr="40%"/>
          <p:cNvSpPr>
            <a:spLocks noChangeArrowheads="1"/>
          </p:cNvSpPr>
          <p:nvPr/>
        </p:nvSpPr>
        <p:spPr bwMode="auto">
          <a:xfrm>
            <a:off x="5048250" y="3825875"/>
            <a:ext cx="1676400" cy="685800"/>
          </a:xfrm>
          <a:prstGeom prst="wedgeRoundRectCallout">
            <a:avLst>
              <a:gd name="adj1" fmla="val -61551"/>
              <a:gd name="adj2" fmla="val -116667"/>
              <a:gd name="adj3" fmla="val 16667"/>
            </a:avLst>
          </a:prstGeom>
          <a:pattFill prst="pct40">
            <a:fgClr>
              <a:srgbClr val="FF9999"/>
            </a:fgClr>
            <a:bgClr>
              <a:srgbClr val="FFFFFF"/>
            </a:bgClr>
          </a:pattFill>
          <a:ln w="38100">
            <a:solidFill>
              <a:srgbClr val="006600"/>
            </a:solidFill>
            <a:miter lim="800000"/>
            <a:headEnd/>
            <a:tailEnd/>
          </a:ln>
          <a:effectLst/>
          <a:extLst>
            <a:ext uri="{AF507438-7753-43E0-B8FC-AC1667EBCBE1}"/>
          </a:extLst>
        </p:spPr>
        <p:txBody>
          <a:bodyPr wrap="none" anchor="ctr"/>
          <a:lstStyle/>
          <a:p>
            <a:pPr algn="ctr">
              <a:spcBef>
                <a:spcPct val="50000"/>
              </a:spcBef>
              <a:defRPr/>
            </a:pPr>
            <a:r>
              <a:rPr lang="zh-CN" altLang="en-US" sz="2800" b="1">
                <a:solidFill>
                  <a:schemeClr val="accent2"/>
                </a:solidFill>
                <a:effectLst>
                  <a:outerShdw blurRad="38100" dist="38100" dir="2700000" algn="tl">
                    <a:srgbClr val="C0C0C0"/>
                  </a:outerShdw>
                </a:effectLst>
                <a:latin typeface="宋体" pitchFamily="2" charset="-122"/>
              </a:rPr>
              <a:t>死区电压</a:t>
            </a:r>
          </a:p>
        </p:txBody>
      </p:sp>
      <p:grpSp>
        <p:nvGrpSpPr>
          <p:cNvPr id="3" name="Group 24"/>
          <p:cNvGrpSpPr>
            <a:grpSpLocks/>
          </p:cNvGrpSpPr>
          <p:nvPr/>
        </p:nvGrpSpPr>
        <p:grpSpPr bwMode="auto">
          <a:xfrm>
            <a:off x="2643188" y="3625850"/>
            <a:ext cx="1824037" cy="768350"/>
            <a:chOff x="1632" y="2275"/>
            <a:chExt cx="1149" cy="484"/>
          </a:xfrm>
        </p:grpSpPr>
        <p:grpSp>
          <p:nvGrpSpPr>
            <p:cNvPr id="85020" name="Group 25"/>
            <p:cNvGrpSpPr>
              <a:grpSpLocks/>
            </p:cNvGrpSpPr>
            <p:nvPr/>
          </p:nvGrpSpPr>
          <p:grpSpPr bwMode="auto">
            <a:xfrm>
              <a:off x="1632" y="2308"/>
              <a:ext cx="1149" cy="451"/>
              <a:chOff x="1632" y="2308"/>
              <a:chExt cx="1149" cy="451"/>
            </a:xfrm>
          </p:grpSpPr>
          <p:sp>
            <p:nvSpPr>
              <p:cNvPr id="85022" name="Line 26"/>
              <p:cNvSpPr>
                <a:spLocks noChangeShapeType="1"/>
              </p:cNvSpPr>
              <p:nvPr/>
            </p:nvSpPr>
            <p:spPr bwMode="auto">
              <a:xfrm rot="-5400000">
                <a:off x="1999" y="2579"/>
                <a:ext cx="361" cy="0"/>
              </a:xfrm>
              <a:prstGeom prst="line">
                <a:avLst/>
              </a:prstGeom>
              <a:noFill/>
              <a:ln w="38100">
                <a:solidFill>
                  <a:srgbClr val="FF3300"/>
                </a:solidFill>
                <a:round/>
                <a:headEnd type="none" w="sm" len="sm"/>
                <a:tailEnd type="none" w="sm" len="sm"/>
              </a:ln>
            </p:spPr>
            <p:txBody>
              <a:bodyPr wrap="none" lIns="90000" tIns="46800" rIns="90000" bIns="46800" anchor="ctr">
                <a:spAutoFit/>
              </a:bodyPr>
              <a:lstStyle/>
              <a:p>
                <a:endParaRPr lang="zh-CN" altLang="en-US"/>
              </a:p>
            </p:txBody>
          </p:sp>
          <p:sp>
            <p:nvSpPr>
              <p:cNvPr id="85023" name="Line 27"/>
              <p:cNvSpPr>
                <a:spLocks noChangeShapeType="1"/>
              </p:cNvSpPr>
              <p:nvPr/>
            </p:nvSpPr>
            <p:spPr bwMode="auto">
              <a:xfrm rot="5400000" flipV="1">
                <a:off x="2121" y="2276"/>
                <a:ext cx="0" cy="576"/>
              </a:xfrm>
              <a:prstGeom prst="line">
                <a:avLst/>
              </a:pr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85024" name="Text Box 28"/>
              <p:cNvSpPr txBox="1">
                <a:spLocks noChangeArrowheads="1"/>
              </p:cNvSpPr>
              <p:nvPr/>
            </p:nvSpPr>
            <p:spPr bwMode="auto">
              <a:xfrm>
                <a:off x="1632" y="2406"/>
                <a:ext cx="178"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a:ea typeface="楷体_GB2312" pitchFamily="49" charset="-122"/>
                  </a:rPr>
                  <a:t>P</a:t>
                </a:r>
              </a:p>
            </p:txBody>
          </p:sp>
          <p:sp>
            <p:nvSpPr>
              <p:cNvPr id="85025" name="Text Box 29"/>
              <p:cNvSpPr txBox="1">
                <a:spLocks noChangeArrowheads="1"/>
              </p:cNvSpPr>
              <p:nvPr/>
            </p:nvSpPr>
            <p:spPr bwMode="auto">
              <a:xfrm>
                <a:off x="2352" y="2383"/>
                <a:ext cx="429"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a:ea typeface="楷体_GB2312" pitchFamily="49" charset="-122"/>
                  </a:rPr>
                  <a:t>N</a:t>
                </a:r>
              </a:p>
            </p:txBody>
          </p:sp>
          <p:sp>
            <p:nvSpPr>
              <p:cNvPr id="85026" name="AutoShape 30"/>
              <p:cNvSpPr>
                <a:spLocks noChangeArrowheads="1"/>
              </p:cNvSpPr>
              <p:nvPr/>
            </p:nvSpPr>
            <p:spPr bwMode="auto">
              <a:xfrm rot="5400000">
                <a:off x="1933" y="2485"/>
                <a:ext cx="334" cy="160"/>
              </a:xfrm>
              <a:prstGeom prst="triangle">
                <a:avLst>
                  <a:gd name="adj" fmla="val 50000"/>
                </a:avLst>
              </a:prstGeom>
              <a:noFill/>
              <a:ln w="38100">
                <a:solidFill>
                  <a:srgbClr val="FF3300"/>
                </a:solidFill>
                <a:miter lim="800000"/>
                <a:headEnd/>
                <a:tailEnd/>
              </a:ln>
            </p:spPr>
            <p:txBody>
              <a:bodyPr wrap="none" anchor="ctr"/>
              <a:lstStyle/>
              <a:p>
                <a:endParaRPr lang="zh-CN" altLang="en-US"/>
              </a:p>
            </p:txBody>
          </p:sp>
          <p:sp>
            <p:nvSpPr>
              <p:cNvPr id="85027" name="Text Box 31"/>
              <p:cNvSpPr txBox="1">
                <a:spLocks noChangeArrowheads="1"/>
              </p:cNvSpPr>
              <p:nvPr/>
            </p:nvSpPr>
            <p:spPr bwMode="auto">
              <a:xfrm>
                <a:off x="2214" y="2308"/>
                <a:ext cx="244" cy="327"/>
              </a:xfrm>
              <a:prstGeom prst="rect">
                <a:avLst/>
              </a:prstGeom>
              <a:noFill/>
              <a:ln w="38100">
                <a:noFill/>
                <a:miter lim="800000"/>
                <a:headEnd/>
                <a:tailEnd/>
              </a:ln>
            </p:spPr>
            <p:txBody>
              <a:bodyPr wrap="none" anchor="ctr">
                <a:spAutoFit/>
              </a:bodyPr>
              <a:lstStyle/>
              <a:p>
                <a:pPr algn="ctr"/>
                <a:r>
                  <a:rPr lang="en-US" altLang="zh-CN" sz="2800" b="1">
                    <a:ea typeface="楷体_GB2312" pitchFamily="49" charset="-122"/>
                  </a:rPr>
                  <a:t>+</a:t>
                </a:r>
              </a:p>
            </p:txBody>
          </p:sp>
        </p:grpSp>
        <p:sp>
          <p:nvSpPr>
            <p:cNvPr id="85021" name="Text Box 32"/>
            <p:cNvSpPr txBox="1">
              <a:spLocks noChangeArrowheads="1"/>
            </p:cNvSpPr>
            <p:nvPr/>
          </p:nvSpPr>
          <p:spPr bwMode="auto">
            <a:xfrm>
              <a:off x="1780" y="2275"/>
              <a:ext cx="228" cy="327"/>
            </a:xfrm>
            <a:prstGeom prst="rect">
              <a:avLst/>
            </a:prstGeom>
            <a:noFill/>
            <a:ln w="38100">
              <a:noFill/>
              <a:miter lim="800000"/>
              <a:headEnd/>
              <a:tailEnd/>
            </a:ln>
          </p:spPr>
          <p:txBody>
            <a:bodyPr wrap="none" anchor="ctr">
              <a:spAutoFit/>
            </a:bodyPr>
            <a:lstStyle/>
            <a:p>
              <a:pPr algn="ctr"/>
              <a:r>
                <a:rPr lang="en-US" altLang="zh-CN" sz="2800" b="1">
                  <a:ea typeface="楷体_GB2312" pitchFamily="49" charset="-122"/>
                </a:rPr>
                <a:t>–</a:t>
              </a:r>
            </a:p>
          </p:txBody>
        </p:sp>
      </p:grpSp>
      <p:grpSp>
        <p:nvGrpSpPr>
          <p:cNvPr id="5" name="Group 33"/>
          <p:cNvGrpSpPr>
            <a:grpSpLocks/>
          </p:cNvGrpSpPr>
          <p:nvPr/>
        </p:nvGrpSpPr>
        <p:grpSpPr bwMode="auto">
          <a:xfrm>
            <a:off x="6296025" y="1346200"/>
            <a:ext cx="1747838" cy="798513"/>
            <a:chOff x="3984" y="672"/>
            <a:chExt cx="1101" cy="503"/>
          </a:xfrm>
        </p:grpSpPr>
        <p:sp>
          <p:nvSpPr>
            <p:cNvPr id="85013" name="Line 34"/>
            <p:cNvSpPr>
              <a:spLocks noChangeShapeType="1"/>
            </p:cNvSpPr>
            <p:nvPr/>
          </p:nvSpPr>
          <p:spPr bwMode="auto">
            <a:xfrm rot="-5400000">
              <a:off x="4351" y="995"/>
              <a:ext cx="361" cy="0"/>
            </a:xfrm>
            <a:prstGeom prst="line">
              <a:avLst/>
            </a:prstGeom>
            <a:noFill/>
            <a:ln w="38100">
              <a:solidFill>
                <a:srgbClr val="FF3300"/>
              </a:solidFill>
              <a:round/>
              <a:headEnd type="none" w="sm" len="sm"/>
              <a:tailEnd type="none" w="sm" len="sm"/>
            </a:ln>
          </p:spPr>
          <p:txBody>
            <a:bodyPr wrap="none" lIns="90000" tIns="46800" rIns="90000" bIns="46800" anchor="ctr">
              <a:spAutoFit/>
            </a:bodyPr>
            <a:lstStyle/>
            <a:p>
              <a:endParaRPr lang="zh-CN" altLang="en-US"/>
            </a:p>
          </p:txBody>
        </p:sp>
        <p:sp>
          <p:nvSpPr>
            <p:cNvPr id="85014" name="Line 35"/>
            <p:cNvSpPr>
              <a:spLocks noChangeShapeType="1"/>
            </p:cNvSpPr>
            <p:nvPr/>
          </p:nvSpPr>
          <p:spPr bwMode="auto">
            <a:xfrm rot="5400000" flipV="1">
              <a:off x="4473" y="692"/>
              <a:ext cx="0" cy="576"/>
            </a:xfrm>
            <a:prstGeom prst="line">
              <a:avLst/>
            </a:pr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85015" name="Text Box 36"/>
            <p:cNvSpPr txBox="1">
              <a:spLocks noChangeArrowheads="1"/>
            </p:cNvSpPr>
            <p:nvPr/>
          </p:nvSpPr>
          <p:spPr bwMode="auto">
            <a:xfrm>
              <a:off x="3984" y="822"/>
              <a:ext cx="178"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a:ea typeface="楷体_GB2312" pitchFamily="49" charset="-122"/>
                </a:rPr>
                <a:t>P</a:t>
              </a:r>
            </a:p>
          </p:txBody>
        </p:sp>
        <p:sp>
          <p:nvSpPr>
            <p:cNvPr id="85016" name="Text Box 37"/>
            <p:cNvSpPr txBox="1">
              <a:spLocks noChangeArrowheads="1"/>
            </p:cNvSpPr>
            <p:nvPr/>
          </p:nvSpPr>
          <p:spPr bwMode="auto">
            <a:xfrm>
              <a:off x="4752" y="799"/>
              <a:ext cx="333"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a:ea typeface="楷体_GB2312" pitchFamily="49" charset="-122"/>
                </a:rPr>
                <a:t>N</a:t>
              </a:r>
            </a:p>
          </p:txBody>
        </p:sp>
        <p:sp>
          <p:nvSpPr>
            <p:cNvPr id="85017" name="AutoShape 38"/>
            <p:cNvSpPr>
              <a:spLocks noChangeArrowheads="1"/>
            </p:cNvSpPr>
            <p:nvPr/>
          </p:nvSpPr>
          <p:spPr bwMode="auto">
            <a:xfrm rot="5400000">
              <a:off x="4285" y="901"/>
              <a:ext cx="334" cy="160"/>
            </a:xfrm>
            <a:prstGeom prst="triangle">
              <a:avLst>
                <a:gd name="adj" fmla="val 50000"/>
              </a:avLst>
            </a:prstGeom>
            <a:noFill/>
            <a:ln w="38100">
              <a:solidFill>
                <a:srgbClr val="FF3300"/>
              </a:solidFill>
              <a:miter lim="800000"/>
              <a:headEnd/>
              <a:tailEnd/>
            </a:ln>
          </p:spPr>
          <p:txBody>
            <a:bodyPr wrap="none" anchor="ctr"/>
            <a:lstStyle/>
            <a:p>
              <a:endParaRPr lang="zh-CN" altLang="en-US"/>
            </a:p>
          </p:txBody>
        </p:sp>
        <p:sp>
          <p:nvSpPr>
            <p:cNvPr id="85018" name="Text Box 39"/>
            <p:cNvSpPr txBox="1">
              <a:spLocks noChangeArrowheads="1"/>
            </p:cNvSpPr>
            <p:nvPr/>
          </p:nvSpPr>
          <p:spPr bwMode="auto">
            <a:xfrm>
              <a:off x="4575" y="672"/>
              <a:ext cx="228" cy="327"/>
            </a:xfrm>
            <a:prstGeom prst="rect">
              <a:avLst/>
            </a:prstGeom>
            <a:noFill/>
            <a:ln w="38100">
              <a:noFill/>
              <a:miter lim="800000"/>
              <a:headEnd/>
              <a:tailEnd/>
            </a:ln>
          </p:spPr>
          <p:txBody>
            <a:bodyPr wrap="none" anchor="ctr">
              <a:spAutoFit/>
            </a:bodyPr>
            <a:lstStyle/>
            <a:p>
              <a:pPr algn="ctr"/>
              <a:r>
                <a:rPr lang="en-US" altLang="zh-CN" sz="2800" b="1">
                  <a:cs typeface="Times New Roman" pitchFamily="18" charset="0"/>
                </a:rPr>
                <a:t>–</a:t>
              </a:r>
              <a:endParaRPr lang="en-US" altLang="zh-CN" sz="2800" b="1">
                <a:ea typeface="楷体_GB2312" pitchFamily="49" charset="-122"/>
              </a:endParaRPr>
            </a:p>
          </p:txBody>
        </p:sp>
        <p:sp>
          <p:nvSpPr>
            <p:cNvPr id="85019" name="Text Box 40"/>
            <p:cNvSpPr txBox="1">
              <a:spLocks noChangeArrowheads="1"/>
            </p:cNvSpPr>
            <p:nvPr/>
          </p:nvSpPr>
          <p:spPr bwMode="auto">
            <a:xfrm>
              <a:off x="4124" y="691"/>
              <a:ext cx="244" cy="327"/>
            </a:xfrm>
            <a:prstGeom prst="rect">
              <a:avLst/>
            </a:prstGeom>
            <a:noFill/>
            <a:ln w="38100">
              <a:noFill/>
              <a:miter lim="800000"/>
              <a:headEnd/>
              <a:tailEnd/>
            </a:ln>
          </p:spPr>
          <p:txBody>
            <a:bodyPr wrap="none" anchor="ctr">
              <a:spAutoFit/>
            </a:bodyPr>
            <a:lstStyle/>
            <a:p>
              <a:pPr algn="ctr"/>
              <a:r>
                <a:rPr lang="en-US" altLang="zh-CN" sz="2800" b="1">
                  <a:ea typeface="楷体_GB2312" pitchFamily="49" charset="-122"/>
                </a:rPr>
                <a:t>+</a:t>
              </a:r>
            </a:p>
          </p:txBody>
        </p:sp>
      </p:grpSp>
      <p:sp>
        <p:nvSpPr>
          <p:cNvPr id="20521" name="AutoShape 41" descr="60%"/>
          <p:cNvSpPr>
            <a:spLocks noChangeArrowheads="1"/>
          </p:cNvSpPr>
          <p:nvPr/>
        </p:nvSpPr>
        <p:spPr bwMode="auto">
          <a:xfrm>
            <a:off x="47625" y="3479800"/>
            <a:ext cx="2057400" cy="1541463"/>
          </a:xfrm>
          <a:prstGeom prst="wedgeRoundRectCallout">
            <a:avLst>
              <a:gd name="adj1" fmla="val 82931"/>
              <a:gd name="adj2" fmla="val -47481"/>
              <a:gd name="adj3" fmla="val 16667"/>
            </a:avLst>
          </a:prstGeom>
          <a:pattFill prst="pct60">
            <a:fgClr>
              <a:srgbClr val="FFCC99"/>
            </a:fgClr>
            <a:bgClr>
              <a:srgbClr val="FFFFFF"/>
            </a:bgClr>
          </a:pattFill>
          <a:ln w="28575">
            <a:solidFill>
              <a:schemeClr val="accent1"/>
            </a:solidFill>
            <a:miter lim="800000"/>
            <a:headEnd/>
            <a:tailEnd/>
          </a:ln>
          <a:effectLst/>
          <a:extLst>
            <a:ext uri="{AF507438-7753-43E0-B8FC-AC1667EBCBE1}"/>
          </a:extLst>
        </p:spPr>
        <p:txBody>
          <a:bodyPr wrap="none" anchor="ctr"/>
          <a:lstStyle/>
          <a:p>
            <a:pPr>
              <a:defRPr/>
            </a:pPr>
            <a:r>
              <a:rPr lang="zh-CN" altLang="en-US" sz="2800" b="1" dirty="0">
                <a:solidFill>
                  <a:schemeClr val="accent2"/>
                </a:solidFill>
                <a:effectLst>
                  <a:outerShdw blurRad="38100" dist="38100" dir="2700000" algn="tl">
                    <a:srgbClr val="C0C0C0"/>
                  </a:outerShdw>
                </a:effectLst>
                <a:latin typeface="宋体" pitchFamily="2" charset="-122"/>
              </a:rPr>
              <a:t>反向电流在一</a:t>
            </a:r>
            <a:endParaRPr lang="en-US" altLang="zh-CN" sz="2800" b="1" dirty="0">
              <a:solidFill>
                <a:schemeClr val="accent2"/>
              </a:solidFill>
              <a:effectLst>
                <a:outerShdw blurRad="38100" dist="38100" dir="2700000" algn="tl">
                  <a:srgbClr val="C0C0C0"/>
                </a:outerShdw>
              </a:effectLst>
              <a:latin typeface="宋体" pitchFamily="2" charset="-122"/>
            </a:endParaRPr>
          </a:p>
          <a:p>
            <a:pPr>
              <a:defRPr/>
            </a:pPr>
            <a:r>
              <a:rPr lang="zh-CN" altLang="en-US" sz="2800" b="1" dirty="0">
                <a:solidFill>
                  <a:schemeClr val="accent2"/>
                </a:solidFill>
                <a:effectLst>
                  <a:outerShdw blurRad="38100" dist="38100" dir="2700000" algn="tl">
                    <a:srgbClr val="C0C0C0"/>
                  </a:outerShdw>
                </a:effectLst>
                <a:latin typeface="宋体" pitchFamily="2" charset="-122"/>
              </a:rPr>
              <a:t>定电压范围</a:t>
            </a:r>
            <a:endParaRPr lang="en-US" altLang="zh-CN" sz="2800" b="1" dirty="0">
              <a:solidFill>
                <a:schemeClr val="accent2"/>
              </a:solidFill>
              <a:effectLst>
                <a:outerShdw blurRad="38100" dist="38100" dir="2700000" algn="tl">
                  <a:srgbClr val="C0C0C0"/>
                </a:outerShdw>
              </a:effectLst>
              <a:latin typeface="宋体" pitchFamily="2" charset="-122"/>
            </a:endParaRPr>
          </a:p>
          <a:p>
            <a:pPr>
              <a:defRPr/>
            </a:pPr>
            <a:r>
              <a:rPr lang="zh-CN" altLang="en-US" sz="2800" b="1" dirty="0">
                <a:solidFill>
                  <a:schemeClr val="accent2"/>
                </a:solidFill>
                <a:effectLst>
                  <a:outerShdw blurRad="38100" dist="38100" dir="2700000" algn="tl">
                    <a:srgbClr val="C0C0C0"/>
                  </a:outerShdw>
                </a:effectLst>
                <a:latin typeface="宋体" pitchFamily="2" charset="-122"/>
              </a:rPr>
              <a:t>内保持常数。</a:t>
            </a:r>
            <a:endParaRPr lang="zh-CN" altLang="en-US" sz="2800" b="1" u="sng" dirty="0">
              <a:solidFill>
                <a:schemeClr val="accent2"/>
              </a:solidFill>
              <a:effectLst>
                <a:outerShdw blurRad="38100" dist="38100" dir="2700000" algn="tl">
                  <a:srgbClr val="C0C0C0"/>
                </a:outerShdw>
              </a:effectLst>
              <a:ea typeface="楷体_GB2312" pitchFamily="49" charset="-122"/>
            </a:endParaRPr>
          </a:p>
        </p:txBody>
      </p:sp>
      <p:sp>
        <p:nvSpPr>
          <p:cNvPr id="85011" name="Text Box 31"/>
          <p:cNvSpPr txBox="1">
            <a:spLocks noChangeArrowheads="1"/>
          </p:cNvSpPr>
          <p:nvPr/>
        </p:nvSpPr>
        <p:spPr bwMode="auto">
          <a:xfrm>
            <a:off x="47625" y="139700"/>
            <a:ext cx="2736850" cy="519113"/>
          </a:xfrm>
          <a:prstGeom prst="rect">
            <a:avLst/>
          </a:prstGeom>
          <a:noFill/>
          <a:ln w="9525">
            <a:noFill/>
            <a:miter lim="800000"/>
            <a:headEnd/>
            <a:tailEnd/>
          </a:ln>
        </p:spPr>
        <p:txBody>
          <a:bodyPr>
            <a:spAutoFit/>
          </a:bodyPr>
          <a:lstStyle/>
          <a:p>
            <a:pPr>
              <a:spcBef>
                <a:spcPct val="50000"/>
              </a:spcBef>
            </a:pPr>
            <a:r>
              <a:rPr lang="zh-CN" altLang="en-US" sz="2800" b="1"/>
              <a:t>二、伏安特性</a:t>
            </a:r>
          </a:p>
        </p:txBody>
      </p:sp>
      <p:sp>
        <p:nvSpPr>
          <p:cNvPr id="44" name="Text Box 32"/>
          <p:cNvSpPr txBox="1">
            <a:spLocks noChangeArrowheads="1"/>
          </p:cNvSpPr>
          <p:nvPr/>
        </p:nvSpPr>
        <p:spPr bwMode="auto">
          <a:xfrm>
            <a:off x="5295900" y="5999163"/>
            <a:ext cx="3429000" cy="830262"/>
          </a:xfrm>
          <a:prstGeom prst="rect">
            <a:avLst/>
          </a:prstGeom>
          <a:noFill/>
          <a:ln w="9525">
            <a:noFill/>
            <a:miter lim="800000"/>
            <a:headEnd/>
            <a:tailEnd/>
          </a:ln>
        </p:spPr>
        <p:txBody>
          <a:bodyPr>
            <a:spAutoFit/>
          </a:bodyPr>
          <a:lstStyle/>
          <a:p>
            <a:pPr>
              <a:spcBef>
                <a:spcPct val="50000"/>
              </a:spcBef>
            </a:pPr>
            <a:r>
              <a:rPr lang="zh-CN" altLang="en-US" sz="2400" b="1">
                <a:solidFill>
                  <a:srgbClr val="000099"/>
                </a:solidFill>
              </a:rPr>
              <a:t>普通二极管击穿不可逆，击穿即损坏。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93"/>
                                        </p:tgtEl>
                                        <p:attrNameLst>
                                          <p:attrName>style.visibility</p:attrName>
                                        </p:attrNameLst>
                                      </p:cBhvr>
                                      <p:to>
                                        <p:strVal val="visible"/>
                                      </p:to>
                                    </p:set>
                                    <p:animEffect transition="in" filter="wipe(left)">
                                      <p:cBhvr>
                                        <p:cTn id="12" dur="500"/>
                                        <p:tgtEl>
                                          <p:spTgt spid="20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animEffect transition="in" filter="wipe(up)">
                                      <p:cBhvr>
                                        <p:cTn id="17" dur="500"/>
                                        <p:tgtEl>
                                          <p:spTgt spid="204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483"/>
                                        </p:tgtEl>
                                        <p:attrNameLst>
                                          <p:attrName>style.visibility</p:attrName>
                                        </p:attrNameLst>
                                      </p:cBhvr>
                                      <p:to>
                                        <p:strVal val="visible"/>
                                      </p:to>
                                    </p:set>
                                    <p:animEffect transition="in" filter="blinds(vertical)">
                                      <p:cBhvr>
                                        <p:cTn id="27" dur="500"/>
                                        <p:tgtEl>
                                          <p:spTgt spid="20483"/>
                                        </p:tgtEl>
                                      </p:cBhvr>
                                    </p:animEffect>
                                  </p:childTnLst>
                                </p:cTn>
                              </p:par>
                            </p:childTnLst>
                          </p:cTn>
                        </p:par>
                        <p:par>
                          <p:cTn id="28" fill="hold" nodeType="afterGroup">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20503"/>
                                        </p:tgtEl>
                                        <p:attrNameLst>
                                          <p:attrName>style.visibility</p:attrName>
                                        </p:attrNameLst>
                                      </p:cBhvr>
                                      <p:to>
                                        <p:strVal val="visible"/>
                                      </p:to>
                                    </p:set>
                                    <p:animEffect transition="in" filter="wipe(down)">
                                      <p:cBhvr>
                                        <p:cTn id="31" dur="500"/>
                                        <p:tgtEl>
                                          <p:spTgt spid="2050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484"/>
                                        </p:tgtEl>
                                        <p:attrNameLst>
                                          <p:attrName>style.visibility</p:attrName>
                                        </p:attrNameLst>
                                      </p:cBhvr>
                                      <p:to>
                                        <p:strVal val="visible"/>
                                      </p:to>
                                    </p:set>
                                    <p:animEffect transition="in" filter="wipe(left)">
                                      <p:cBhvr>
                                        <p:cTn id="36" dur="500"/>
                                        <p:tgtEl>
                                          <p:spTgt spid="2048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489"/>
                                        </p:tgtEl>
                                        <p:attrNameLst>
                                          <p:attrName>style.visibility</p:attrName>
                                        </p:attrNameLst>
                                      </p:cBhvr>
                                      <p:to>
                                        <p:strVal val="visible"/>
                                      </p:to>
                                    </p:set>
                                    <p:animEffect transition="in" filter="wipe(left)">
                                      <p:cBhvr>
                                        <p:cTn id="41" dur="500"/>
                                        <p:tgtEl>
                                          <p:spTgt spid="2048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0485"/>
                                        </p:tgtEl>
                                        <p:attrNameLst>
                                          <p:attrName>style.visibility</p:attrName>
                                        </p:attrNameLst>
                                      </p:cBhvr>
                                      <p:to>
                                        <p:strVal val="visible"/>
                                      </p:to>
                                    </p:set>
                                    <p:animEffect transition="in" filter="blinds(horizontal)">
                                      <p:cBhvr>
                                        <p:cTn id="46" dur="500"/>
                                        <p:tgtEl>
                                          <p:spTgt spid="20485"/>
                                        </p:tgtEl>
                                      </p:cBhvr>
                                    </p:animEffect>
                                  </p:childTnLst>
                                </p:cTn>
                              </p:par>
                            </p:childTnLst>
                          </p:cTn>
                        </p:par>
                        <p:par>
                          <p:cTn id="47" fill="hold" nodeType="afterGroup">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20488"/>
                                        </p:tgtEl>
                                        <p:attrNameLst>
                                          <p:attrName>style.visibility</p:attrName>
                                        </p:attrNameLst>
                                      </p:cBhvr>
                                      <p:to>
                                        <p:strVal val="visible"/>
                                      </p:to>
                                    </p:set>
                                    <p:animEffect transition="in" filter="wipe(up)">
                                      <p:cBhvr>
                                        <p:cTn id="50" dur="500"/>
                                        <p:tgtEl>
                                          <p:spTgt spid="2048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494"/>
                                        </p:tgtEl>
                                        <p:attrNameLst>
                                          <p:attrName>style.visibility</p:attrName>
                                        </p:attrNameLst>
                                      </p:cBhvr>
                                      <p:to>
                                        <p:strVal val="visible"/>
                                      </p:to>
                                    </p:set>
                                    <p:animEffect transition="in" filter="wipe(left)">
                                      <p:cBhvr>
                                        <p:cTn id="55" dur="500"/>
                                        <p:tgtEl>
                                          <p:spTgt spid="2049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left)">
                                      <p:cBhvr>
                                        <p:cTn id="60" dur="500"/>
                                        <p:tgtEl>
                                          <p:spTgt spid="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0492"/>
                                        </p:tgtEl>
                                        <p:attrNameLst>
                                          <p:attrName>style.visibility</p:attrName>
                                        </p:attrNameLst>
                                      </p:cBhvr>
                                      <p:to>
                                        <p:strVal val="visible"/>
                                      </p:to>
                                    </p:set>
                                    <p:animEffect transition="in" filter="wipe(down)">
                                      <p:cBhvr>
                                        <p:cTn id="65" dur="500"/>
                                        <p:tgtEl>
                                          <p:spTgt spid="2049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20521"/>
                                        </p:tgtEl>
                                        <p:attrNameLst>
                                          <p:attrName>style.visibility</p:attrName>
                                        </p:attrNameLst>
                                      </p:cBhvr>
                                      <p:to>
                                        <p:strVal val="visible"/>
                                      </p:to>
                                    </p:set>
                                    <p:animEffect transition="in" filter="strips(upRight)">
                                      <p:cBhvr>
                                        <p:cTn id="70" dur="500"/>
                                        <p:tgtEl>
                                          <p:spTgt spid="2052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0486"/>
                                        </p:tgtEl>
                                        <p:attrNameLst>
                                          <p:attrName>style.visibility</p:attrName>
                                        </p:attrNameLst>
                                      </p:cBhvr>
                                      <p:to>
                                        <p:strVal val="visible"/>
                                      </p:to>
                                    </p:set>
                                    <p:animEffect transition="in" filter="blinds(horizontal)">
                                      <p:cBhvr>
                                        <p:cTn id="75" dur="500"/>
                                        <p:tgtEl>
                                          <p:spTgt spid="2048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0490"/>
                                        </p:tgtEl>
                                        <p:attrNameLst>
                                          <p:attrName>style.visibility</p:attrName>
                                        </p:attrNameLst>
                                      </p:cBhvr>
                                      <p:to>
                                        <p:strVal val="visible"/>
                                      </p:to>
                                    </p:set>
                                    <p:animEffect transition="in" filter="wipe(left)">
                                      <p:cBhvr>
                                        <p:cTn id="80" dur="500"/>
                                        <p:tgtEl>
                                          <p:spTgt spid="2049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20487"/>
                                        </p:tgtEl>
                                        <p:attrNameLst>
                                          <p:attrName>style.visibility</p:attrName>
                                        </p:attrNameLst>
                                      </p:cBhvr>
                                      <p:to>
                                        <p:strVal val="visible"/>
                                      </p:to>
                                    </p:set>
                                    <p:animEffect transition="in" filter="wipe(up)">
                                      <p:cBhvr>
                                        <p:cTn id="85" dur="500"/>
                                        <p:tgtEl>
                                          <p:spTgt spid="2048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box(in)">
                                      <p:cBhvr>
                                        <p:cTn id="9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p:bldP spid="20484" grpId="0" autoUpdateAnimBg="0"/>
      <p:bldP spid="20485" grpId="0" animBg="1"/>
      <p:bldP spid="20486" grpId="0" animBg="1"/>
      <p:bldP spid="20487" grpId="0" animBg="1" autoUpdateAnimBg="0"/>
      <p:bldP spid="20488" grpId="0" animBg="1" autoUpdateAnimBg="0"/>
      <p:bldP spid="20489" grpId="0" autoUpdateAnimBg="0"/>
      <p:bldP spid="20490" grpId="0" autoUpdateAnimBg="0"/>
      <p:bldP spid="20491" grpId="0" animBg="1" autoUpdateAnimBg="0"/>
      <p:bldP spid="20492" grpId="0" animBg="1" autoUpdateAnimBg="0"/>
      <p:bldP spid="20493" grpId="0" autoUpdateAnimBg="0"/>
      <p:bldP spid="20494" grpId="0" autoUpdateAnimBg="0"/>
      <p:bldP spid="20503" grpId="0" animBg="1" autoUpdateAnimBg="0"/>
      <p:bldP spid="20521" grpId="0" animBg="1" autoUpdateAnimBg="0"/>
      <p:bldP spid="4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5" name="Rectangle 15"/>
          <p:cNvSpPr>
            <a:spLocks noChangeArrowheads="1"/>
          </p:cNvSpPr>
          <p:nvPr/>
        </p:nvSpPr>
        <p:spPr bwMode="auto">
          <a:xfrm>
            <a:off x="1238250" y="4832350"/>
            <a:ext cx="3009900" cy="519113"/>
          </a:xfrm>
          <a:prstGeom prst="rect">
            <a:avLst/>
          </a:prstGeom>
          <a:noFill/>
          <a:ln w="9525">
            <a:noFill/>
            <a:miter lim="800000"/>
            <a:headEnd/>
            <a:tailEnd/>
          </a:ln>
        </p:spPr>
        <p:txBody>
          <a:bodyPr>
            <a:spAutoFit/>
          </a:bodyPr>
          <a:lstStyle/>
          <a:p>
            <a:pPr>
              <a:spcBef>
                <a:spcPct val="50000"/>
              </a:spcBef>
            </a:pPr>
            <a:r>
              <a:rPr lang="zh-CN" altLang="en-US" sz="2800">
                <a:solidFill>
                  <a:srgbClr val="0033CC"/>
                </a:solidFill>
              </a:rPr>
              <a:t>硅管的伏安特性</a:t>
            </a:r>
          </a:p>
        </p:txBody>
      </p:sp>
      <p:sp>
        <p:nvSpPr>
          <p:cNvPr id="158736" name="Rectangle 16"/>
          <p:cNvSpPr>
            <a:spLocks noChangeArrowheads="1"/>
          </p:cNvSpPr>
          <p:nvPr/>
        </p:nvSpPr>
        <p:spPr bwMode="auto">
          <a:xfrm>
            <a:off x="5429250" y="4832350"/>
            <a:ext cx="3181350" cy="519113"/>
          </a:xfrm>
          <a:prstGeom prst="rect">
            <a:avLst/>
          </a:prstGeom>
          <a:noFill/>
          <a:ln w="9525">
            <a:noFill/>
            <a:miter lim="800000"/>
            <a:headEnd/>
            <a:tailEnd/>
          </a:ln>
        </p:spPr>
        <p:txBody>
          <a:bodyPr>
            <a:spAutoFit/>
          </a:bodyPr>
          <a:lstStyle/>
          <a:p>
            <a:pPr>
              <a:spcBef>
                <a:spcPct val="50000"/>
              </a:spcBef>
            </a:pPr>
            <a:r>
              <a:rPr lang="zh-CN" altLang="en-US" sz="2800">
                <a:solidFill>
                  <a:srgbClr val="0033CC"/>
                </a:solidFill>
              </a:rPr>
              <a:t>锗管的伏安特性</a:t>
            </a:r>
          </a:p>
        </p:txBody>
      </p:sp>
      <p:grpSp>
        <p:nvGrpSpPr>
          <p:cNvPr id="2" name="Group 17"/>
          <p:cNvGrpSpPr>
            <a:grpSpLocks/>
          </p:cNvGrpSpPr>
          <p:nvPr/>
        </p:nvGrpSpPr>
        <p:grpSpPr bwMode="auto">
          <a:xfrm>
            <a:off x="914400" y="1066800"/>
            <a:ext cx="3505200" cy="3429000"/>
            <a:chOff x="408" y="816"/>
            <a:chExt cx="2208" cy="2160"/>
          </a:xfrm>
        </p:grpSpPr>
        <p:sp>
          <p:nvSpPr>
            <p:cNvPr id="86046" name="Line 18"/>
            <p:cNvSpPr>
              <a:spLocks noChangeShapeType="1"/>
            </p:cNvSpPr>
            <p:nvPr/>
          </p:nvSpPr>
          <p:spPr bwMode="auto">
            <a:xfrm>
              <a:off x="524" y="2064"/>
              <a:ext cx="1825" cy="0"/>
            </a:xfrm>
            <a:prstGeom prst="line">
              <a:avLst/>
            </a:prstGeom>
            <a:noFill/>
            <a:ln w="25400">
              <a:solidFill>
                <a:srgbClr val="0033CC"/>
              </a:solidFill>
              <a:round/>
              <a:headEnd/>
              <a:tailEnd type="stealth" w="sm" len="lg"/>
            </a:ln>
          </p:spPr>
          <p:txBody>
            <a:bodyPr wrap="none" anchor="ctr"/>
            <a:lstStyle/>
            <a:p>
              <a:endParaRPr lang="zh-CN" altLang="en-US"/>
            </a:p>
          </p:txBody>
        </p:sp>
        <p:sp>
          <p:nvSpPr>
            <p:cNvPr id="86047" name="Line 19"/>
            <p:cNvSpPr>
              <a:spLocks noChangeShapeType="1"/>
            </p:cNvSpPr>
            <p:nvPr/>
          </p:nvSpPr>
          <p:spPr bwMode="auto">
            <a:xfrm flipV="1">
              <a:off x="1450" y="989"/>
              <a:ext cx="0" cy="1934"/>
            </a:xfrm>
            <a:prstGeom prst="line">
              <a:avLst/>
            </a:prstGeom>
            <a:noFill/>
            <a:ln w="25400">
              <a:solidFill>
                <a:srgbClr val="0033CC"/>
              </a:solidFill>
              <a:round/>
              <a:headEnd type="none" w="sm" len="lg"/>
              <a:tailEnd type="stealth" w="sm" len="lg"/>
            </a:ln>
          </p:spPr>
          <p:txBody>
            <a:bodyPr wrap="none" anchor="ctr"/>
            <a:lstStyle/>
            <a:p>
              <a:endParaRPr lang="zh-CN" altLang="en-US"/>
            </a:p>
          </p:txBody>
        </p:sp>
        <p:grpSp>
          <p:nvGrpSpPr>
            <p:cNvPr id="86048" name="Group 20"/>
            <p:cNvGrpSpPr>
              <a:grpSpLocks/>
            </p:cNvGrpSpPr>
            <p:nvPr/>
          </p:nvGrpSpPr>
          <p:grpSpPr bwMode="auto">
            <a:xfrm>
              <a:off x="490" y="2082"/>
              <a:ext cx="130" cy="719"/>
              <a:chOff x="672" y="2016"/>
              <a:chExt cx="192" cy="864"/>
            </a:xfrm>
          </p:grpSpPr>
          <p:sp>
            <p:nvSpPr>
              <p:cNvPr id="86076" name="Freeform 21"/>
              <p:cNvSpPr>
                <a:spLocks/>
              </p:cNvSpPr>
              <p:nvPr/>
            </p:nvSpPr>
            <p:spPr bwMode="auto">
              <a:xfrm>
                <a:off x="768" y="2016"/>
                <a:ext cx="96" cy="192"/>
              </a:xfrm>
              <a:custGeom>
                <a:avLst/>
                <a:gdLst>
                  <a:gd name="T0" fmla="*/ 96 w 96"/>
                  <a:gd name="T1" fmla="*/ 0 h 192"/>
                  <a:gd name="T2" fmla="*/ 48 w 96"/>
                  <a:gd name="T3" fmla="*/ 48 h 192"/>
                  <a:gd name="T4" fmla="*/ 0 w 96"/>
                  <a:gd name="T5" fmla="*/ 192 h 192"/>
                  <a:gd name="T6" fmla="*/ 0 60000 65536"/>
                  <a:gd name="T7" fmla="*/ 0 60000 65536"/>
                  <a:gd name="T8" fmla="*/ 0 60000 65536"/>
                  <a:gd name="T9" fmla="*/ 0 w 96"/>
                  <a:gd name="T10" fmla="*/ 0 h 192"/>
                  <a:gd name="T11" fmla="*/ 96 w 96"/>
                  <a:gd name="T12" fmla="*/ 192 h 192"/>
                </a:gdLst>
                <a:ahLst/>
                <a:cxnLst>
                  <a:cxn ang="T6">
                    <a:pos x="T0" y="T1"/>
                  </a:cxn>
                  <a:cxn ang="T7">
                    <a:pos x="T2" y="T3"/>
                  </a:cxn>
                  <a:cxn ang="T8">
                    <a:pos x="T4" y="T5"/>
                  </a:cxn>
                </a:cxnLst>
                <a:rect l="T9" t="T10" r="T11" b="T12"/>
                <a:pathLst>
                  <a:path w="96" h="192">
                    <a:moveTo>
                      <a:pt x="96" y="0"/>
                    </a:moveTo>
                    <a:cubicBezTo>
                      <a:pt x="80" y="8"/>
                      <a:pt x="64" y="16"/>
                      <a:pt x="48" y="48"/>
                    </a:cubicBezTo>
                    <a:cubicBezTo>
                      <a:pt x="32" y="80"/>
                      <a:pt x="16" y="136"/>
                      <a:pt x="0" y="192"/>
                    </a:cubicBezTo>
                  </a:path>
                </a:pathLst>
              </a:custGeom>
              <a:noFill/>
              <a:ln w="38100">
                <a:solidFill>
                  <a:srgbClr val="0033CC"/>
                </a:solidFill>
                <a:round/>
                <a:headEnd/>
                <a:tailEnd type="none" w="sm" len="lg"/>
              </a:ln>
            </p:spPr>
            <p:txBody>
              <a:bodyPr wrap="none" anchor="ctr"/>
              <a:lstStyle/>
              <a:p>
                <a:endParaRPr lang="zh-CN" altLang="en-US"/>
              </a:p>
            </p:txBody>
          </p:sp>
          <p:sp>
            <p:nvSpPr>
              <p:cNvPr id="86077" name="Line 22"/>
              <p:cNvSpPr>
                <a:spLocks noChangeShapeType="1"/>
              </p:cNvSpPr>
              <p:nvPr/>
            </p:nvSpPr>
            <p:spPr bwMode="auto">
              <a:xfrm flipH="1">
                <a:off x="672" y="2208"/>
                <a:ext cx="96" cy="672"/>
              </a:xfrm>
              <a:prstGeom prst="line">
                <a:avLst/>
              </a:prstGeom>
              <a:noFill/>
              <a:ln w="38100">
                <a:solidFill>
                  <a:srgbClr val="0033CC"/>
                </a:solidFill>
                <a:round/>
                <a:headEnd/>
                <a:tailEnd type="none" w="sm" len="lg"/>
              </a:ln>
            </p:spPr>
            <p:txBody>
              <a:bodyPr wrap="none" anchor="ctr"/>
              <a:lstStyle/>
              <a:p>
                <a:endParaRPr lang="zh-CN" altLang="en-US"/>
              </a:p>
            </p:txBody>
          </p:sp>
        </p:grpSp>
        <p:sp>
          <p:nvSpPr>
            <p:cNvPr id="86049" name="Line 23"/>
            <p:cNvSpPr>
              <a:spLocks noChangeShapeType="1"/>
            </p:cNvSpPr>
            <p:nvPr/>
          </p:nvSpPr>
          <p:spPr bwMode="auto">
            <a:xfrm>
              <a:off x="1400" y="1776"/>
              <a:ext cx="48" cy="0"/>
            </a:xfrm>
            <a:prstGeom prst="line">
              <a:avLst/>
            </a:prstGeom>
            <a:noFill/>
            <a:ln w="12700">
              <a:solidFill>
                <a:schemeClr val="bg2"/>
              </a:solidFill>
              <a:round/>
              <a:headEnd/>
              <a:tailEnd type="none" w="sm" len="lg"/>
            </a:ln>
          </p:spPr>
          <p:txBody>
            <a:bodyPr wrap="none" anchor="ctr"/>
            <a:lstStyle/>
            <a:p>
              <a:endParaRPr lang="zh-CN" altLang="en-US"/>
            </a:p>
          </p:txBody>
        </p:sp>
        <p:sp>
          <p:nvSpPr>
            <p:cNvPr id="86050" name="Line 24"/>
            <p:cNvSpPr>
              <a:spLocks noChangeShapeType="1"/>
            </p:cNvSpPr>
            <p:nvPr/>
          </p:nvSpPr>
          <p:spPr bwMode="auto">
            <a:xfrm>
              <a:off x="1400" y="1536"/>
              <a:ext cx="48" cy="0"/>
            </a:xfrm>
            <a:prstGeom prst="line">
              <a:avLst/>
            </a:prstGeom>
            <a:noFill/>
            <a:ln w="12700">
              <a:solidFill>
                <a:schemeClr val="bg2"/>
              </a:solidFill>
              <a:round/>
              <a:headEnd/>
              <a:tailEnd type="none" w="sm" len="lg"/>
            </a:ln>
          </p:spPr>
          <p:txBody>
            <a:bodyPr wrap="none" anchor="ctr"/>
            <a:lstStyle/>
            <a:p>
              <a:endParaRPr lang="zh-CN" altLang="en-US"/>
            </a:p>
          </p:txBody>
        </p:sp>
        <p:sp>
          <p:nvSpPr>
            <p:cNvPr id="86051" name="Line 25"/>
            <p:cNvSpPr>
              <a:spLocks noChangeShapeType="1"/>
            </p:cNvSpPr>
            <p:nvPr/>
          </p:nvSpPr>
          <p:spPr bwMode="auto">
            <a:xfrm>
              <a:off x="1400" y="1296"/>
              <a:ext cx="48" cy="0"/>
            </a:xfrm>
            <a:prstGeom prst="line">
              <a:avLst/>
            </a:prstGeom>
            <a:noFill/>
            <a:ln w="9525">
              <a:solidFill>
                <a:schemeClr val="bg2"/>
              </a:solidFill>
              <a:round/>
              <a:headEnd/>
              <a:tailEnd type="none" w="sm" len="lg"/>
            </a:ln>
          </p:spPr>
          <p:txBody>
            <a:bodyPr wrap="none" anchor="ctr"/>
            <a:lstStyle/>
            <a:p>
              <a:endParaRPr lang="zh-CN" altLang="en-US"/>
            </a:p>
          </p:txBody>
        </p:sp>
        <p:sp>
          <p:nvSpPr>
            <p:cNvPr id="86052" name="Line 26"/>
            <p:cNvSpPr>
              <a:spLocks noChangeShapeType="1"/>
            </p:cNvSpPr>
            <p:nvPr/>
          </p:nvSpPr>
          <p:spPr bwMode="auto">
            <a:xfrm>
              <a:off x="1436" y="2400"/>
              <a:ext cx="48" cy="0"/>
            </a:xfrm>
            <a:prstGeom prst="line">
              <a:avLst/>
            </a:prstGeom>
            <a:noFill/>
            <a:ln w="9525">
              <a:solidFill>
                <a:srgbClr val="0033CC"/>
              </a:solidFill>
              <a:round/>
              <a:headEnd/>
              <a:tailEnd type="none" w="sm" len="lg"/>
            </a:ln>
          </p:spPr>
          <p:txBody>
            <a:bodyPr wrap="none" anchor="ctr"/>
            <a:lstStyle/>
            <a:p>
              <a:endParaRPr lang="zh-CN" altLang="en-US"/>
            </a:p>
          </p:txBody>
        </p:sp>
        <p:sp>
          <p:nvSpPr>
            <p:cNvPr id="86053" name="Line 27"/>
            <p:cNvSpPr>
              <a:spLocks noChangeShapeType="1"/>
            </p:cNvSpPr>
            <p:nvPr/>
          </p:nvSpPr>
          <p:spPr bwMode="auto">
            <a:xfrm>
              <a:off x="1436" y="2736"/>
              <a:ext cx="48" cy="0"/>
            </a:xfrm>
            <a:prstGeom prst="line">
              <a:avLst/>
            </a:prstGeom>
            <a:noFill/>
            <a:ln w="9525">
              <a:solidFill>
                <a:srgbClr val="0033CC"/>
              </a:solidFill>
              <a:round/>
              <a:headEnd/>
              <a:tailEnd type="none" w="sm" len="lg"/>
            </a:ln>
          </p:spPr>
          <p:txBody>
            <a:bodyPr wrap="none" anchor="ctr"/>
            <a:lstStyle/>
            <a:p>
              <a:endParaRPr lang="zh-CN" altLang="en-US"/>
            </a:p>
          </p:txBody>
        </p:sp>
        <p:sp>
          <p:nvSpPr>
            <p:cNvPr id="86054" name="Line 28"/>
            <p:cNvSpPr>
              <a:spLocks noChangeShapeType="1"/>
            </p:cNvSpPr>
            <p:nvPr/>
          </p:nvSpPr>
          <p:spPr bwMode="auto">
            <a:xfrm>
              <a:off x="1724" y="2064"/>
              <a:ext cx="0" cy="48"/>
            </a:xfrm>
            <a:prstGeom prst="line">
              <a:avLst/>
            </a:prstGeom>
            <a:noFill/>
            <a:ln w="9525">
              <a:solidFill>
                <a:srgbClr val="0033CC"/>
              </a:solidFill>
              <a:round/>
              <a:headEnd/>
              <a:tailEnd type="none" w="sm" len="lg"/>
            </a:ln>
          </p:spPr>
          <p:txBody>
            <a:bodyPr wrap="none" anchor="ctr"/>
            <a:lstStyle/>
            <a:p>
              <a:endParaRPr lang="zh-CN" altLang="en-US"/>
            </a:p>
          </p:txBody>
        </p:sp>
        <p:sp>
          <p:nvSpPr>
            <p:cNvPr id="86055" name="Line 29"/>
            <p:cNvSpPr>
              <a:spLocks noChangeShapeType="1"/>
            </p:cNvSpPr>
            <p:nvPr/>
          </p:nvSpPr>
          <p:spPr bwMode="auto">
            <a:xfrm>
              <a:off x="2012" y="2064"/>
              <a:ext cx="0" cy="48"/>
            </a:xfrm>
            <a:prstGeom prst="line">
              <a:avLst/>
            </a:prstGeom>
            <a:noFill/>
            <a:ln w="9525">
              <a:solidFill>
                <a:srgbClr val="0033CC"/>
              </a:solidFill>
              <a:round/>
              <a:headEnd/>
              <a:tailEnd type="none" w="sm" len="lg"/>
            </a:ln>
          </p:spPr>
          <p:txBody>
            <a:bodyPr wrap="none" anchor="ctr"/>
            <a:lstStyle/>
            <a:p>
              <a:endParaRPr lang="zh-CN" altLang="en-US"/>
            </a:p>
          </p:txBody>
        </p:sp>
        <p:sp>
          <p:nvSpPr>
            <p:cNvPr id="86056" name="Line 30"/>
            <p:cNvSpPr>
              <a:spLocks noChangeShapeType="1"/>
            </p:cNvSpPr>
            <p:nvPr/>
          </p:nvSpPr>
          <p:spPr bwMode="auto">
            <a:xfrm>
              <a:off x="1004" y="2064"/>
              <a:ext cx="0" cy="48"/>
            </a:xfrm>
            <a:prstGeom prst="line">
              <a:avLst/>
            </a:prstGeom>
            <a:noFill/>
            <a:ln w="12700">
              <a:solidFill>
                <a:srgbClr val="0033CC"/>
              </a:solidFill>
              <a:round/>
              <a:headEnd/>
              <a:tailEnd type="none" w="sm" len="lg"/>
            </a:ln>
          </p:spPr>
          <p:txBody>
            <a:bodyPr wrap="none" anchor="ctr"/>
            <a:lstStyle/>
            <a:p>
              <a:endParaRPr lang="zh-CN" altLang="en-US"/>
            </a:p>
          </p:txBody>
        </p:sp>
        <p:sp>
          <p:nvSpPr>
            <p:cNvPr id="86057" name="Line 31"/>
            <p:cNvSpPr>
              <a:spLocks noChangeShapeType="1"/>
            </p:cNvSpPr>
            <p:nvPr/>
          </p:nvSpPr>
          <p:spPr bwMode="auto">
            <a:xfrm>
              <a:off x="572" y="2064"/>
              <a:ext cx="0" cy="48"/>
            </a:xfrm>
            <a:prstGeom prst="line">
              <a:avLst/>
            </a:prstGeom>
            <a:noFill/>
            <a:ln w="12700">
              <a:solidFill>
                <a:srgbClr val="0033CC"/>
              </a:solidFill>
              <a:round/>
              <a:headEnd/>
              <a:tailEnd type="none" w="sm" len="lg"/>
            </a:ln>
          </p:spPr>
          <p:txBody>
            <a:bodyPr wrap="none" anchor="ctr"/>
            <a:lstStyle/>
            <a:p>
              <a:endParaRPr lang="zh-CN" altLang="en-US"/>
            </a:p>
          </p:txBody>
        </p:sp>
        <p:sp>
          <p:nvSpPr>
            <p:cNvPr id="86058" name="Text Box 32"/>
            <p:cNvSpPr txBox="1">
              <a:spLocks noChangeArrowheads="1"/>
            </p:cNvSpPr>
            <p:nvPr/>
          </p:nvSpPr>
          <p:spPr bwMode="auto">
            <a:xfrm>
              <a:off x="1162" y="1181"/>
              <a:ext cx="260"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60</a:t>
              </a:r>
            </a:p>
          </p:txBody>
        </p:sp>
        <p:sp>
          <p:nvSpPr>
            <p:cNvPr id="86059" name="Text Box 33"/>
            <p:cNvSpPr txBox="1">
              <a:spLocks noChangeArrowheads="1"/>
            </p:cNvSpPr>
            <p:nvPr/>
          </p:nvSpPr>
          <p:spPr bwMode="auto">
            <a:xfrm>
              <a:off x="1162" y="1421"/>
              <a:ext cx="260"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40</a:t>
              </a:r>
            </a:p>
          </p:txBody>
        </p:sp>
        <p:sp>
          <p:nvSpPr>
            <p:cNvPr id="86060" name="Text Box 34"/>
            <p:cNvSpPr txBox="1">
              <a:spLocks noChangeArrowheads="1"/>
            </p:cNvSpPr>
            <p:nvPr/>
          </p:nvSpPr>
          <p:spPr bwMode="auto">
            <a:xfrm>
              <a:off x="1162" y="1661"/>
              <a:ext cx="260"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20</a:t>
              </a:r>
            </a:p>
          </p:txBody>
        </p:sp>
        <p:sp>
          <p:nvSpPr>
            <p:cNvPr id="86061" name="Text Box 35"/>
            <p:cNvSpPr txBox="1">
              <a:spLocks noChangeArrowheads="1"/>
            </p:cNvSpPr>
            <p:nvPr/>
          </p:nvSpPr>
          <p:spPr bwMode="auto">
            <a:xfrm>
              <a:off x="1020" y="2275"/>
              <a:ext cx="476"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 0.02</a:t>
              </a:r>
            </a:p>
          </p:txBody>
        </p:sp>
        <p:sp>
          <p:nvSpPr>
            <p:cNvPr id="86062" name="Text Box 36"/>
            <p:cNvSpPr txBox="1">
              <a:spLocks noChangeArrowheads="1"/>
            </p:cNvSpPr>
            <p:nvPr/>
          </p:nvSpPr>
          <p:spPr bwMode="auto">
            <a:xfrm>
              <a:off x="1006" y="2621"/>
              <a:ext cx="476"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 0.04</a:t>
              </a:r>
            </a:p>
          </p:txBody>
        </p:sp>
        <p:sp>
          <p:nvSpPr>
            <p:cNvPr id="86063" name="Text Box 37"/>
            <p:cNvSpPr txBox="1">
              <a:spLocks noChangeArrowheads="1"/>
            </p:cNvSpPr>
            <p:nvPr/>
          </p:nvSpPr>
          <p:spPr bwMode="auto">
            <a:xfrm>
              <a:off x="1426" y="2045"/>
              <a:ext cx="188"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0</a:t>
              </a:r>
            </a:p>
          </p:txBody>
        </p:sp>
        <p:sp>
          <p:nvSpPr>
            <p:cNvPr id="86064" name="Text Box 38"/>
            <p:cNvSpPr txBox="1">
              <a:spLocks noChangeArrowheads="1"/>
            </p:cNvSpPr>
            <p:nvPr/>
          </p:nvSpPr>
          <p:spPr bwMode="auto">
            <a:xfrm>
              <a:off x="1598" y="2036"/>
              <a:ext cx="296"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0.4</a:t>
              </a:r>
            </a:p>
          </p:txBody>
        </p:sp>
        <p:sp>
          <p:nvSpPr>
            <p:cNvPr id="86065" name="Text Box 39"/>
            <p:cNvSpPr txBox="1">
              <a:spLocks noChangeArrowheads="1"/>
            </p:cNvSpPr>
            <p:nvPr/>
          </p:nvSpPr>
          <p:spPr bwMode="auto">
            <a:xfrm>
              <a:off x="1864" y="2046"/>
              <a:ext cx="296"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0.8</a:t>
              </a:r>
            </a:p>
          </p:txBody>
        </p:sp>
        <p:sp>
          <p:nvSpPr>
            <p:cNvPr id="86066" name="Text Box 40"/>
            <p:cNvSpPr txBox="1">
              <a:spLocks noChangeArrowheads="1"/>
            </p:cNvSpPr>
            <p:nvPr/>
          </p:nvSpPr>
          <p:spPr bwMode="auto">
            <a:xfrm>
              <a:off x="838" y="1853"/>
              <a:ext cx="332"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–25</a:t>
              </a:r>
            </a:p>
          </p:txBody>
        </p:sp>
        <p:sp>
          <p:nvSpPr>
            <p:cNvPr id="86067" name="Text Box 41"/>
            <p:cNvSpPr txBox="1">
              <a:spLocks noChangeArrowheads="1"/>
            </p:cNvSpPr>
            <p:nvPr/>
          </p:nvSpPr>
          <p:spPr bwMode="auto">
            <a:xfrm>
              <a:off x="408" y="1843"/>
              <a:ext cx="332"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–50</a:t>
              </a:r>
            </a:p>
          </p:txBody>
        </p:sp>
        <p:sp>
          <p:nvSpPr>
            <p:cNvPr id="86068" name="Text Box 42"/>
            <p:cNvSpPr txBox="1">
              <a:spLocks noChangeArrowheads="1"/>
            </p:cNvSpPr>
            <p:nvPr/>
          </p:nvSpPr>
          <p:spPr bwMode="auto">
            <a:xfrm>
              <a:off x="1192" y="816"/>
              <a:ext cx="608" cy="250"/>
            </a:xfrm>
            <a:prstGeom prst="rect">
              <a:avLst/>
            </a:prstGeom>
            <a:noFill/>
            <a:ln w="9525">
              <a:noFill/>
              <a:miter lim="800000"/>
              <a:headEnd/>
              <a:tailEnd type="none" w="sm" len="lg"/>
            </a:ln>
          </p:spPr>
          <p:txBody>
            <a:bodyPr wrap="none" anchor="ctr">
              <a:spAutoFit/>
            </a:bodyPr>
            <a:lstStyle/>
            <a:p>
              <a:r>
                <a:rPr lang="en-US" altLang="zh-CN" sz="2000" i="1">
                  <a:solidFill>
                    <a:schemeClr val="bg2"/>
                  </a:solidFill>
                </a:rPr>
                <a:t>i</a:t>
              </a:r>
              <a:r>
                <a:rPr lang="en-US" altLang="zh-CN" sz="2000" baseline="-25000">
                  <a:solidFill>
                    <a:schemeClr val="bg2"/>
                  </a:solidFill>
                </a:rPr>
                <a:t>D</a:t>
              </a:r>
              <a:r>
                <a:rPr lang="en-US" altLang="zh-CN" sz="2000" i="1">
                  <a:solidFill>
                    <a:schemeClr val="bg2"/>
                  </a:solidFill>
                </a:rPr>
                <a:t> </a:t>
              </a:r>
              <a:r>
                <a:rPr lang="en-US" altLang="zh-CN" sz="2000">
                  <a:solidFill>
                    <a:schemeClr val="bg2"/>
                  </a:solidFill>
                </a:rPr>
                <a:t>/ mA</a:t>
              </a:r>
              <a:endParaRPr lang="en-US" altLang="zh-CN" sz="1200">
                <a:solidFill>
                  <a:schemeClr val="bg2"/>
                </a:solidFill>
              </a:endParaRPr>
            </a:p>
          </p:txBody>
        </p:sp>
        <p:sp>
          <p:nvSpPr>
            <p:cNvPr id="86069" name="Text Box 43"/>
            <p:cNvSpPr txBox="1">
              <a:spLocks noChangeArrowheads="1"/>
            </p:cNvSpPr>
            <p:nvPr/>
          </p:nvSpPr>
          <p:spPr bwMode="auto">
            <a:xfrm>
              <a:off x="2096" y="2093"/>
              <a:ext cx="520" cy="250"/>
            </a:xfrm>
            <a:prstGeom prst="rect">
              <a:avLst/>
            </a:prstGeom>
            <a:noFill/>
            <a:ln w="9525">
              <a:noFill/>
              <a:miter lim="800000"/>
              <a:headEnd/>
              <a:tailEnd type="none" w="sm" len="lg"/>
            </a:ln>
          </p:spPr>
          <p:txBody>
            <a:bodyPr wrap="none" anchor="ctr">
              <a:spAutoFit/>
            </a:bodyPr>
            <a:lstStyle/>
            <a:p>
              <a:r>
                <a:rPr lang="en-US" altLang="zh-CN" sz="2000" i="1">
                  <a:solidFill>
                    <a:schemeClr val="bg2"/>
                  </a:solidFill>
                </a:rPr>
                <a:t>u</a:t>
              </a:r>
              <a:r>
                <a:rPr lang="en-US" altLang="zh-CN" sz="2000" baseline="-25000">
                  <a:solidFill>
                    <a:schemeClr val="bg2"/>
                  </a:solidFill>
                </a:rPr>
                <a:t>D</a:t>
              </a:r>
              <a:r>
                <a:rPr lang="en-US" altLang="zh-CN" sz="2000">
                  <a:solidFill>
                    <a:schemeClr val="bg2"/>
                  </a:solidFill>
                </a:rPr>
                <a:t> / V</a:t>
              </a:r>
              <a:endParaRPr lang="en-US" altLang="zh-CN" sz="1200">
                <a:solidFill>
                  <a:schemeClr val="bg2"/>
                </a:solidFill>
              </a:endParaRPr>
            </a:p>
          </p:txBody>
        </p:sp>
        <p:sp>
          <p:nvSpPr>
            <p:cNvPr id="86070" name="Line 44"/>
            <p:cNvSpPr>
              <a:spLocks noChangeShapeType="1"/>
            </p:cNvSpPr>
            <p:nvPr/>
          </p:nvSpPr>
          <p:spPr bwMode="auto">
            <a:xfrm>
              <a:off x="1820" y="2064"/>
              <a:ext cx="0" cy="0"/>
            </a:xfrm>
            <a:prstGeom prst="line">
              <a:avLst/>
            </a:prstGeom>
            <a:noFill/>
            <a:ln w="9525">
              <a:solidFill>
                <a:srgbClr val="0033CC"/>
              </a:solidFill>
              <a:round/>
              <a:headEnd/>
              <a:tailEnd type="none" w="sm" len="lg"/>
            </a:ln>
          </p:spPr>
          <p:txBody>
            <a:bodyPr wrap="none" anchor="ctr"/>
            <a:lstStyle/>
            <a:p>
              <a:endParaRPr lang="zh-CN" altLang="en-US"/>
            </a:p>
          </p:txBody>
        </p:sp>
        <p:grpSp>
          <p:nvGrpSpPr>
            <p:cNvPr id="86071" name="Group 45"/>
            <p:cNvGrpSpPr>
              <a:grpSpLocks/>
            </p:cNvGrpSpPr>
            <p:nvPr/>
          </p:nvGrpSpPr>
          <p:grpSpPr bwMode="auto">
            <a:xfrm>
              <a:off x="1436" y="1104"/>
              <a:ext cx="624" cy="960"/>
              <a:chOff x="1680" y="960"/>
              <a:chExt cx="624" cy="960"/>
            </a:xfrm>
          </p:grpSpPr>
          <p:sp>
            <p:nvSpPr>
              <p:cNvPr id="86074" name="Freeform 46"/>
              <p:cNvSpPr>
                <a:spLocks/>
              </p:cNvSpPr>
              <p:nvPr/>
            </p:nvSpPr>
            <p:spPr bwMode="auto">
              <a:xfrm>
                <a:off x="2016" y="960"/>
                <a:ext cx="288" cy="960"/>
              </a:xfrm>
              <a:custGeom>
                <a:avLst/>
                <a:gdLst>
                  <a:gd name="T0" fmla="*/ 0 w 312"/>
                  <a:gd name="T1" fmla="*/ 537 h 1056"/>
                  <a:gd name="T2" fmla="*/ 83 w 312"/>
                  <a:gd name="T3" fmla="*/ 464 h 1056"/>
                  <a:gd name="T4" fmla="*/ 165 w 312"/>
                  <a:gd name="T5" fmla="*/ 70 h 1056"/>
                  <a:gd name="T6" fmla="*/ 165 w 312"/>
                  <a:gd name="T7" fmla="*/ 45 h 1056"/>
                  <a:gd name="T8" fmla="*/ 0 60000 65536"/>
                  <a:gd name="T9" fmla="*/ 0 60000 65536"/>
                  <a:gd name="T10" fmla="*/ 0 60000 65536"/>
                  <a:gd name="T11" fmla="*/ 0 60000 65536"/>
                  <a:gd name="T12" fmla="*/ 0 w 312"/>
                  <a:gd name="T13" fmla="*/ 0 h 1056"/>
                  <a:gd name="T14" fmla="*/ 312 w 312"/>
                  <a:gd name="T15" fmla="*/ 1056 h 1056"/>
                </a:gdLst>
                <a:ahLst/>
                <a:cxnLst>
                  <a:cxn ang="T8">
                    <a:pos x="T0" y="T1"/>
                  </a:cxn>
                  <a:cxn ang="T9">
                    <a:pos x="T2" y="T3"/>
                  </a:cxn>
                  <a:cxn ang="T10">
                    <a:pos x="T4" y="T5"/>
                  </a:cxn>
                  <a:cxn ang="T11">
                    <a:pos x="T6" y="T7"/>
                  </a:cxn>
                </a:cxnLst>
                <a:rect l="T12" t="T13" r="T14" b="T15"/>
                <a:pathLst>
                  <a:path w="312" h="1056">
                    <a:moveTo>
                      <a:pt x="0" y="1048"/>
                    </a:moveTo>
                    <a:cubicBezTo>
                      <a:pt x="48" y="1052"/>
                      <a:pt x="96" y="1056"/>
                      <a:pt x="144" y="904"/>
                    </a:cubicBezTo>
                    <a:cubicBezTo>
                      <a:pt x="192" y="752"/>
                      <a:pt x="264" y="272"/>
                      <a:pt x="288" y="136"/>
                    </a:cubicBezTo>
                    <a:cubicBezTo>
                      <a:pt x="312" y="0"/>
                      <a:pt x="300" y="44"/>
                      <a:pt x="288" y="88"/>
                    </a:cubicBezTo>
                  </a:path>
                </a:pathLst>
              </a:custGeom>
              <a:noFill/>
              <a:ln w="38100">
                <a:solidFill>
                  <a:srgbClr val="FF0066"/>
                </a:solidFill>
                <a:round/>
                <a:headEnd/>
                <a:tailEnd type="none" w="sm" len="lg"/>
              </a:ln>
            </p:spPr>
            <p:txBody>
              <a:bodyPr wrap="none" anchor="ctr"/>
              <a:lstStyle/>
              <a:p>
                <a:endParaRPr lang="zh-CN" altLang="en-US"/>
              </a:p>
            </p:txBody>
          </p:sp>
          <p:sp>
            <p:nvSpPr>
              <p:cNvPr id="86075" name="Line 47"/>
              <p:cNvSpPr>
                <a:spLocks noChangeShapeType="1"/>
              </p:cNvSpPr>
              <p:nvPr/>
            </p:nvSpPr>
            <p:spPr bwMode="auto">
              <a:xfrm>
                <a:off x="1680" y="1920"/>
                <a:ext cx="336" cy="0"/>
              </a:xfrm>
              <a:prstGeom prst="line">
                <a:avLst/>
              </a:prstGeom>
              <a:noFill/>
              <a:ln w="38100">
                <a:solidFill>
                  <a:srgbClr val="FF0066"/>
                </a:solidFill>
                <a:round/>
                <a:headEnd/>
                <a:tailEnd type="none" w="sm" len="lg"/>
              </a:ln>
            </p:spPr>
            <p:txBody>
              <a:bodyPr wrap="none" anchor="ctr"/>
              <a:lstStyle/>
              <a:p>
                <a:endParaRPr lang="zh-CN" altLang="en-US"/>
              </a:p>
            </p:txBody>
          </p:sp>
        </p:grpSp>
        <p:sp>
          <p:nvSpPr>
            <p:cNvPr id="86072" name="AutoShape 48"/>
            <p:cNvSpPr>
              <a:spLocks noChangeArrowheads="1"/>
            </p:cNvSpPr>
            <p:nvPr/>
          </p:nvSpPr>
          <p:spPr bwMode="auto">
            <a:xfrm flipV="1">
              <a:off x="1553" y="2688"/>
              <a:ext cx="720" cy="288"/>
            </a:xfrm>
            <a:prstGeom prst="wedgeRoundRectCallout">
              <a:avLst>
                <a:gd name="adj1" fmla="val -39866"/>
                <a:gd name="adj2" fmla="val 160069"/>
                <a:gd name="adj3" fmla="val 16667"/>
              </a:avLst>
            </a:prstGeom>
            <a:solidFill>
              <a:srgbClr val="FFFFFF"/>
            </a:solidFill>
            <a:ln w="28575">
              <a:noFill/>
              <a:miter lim="800000"/>
              <a:headEnd type="none" w="sm" len="lg"/>
              <a:tailEnd type="none" w="sm" len="lg"/>
            </a:ln>
          </p:spPr>
          <p:txBody>
            <a:bodyPr rot="10800000" wrap="none" anchor="ctr"/>
            <a:lstStyle/>
            <a:p>
              <a:endParaRPr lang="zh-CN" altLang="zh-CN">
                <a:solidFill>
                  <a:schemeClr val="bg2"/>
                </a:solidFill>
              </a:endParaRPr>
            </a:p>
          </p:txBody>
        </p:sp>
        <p:sp>
          <p:nvSpPr>
            <p:cNvPr id="86073" name="Freeform 49"/>
            <p:cNvSpPr>
              <a:spLocks/>
            </p:cNvSpPr>
            <p:nvPr/>
          </p:nvSpPr>
          <p:spPr bwMode="auto">
            <a:xfrm>
              <a:off x="612" y="2064"/>
              <a:ext cx="828" cy="33"/>
            </a:xfrm>
            <a:custGeom>
              <a:avLst/>
              <a:gdLst>
                <a:gd name="T0" fmla="*/ 760 w 840"/>
                <a:gd name="T1" fmla="*/ 0 h 81"/>
                <a:gd name="T2" fmla="*/ 695 w 840"/>
                <a:gd name="T3" fmla="*/ 0 h 81"/>
                <a:gd name="T4" fmla="*/ 554 w 840"/>
                <a:gd name="T5" fmla="*/ 0 h 81"/>
                <a:gd name="T6" fmla="*/ 0 w 840"/>
                <a:gd name="T7" fmla="*/ 0 h 81"/>
                <a:gd name="T8" fmla="*/ 0 60000 65536"/>
                <a:gd name="T9" fmla="*/ 0 60000 65536"/>
                <a:gd name="T10" fmla="*/ 0 60000 65536"/>
                <a:gd name="T11" fmla="*/ 0 60000 65536"/>
                <a:gd name="T12" fmla="*/ 0 w 840"/>
                <a:gd name="T13" fmla="*/ 0 h 81"/>
                <a:gd name="T14" fmla="*/ 840 w 840"/>
                <a:gd name="T15" fmla="*/ 81 h 81"/>
              </a:gdLst>
              <a:ahLst/>
              <a:cxnLst>
                <a:cxn ang="T8">
                  <a:pos x="T0" y="T1"/>
                </a:cxn>
                <a:cxn ang="T9">
                  <a:pos x="T2" y="T3"/>
                </a:cxn>
                <a:cxn ang="T10">
                  <a:pos x="T4" y="T5"/>
                </a:cxn>
                <a:cxn ang="T11">
                  <a:pos x="T6" y="T7"/>
                </a:cxn>
              </a:cxnLst>
              <a:rect l="T12" t="T13" r="T14" b="T15"/>
              <a:pathLst>
                <a:path w="840" h="81">
                  <a:moveTo>
                    <a:pt x="840" y="0"/>
                  </a:moveTo>
                  <a:cubicBezTo>
                    <a:pt x="828" y="10"/>
                    <a:pt x="806" y="47"/>
                    <a:pt x="768" y="60"/>
                  </a:cubicBezTo>
                  <a:cubicBezTo>
                    <a:pt x="730" y="73"/>
                    <a:pt x="740" y="75"/>
                    <a:pt x="612" y="78"/>
                  </a:cubicBezTo>
                  <a:cubicBezTo>
                    <a:pt x="484" y="81"/>
                    <a:pt x="127" y="78"/>
                    <a:pt x="0" y="78"/>
                  </a:cubicBezTo>
                </a:path>
              </a:pathLst>
            </a:custGeom>
            <a:noFill/>
            <a:ln w="38100">
              <a:solidFill>
                <a:srgbClr val="0033CC"/>
              </a:solidFill>
              <a:round/>
              <a:headEnd/>
              <a:tailEnd/>
            </a:ln>
          </p:spPr>
          <p:txBody>
            <a:bodyPr/>
            <a:lstStyle/>
            <a:p>
              <a:endParaRPr lang="zh-CN" altLang="en-US"/>
            </a:p>
          </p:txBody>
        </p:sp>
      </p:grpSp>
      <p:grpSp>
        <p:nvGrpSpPr>
          <p:cNvPr id="5" name="Group 50"/>
          <p:cNvGrpSpPr>
            <a:grpSpLocks/>
          </p:cNvGrpSpPr>
          <p:nvPr/>
        </p:nvGrpSpPr>
        <p:grpSpPr bwMode="auto">
          <a:xfrm>
            <a:off x="4929188" y="1008063"/>
            <a:ext cx="3463925" cy="3424237"/>
            <a:chOff x="3060" y="816"/>
            <a:chExt cx="2182" cy="2157"/>
          </a:xfrm>
        </p:grpSpPr>
        <p:sp>
          <p:nvSpPr>
            <p:cNvPr id="86022" name="Line 51"/>
            <p:cNvSpPr>
              <a:spLocks noChangeShapeType="1"/>
            </p:cNvSpPr>
            <p:nvPr/>
          </p:nvSpPr>
          <p:spPr bwMode="auto">
            <a:xfrm>
              <a:off x="3172" y="2102"/>
              <a:ext cx="1728" cy="0"/>
            </a:xfrm>
            <a:prstGeom prst="line">
              <a:avLst/>
            </a:prstGeom>
            <a:noFill/>
            <a:ln w="25400">
              <a:solidFill>
                <a:srgbClr val="0033CC"/>
              </a:solidFill>
              <a:round/>
              <a:headEnd/>
              <a:tailEnd type="stealth" w="sm" len="lg"/>
            </a:ln>
          </p:spPr>
          <p:txBody>
            <a:bodyPr wrap="none" anchor="ctr"/>
            <a:lstStyle/>
            <a:p>
              <a:endParaRPr lang="zh-CN" altLang="en-US"/>
            </a:p>
          </p:txBody>
        </p:sp>
        <p:sp>
          <p:nvSpPr>
            <p:cNvPr id="86023" name="Line 52"/>
            <p:cNvSpPr>
              <a:spLocks noChangeShapeType="1"/>
            </p:cNvSpPr>
            <p:nvPr/>
          </p:nvSpPr>
          <p:spPr bwMode="auto">
            <a:xfrm flipV="1">
              <a:off x="4036" y="1046"/>
              <a:ext cx="0" cy="1927"/>
            </a:xfrm>
            <a:prstGeom prst="line">
              <a:avLst/>
            </a:prstGeom>
            <a:noFill/>
            <a:ln w="25400">
              <a:solidFill>
                <a:srgbClr val="0033CC"/>
              </a:solidFill>
              <a:round/>
              <a:headEnd/>
              <a:tailEnd type="stealth" w="sm" len="lg"/>
            </a:ln>
          </p:spPr>
          <p:txBody>
            <a:bodyPr wrap="none" anchor="ctr"/>
            <a:lstStyle/>
            <a:p>
              <a:endParaRPr lang="zh-CN" altLang="en-US"/>
            </a:p>
          </p:txBody>
        </p:sp>
        <p:sp>
          <p:nvSpPr>
            <p:cNvPr id="86024" name="Text Box 53"/>
            <p:cNvSpPr txBox="1">
              <a:spLocks noChangeArrowheads="1"/>
            </p:cNvSpPr>
            <p:nvPr/>
          </p:nvSpPr>
          <p:spPr bwMode="auto">
            <a:xfrm>
              <a:off x="3777" y="816"/>
              <a:ext cx="608" cy="250"/>
            </a:xfrm>
            <a:prstGeom prst="rect">
              <a:avLst/>
            </a:prstGeom>
            <a:noFill/>
            <a:ln w="9525">
              <a:noFill/>
              <a:miter lim="800000"/>
              <a:headEnd/>
              <a:tailEnd type="none" w="sm" len="lg"/>
            </a:ln>
          </p:spPr>
          <p:txBody>
            <a:bodyPr wrap="none" anchor="ctr">
              <a:spAutoFit/>
            </a:bodyPr>
            <a:lstStyle/>
            <a:p>
              <a:r>
                <a:rPr lang="en-US" altLang="zh-CN" sz="2000" i="1">
                  <a:solidFill>
                    <a:schemeClr val="bg2"/>
                  </a:solidFill>
                </a:rPr>
                <a:t>i</a:t>
              </a:r>
              <a:r>
                <a:rPr lang="en-US" altLang="zh-CN" sz="2000" baseline="-25000">
                  <a:solidFill>
                    <a:schemeClr val="bg2"/>
                  </a:solidFill>
                </a:rPr>
                <a:t>D</a:t>
              </a:r>
              <a:r>
                <a:rPr lang="en-US" altLang="zh-CN" sz="2000" i="1">
                  <a:solidFill>
                    <a:schemeClr val="bg2"/>
                  </a:solidFill>
                </a:rPr>
                <a:t> </a:t>
              </a:r>
              <a:r>
                <a:rPr lang="en-US" altLang="zh-CN" sz="2000">
                  <a:solidFill>
                    <a:schemeClr val="bg2"/>
                  </a:solidFill>
                </a:rPr>
                <a:t>/ mA</a:t>
              </a:r>
            </a:p>
          </p:txBody>
        </p:sp>
        <p:sp>
          <p:nvSpPr>
            <p:cNvPr id="86025" name="Text Box 54"/>
            <p:cNvSpPr txBox="1">
              <a:spLocks noChangeArrowheads="1"/>
            </p:cNvSpPr>
            <p:nvPr/>
          </p:nvSpPr>
          <p:spPr bwMode="auto">
            <a:xfrm>
              <a:off x="4714" y="2088"/>
              <a:ext cx="528" cy="250"/>
            </a:xfrm>
            <a:prstGeom prst="rect">
              <a:avLst/>
            </a:prstGeom>
            <a:noFill/>
            <a:ln w="9525">
              <a:noFill/>
              <a:miter lim="800000"/>
              <a:headEnd/>
              <a:tailEnd type="none" w="sm" len="lg"/>
            </a:ln>
          </p:spPr>
          <p:txBody>
            <a:bodyPr anchor="ctr">
              <a:spAutoFit/>
            </a:bodyPr>
            <a:lstStyle/>
            <a:p>
              <a:r>
                <a:rPr lang="en-US" altLang="zh-CN" sz="2000" i="1">
                  <a:solidFill>
                    <a:schemeClr val="bg2"/>
                  </a:solidFill>
                </a:rPr>
                <a:t>u</a:t>
              </a:r>
              <a:r>
                <a:rPr lang="en-US" altLang="zh-CN" sz="2000" baseline="-25000">
                  <a:solidFill>
                    <a:schemeClr val="bg2"/>
                  </a:solidFill>
                </a:rPr>
                <a:t>D</a:t>
              </a:r>
              <a:r>
                <a:rPr lang="en-US" altLang="zh-CN" sz="1600">
                  <a:solidFill>
                    <a:schemeClr val="bg2"/>
                  </a:solidFill>
                </a:rPr>
                <a:t> </a:t>
              </a:r>
              <a:r>
                <a:rPr lang="en-US" altLang="zh-CN" sz="2000">
                  <a:solidFill>
                    <a:schemeClr val="bg2"/>
                  </a:solidFill>
                </a:rPr>
                <a:t>/ V</a:t>
              </a:r>
            </a:p>
          </p:txBody>
        </p:sp>
        <p:sp>
          <p:nvSpPr>
            <p:cNvPr id="86026" name="Text Box 55"/>
            <p:cNvSpPr txBox="1">
              <a:spLocks noChangeArrowheads="1"/>
            </p:cNvSpPr>
            <p:nvPr/>
          </p:nvSpPr>
          <p:spPr bwMode="auto">
            <a:xfrm>
              <a:off x="4186" y="2093"/>
              <a:ext cx="276"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0.2</a:t>
              </a:r>
            </a:p>
          </p:txBody>
        </p:sp>
        <p:sp>
          <p:nvSpPr>
            <p:cNvPr id="86027" name="Text Box 56"/>
            <p:cNvSpPr txBox="1">
              <a:spLocks noChangeArrowheads="1"/>
            </p:cNvSpPr>
            <p:nvPr/>
          </p:nvSpPr>
          <p:spPr bwMode="auto">
            <a:xfrm>
              <a:off x="4474" y="2093"/>
              <a:ext cx="276"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0.4</a:t>
              </a:r>
            </a:p>
          </p:txBody>
        </p:sp>
        <p:sp>
          <p:nvSpPr>
            <p:cNvPr id="86028" name="Text Box 57"/>
            <p:cNvSpPr txBox="1">
              <a:spLocks noChangeArrowheads="1"/>
            </p:cNvSpPr>
            <p:nvPr/>
          </p:nvSpPr>
          <p:spPr bwMode="auto">
            <a:xfrm>
              <a:off x="3413" y="1884"/>
              <a:ext cx="340"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 25</a:t>
              </a:r>
            </a:p>
          </p:txBody>
        </p:sp>
        <p:sp>
          <p:nvSpPr>
            <p:cNvPr id="86029" name="Text Box 58"/>
            <p:cNvSpPr txBox="1">
              <a:spLocks noChangeArrowheads="1"/>
            </p:cNvSpPr>
            <p:nvPr/>
          </p:nvSpPr>
          <p:spPr bwMode="auto">
            <a:xfrm>
              <a:off x="3060" y="1884"/>
              <a:ext cx="340"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 50</a:t>
              </a:r>
            </a:p>
          </p:txBody>
        </p:sp>
        <p:sp>
          <p:nvSpPr>
            <p:cNvPr id="86030" name="Text Box 59"/>
            <p:cNvSpPr txBox="1">
              <a:spLocks noChangeArrowheads="1"/>
            </p:cNvSpPr>
            <p:nvPr/>
          </p:nvSpPr>
          <p:spPr bwMode="auto">
            <a:xfrm>
              <a:off x="3856" y="1713"/>
              <a:ext cx="188"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5</a:t>
              </a:r>
            </a:p>
          </p:txBody>
        </p:sp>
        <p:sp>
          <p:nvSpPr>
            <p:cNvPr id="86031" name="Text Box 60"/>
            <p:cNvSpPr txBox="1">
              <a:spLocks noChangeArrowheads="1"/>
            </p:cNvSpPr>
            <p:nvPr/>
          </p:nvSpPr>
          <p:spPr bwMode="auto">
            <a:xfrm>
              <a:off x="3796" y="1449"/>
              <a:ext cx="260"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10</a:t>
              </a:r>
            </a:p>
          </p:txBody>
        </p:sp>
        <p:sp>
          <p:nvSpPr>
            <p:cNvPr id="86032" name="Text Box 61"/>
            <p:cNvSpPr txBox="1">
              <a:spLocks noChangeArrowheads="1"/>
            </p:cNvSpPr>
            <p:nvPr/>
          </p:nvSpPr>
          <p:spPr bwMode="auto">
            <a:xfrm>
              <a:off x="3796" y="1171"/>
              <a:ext cx="260" cy="231"/>
            </a:xfrm>
            <a:prstGeom prst="rect">
              <a:avLst/>
            </a:prstGeom>
            <a:noFill/>
            <a:ln w="9525">
              <a:noFill/>
              <a:miter lim="800000"/>
              <a:headEnd/>
              <a:tailEnd type="none" w="sm" len="lg"/>
            </a:ln>
          </p:spPr>
          <p:txBody>
            <a:bodyPr wrap="none" anchor="ctr">
              <a:spAutoFit/>
            </a:bodyPr>
            <a:lstStyle/>
            <a:p>
              <a:r>
                <a:rPr lang="en-US" altLang="zh-CN">
                  <a:solidFill>
                    <a:schemeClr val="bg2"/>
                  </a:solidFill>
                </a:rPr>
                <a:t>15</a:t>
              </a:r>
            </a:p>
          </p:txBody>
        </p:sp>
        <p:sp>
          <p:nvSpPr>
            <p:cNvPr id="86033" name="Text Box 62"/>
            <p:cNvSpPr txBox="1">
              <a:spLocks noChangeArrowheads="1"/>
            </p:cNvSpPr>
            <p:nvPr/>
          </p:nvSpPr>
          <p:spPr bwMode="auto">
            <a:xfrm>
              <a:off x="3690" y="2140"/>
              <a:ext cx="404"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–0.01</a:t>
              </a:r>
            </a:p>
          </p:txBody>
        </p:sp>
        <p:sp>
          <p:nvSpPr>
            <p:cNvPr id="86034" name="Text Box 63"/>
            <p:cNvSpPr txBox="1">
              <a:spLocks noChangeArrowheads="1"/>
            </p:cNvSpPr>
            <p:nvPr/>
          </p:nvSpPr>
          <p:spPr bwMode="auto">
            <a:xfrm>
              <a:off x="3690" y="2320"/>
              <a:ext cx="404" cy="212"/>
            </a:xfrm>
            <a:prstGeom prst="rect">
              <a:avLst/>
            </a:prstGeom>
            <a:noFill/>
            <a:ln w="9525">
              <a:noFill/>
              <a:miter lim="800000"/>
              <a:headEnd/>
              <a:tailEnd type="none" w="sm" len="lg"/>
            </a:ln>
          </p:spPr>
          <p:txBody>
            <a:bodyPr wrap="none" anchor="ctr">
              <a:spAutoFit/>
            </a:bodyPr>
            <a:lstStyle/>
            <a:p>
              <a:r>
                <a:rPr lang="en-US" altLang="zh-CN" sz="1600">
                  <a:solidFill>
                    <a:schemeClr val="bg2"/>
                  </a:solidFill>
                </a:rPr>
                <a:t>–0.02</a:t>
              </a:r>
            </a:p>
          </p:txBody>
        </p:sp>
        <p:sp>
          <p:nvSpPr>
            <p:cNvPr id="86035" name="Text Box 64"/>
            <p:cNvSpPr txBox="1">
              <a:spLocks noChangeArrowheads="1"/>
            </p:cNvSpPr>
            <p:nvPr/>
          </p:nvSpPr>
          <p:spPr bwMode="auto">
            <a:xfrm>
              <a:off x="4036" y="2063"/>
              <a:ext cx="188" cy="231"/>
            </a:xfrm>
            <a:prstGeom prst="rect">
              <a:avLst/>
            </a:prstGeom>
            <a:noFill/>
            <a:ln w="38100">
              <a:noFill/>
              <a:miter lim="800000"/>
              <a:headEnd/>
              <a:tailEnd type="none" w="sm" len="lg"/>
            </a:ln>
          </p:spPr>
          <p:txBody>
            <a:bodyPr wrap="none" anchor="ctr">
              <a:spAutoFit/>
            </a:bodyPr>
            <a:lstStyle/>
            <a:p>
              <a:r>
                <a:rPr lang="en-US" altLang="zh-CN">
                  <a:solidFill>
                    <a:schemeClr val="bg2"/>
                  </a:solidFill>
                  <a:ea typeface="方正琥珀繁体" pitchFamily="2" charset="-122"/>
                </a:rPr>
                <a:t>0</a:t>
              </a:r>
            </a:p>
          </p:txBody>
        </p:sp>
        <p:sp>
          <p:nvSpPr>
            <p:cNvPr id="86036" name="Freeform 65"/>
            <p:cNvSpPr>
              <a:spLocks/>
            </p:cNvSpPr>
            <p:nvPr/>
          </p:nvSpPr>
          <p:spPr bwMode="auto">
            <a:xfrm>
              <a:off x="3273" y="2102"/>
              <a:ext cx="788" cy="760"/>
            </a:xfrm>
            <a:custGeom>
              <a:avLst/>
              <a:gdLst>
                <a:gd name="T0" fmla="*/ 740 w 788"/>
                <a:gd name="T1" fmla="*/ 0 h 997"/>
                <a:gd name="T2" fmla="*/ 686 w 788"/>
                <a:gd name="T3" fmla="*/ 9 h 997"/>
                <a:gd name="T4" fmla="*/ 128 w 788"/>
                <a:gd name="T5" fmla="*/ 30 h 997"/>
                <a:gd name="T6" fmla="*/ 0 w 788"/>
                <a:gd name="T7" fmla="*/ 149 h 997"/>
                <a:gd name="T8" fmla="*/ 0 60000 65536"/>
                <a:gd name="T9" fmla="*/ 0 60000 65536"/>
                <a:gd name="T10" fmla="*/ 0 60000 65536"/>
                <a:gd name="T11" fmla="*/ 0 60000 65536"/>
                <a:gd name="T12" fmla="*/ 0 w 788"/>
                <a:gd name="T13" fmla="*/ 0 h 997"/>
                <a:gd name="T14" fmla="*/ 788 w 788"/>
                <a:gd name="T15" fmla="*/ 997 h 997"/>
              </a:gdLst>
              <a:ahLst/>
              <a:cxnLst>
                <a:cxn ang="T8">
                  <a:pos x="T0" y="T1"/>
                </a:cxn>
                <a:cxn ang="T9">
                  <a:pos x="T2" y="T3"/>
                </a:cxn>
                <a:cxn ang="T10">
                  <a:pos x="T4" y="T5"/>
                </a:cxn>
                <a:cxn ang="T11">
                  <a:pos x="T6" y="T7"/>
                </a:cxn>
              </a:cxnLst>
              <a:rect l="T12" t="T13" r="T14" b="T15"/>
              <a:pathLst>
                <a:path w="788" h="997">
                  <a:moveTo>
                    <a:pt x="740" y="0"/>
                  </a:moveTo>
                  <a:cubicBezTo>
                    <a:pt x="732" y="12"/>
                    <a:pt x="788" y="31"/>
                    <a:pt x="686" y="64"/>
                  </a:cubicBezTo>
                  <a:cubicBezTo>
                    <a:pt x="584" y="97"/>
                    <a:pt x="242" y="46"/>
                    <a:pt x="128" y="201"/>
                  </a:cubicBezTo>
                  <a:cubicBezTo>
                    <a:pt x="14" y="356"/>
                    <a:pt x="27" y="831"/>
                    <a:pt x="0" y="997"/>
                  </a:cubicBezTo>
                </a:path>
              </a:pathLst>
            </a:custGeom>
            <a:noFill/>
            <a:ln w="38100">
              <a:solidFill>
                <a:srgbClr val="0033CC"/>
              </a:solidFill>
              <a:round/>
              <a:headEnd/>
              <a:tailEnd type="none" w="sm" len="lg"/>
            </a:ln>
          </p:spPr>
          <p:txBody>
            <a:bodyPr wrap="none" anchor="ctr"/>
            <a:lstStyle/>
            <a:p>
              <a:endParaRPr lang="zh-CN" altLang="en-US"/>
            </a:p>
          </p:txBody>
        </p:sp>
        <p:sp>
          <p:nvSpPr>
            <p:cNvPr id="86037" name="Freeform 66"/>
            <p:cNvSpPr>
              <a:spLocks/>
            </p:cNvSpPr>
            <p:nvPr/>
          </p:nvSpPr>
          <p:spPr bwMode="auto">
            <a:xfrm>
              <a:off x="4035" y="1216"/>
              <a:ext cx="300" cy="900"/>
            </a:xfrm>
            <a:custGeom>
              <a:avLst/>
              <a:gdLst>
                <a:gd name="T0" fmla="*/ 0 w 475"/>
                <a:gd name="T1" fmla="*/ 743 h 948"/>
                <a:gd name="T2" fmla="*/ 48 w 475"/>
                <a:gd name="T3" fmla="*/ 647 h 948"/>
                <a:gd name="T4" fmla="*/ 75 w 475"/>
                <a:gd name="T5" fmla="*/ 0 h 948"/>
                <a:gd name="T6" fmla="*/ 0 60000 65536"/>
                <a:gd name="T7" fmla="*/ 0 60000 65536"/>
                <a:gd name="T8" fmla="*/ 0 60000 65536"/>
                <a:gd name="T9" fmla="*/ 0 w 475"/>
                <a:gd name="T10" fmla="*/ 0 h 948"/>
                <a:gd name="T11" fmla="*/ 475 w 475"/>
                <a:gd name="T12" fmla="*/ 948 h 948"/>
              </a:gdLst>
              <a:ahLst/>
              <a:cxnLst>
                <a:cxn ang="T6">
                  <a:pos x="T0" y="T1"/>
                </a:cxn>
                <a:cxn ang="T7">
                  <a:pos x="T2" y="T3"/>
                </a:cxn>
                <a:cxn ang="T8">
                  <a:pos x="T4" y="T5"/>
                </a:cxn>
              </a:cxnLst>
              <a:rect l="T9" t="T10" r="T11" b="T12"/>
              <a:pathLst>
                <a:path w="475" h="948">
                  <a:moveTo>
                    <a:pt x="0" y="915"/>
                  </a:moveTo>
                  <a:cubicBezTo>
                    <a:pt x="50" y="895"/>
                    <a:pt x="222" y="948"/>
                    <a:pt x="301" y="796"/>
                  </a:cubicBezTo>
                  <a:cubicBezTo>
                    <a:pt x="380" y="644"/>
                    <a:pt x="439" y="166"/>
                    <a:pt x="475" y="0"/>
                  </a:cubicBezTo>
                </a:path>
              </a:pathLst>
            </a:custGeom>
            <a:noFill/>
            <a:ln w="38100">
              <a:solidFill>
                <a:srgbClr val="FF0066"/>
              </a:solidFill>
              <a:round/>
              <a:headEnd/>
              <a:tailEnd type="none" w="sm" len="lg"/>
            </a:ln>
          </p:spPr>
          <p:txBody>
            <a:bodyPr wrap="none" anchor="ctr"/>
            <a:lstStyle/>
            <a:p>
              <a:endParaRPr lang="zh-CN" altLang="en-US"/>
            </a:p>
          </p:txBody>
        </p:sp>
        <p:grpSp>
          <p:nvGrpSpPr>
            <p:cNvPr id="86038" name="Group 67"/>
            <p:cNvGrpSpPr>
              <a:grpSpLocks/>
            </p:cNvGrpSpPr>
            <p:nvPr/>
          </p:nvGrpSpPr>
          <p:grpSpPr bwMode="auto">
            <a:xfrm>
              <a:off x="4022" y="1350"/>
              <a:ext cx="48" cy="480"/>
              <a:chOff x="1496" y="1392"/>
              <a:chExt cx="48" cy="480"/>
            </a:xfrm>
          </p:grpSpPr>
          <p:sp>
            <p:nvSpPr>
              <p:cNvPr id="86043" name="Line 68"/>
              <p:cNvSpPr>
                <a:spLocks noChangeShapeType="1"/>
              </p:cNvSpPr>
              <p:nvPr/>
            </p:nvSpPr>
            <p:spPr bwMode="auto">
              <a:xfrm>
                <a:off x="1496" y="1872"/>
                <a:ext cx="48" cy="0"/>
              </a:xfrm>
              <a:prstGeom prst="line">
                <a:avLst/>
              </a:prstGeom>
              <a:noFill/>
              <a:ln w="12700">
                <a:solidFill>
                  <a:schemeClr val="bg2"/>
                </a:solidFill>
                <a:round/>
                <a:headEnd/>
                <a:tailEnd type="none" w="sm" len="lg"/>
              </a:ln>
            </p:spPr>
            <p:txBody>
              <a:bodyPr wrap="none" anchor="ctr"/>
              <a:lstStyle/>
              <a:p>
                <a:endParaRPr lang="zh-CN" altLang="en-US"/>
              </a:p>
            </p:txBody>
          </p:sp>
          <p:sp>
            <p:nvSpPr>
              <p:cNvPr id="86044" name="Line 69"/>
              <p:cNvSpPr>
                <a:spLocks noChangeShapeType="1"/>
              </p:cNvSpPr>
              <p:nvPr/>
            </p:nvSpPr>
            <p:spPr bwMode="auto">
              <a:xfrm>
                <a:off x="1496" y="1632"/>
                <a:ext cx="48" cy="0"/>
              </a:xfrm>
              <a:prstGeom prst="line">
                <a:avLst/>
              </a:prstGeom>
              <a:noFill/>
              <a:ln w="12700">
                <a:solidFill>
                  <a:schemeClr val="bg2"/>
                </a:solidFill>
                <a:round/>
                <a:headEnd/>
                <a:tailEnd type="none" w="sm" len="lg"/>
              </a:ln>
            </p:spPr>
            <p:txBody>
              <a:bodyPr wrap="none" anchor="ctr"/>
              <a:lstStyle/>
              <a:p>
                <a:endParaRPr lang="zh-CN" altLang="en-US"/>
              </a:p>
            </p:txBody>
          </p:sp>
          <p:sp>
            <p:nvSpPr>
              <p:cNvPr id="86045" name="Line 70"/>
              <p:cNvSpPr>
                <a:spLocks noChangeShapeType="1"/>
              </p:cNvSpPr>
              <p:nvPr/>
            </p:nvSpPr>
            <p:spPr bwMode="auto">
              <a:xfrm>
                <a:off x="1496" y="1392"/>
                <a:ext cx="48" cy="0"/>
              </a:xfrm>
              <a:prstGeom prst="line">
                <a:avLst/>
              </a:prstGeom>
              <a:noFill/>
              <a:ln w="9525">
                <a:solidFill>
                  <a:schemeClr val="bg2"/>
                </a:solidFill>
                <a:round/>
                <a:headEnd/>
                <a:tailEnd type="none" w="sm" len="lg"/>
              </a:ln>
            </p:spPr>
            <p:txBody>
              <a:bodyPr wrap="none" anchor="ctr"/>
              <a:lstStyle/>
              <a:p>
                <a:endParaRPr lang="zh-CN" altLang="en-US"/>
              </a:p>
            </p:txBody>
          </p:sp>
        </p:grpSp>
        <p:sp>
          <p:nvSpPr>
            <p:cNvPr id="86039" name="Line 71"/>
            <p:cNvSpPr>
              <a:spLocks noChangeShapeType="1"/>
            </p:cNvSpPr>
            <p:nvPr/>
          </p:nvSpPr>
          <p:spPr bwMode="auto">
            <a:xfrm>
              <a:off x="3662" y="2064"/>
              <a:ext cx="0" cy="48"/>
            </a:xfrm>
            <a:prstGeom prst="line">
              <a:avLst/>
            </a:prstGeom>
            <a:noFill/>
            <a:ln w="12700">
              <a:solidFill>
                <a:schemeClr val="bg2"/>
              </a:solidFill>
              <a:round/>
              <a:headEnd/>
              <a:tailEnd type="none" w="sm" len="lg"/>
            </a:ln>
          </p:spPr>
          <p:txBody>
            <a:bodyPr wrap="none" anchor="ctr"/>
            <a:lstStyle/>
            <a:p>
              <a:endParaRPr lang="zh-CN" altLang="en-US"/>
            </a:p>
          </p:txBody>
        </p:sp>
        <p:sp>
          <p:nvSpPr>
            <p:cNvPr id="86040" name="Line 72"/>
            <p:cNvSpPr>
              <a:spLocks noChangeShapeType="1"/>
            </p:cNvSpPr>
            <p:nvPr/>
          </p:nvSpPr>
          <p:spPr bwMode="auto">
            <a:xfrm>
              <a:off x="3320" y="2052"/>
              <a:ext cx="0" cy="48"/>
            </a:xfrm>
            <a:prstGeom prst="line">
              <a:avLst/>
            </a:prstGeom>
            <a:noFill/>
            <a:ln w="12700">
              <a:solidFill>
                <a:schemeClr val="bg2"/>
              </a:solidFill>
              <a:round/>
              <a:headEnd/>
              <a:tailEnd type="none" w="sm" len="lg"/>
            </a:ln>
          </p:spPr>
          <p:txBody>
            <a:bodyPr wrap="none" anchor="ctr"/>
            <a:lstStyle/>
            <a:p>
              <a:endParaRPr lang="zh-CN" altLang="en-US"/>
            </a:p>
          </p:txBody>
        </p:sp>
        <p:sp>
          <p:nvSpPr>
            <p:cNvPr id="86041" name="Line 73"/>
            <p:cNvSpPr>
              <a:spLocks noChangeShapeType="1"/>
            </p:cNvSpPr>
            <p:nvPr/>
          </p:nvSpPr>
          <p:spPr bwMode="auto">
            <a:xfrm>
              <a:off x="4544" y="2052"/>
              <a:ext cx="0" cy="48"/>
            </a:xfrm>
            <a:prstGeom prst="line">
              <a:avLst/>
            </a:prstGeom>
            <a:noFill/>
            <a:ln w="12700">
              <a:solidFill>
                <a:schemeClr val="bg2"/>
              </a:solidFill>
              <a:round/>
              <a:headEnd/>
              <a:tailEnd type="none" w="sm" len="lg"/>
            </a:ln>
          </p:spPr>
          <p:txBody>
            <a:bodyPr wrap="none" anchor="ctr"/>
            <a:lstStyle/>
            <a:p>
              <a:endParaRPr lang="zh-CN" altLang="en-US"/>
            </a:p>
          </p:txBody>
        </p:sp>
        <p:sp>
          <p:nvSpPr>
            <p:cNvPr id="86042" name="Line 74"/>
            <p:cNvSpPr>
              <a:spLocks noChangeShapeType="1"/>
            </p:cNvSpPr>
            <p:nvPr/>
          </p:nvSpPr>
          <p:spPr bwMode="auto">
            <a:xfrm>
              <a:off x="4292" y="2070"/>
              <a:ext cx="0" cy="48"/>
            </a:xfrm>
            <a:prstGeom prst="line">
              <a:avLst/>
            </a:prstGeom>
            <a:noFill/>
            <a:ln w="12700">
              <a:solidFill>
                <a:schemeClr val="bg2"/>
              </a:solidFill>
              <a:round/>
              <a:headEnd/>
              <a:tailEnd type="none" w="sm" len="lg"/>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58735"/>
                                        </p:tgtEl>
                                        <p:attrNameLst>
                                          <p:attrName>style.visibility</p:attrName>
                                        </p:attrNameLst>
                                      </p:cBhvr>
                                      <p:to>
                                        <p:strVal val="visible"/>
                                      </p:to>
                                    </p:set>
                                    <p:animEffect transition="in" filter="wipe(down)">
                                      <p:cBhvr>
                                        <p:cTn id="18" dur="500"/>
                                        <p:tgtEl>
                                          <p:spTgt spid="15873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58736"/>
                                        </p:tgtEl>
                                        <p:attrNameLst>
                                          <p:attrName>style.visibility</p:attrName>
                                        </p:attrNameLst>
                                      </p:cBhvr>
                                      <p:to>
                                        <p:strVal val="visible"/>
                                      </p:to>
                                    </p:set>
                                    <p:animEffect transition="in" filter="wipe(down)">
                                      <p:cBhvr>
                                        <p:cTn id="23" dur="500"/>
                                        <p:tgtEl>
                                          <p:spTgt spid="158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p:bldP spid="15873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059113" y="1319213"/>
            <a:ext cx="3452812" cy="3216275"/>
            <a:chOff x="2973" y="940"/>
            <a:chExt cx="2175" cy="2026"/>
          </a:xfrm>
        </p:grpSpPr>
        <p:sp>
          <p:nvSpPr>
            <p:cNvPr id="14349" name="Line 4"/>
            <p:cNvSpPr>
              <a:spLocks noChangeShapeType="1"/>
            </p:cNvSpPr>
            <p:nvPr/>
          </p:nvSpPr>
          <p:spPr bwMode="auto">
            <a:xfrm flipV="1">
              <a:off x="3059" y="2443"/>
              <a:ext cx="2089" cy="8"/>
            </a:xfrm>
            <a:prstGeom prst="line">
              <a:avLst/>
            </a:prstGeom>
            <a:noFill/>
            <a:ln w="28575">
              <a:solidFill>
                <a:srgbClr val="000000"/>
              </a:solidFill>
              <a:round/>
              <a:headEnd type="none" w="sm" len="sm"/>
              <a:tailEnd type="stealth" w="med" len="lg"/>
            </a:ln>
          </p:spPr>
          <p:txBody>
            <a:bodyPr anchor="ctr"/>
            <a:lstStyle/>
            <a:p>
              <a:endParaRPr lang="zh-CN" altLang="en-US"/>
            </a:p>
          </p:txBody>
        </p:sp>
        <p:sp>
          <p:nvSpPr>
            <p:cNvPr id="14350" name="Line 5"/>
            <p:cNvSpPr>
              <a:spLocks noChangeShapeType="1"/>
            </p:cNvSpPr>
            <p:nvPr/>
          </p:nvSpPr>
          <p:spPr bwMode="auto">
            <a:xfrm>
              <a:off x="4148" y="1031"/>
              <a:ext cx="2" cy="1920"/>
            </a:xfrm>
            <a:prstGeom prst="line">
              <a:avLst/>
            </a:prstGeom>
            <a:noFill/>
            <a:ln w="28575">
              <a:solidFill>
                <a:srgbClr val="000000"/>
              </a:solidFill>
              <a:round/>
              <a:headEnd type="stealth" w="med" len="lg"/>
              <a:tailEnd type="none" w="sm" len="sm"/>
            </a:ln>
          </p:spPr>
          <p:txBody>
            <a:bodyPr anchor="ctr"/>
            <a:lstStyle/>
            <a:p>
              <a:endParaRPr lang="zh-CN" altLang="en-US"/>
            </a:p>
          </p:txBody>
        </p:sp>
        <p:sp>
          <p:nvSpPr>
            <p:cNvPr id="14351" name="Freeform 6"/>
            <p:cNvSpPr>
              <a:spLocks/>
            </p:cNvSpPr>
            <p:nvPr/>
          </p:nvSpPr>
          <p:spPr bwMode="auto">
            <a:xfrm>
              <a:off x="4143" y="1297"/>
              <a:ext cx="314" cy="1152"/>
            </a:xfrm>
            <a:custGeom>
              <a:avLst/>
              <a:gdLst>
                <a:gd name="T0" fmla="*/ 0 w 903"/>
                <a:gd name="T1" fmla="*/ 1 h 1632"/>
                <a:gd name="T2" fmla="*/ 0 w 903"/>
                <a:gd name="T3" fmla="*/ 1 h 1632"/>
                <a:gd name="T4" fmla="*/ 0 w 903"/>
                <a:gd name="T5" fmla="*/ 1 h 1632"/>
                <a:gd name="T6" fmla="*/ 0 w 903"/>
                <a:gd name="T7" fmla="*/ 1 h 1632"/>
                <a:gd name="T8" fmla="*/ 0 w 903"/>
                <a:gd name="T9" fmla="*/ 1 h 1632"/>
                <a:gd name="T10" fmla="*/ 0 w 903"/>
                <a:gd name="T11" fmla="*/ 1 h 1632"/>
                <a:gd name="T12" fmla="*/ 0 w 903"/>
                <a:gd name="T13" fmla="*/ 0 h 1632"/>
                <a:gd name="T14" fmla="*/ 0 60000 65536"/>
                <a:gd name="T15" fmla="*/ 0 60000 65536"/>
                <a:gd name="T16" fmla="*/ 0 60000 65536"/>
                <a:gd name="T17" fmla="*/ 0 60000 65536"/>
                <a:gd name="T18" fmla="*/ 0 60000 65536"/>
                <a:gd name="T19" fmla="*/ 0 60000 65536"/>
                <a:gd name="T20" fmla="*/ 0 60000 65536"/>
                <a:gd name="T21" fmla="*/ 0 w 903"/>
                <a:gd name="T22" fmla="*/ 0 h 1632"/>
                <a:gd name="T23" fmla="*/ 903 w 903"/>
                <a:gd name="T24" fmla="*/ 1632 h 1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3" h="1632">
                  <a:moveTo>
                    <a:pt x="0" y="1617"/>
                  </a:moveTo>
                  <a:cubicBezTo>
                    <a:pt x="102" y="1624"/>
                    <a:pt x="205" y="1632"/>
                    <a:pt x="288" y="1620"/>
                  </a:cubicBezTo>
                  <a:cubicBezTo>
                    <a:pt x="371" y="1608"/>
                    <a:pt x="445" y="1577"/>
                    <a:pt x="498" y="1545"/>
                  </a:cubicBezTo>
                  <a:cubicBezTo>
                    <a:pt x="551" y="1513"/>
                    <a:pt x="568" y="1493"/>
                    <a:pt x="603" y="1425"/>
                  </a:cubicBezTo>
                  <a:cubicBezTo>
                    <a:pt x="638" y="1357"/>
                    <a:pt x="673" y="1277"/>
                    <a:pt x="708" y="1140"/>
                  </a:cubicBezTo>
                  <a:cubicBezTo>
                    <a:pt x="743" y="1003"/>
                    <a:pt x="781" y="790"/>
                    <a:pt x="813" y="600"/>
                  </a:cubicBezTo>
                  <a:cubicBezTo>
                    <a:pt x="845" y="410"/>
                    <a:pt x="874" y="205"/>
                    <a:pt x="903" y="0"/>
                  </a:cubicBezTo>
                </a:path>
              </a:pathLst>
            </a:custGeom>
            <a:noFill/>
            <a:ln w="28575">
              <a:solidFill>
                <a:srgbClr val="CC6600"/>
              </a:solidFill>
              <a:round/>
              <a:headEnd/>
              <a:tailEnd/>
            </a:ln>
          </p:spPr>
          <p:txBody>
            <a:bodyPr/>
            <a:lstStyle/>
            <a:p>
              <a:endParaRPr lang="zh-CN" altLang="en-US"/>
            </a:p>
          </p:txBody>
        </p:sp>
        <p:sp>
          <p:nvSpPr>
            <p:cNvPr id="14352" name="Line 7"/>
            <p:cNvSpPr>
              <a:spLocks noChangeShapeType="1"/>
            </p:cNvSpPr>
            <p:nvPr/>
          </p:nvSpPr>
          <p:spPr bwMode="auto">
            <a:xfrm>
              <a:off x="3011" y="2522"/>
              <a:ext cx="1111" cy="0"/>
            </a:xfrm>
            <a:prstGeom prst="line">
              <a:avLst/>
            </a:prstGeom>
            <a:noFill/>
            <a:ln w="28575">
              <a:solidFill>
                <a:schemeClr val="accent2"/>
              </a:solidFill>
              <a:round/>
              <a:headEnd/>
              <a:tailEnd/>
            </a:ln>
          </p:spPr>
          <p:txBody>
            <a:bodyPr/>
            <a:lstStyle/>
            <a:p>
              <a:endParaRPr lang="zh-CN" altLang="en-US"/>
            </a:p>
          </p:txBody>
        </p:sp>
        <p:sp>
          <p:nvSpPr>
            <p:cNvPr id="14353" name="Freeform 8"/>
            <p:cNvSpPr>
              <a:spLocks/>
            </p:cNvSpPr>
            <p:nvPr/>
          </p:nvSpPr>
          <p:spPr bwMode="auto">
            <a:xfrm>
              <a:off x="4123" y="2406"/>
              <a:ext cx="30" cy="119"/>
            </a:xfrm>
            <a:custGeom>
              <a:avLst/>
              <a:gdLst>
                <a:gd name="T0" fmla="*/ 0 w 87"/>
                <a:gd name="T1" fmla="*/ 0 h 168"/>
                <a:gd name="T2" fmla="*/ 0 w 87"/>
                <a:gd name="T3" fmla="*/ 1 h 168"/>
                <a:gd name="T4" fmla="*/ 0 60000 65536"/>
                <a:gd name="T5" fmla="*/ 0 60000 65536"/>
                <a:gd name="T6" fmla="*/ 0 w 87"/>
                <a:gd name="T7" fmla="*/ 0 h 168"/>
                <a:gd name="T8" fmla="*/ 87 w 87"/>
                <a:gd name="T9" fmla="*/ 168 h 168"/>
              </a:gdLst>
              <a:ahLst/>
              <a:cxnLst>
                <a:cxn ang="T4">
                  <a:pos x="T0" y="T1"/>
                </a:cxn>
                <a:cxn ang="T5">
                  <a:pos x="T2" y="T3"/>
                </a:cxn>
              </a:cxnLst>
              <a:rect l="T6" t="T7" r="T8" b="T9"/>
              <a:pathLst>
                <a:path w="87" h="168">
                  <a:moveTo>
                    <a:pt x="87" y="0"/>
                  </a:moveTo>
                  <a:cubicBezTo>
                    <a:pt x="55" y="72"/>
                    <a:pt x="24" y="145"/>
                    <a:pt x="0" y="168"/>
                  </a:cubicBezTo>
                </a:path>
              </a:pathLst>
            </a:custGeom>
            <a:noFill/>
            <a:ln w="9525">
              <a:solidFill>
                <a:srgbClr val="000000"/>
              </a:solidFill>
              <a:round/>
              <a:headEnd/>
              <a:tailEnd/>
            </a:ln>
          </p:spPr>
          <p:txBody>
            <a:bodyPr/>
            <a:lstStyle/>
            <a:p>
              <a:endParaRPr lang="zh-CN" altLang="en-US"/>
            </a:p>
          </p:txBody>
        </p:sp>
        <p:sp>
          <p:nvSpPr>
            <p:cNvPr id="14354" name="Line 9"/>
            <p:cNvSpPr>
              <a:spLocks noChangeShapeType="1"/>
            </p:cNvSpPr>
            <p:nvPr/>
          </p:nvSpPr>
          <p:spPr bwMode="auto">
            <a:xfrm flipV="1">
              <a:off x="4553" y="1461"/>
              <a:ext cx="125" cy="221"/>
            </a:xfrm>
            <a:prstGeom prst="line">
              <a:avLst/>
            </a:prstGeom>
            <a:noFill/>
            <a:ln w="9525">
              <a:solidFill>
                <a:srgbClr val="000000"/>
              </a:solidFill>
              <a:round/>
              <a:headEnd/>
              <a:tailEnd/>
            </a:ln>
          </p:spPr>
          <p:txBody>
            <a:bodyPr/>
            <a:lstStyle/>
            <a:p>
              <a:endParaRPr lang="zh-CN" altLang="en-US"/>
            </a:p>
          </p:txBody>
        </p:sp>
        <p:graphicFrame>
          <p:nvGraphicFramePr>
            <p:cNvPr id="14338" name="Object 10"/>
            <p:cNvGraphicFramePr>
              <a:graphicFrameLocks/>
            </p:cNvGraphicFramePr>
            <p:nvPr/>
          </p:nvGraphicFramePr>
          <p:xfrm>
            <a:off x="3942" y="940"/>
            <a:ext cx="109" cy="279"/>
          </p:xfrm>
          <a:graphic>
            <a:graphicData uri="http://schemas.openxmlformats.org/presentationml/2006/ole">
              <p:oleObj spid="_x0000_s14338" name="Equation" r:id="rId4" imgW="126720" imgH="164880" progId="Equation.DSMT4">
                <p:embed/>
              </p:oleObj>
            </a:graphicData>
          </a:graphic>
        </p:graphicFrame>
        <p:graphicFrame>
          <p:nvGraphicFramePr>
            <p:cNvPr id="14339" name="Object 11"/>
            <p:cNvGraphicFramePr>
              <a:graphicFrameLocks noChangeAspect="1"/>
            </p:cNvGraphicFramePr>
            <p:nvPr/>
          </p:nvGraphicFramePr>
          <p:xfrm>
            <a:off x="4832" y="2246"/>
            <a:ext cx="241" cy="230"/>
          </p:xfrm>
          <a:graphic>
            <a:graphicData uri="http://schemas.openxmlformats.org/presentationml/2006/ole">
              <p:oleObj spid="_x0000_s14339" name="Equation" r:id="rId5" imgW="164885" imgH="164885" progId="Equation.DSMT4">
                <p:embed/>
              </p:oleObj>
            </a:graphicData>
          </a:graphic>
        </p:graphicFrame>
        <p:graphicFrame>
          <p:nvGraphicFramePr>
            <p:cNvPr id="14340" name="Object 12"/>
            <p:cNvGraphicFramePr>
              <a:graphicFrameLocks noChangeAspect="1"/>
            </p:cNvGraphicFramePr>
            <p:nvPr/>
          </p:nvGraphicFramePr>
          <p:xfrm>
            <a:off x="4057" y="2292"/>
            <a:ext cx="68" cy="192"/>
          </p:xfrm>
          <a:graphic>
            <a:graphicData uri="http://schemas.openxmlformats.org/presentationml/2006/ole">
              <p:oleObj spid="_x0000_s14340" name="Equation" r:id="rId6" imgW="114102" imgH="177492" progId="Equation.DSMT4">
                <p:embed/>
              </p:oleObj>
            </a:graphicData>
          </a:graphic>
        </p:graphicFrame>
        <p:sp>
          <p:nvSpPr>
            <p:cNvPr id="14355" name="Freeform 13"/>
            <p:cNvSpPr>
              <a:spLocks/>
            </p:cNvSpPr>
            <p:nvPr/>
          </p:nvSpPr>
          <p:spPr bwMode="auto">
            <a:xfrm>
              <a:off x="4136" y="1313"/>
              <a:ext cx="464" cy="1141"/>
            </a:xfrm>
            <a:custGeom>
              <a:avLst/>
              <a:gdLst>
                <a:gd name="T0" fmla="*/ 0 w 903"/>
                <a:gd name="T1" fmla="*/ 1 h 1632"/>
                <a:gd name="T2" fmla="*/ 1 w 903"/>
                <a:gd name="T3" fmla="*/ 1 h 1632"/>
                <a:gd name="T4" fmla="*/ 1 w 903"/>
                <a:gd name="T5" fmla="*/ 1 h 1632"/>
                <a:gd name="T6" fmla="*/ 1 w 903"/>
                <a:gd name="T7" fmla="*/ 1 h 1632"/>
                <a:gd name="T8" fmla="*/ 1 w 903"/>
                <a:gd name="T9" fmla="*/ 1 h 1632"/>
                <a:gd name="T10" fmla="*/ 1 w 903"/>
                <a:gd name="T11" fmla="*/ 1 h 1632"/>
                <a:gd name="T12" fmla="*/ 1 w 903"/>
                <a:gd name="T13" fmla="*/ 0 h 1632"/>
                <a:gd name="T14" fmla="*/ 0 60000 65536"/>
                <a:gd name="T15" fmla="*/ 0 60000 65536"/>
                <a:gd name="T16" fmla="*/ 0 60000 65536"/>
                <a:gd name="T17" fmla="*/ 0 60000 65536"/>
                <a:gd name="T18" fmla="*/ 0 60000 65536"/>
                <a:gd name="T19" fmla="*/ 0 60000 65536"/>
                <a:gd name="T20" fmla="*/ 0 60000 65536"/>
                <a:gd name="T21" fmla="*/ 0 w 903"/>
                <a:gd name="T22" fmla="*/ 0 h 1632"/>
                <a:gd name="T23" fmla="*/ 903 w 903"/>
                <a:gd name="T24" fmla="*/ 1632 h 1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3" h="1632">
                  <a:moveTo>
                    <a:pt x="0" y="1617"/>
                  </a:moveTo>
                  <a:cubicBezTo>
                    <a:pt x="102" y="1624"/>
                    <a:pt x="205" y="1632"/>
                    <a:pt x="288" y="1620"/>
                  </a:cubicBezTo>
                  <a:cubicBezTo>
                    <a:pt x="371" y="1608"/>
                    <a:pt x="445" y="1577"/>
                    <a:pt x="498" y="1545"/>
                  </a:cubicBezTo>
                  <a:cubicBezTo>
                    <a:pt x="551" y="1513"/>
                    <a:pt x="568" y="1493"/>
                    <a:pt x="603" y="1425"/>
                  </a:cubicBezTo>
                  <a:cubicBezTo>
                    <a:pt x="638" y="1357"/>
                    <a:pt x="673" y="1277"/>
                    <a:pt x="708" y="1140"/>
                  </a:cubicBezTo>
                  <a:cubicBezTo>
                    <a:pt x="743" y="1003"/>
                    <a:pt x="781" y="790"/>
                    <a:pt x="813" y="600"/>
                  </a:cubicBezTo>
                  <a:cubicBezTo>
                    <a:pt x="845" y="410"/>
                    <a:pt x="874" y="205"/>
                    <a:pt x="903" y="0"/>
                  </a:cubicBezTo>
                </a:path>
              </a:pathLst>
            </a:custGeom>
            <a:noFill/>
            <a:ln w="28575">
              <a:solidFill>
                <a:schemeClr val="accent2"/>
              </a:solidFill>
              <a:round/>
              <a:headEnd/>
              <a:tailEnd/>
            </a:ln>
          </p:spPr>
          <p:txBody>
            <a:bodyPr/>
            <a:lstStyle/>
            <a:p>
              <a:endParaRPr lang="zh-CN" altLang="en-US"/>
            </a:p>
          </p:txBody>
        </p:sp>
        <p:graphicFrame>
          <p:nvGraphicFramePr>
            <p:cNvPr id="14341" name="Object 14"/>
            <p:cNvGraphicFramePr>
              <a:graphicFrameLocks/>
            </p:cNvGraphicFramePr>
            <p:nvPr/>
          </p:nvGraphicFramePr>
          <p:xfrm>
            <a:off x="4666" y="1320"/>
            <a:ext cx="254" cy="151"/>
          </p:xfrm>
          <a:graphic>
            <a:graphicData uri="http://schemas.openxmlformats.org/presentationml/2006/ole">
              <p:oleObj spid="_x0000_s14341" name="Equation" r:id="rId7" imgW="368140" imgH="177723" progId="Equation.DSMT4">
                <p:embed/>
              </p:oleObj>
            </a:graphicData>
          </a:graphic>
        </p:graphicFrame>
        <p:sp>
          <p:nvSpPr>
            <p:cNvPr id="14356" name="Freeform 15"/>
            <p:cNvSpPr>
              <a:spLocks/>
            </p:cNvSpPr>
            <p:nvPr/>
          </p:nvSpPr>
          <p:spPr bwMode="auto">
            <a:xfrm>
              <a:off x="4085" y="2475"/>
              <a:ext cx="55" cy="190"/>
            </a:xfrm>
            <a:custGeom>
              <a:avLst/>
              <a:gdLst>
                <a:gd name="T0" fmla="*/ 1 w 87"/>
                <a:gd name="T1" fmla="*/ 0 h 270"/>
                <a:gd name="T2" fmla="*/ 0 w 87"/>
                <a:gd name="T3" fmla="*/ 1 h 270"/>
                <a:gd name="T4" fmla="*/ 0 60000 65536"/>
                <a:gd name="T5" fmla="*/ 0 60000 65536"/>
                <a:gd name="T6" fmla="*/ 0 w 87"/>
                <a:gd name="T7" fmla="*/ 0 h 270"/>
                <a:gd name="T8" fmla="*/ 87 w 87"/>
                <a:gd name="T9" fmla="*/ 270 h 270"/>
              </a:gdLst>
              <a:ahLst/>
              <a:cxnLst>
                <a:cxn ang="T4">
                  <a:pos x="T0" y="T1"/>
                </a:cxn>
                <a:cxn ang="T5">
                  <a:pos x="T2" y="T3"/>
                </a:cxn>
              </a:cxnLst>
              <a:rect l="T6" t="T7" r="T8" b="T9"/>
              <a:pathLst>
                <a:path w="87" h="270">
                  <a:moveTo>
                    <a:pt x="87" y="0"/>
                  </a:moveTo>
                  <a:cubicBezTo>
                    <a:pt x="52" y="112"/>
                    <a:pt x="17" y="225"/>
                    <a:pt x="0" y="270"/>
                  </a:cubicBezTo>
                </a:path>
              </a:pathLst>
            </a:custGeom>
            <a:noFill/>
            <a:ln w="9525">
              <a:solidFill>
                <a:srgbClr val="CC6600"/>
              </a:solidFill>
              <a:round/>
              <a:headEnd/>
              <a:tailEnd/>
            </a:ln>
          </p:spPr>
          <p:txBody>
            <a:bodyPr/>
            <a:lstStyle/>
            <a:p>
              <a:endParaRPr lang="zh-CN" altLang="en-US"/>
            </a:p>
          </p:txBody>
        </p:sp>
        <p:sp>
          <p:nvSpPr>
            <p:cNvPr id="14357" name="Line 16"/>
            <p:cNvSpPr>
              <a:spLocks noChangeShapeType="1"/>
            </p:cNvSpPr>
            <p:nvPr/>
          </p:nvSpPr>
          <p:spPr bwMode="auto">
            <a:xfrm>
              <a:off x="3485" y="2300"/>
              <a:ext cx="113" cy="221"/>
            </a:xfrm>
            <a:prstGeom prst="line">
              <a:avLst/>
            </a:prstGeom>
            <a:noFill/>
            <a:ln w="9525">
              <a:solidFill>
                <a:srgbClr val="000000"/>
              </a:solidFill>
              <a:round/>
              <a:headEnd/>
              <a:tailEnd/>
            </a:ln>
          </p:spPr>
          <p:txBody>
            <a:bodyPr/>
            <a:lstStyle/>
            <a:p>
              <a:endParaRPr lang="zh-CN" altLang="en-US"/>
            </a:p>
          </p:txBody>
        </p:sp>
        <p:sp>
          <p:nvSpPr>
            <p:cNvPr id="14358" name="Line 17"/>
            <p:cNvSpPr>
              <a:spLocks noChangeShapeType="1"/>
            </p:cNvSpPr>
            <p:nvPr/>
          </p:nvSpPr>
          <p:spPr bwMode="auto">
            <a:xfrm flipV="1">
              <a:off x="4392" y="1988"/>
              <a:ext cx="428" cy="79"/>
            </a:xfrm>
            <a:prstGeom prst="line">
              <a:avLst/>
            </a:prstGeom>
            <a:noFill/>
            <a:ln w="9525">
              <a:solidFill>
                <a:srgbClr val="000000"/>
              </a:solidFill>
              <a:round/>
              <a:headEnd/>
              <a:tailEnd/>
            </a:ln>
          </p:spPr>
          <p:txBody>
            <a:bodyPr/>
            <a:lstStyle/>
            <a:p>
              <a:endParaRPr lang="zh-CN" altLang="en-US"/>
            </a:p>
          </p:txBody>
        </p:sp>
        <p:sp>
          <p:nvSpPr>
            <p:cNvPr id="14359" name="Line 18"/>
            <p:cNvSpPr>
              <a:spLocks noChangeShapeType="1"/>
            </p:cNvSpPr>
            <p:nvPr/>
          </p:nvSpPr>
          <p:spPr bwMode="auto">
            <a:xfrm>
              <a:off x="3485" y="2662"/>
              <a:ext cx="113" cy="221"/>
            </a:xfrm>
            <a:prstGeom prst="line">
              <a:avLst/>
            </a:prstGeom>
            <a:noFill/>
            <a:ln w="9525">
              <a:solidFill>
                <a:srgbClr val="000000"/>
              </a:solidFill>
              <a:round/>
              <a:headEnd/>
              <a:tailEnd/>
            </a:ln>
          </p:spPr>
          <p:txBody>
            <a:bodyPr/>
            <a:lstStyle/>
            <a:p>
              <a:endParaRPr lang="zh-CN" altLang="en-US"/>
            </a:p>
          </p:txBody>
        </p:sp>
        <p:graphicFrame>
          <p:nvGraphicFramePr>
            <p:cNvPr id="14342" name="Object 19"/>
            <p:cNvGraphicFramePr>
              <a:graphicFrameLocks/>
            </p:cNvGraphicFramePr>
            <p:nvPr/>
          </p:nvGraphicFramePr>
          <p:xfrm>
            <a:off x="3354" y="2127"/>
            <a:ext cx="254" cy="151"/>
          </p:xfrm>
          <a:graphic>
            <a:graphicData uri="http://schemas.openxmlformats.org/presentationml/2006/ole">
              <p:oleObj spid="_x0000_s14342" name="Equation" r:id="rId8" imgW="368140" imgH="177723" progId="Equation.DSMT4">
                <p:embed/>
              </p:oleObj>
            </a:graphicData>
          </a:graphic>
        </p:graphicFrame>
        <p:graphicFrame>
          <p:nvGraphicFramePr>
            <p:cNvPr id="14343" name="Object 20"/>
            <p:cNvGraphicFramePr>
              <a:graphicFrameLocks/>
            </p:cNvGraphicFramePr>
            <p:nvPr/>
          </p:nvGraphicFramePr>
          <p:xfrm>
            <a:off x="4848" y="1907"/>
            <a:ext cx="254" cy="151"/>
          </p:xfrm>
          <a:graphic>
            <a:graphicData uri="http://schemas.openxmlformats.org/presentationml/2006/ole">
              <p:oleObj spid="_x0000_s14343" name="Equation" r:id="rId9" imgW="368140" imgH="177723" progId="Equation.DSMT4">
                <p:embed/>
              </p:oleObj>
            </a:graphicData>
          </a:graphic>
        </p:graphicFrame>
        <p:graphicFrame>
          <p:nvGraphicFramePr>
            <p:cNvPr id="14344" name="Object 21"/>
            <p:cNvGraphicFramePr>
              <a:graphicFrameLocks/>
            </p:cNvGraphicFramePr>
            <p:nvPr/>
          </p:nvGraphicFramePr>
          <p:xfrm>
            <a:off x="3606" y="2815"/>
            <a:ext cx="254" cy="151"/>
          </p:xfrm>
          <a:graphic>
            <a:graphicData uri="http://schemas.openxmlformats.org/presentationml/2006/ole">
              <p:oleObj spid="_x0000_s14344" name="Equation" r:id="rId10" imgW="368140" imgH="177723" progId="Equation.DSMT4">
                <p:embed/>
              </p:oleObj>
            </a:graphicData>
          </a:graphic>
        </p:graphicFrame>
        <p:sp>
          <p:nvSpPr>
            <p:cNvPr id="14360" name="Line 22"/>
            <p:cNvSpPr>
              <a:spLocks noChangeShapeType="1"/>
            </p:cNvSpPr>
            <p:nvPr/>
          </p:nvSpPr>
          <p:spPr bwMode="auto">
            <a:xfrm>
              <a:off x="2973" y="2656"/>
              <a:ext cx="1111" cy="0"/>
            </a:xfrm>
            <a:prstGeom prst="line">
              <a:avLst/>
            </a:prstGeom>
            <a:noFill/>
            <a:ln w="28575">
              <a:solidFill>
                <a:srgbClr val="CC6600"/>
              </a:solidFill>
              <a:round/>
              <a:headEnd/>
              <a:tailEnd/>
            </a:ln>
          </p:spPr>
          <p:txBody>
            <a:bodyPr/>
            <a:lstStyle/>
            <a:p>
              <a:endParaRPr lang="zh-CN" altLang="en-US"/>
            </a:p>
          </p:txBody>
        </p:sp>
      </p:grpSp>
      <p:sp>
        <p:nvSpPr>
          <p:cNvPr id="332824" name="Rectangle 24"/>
          <p:cNvSpPr>
            <a:spLocks noChangeArrowheads="1"/>
          </p:cNvSpPr>
          <p:nvPr/>
        </p:nvSpPr>
        <p:spPr bwMode="auto">
          <a:xfrm>
            <a:off x="3502025" y="4765675"/>
            <a:ext cx="3827463" cy="465138"/>
          </a:xfrm>
          <a:prstGeom prst="rect">
            <a:avLst/>
          </a:prstGeom>
          <a:noFill/>
          <a:ln w="19050">
            <a:noFill/>
            <a:miter lim="800000"/>
            <a:headEnd/>
            <a:tailEnd/>
          </a:ln>
        </p:spPr>
        <p:txBody>
          <a:bodyPr lIns="90000" tIns="46800" rIns="90000" bIns="46800" anchor="ctr">
            <a:spAutoFit/>
          </a:bodyPr>
          <a:lstStyle/>
          <a:p>
            <a:pPr algn="just"/>
            <a:r>
              <a:rPr lang="zh-CN" altLang="en-US" b="1">
                <a:solidFill>
                  <a:srgbClr val="FF00FF"/>
                </a:solidFill>
                <a:latin typeface="宋体" pitchFamily="2" charset="-122"/>
              </a:rPr>
              <a:t>随温度变化的特性曲线</a:t>
            </a:r>
          </a:p>
        </p:txBody>
      </p:sp>
      <p:sp>
        <p:nvSpPr>
          <p:cNvPr id="332844" name="Rectangle 44"/>
          <p:cNvSpPr>
            <a:spLocks noChangeArrowheads="1"/>
          </p:cNvSpPr>
          <p:nvPr/>
        </p:nvSpPr>
        <p:spPr bwMode="auto">
          <a:xfrm>
            <a:off x="300038" y="498475"/>
            <a:ext cx="6675437" cy="522288"/>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zh-CN" altLang="en-US" sz="2800" b="1" dirty="0">
                <a:effectLst>
                  <a:outerShdw blurRad="38100" dist="38100" dir="2700000" algn="tl">
                    <a:srgbClr val="C0C0C0"/>
                  </a:outerShdw>
                </a:effectLst>
              </a:rPr>
              <a:t>二极管的伏安特性受温度变化影响很大。</a:t>
            </a:r>
          </a:p>
        </p:txBody>
      </p:sp>
      <p:sp>
        <p:nvSpPr>
          <p:cNvPr id="44" name="Rectangle 24"/>
          <p:cNvSpPr>
            <a:spLocks noChangeArrowheads="1"/>
          </p:cNvSpPr>
          <p:nvPr/>
        </p:nvSpPr>
        <p:spPr bwMode="auto">
          <a:xfrm>
            <a:off x="971550" y="5511800"/>
            <a:ext cx="6877050" cy="957263"/>
          </a:xfrm>
          <a:prstGeom prst="rect">
            <a:avLst/>
          </a:prstGeom>
          <a:noFill/>
          <a:ln w="19050">
            <a:noFill/>
            <a:miter lim="800000"/>
            <a:headEnd/>
            <a:tailEnd/>
          </a:ln>
        </p:spPr>
        <p:txBody>
          <a:bodyPr lIns="90000" tIns="46800" rIns="90000" bIns="46800" anchor="ctr">
            <a:spAutoFit/>
          </a:bodyPr>
          <a:lstStyle/>
          <a:p>
            <a:pPr algn="just"/>
            <a:r>
              <a:rPr lang="zh-CN" altLang="en-US" sz="2800" b="1">
                <a:solidFill>
                  <a:srgbClr val="FF3300"/>
                </a:solidFill>
                <a:latin typeface="宋体" pitchFamily="2" charset="-122"/>
              </a:rPr>
              <a:t>当温度升高时，正向特性曲线左移，反向特性曲线下移</a:t>
            </a:r>
            <a:endParaRPr lang="zh-CN" altLang="en-US" sz="2800" b="1">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2844"/>
                                        </p:tgtEl>
                                        <p:attrNameLst>
                                          <p:attrName>style.visibility</p:attrName>
                                        </p:attrNameLst>
                                      </p:cBhvr>
                                      <p:to>
                                        <p:strVal val="visible"/>
                                      </p:to>
                                    </p:set>
                                    <p:animEffect transition="in" filter="box(in)">
                                      <p:cBhvr>
                                        <p:cTn id="7" dur="500"/>
                                        <p:tgtEl>
                                          <p:spTgt spid="332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32824"/>
                                        </p:tgtEl>
                                        <p:attrNameLst>
                                          <p:attrName>style.visibility</p:attrName>
                                        </p:attrNameLst>
                                      </p:cBhvr>
                                      <p:to>
                                        <p:strVal val="visible"/>
                                      </p:to>
                                    </p:set>
                                    <p:anim calcmode="lin" valueType="num">
                                      <p:cBhvr>
                                        <p:cTn id="17" dur="2000" fill="hold"/>
                                        <p:tgtEl>
                                          <p:spTgt spid="332824"/>
                                        </p:tgtEl>
                                        <p:attrNameLst>
                                          <p:attrName>ppt_w</p:attrName>
                                        </p:attrNameLst>
                                      </p:cBhvr>
                                      <p:tavLst>
                                        <p:tav tm="0">
                                          <p:val>
                                            <p:fltVal val="0"/>
                                          </p:val>
                                        </p:tav>
                                        <p:tav tm="100000">
                                          <p:val>
                                            <p:strVal val="#ppt_w"/>
                                          </p:val>
                                        </p:tav>
                                      </p:tavLst>
                                    </p:anim>
                                    <p:anim calcmode="lin" valueType="num">
                                      <p:cBhvr>
                                        <p:cTn id="18" dur="2000" fill="hold"/>
                                        <p:tgtEl>
                                          <p:spTgt spid="332824"/>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p:cTn id="23" dur="2000" fill="hold"/>
                                        <p:tgtEl>
                                          <p:spTgt spid="44"/>
                                        </p:tgtEl>
                                        <p:attrNameLst>
                                          <p:attrName>ppt_w</p:attrName>
                                        </p:attrNameLst>
                                      </p:cBhvr>
                                      <p:tavLst>
                                        <p:tav tm="0">
                                          <p:val>
                                            <p:fltVal val="0"/>
                                          </p:val>
                                        </p:tav>
                                        <p:tav tm="100000">
                                          <p:val>
                                            <p:strVal val="#ppt_w"/>
                                          </p:val>
                                        </p:tav>
                                      </p:tavLst>
                                    </p:anim>
                                    <p:anim calcmode="lin" valueType="num">
                                      <p:cBhvr>
                                        <p:cTn id="24" dur="2000" fill="hold"/>
                                        <p:tgtEl>
                                          <p:spTgt spid="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24" grpId="0"/>
      <p:bldP spid="332844" grpId="0"/>
      <p:bldP spid="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1"/>
          <p:cNvSpPr>
            <a:spLocks noGrp="1"/>
          </p:cNvSpPr>
          <p:nvPr>
            <p:ph type="dt" sz="quarter" idx="10"/>
          </p:nvPr>
        </p:nvSpPr>
        <p:spPr>
          <a:noFill/>
        </p:spPr>
        <p:txBody>
          <a:bodyPr/>
          <a:lstStyle/>
          <a:p>
            <a:fld id="{670E2B9C-1540-41CF-9DAD-1A37B89E373A}" type="datetime1">
              <a:rPr lang="zh-CN" altLang="en-US" smtClean="0">
                <a:latin typeface="Arial" pitchFamily="34" charset="0"/>
              </a:rPr>
              <a:pPr/>
              <a:t>2019-9-18</a:t>
            </a:fld>
            <a:endParaRPr lang="en-US" altLang="zh-CN" smtClean="0">
              <a:latin typeface="Arial" pitchFamily="34" charset="0"/>
            </a:endParaRPr>
          </a:p>
        </p:txBody>
      </p:sp>
      <p:sp>
        <p:nvSpPr>
          <p:cNvPr id="87043"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87044" name="灯片编号占位符 3"/>
          <p:cNvSpPr>
            <a:spLocks noGrp="1"/>
          </p:cNvSpPr>
          <p:nvPr>
            <p:ph type="sldNum" sz="quarter" idx="12"/>
          </p:nvPr>
        </p:nvSpPr>
        <p:spPr>
          <a:noFill/>
        </p:spPr>
        <p:txBody>
          <a:bodyPr/>
          <a:lstStyle/>
          <a:p>
            <a:fld id="{EDFDB331-1949-42AA-9CF9-4D6457D53AA0}" type="slidenum">
              <a:rPr lang="en-US" altLang="zh-CN" smtClean="0">
                <a:latin typeface="Arial" pitchFamily="34" charset="0"/>
              </a:rPr>
              <a:pPr/>
              <a:t>49</a:t>
            </a:fld>
            <a:endParaRPr lang="en-US" altLang="zh-CN" smtClean="0">
              <a:latin typeface="Arial" pitchFamily="34" charset="0"/>
            </a:endParaRPr>
          </a:p>
        </p:txBody>
      </p:sp>
      <p:sp>
        <p:nvSpPr>
          <p:cNvPr id="87045" name="Text Box 4"/>
          <p:cNvSpPr txBox="1">
            <a:spLocks noChangeArrowheads="1"/>
          </p:cNvSpPr>
          <p:nvPr/>
        </p:nvSpPr>
        <p:spPr bwMode="auto">
          <a:xfrm>
            <a:off x="95250" y="122238"/>
            <a:ext cx="4194175" cy="55562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3000" b="1"/>
              <a:t>三、二极管的主要参数</a:t>
            </a:r>
          </a:p>
        </p:txBody>
      </p:sp>
      <p:sp>
        <p:nvSpPr>
          <p:cNvPr id="189445" name="Text Box 5"/>
          <p:cNvSpPr txBox="1">
            <a:spLocks noChangeArrowheads="1"/>
          </p:cNvSpPr>
          <p:nvPr/>
        </p:nvSpPr>
        <p:spPr bwMode="auto">
          <a:xfrm>
            <a:off x="111125" y="768350"/>
            <a:ext cx="2968625" cy="525463"/>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1.</a:t>
            </a:r>
            <a:r>
              <a:rPr lang="zh-CN" altLang="en-US" sz="2800" b="1">
                <a:solidFill>
                  <a:srgbClr val="FF0000"/>
                </a:solidFill>
              </a:rPr>
              <a:t>最大整流电流</a:t>
            </a:r>
            <a:r>
              <a:rPr lang="en-US" altLang="zh-CN" sz="2800" b="1">
                <a:solidFill>
                  <a:srgbClr val="FF0000"/>
                </a:solidFill>
              </a:rPr>
              <a:t>I</a:t>
            </a:r>
            <a:r>
              <a:rPr lang="en-US" altLang="zh-CN" sz="2800" b="1" baseline="-25000">
                <a:solidFill>
                  <a:srgbClr val="FF0000"/>
                </a:solidFill>
              </a:rPr>
              <a:t>F</a:t>
            </a:r>
          </a:p>
        </p:txBody>
      </p:sp>
      <p:sp>
        <p:nvSpPr>
          <p:cNvPr id="189446" name="Text Box 6"/>
          <p:cNvSpPr txBox="1">
            <a:spLocks noChangeArrowheads="1"/>
          </p:cNvSpPr>
          <p:nvPr/>
        </p:nvSpPr>
        <p:spPr bwMode="auto">
          <a:xfrm>
            <a:off x="95250" y="1373188"/>
            <a:ext cx="8712200"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管子长期通电运行时，允许通过的最大正向平均电流；使用时，正向电流勿超过此值，否则易烧坏；（</a:t>
            </a:r>
            <a:r>
              <a:rPr lang="en-US" altLang="zh-CN" sz="2400" b="1"/>
              <a:t>2AP1</a:t>
            </a:r>
            <a:r>
              <a:rPr lang="zh-CN" altLang="en-US" sz="2400" b="1"/>
              <a:t>：</a:t>
            </a:r>
            <a:r>
              <a:rPr lang="en-US" altLang="zh-CN" sz="2400" b="1"/>
              <a:t>16mA</a:t>
            </a:r>
            <a:r>
              <a:rPr lang="zh-CN" altLang="en-US" sz="2400" b="1"/>
              <a:t>）。</a:t>
            </a:r>
          </a:p>
        </p:txBody>
      </p:sp>
      <p:sp>
        <p:nvSpPr>
          <p:cNvPr id="189447" name="Text Box 7"/>
          <p:cNvSpPr txBox="1">
            <a:spLocks noChangeArrowheads="1"/>
          </p:cNvSpPr>
          <p:nvPr/>
        </p:nvSpPr>
        <p:spPr bwMode="auto">
          <a:xfrm>
            <a:off x="111125" y="2300288"/>
            <a:ext cx="3211513" cy="52546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2.</a:t>
            </a:r>
            <a:r>
              <a:rPr lang="zh-CN" altLang="en-US" sz="2800" b="1">
                <a:solidFill>
                  <a:srgbClr val="FF0000"/>
                </a:solidFill>
              </a:rPr>
              <a:t>反向击穿电压</a:t>
            </a:r>
            <a:r>
              <a:rPr lang="en-US" altLang="zh-CN" sz="2800" b="1">
                <a:solidFill>
                  <a:srgbClr val="FF0000"/>
                </a:solidFill>
              </a:rPr>
              <a:t>V</a:t>
            </a:r>
            <a:r>
              <a:rPr lang="en-US" altLang="zh-CN" sz="2800" b="1" baseline="-25000">
                <a:solidFill>
                  <a:srgbClr val="FF0000"/>
                </a:solidFill>
              </a:rPr>
              <a:t>BR</a:t>
            </a:r>
          </a:p>
        </p:txBody>
      </p:sp>
      <p:sp>
        <p:nvSpPr>
          <p:cNvPr id="189448" name="Text Box 8"/>
          <p:cNvSpPr txBox="1">
            <a:spLocks noChangeArrowheads="1"/>
          </p:cNvSpPr>
          <p:nvPr/>
        </p:nvSpPr>
        <p:spPr bwMode="auto">
          <a:xfrm>
            <a:off x="95250" y="2905125"/>
            <a:ext cx="8712200" cy="12017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管子反向击穿时的电压值；击穿时，反向电流剧增，单向导电性被破坏，甚至会损坏；一般手册上最高反向工作电压约为击穿电压的一半至三分之二。</a:t>
            </a:r>
          </a:p>
        </p:txBody>
      </p:sp>
      <p:sp>
        <p:nvSpPr>
          <p:cNvPr id="189449" name="Text Box 9"/>
          <p:cNvSpPr txBox="1">
            <a:spLocks noChangeArrowheads="1"/>
          </p:cNvSpPr>
          <p:nvPr/>
        </p:nvSpPr>
        <p:spPr bwMode="auto">
          <a:xfrm>
            <a:off x="111125" y="4195763"/>
            <a:ext cx="2243138" cy="52546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3.</a:t>
            </a:r>
            <a:r>
              <a:rPr lang="zh-CN" altLang="en-US" sz="2800" b="1">
                <a:solidFill>
                  <a:srgbClr val="FF0000"/>
                </a:solidFill>
              </a:rPr>
              <a:t>反向电流</a:t>
            </a:r>
            <a:r>
              <a:rPr lang="en-US" altLang="zh-CN" sz="2800" b="1">
                <a:solidFill>
                  <a:srgbClr val="FF0000"/>
                </a:solidFill>
              </a:rPr>
              <a:t>I</a:t>
            </a:r>
            <a:r>
              <a:rPr lang="en-US" altLang="zh-CN" sz="2800" b="1" baseline="-25000">
                <a:solidFill>
                  <a:srgbClr val="FF0000"/>
                </a:solidFill>
              </a:rPr>
              <a:t>R</a:t>
            </a:r>
          </a:p>
        </p:txBody>
      </p:sp>
      <p:sp>
        <p:nvSpPr>
          <p:cNvPr id="189450" name="Text Box 10"/>
          <p:cNvSpPr txBox="1">
            <a:spLocks noChangeArrowheads="1"/>
          </p:cNvSpPr>
          <p:nvPr/>
        </p:nvSpPr>
        <p:spPr bwMode="auto">
          <a:xfrm>
            <a:off x="166688" y="4699000"/>
            <a:ext cx="8712200" cy="12017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未击穿时的反向电流，数值越小，单向导电性越好，受温度变化影响明显。</a:t>
            </a:r>
            <a:r>
              <a:rPr lang="zh-CN" altLang="en-US" sz="2400" b="1">
                <a:solidFill>
                  <a:schemeClr val="tx2"/>
                </a:solidFill>
                <a:ea typeface="楷体_GB2312" pitchFamily="49" charset="-122"/>
              </a:rPr>
              <a:t>温度越高反向电流越大。硅管的反向电流较小，锗管的反向电流比硅管要大几十到几百倍。</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445"/>
                                        </p:tgtEl>
                                        <p:attrNameLst>
                                          <p:attrName>style.visibility</p:attrName>
                                        </p:attrNameLst>
                                      </p:cBhvr>
                                      <p:to>
                                        <p:strVal val="visible"/>
                                      </p:to>
                                    </p:set>
                                    <p:animEffect transition="in" filter="blinds(horizontal)">
                                      <p:cBhvr>
                                        <p:cTn id="7" dur="500"/>
                                        <p:tgtEl>
                                          <p:spTgt spid="189445"/>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46"/>
                                        </p:tgtEl>
                                        <p:attrNameLst>
                                          <p:attrName>style.visibility</p:attrName>
                                        </p:attrNameLst>
                                      </p:cBhvr>
                                      <p:to>
                                        <p:strVal val="visible"/>
                                      </p:to>
                                    </p:set>
                                    <p:animEffect transition="in" filter="blinds(horizontal)">
                                      <p:cBhvr>
                                        <p:cTn id="12" dur="500"/>
                                        <p:tgtEl>
                                          <p:spTgt spid="189446"/>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9447"/>
                                        </p:tgtEl>
                                        <p:attrNameLst>
                                          <p:attrName>style.visibility</p:attrName>
                                        </p:attrNameLst>
                                      </p:cBhvr>
                                      <p:to>
                                        <p:strVal val="visible"/>
                                      </p:to>
                                    </p:set>
                                    <p:animEffect transition="in" filter="blinds(horizontal)">
                                      <p:cBhvr>
                                        <p:cTn id="17" dur="500"/>
                                        <p:tgtEl>
                                          <p:spTgt spid="189447"/>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9448"/>
                                        </p:tgtEl>
                                        <p:attrNameLst>
                                          <p:attrName>style.visibility</p:attrName>
                                        </p:attrNameLst>
                                      </p:cBhvr>
                                      <p:to>
                                        <p:strVal val="visible"/>
                                      </p:to>
                                    </p:set>
                                    <p:animEffect transition="in" filter="blinds(horizontal)">
                                      <p:cBhvr>
                                        <p:cTn id="22" dur="500"/>
                                        <p:tgtEl>
                                          <p:spTgt spid="189448"/>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builtIn="1"/>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9449"/>
                                        </p:tgtEl>
                                        <p:attrNameLst>
                                          <p:attrName>style.visibility</p:attrName>
                                        </p:attrNameLst>
                                      </p:cBhvr>
                                      <p:to>
                                        <p:strVal val="visible"/>
                                      </p:to>
                                    </p:set>
                                    <p:animEffect transition="in" filter="blinds(horizontal)">
                                      <p:cBhvr>
                                        <p:cTn id="27" dur="500"/>
                                        <p:tgtEl>
                                          <p:spTgt spid="189449"/>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builtIn="1"/>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9450"/>
                                        </p:tgtEl>
                                        <p:attrNameLst>
                                          <p:attrName>style.visibility</p:attrName>
                                        </p:attrNameLst>
                                      </p:cBhvr>
                                      <p:to>
                                        <p:strVal val="visible"/>
                                      </p:to>
                                    </p:set>
                                    <p:animEffect transition="in" filter="blinds(horizontal)">
                                      <p:cBhvr>
                                        <p:cTn id="32" dur="500"/>
                                        <p:tgtEl>
                                          <p:spTgt spid="189450"/>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nimBg="1"/>
      <p:bldP spid="189446" grpId="0" animBg="1"/>
      <p:bldP spid="189447" grpId="0" animBg="1"/>
      <p:bldP spid="189448" grpId="0" animBg="1"/>
      <p:bldP spid="189449" grpId="0" animBg="1"/>
      <p:bldP spid="1894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62400" y="0"/>
            <a:ext cx="5105400" cy="2879725"/>
            <a:chOff x="2448" y="48"/>
            <a:chExt cx="3216" cy="1814"/>
          </a:xfrm>
        </p:grpSpPr>
        <p:sp>
          <p:nvSpPr>
            <p:cNvPr id="43076" name="AutoShape 3"/>
            <p:cNvSpPr>
              <a:spLocks noChangeArrowheads="1"/>
            </p:cNvSpPr>
            <p:nvPr/>
          </p:nvSpPr>
          <p:spPr bwMode="auto">
            <a:xfrm rot="5400000">
              <a:off x="4003" y="549"/>
              <a:ext cx="953" cy="1062"/>
            </a:xfrm>
            <a:prstGeom prst="triangle">
              <a:avLst>
                <a:gd name="adj" fmla="val 50000"/>
              </a:avLst>
            </a:prstGeom>
            <a:noFill/>
            <a:ln w="38100" algn="ctr">
              <a:solidFill>
                <a:srgbClr val="FF0000"/>
              </a:solidFill>
              <a:miter lim="800000"/>
              <a:headEnd/>
              <a:tailEnd/>
            </a:ln>
          </p:spPr>
          <p:txBody>
            <a:bodyPr wrap="none" anchor="ctr"/>
            <a:lstStyle/>
            <a:p>
              <a:endParaRPr lang="zh-CN" altLang="en-US"/>
            </a:p>
          </p:txBody>
        </p:sp>
        <p:sp>
          <p:nvSpPr>
            <p:cNvPr id="43077" name="AutoShape 4"/>
            <p:cNvSpPr>
              <a:spLocks noChangeArrowheads="1"/>
            </p:cNvSpPr>
            <p:nvPr/>
          </p:nvSpPr>
          <p:spPr bwMode="auto">
            <a:xfrm>
              <a:off x="5510" y="1054"/>
              <a:ext cx="59" cy="56"/>
            </a:xfrm>
            <a:prstGeom prst="flowChartConnector">
              <a:avLst/>
            </a:prstGeom>
            <a:noFill/>
            <a:ln w="12700">
              <a:solidFill>
                <a:schemeClr val="tx1"/>
              </a:solidFill>
              <a:round/>
              <a:headEnd/>
              <a:tailEnd/>
            </a:ln>
          </p:spPr>
          <p:txBody>
            <a:bodyPr wrap="none" lIns="90000" tIns="46800" rIns="90000" bIns="46800" anchor="ctr"/>
            <a:lstStyle/>
            <a:p>
              <a:endParaRPr lang="zh-CN" altLang="en-US"/>
            </a:p>
          </p:txBody>
        </p:sp>
        <p:graphicFrame>
          <p:nvGraphicFramePr>
            <p:cNvPr id="43021" name="Object 5"/>
            <p:cNvGraphicFramePr>
              <a:graphicFrameLocks noChangeAspect="1"/>
            </p:cNvGraphicFramePr>
            <p:nvPr/>
          </p:nvGraphicFramePr>
          <p:xfrm>
            <a:off x="3342" y="472"/>
            <a:ext cx="249" cy="295"/>
          </p:xfrm>
          <a:graphic>
            <a:graphicData uri="http://schemas.openxmlformats.org/presentationml/2006/ole">
              <p:oleObj spid="_x0000_s175106" name="公式" r:id="rId6" imgW="190500" imgH="228600" progId="Equation.3">
                <p:embed/>
              </p:oleObj>
            </a:graphicData>
          </a:graphic>
        </p:graphicFrame>
        <p:graphicFrame>
          <p:nvGraphicFramePr>
            <p:cNvPr id="43022" name="Object 6"/>
            <p:cNvGraphicFramePr>
              <a:graphicFrameLocks noChangeAspect="1"/>
            </p:cNvGraphicFramePr>
            <p:nvPr/>
          </p:nvGraphicFramePr>
          <p:xfrm>
            <a:off x="3997" y="1334"/>
            <a:ext cx="108" cy="105"/>
          </p:xfrm>
          <a:graphic>
            <a:graphicData uri="http://schemas.openxmlformats.org/presentationml/2006/ole">
              <p:oleObj spid="_x0000_s175107" name="公式" r:id="rId7" imgW="139700" imgH="139700" progId="Equation.3">
                <p:embed/>
              </p:oleObj>
            </a:graphicData>
          </a:graphic>
        </p:graphicFrame>
        <p:graphicFrame>
          <p:nvGraphicFramePr>
            <p:cNvPr id="43023" name="Object 7"/>
            <p:cNvGraphicFramePr>
              <a:graphicFrameLocks noChangeAspect="1"/>
            </p:cNvGraphicFramePr>
            <p:nvPr/>
          </p:nvGraphicFramePr>
          <p:xfrm>
            <a:off x="3966" y="728"/>
            <a:ext cx="184" cy="98"/>
          </p:xfrm>
          <a:graphic>
            <a:graphicData uri="http://schemas.openxmlformats.org/presentationml/2006/ole">
              <p:oleObj spid="_x0000_s175108" name="公式" r:id="rId8" imgW="139518" imgH="76101" progId="Equation.3">
                <p:embed/>
              </p:oleObj>
            </a:graphicData>
          </a:graphic>
        </p:graphicFrame>
        <p:graphicFrame>
          <p:nvGraphicFramePr>
            <p:cNvPr id="43024" name="Object 8"/>
            <p:cNvGraphicFramePr>
              <a:graphicFrameLocks noChangeAspect="1"/>
            </p:cNvGraphicFramePr>
            <p:nvPr/>
          </p:nvGraphicFramePr>
          <p:xfrm>
            <a:off x="5448" y="796"/>
            <a:ext cx="216" cy="295"/>
          </p:xfrm>
          <a:graphic>
            <a:graphicData uri="http://schemas.openxmlformats.org/presentationml/2006/ole">
              <p:oleObj spid="_x0000_s175109" name="公式" r:id="rId9" imgW="165028" imgH="228501" progId="Equation.3">
                <p:embed/>
              </p:oleObj>
            </a:graphicData>
          </a:graphic>
        </p:graphicFrame>
        <p:sp>
          <p:nvSpPr>
            <p:cNvPr id="43078" name="Line 9"/>
            <p:cNvSpPr>
              <a:spLocks noChangeShapeType="1"/>
            </p:cNvSpPr>
            <p:nvPr/>
          </p:nvSpPr>
          <p:spPr bwMode="auto">
            <a:xfrm flipH="1">
              <a:off x="3574" y="1377"/>
              <a:ext cx="375" cy="0"/>
            </a:xfrm>
            <a:prstGeom prst="line">
              <a:avLst/>
            </a:prstGeom>
            <a:noFill/>
            <a:ln w="12700">
              <a:solidFill>
                <a:schemeClr val="tx1"/>
              </a:solidFill>
              <a:round/>
              <a:headEnd/>
              <a:tailEnd/>
            </a:ln>
          </p:spPr>
          <p:txBody>
            <a:bodyPr/>
            <a:lstStyle/>
            <a:p>
              <a:endParaRPr lang="zh-CN" altLang="en-US"/>
            </a:p>
          </p:txBody>
        </p:sp>
        <p:sp>
          <p:nvSpPr>
            <p:cNvPr id="43079" name="Rectangle 10"/>
            <p:cNvSpPr>
              <a:spLocks noChangeArrowheads="1"/>
            </p:cNvSpPr>
            <p:nvPr/>
          </p:nvSpPr>
          <p:spPr bwMode="auto">
            <a:xfrm rot="5400000">
              <a:off x="3100" y="624"/>
              <a:ext cx="125" cy="298"/>
            </a:xfrm>
            <a:prstGeom prst="rect">
              <a:avLst/>
            </a:prstGeom>
            <a:noFill/>
            <a:ln w="25400" algn="ctr">
              <a:solidFill>
                <a:srgbClr val="3366FF"/>
              </a:solidFill>
              <a:miter lim="800000"/>
              <a:headEnd/>
              <a:tailEnd/>
            </a:ln>
          </p:spPr>
          <p:txBody>
            <a:bodyPr wrap="none" anchor="ctr"/>
            <a:lstStyle/>
            <a:p>
              <a:endParaRPr lang="zh-CN" altLang="en-US"/>
            </a:p>
          </p:txBody>
        </p:sp>
        <p:sp>
          <p:nvSpPr>
            <p:cNvPr id="43080" name="Line 11"/>
            <p:cNvSpPr>
              <a:spLocks noChangeShapeType="1"/>
            </p:cNvSpPr>
            <p:nvPr/>
          </p:nvSpPr>
          <p:spPr bwMode="auto">
            <a:xfrm>
              <a:off x="4511" y="436"/>
              <a:ext cx="750" cy="0"/>
            </a:xfrm>
            <a:prstGeom prst="line">
              <a:avLst/>
            </a:prstGeom>
            <a:noFill/>
            <a:ln w="12700">
              <a:solidFill>
                <a:schemeClr val="tx1"/>
              </a:solidFill>
              <a:round/>
              <a:headEnd/>
              <a:tailEnd/>
            </a:ln>
          </p:spPr>
          <p:txBody>
            <a:bodyPr/>
            <a:lstStyle/>
            <a:p>
              <a:endParaRPr lang="zh-CN" altLang="en-US"/>
            </a:p>
          </p:txBody>
        </p:sp>
        <p:sp>
          <p:nvSpPr>
            <p:cNvPr id="43081" name="Line 12"/>
            <p:cNvSpPr>
              <a:spLocks noChangeShapeType="1"/>
            </p:cNvSpPr>
            <p:nvPr/>
          </p:nvSpPr>
          <p:spPr bwMode="auto">
            <a:xfrm>
              <a:off x="5011" y="1079"/>
              <a:ext cx="499" cy="0"/>
            </a:xfrm>
            <a:prstGeom prst="line">
              <a:avLst/>
            </a:prstGeom>
            <a:noFill/>
            <a:ln w="12700">
              <a:solidFill>
                <a:schemeClr val="tx1"/>
              </a:solidFill>
              <a:round/>
              <a:headEnd/>
              <a:tailEnd/>
            </a:ln>
          </p:spPr>
          <p:txBody>
            <a:bodyPr/>
            <a:lstStyle/>
            <a:p>
              <a:endParaRPr lang="zh-CN" altLang="en-US"/>
            </a:p>
          </p:txBody>
        </p:sp>
        <p:sp>
          <p:nvSpPr>
            <p:cNvPr id="43082" name="Line 13"/>
            <p:cNvSpPr>
              <a:spLocks noChangeShapeType="1"/>
            </p:cNvSpPr>
            <p:nvPr/>
          </p:nvSpPr>
          <p:spPr bwMode="auto">
            <a:xfrm flipV="1">
              <a:off x="5261" y="427"/>
              <a:ext cx="0" cy="656"/>
            </a:xfrm>
            <a:prstGeom prst="line">
              <a:avLst/>
            </a:prstGeom>
            <a:noFill/>
            <a:ln w="12700">
              <a:solidFill>
                <a:schemeClr val="tx1"/>
              </a:solidFill>
              <a:round/>
              <a:headEnd/>
              <a:tailEnd/>
            </a:ln>
          </p:spPr>
          <p:txBody>
            <a:bodyPr/>
            <a:lstStyle/>
            <a:p>
              <a:endParaRPr lang="zh-CN" altLang="en-US"/>
            </a:p>
          </p:txBody>
        </p:sp>
        <p:sp>
          <p:nvSpPr>
            <p:cNvPr id="43083" name="AutoShape 14"/>
            <p:cNvSpPr>
              <a:spLocks noChangeArrowheads="1"/>
            </p:cNvSpPr>
            <p:nvPr/>
          </p:nvSpPr>
          <p:spPr bwMode="auto">
            <a:xfrm>
              <a:off x="5233" y="1051"/>
              <a:ext cx="59" cy="5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43084" name="AutoShape 15"/>
            <p:cNvSpPr>
              <a:spLocks noChangeArrowheads="1"/>
            </p:cNvSpPr>
            <p:nvPr/>
          </p:nvSpPr>
          <p:spPr bwMode="auto">
            <a:xfrm>
              <a:off x="3547" y="751"/>
              <a:ext cx="59" cy="5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43085" name="Line 16"/>
            <p:cNvSpPr>
              <a:spLocks noChangeShapeType="1"/>
            </p:cNvSpPr>
            <p:nvPr/>
          </p:nvSpPr>
          <p:spPr bwMode="auto">
            <a:xfrm>
              <a:off x="3574" y="1728"/>
              <a:ext cx="0" cy="134"/>
            </a:xfrm>
            <a:prstGeom prst="line">
              <a:avLst/>
            </a:prstGeom>
            <a:noFill/>
            <a:ln w="12700">
              <a:solidFill>
                <a:schemeClr val="tx1"/>
              </a:solidFill>
              <a:round/>
              <a:headEnd/>
              <a:tailEnd/>
            </a:ln>
          </p:spPr>
          <p:txBody>
            <a:bodyPr/>
            <a:lstStyle/>
            <a:p>
              <a:endParaRPr lang="zh-CN" altLang="en-US"/>
            </a:p>
          </p:txBody>
        </p:sp>
        <p:sp>
          <p:nvSpPr>
            <p:cNvPr id="43086" name="Line 17"/>
            <p:cNvSpPr>
              <a:spLocks noChangeShapeType="1"/>
            </p:cNvSpPr>
            <p:nvPr/>
          </p:nvSpPr>
          <p:spPr bwMode="auto">
            <a:xfrm>
              <a:off x="3481" y="1862"/>
              <a:ext cx="187" cy="0"/>
            </a:xfrm>
            <a:prstGeom prst="line">
              <a:avLst/>
            </a:prstGeom>
            <a:noFill/>
            <a:ln w="38100">
              <a:solidFill>
                <a:schemeClr val="tx1"/>
              </a:solidFill>
              <a:round/>
              <a:headEnd/>
              <a:tailEnd/>
            </a:ln>
          </p:spPr>
          <p:txBody>
            <a:bodyPr/>
            <a:lstStyle/>
            <a:p>
              <a:endParaRPr lang="zh-CN" altLang="en-US"/>
            </a:p>
          </p:txBody>
        </p:sp>
        <p:graphicFrame>
          <p:nvGraphicFramePr>
            <p:cNvPr id="43025" name="Object 18"/>
            <p:cNvGraphicFramePr>
              <a:graphicFrameLocks noChangeAspect="1"/>
            </p:cNvGraphicFramePr>
            <p:nvPr/>
          </p:nvGraphicFramePr>
          <p:xfrm>
            <a:off x="3049" y="864"/>
            <a:ext cx="215" cy="214"/>
          </p:xfrm>
          <a:graphic>
            <a:graphicData uri="http://schemas.openxmlformats.org/presentationml/2006/ole">
              <p:oleObj spid="_x0000_s175110" name="公式" r:id="rId10" imgW="164885" imgH="164885" progId="Equation.3">
                <p:embed/>
              </p:oleObj>
            </a:graphicData>
          </a:graphic>
        </p:graphicFrame>
        <p:sp>
          <p:nvSpPr>
            <p:cNvPr id="43087" name="Line 19"/>
            <p:cNvSpPr>
              <a:spLocks noChangeShapeType="1"/>
            </p:cNvSpPr>
            <p:nvPr/>
          </p:nvSpPr>
          <p:spPr bwMode="auto">
            <a:xfrm>
              <a:off x="3312" y="776"/>
              <a:ext cx="624" cy="0"/>
            </a:xfrm>
            <a:prstGeom prst="line">
              <a:avLst/>
            </a:prstGeom>
            <a:noFill/>
            <a:ln w="12700">
              <a:solidFill>
                <a:schemeClr val="tx1"/>
              </a:solidFill>
              <a:round/>
              <a:headEnd/>
              <a:tailEnd/>
            </a:ln>
          </p:spPr>
          <p:txBody>
            <a:bodyPr/>
            <a:lstStyle/>
            <a:p>
              <a:endParaRPr lang="zh-CN" altLang="en-US"/>
            </a:p>
          </p:txBody>
        </p:sp>
        <p:sp>
          <p:nvSpPr>
            <p:cNvPr id="43088" name="Line 20"/>
            <p:cNvSpPr>
              <a:spLocks noChangeShapeType="1"/>
            </p:cNvSpPr>
            <p:nvPr/>
          </p:nvSpPr>
          <p:spPr bwMode="auto">
            <a:xfrm>
              <a:off x="3570" y="1382"/>
              <a:ext cx="0" cy="384"/>
            </a:xfrm>
            <a:prstGeom prst="line">
              <a:avLst/>
            </a:prstGeom>
            <a:noFill/>
            <a:ln w="12700">
              <a:solidFill>
                <a:schemeClr val="tx1"/>
              </a:solidFill>
              <a:round/>
              <a:headEnd/>
              <a:tailEnd/>
            </a:ln>
          </p:spPr>
          <p:txBody>
            <a:bodyPr/>
            <a:lstStyle/>
            <a:p>
              <a:endParaRPr lang="zh-CN" altLang="en-US"/>
            </a:p>
          </p:txBody>
        </p:sp>
        <p:sp>
          <p:nvSpPr>
            <p:cNvPr id="43089" name="Line 21"/>
            <p:cNvSpPr>
              <a:spLocks noChangeShapeType="1"/>
            </p:cNvSpPr>
            <p:nvPr/>
          </p:nvSpPr>
          <p:spPr bwMode="auto">
            <a:xfrm>
              <a:off x="3573" y="440"/>
              <a:ext cx="0" cy="336"/>
            </a:xfrm>
            <a:prstGeom prst="line">
              <a:avLst/>
            </a:prstGeom>
            <a:noFill/>
            <a:ln w="12700">
              <a:solidFill>
                <a:schemeClr val="tx1"/>
              </a:solidFill>
              <a:round/>
              <a:headEnd/>
              <a:tailEnd/>
            </a:ln>
          </p:spPr>
          <p:txBody>
            <a:bodyPr/>
            <a:lstStyle/>
            <a:p>
              <a:endParaRPr lang="zh-CN" altLang="en-US"/>
            </a:p>
          </p:txBody>
        </p:sp>
        <p:sp>
          <p:nvSpPr>
            <p:cNvPr id="43090" name="Line 22"/>
            <p:cNvSpPr>
              <a:spLocks noChangeShapeType="1"/>
            </p:cNvSpPr>
            <p:nvPr/>
          </p:nvSpPr>
          <p:spPr bwMode="auto">
            <a:xfrm>
              <a:off x="2718" y="779"/>
              <a:ext cx="288" cy="0"/>
            </a:xfrm>
            <a:prstGeom prst="line">
              <a:avLst/>
            </a:prstGeom>
            <a:noFill/>
            <a:ln w="12700">
              <a:solidFill>
                <a:schemeClr val="tx1"/>
              </a:solidFill>
              <a:round/>
              <a:headEnd/>
              <a:tailEnd/>
            </a:ln>
          </p:spPr>
          <p:txBody>
            <a:bodyPr/>
            <a:lstStyle/>
            <a:p>
              <a:endParaRPr lang="zh-CN" altLang="en-US"/>
            </a:p>
          </p:txBody>
        </p:sp>
        <p:sp>
          <p:nvSpPr>
            <p:cNvPr id="43091" name="AutoShape 23"/>
            <p:cNvSpPr>
              <a:spLocks noChangeArrowheads="1"/>
            </p:cNvSpPr>
            <p:nvPr/>
          </p:nvSpPr>
          <p:spPr bwMode="auto">
            <a:xfrm>
              <a:off x="2677" y="750"/>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43026" name="Object 24"/>
            <p:cNvGraphicFramePr>
              <a:graphicFrameLocks noChangeAspect="1"/>
            </p:cNvGraphicFramePr>
            <p:nvPr/>
          </p:nvGraphicFramePr>
          <p:xfrm>
            <a:off x="2448" y="628"/>
            <a:ext cx="200" cy="275"/>
          </p:xfrm>
          <a:graphic>
            <a:graphicData uri="http://schemas.openxmlformats.org/presentationml/2006/ole">
              <p:oleObj spid="_x0000_s175111" name="公式" r:id="rId11" imgW="152268" imgH="215713" progId="Equation.3">
                <p:embed/>
              </p:oleObj>
            </a:graphicData>
          </a:graphic>
        </p:graphicFrame>
        <p:sp>
          <p:nvSpPr>
            <p:cNvPr id="43092" name="Line 25"/>
            <p:cNvSpPr>
              <a:spLocks noChangeShapeType="1"/>
            </p:cNvSpPr>
            <p:nvPr/>
          </p:nvSpPr>
          <p:spPr bwMode="auto">
            <a:xfrm rot="-5400000">
              <a:off x="3024" y="432"/>
              <a:ext cx="0" cy="48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43027" name="Object 26"/>
            <p:cNvGraphicFramePr>
              <a:graphicFrameLocks noChangeAspect="1"/>
            </p:cNvGraphicFramePr>
            <p:nvPr/>
          </p:nvGraphicFramePr>
          <p:xfrm>
            <a:off x="3050" y="394"/>
            <a:ext cx="166" cy="278"/>
          </p:xfrm>
          <a:graphic>
            <a:graphicData uri="http://schemas.openxmlformats.org/presentationml/2006/ole">
              <p:oleObj spid="_x0000_s175112" name="公式" r:id="rId12" imgW="126780" imgH="215526" progId="Equation.3">
                <p:embed/>
              </p:oleObj>
            </a:graphicData>
          </a:graphic>
        </p:graphicFrame>
        <p:sp>
          <p:nvSpPr>
            <p:cNvPr id="43093" name="Line 27"/>
            <p:cNvSpPr>
              <a:spLocks noChangeShapeType="1"/>
            </p:cNvSpPr>
            <p:nvPr/>
          </p:nvSpPr>
          <p:spPr bwMode="auto">
            <a:xfrm rot="-5400000">
              <a:off x="3840" y="96"/>
              <a:ext cx="0" cy="48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43028" name="Object 28"/>
            <p:cNvGraphicFramePr>
              <a:graphicFrameLocks noChangeAspect="1"/>
            </p:cNvGraphicFramePr>
            <p:nvPr/>
          </p:nvGraphicFramePr>
          <p:xfrm>
            <a:off x="3736" y="48"/>
            <a:ext cx="183" cy="278"/>
          </p:xfrm>
          <a:graphic>
            <a:graphicData uri="http://schemas.openxmlformats.org/presentationml/2006/ole">
              <p:oleObj spid="_x0000_s175113" name="公式" r:id="rId13" imgW="139579" imgH="215713" progId="Equation.3">
                <p:embed/>
              </p:oleObj>
            </a:graphicData>
          </a:graphic>
        </p:graphicFrame>
        <p:sp>
          <p:nvSpPr>
            <p:cNvPr id="43094" name="Line 29"/>
            <p:cNvSpPr>
              <a:spLocks noChangeShapeType="1"/>
            </p:cNvSpPr>
            <p:nvPr/>
          </p:nvSpPr>
          <p:spPr bwMode="auto">
            <a:xfrm rot="-5400000">
              <a:off x="3768" y="696"/>
              <a:ext cx="0" cy="24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43029" name="Object 30"/>
            <p:cNvGraphicFramePr>
              <a:graphicFrameLocks noChangeAspect="1"/>
            </p:cNvGraphicFramePr>
            <p:nvPr/>
          </p:nvGraphicFramePr>
          <p:xfrm>
            <a:off x="3704" y="865"/>
            <a:ext cx="166" cy="279"/>
          </p:xfrm>
          <a:graphic>
            <a:graphicData uri="http://schemas.openxmlformats.org/presentationml/2006/ole">
              <p:oleObj spid="_x0000_s175114" name="公式" r:id="rId14" imgW="126780" imgH="215526" progId="Equation.3">
                <p:embed/>
              </p:oleObj>
            </a:graphicData>
          </a:graphic>
        </p:graphicFrame>
        <p:grpSp>
          <p:nvGrpSpPr>
            <p:cNvPr id="3" name="Group 31"/>
            <p:cNvGrpSpPr>
              <a:grpSpLocks/>
            </p:cNvGrpSpPr>
            <p:nvPr/>
          </p:nvGrpSpPr>
          <p:grpSpPr bwMode="auto">
            <a:xfrm>
              <a:off x="4392" y="304"/>
              <a:ext cx="120" cy="240"/>
              <a:chOff x="2616" y="2928"/>
              <a:chExt cx="120" cy="240"/>
            </a:xfrm>
          </p:grpSpPr>
          <p:sp>
            <p:nvSpPr>
              <p:cNvPr id="43097" name="Line 32"/>
              <p:cNvSpPr>
                <a:spLocks noChangeShapeType="1"/>
              </p:cNvSpPr>
              <p:nvPr/>
            </p:nvSpPr>
            <p:spPr bwMode="auto">
              <a:xfrm>
                <a:off x="2736" y="2928"/>
                <a:ext cx="0" cy="240"/>
              </a:xfrm>
              <a:prstGeom prst="line">
                <a:avLst/>
              </a:prstGeom>
              <a:noFill/>
              <a:ln w="38100">
                <a:solidFill>
                  <a:srgbClr val="008000"/>
                </a:solidFill>
                <a:round/>
                <a:headEnd/>
                <a:tailEnd/>
              </a:ln>
            </p:spPr>
            <p:txBody>
              <a:bodyPr/>
              <a:lstStyle/>
              <a:p>
                <a:endParaRPr lang="zh-CN" altLang="en-US"/>
              </a:p>
            </p:txBody>
          </p:sp>
          <p:sp>
            <p:nvSpPr>
              <p:cNvPr id="43098" name="Line 33"/>
              <p:cNvSpPr>
                <a:spLocks noChangeShapeType="1"/>
              </p:cNvSpPr>
              <p:nvPr/>
            </p:nvSpPr>
            <p:spPr bwMode="auto">
              <a:xfrm>
                <a:off x="2616" y="2928"/>
                <a:ext cx="0" cy="240"/>
              </a:xfrm>
              <a:prstGeom prst="line">
                <a:avLst/>
              </a:prstGeom>
              <a:noFill/>
              <a:ln w="38100">
                <a:solidFill>
                  <a:srgbClr val="008000"/>
                </a:solidFill>
                <a:round/>
                <a:headEnd/>
                <a:tailEnd/>
              </a:ln>
            </p:spPr>
            <p:txBody>
              <a:bodyPr/>
              <a:lstStyle/>
              <a:p>
                <a:endParaRPr lang="zh-CN" altLang="en-US"/>
              </a:p>
            </p:txBody>
          </p:sp>
        </p:grpSp>
        <p:graphicFrame>
          <p:nvGraphicFramePr>
            <p:cNvPr id="43030" name="Object 34"/>
            <p:cNvGraphicFramePr>
              <a:graphicFrameLocks noChangeAspect="1"/>
            </p:cNvGraphicFramePr>
            <p:nvPr/>
          </p:nvGraphicFramePr>
          <p:xfrm>
            <a:off x="4345" y="106"/>
            <a:ext cx="215" cy="230"/>
          </p:xfrm>
          <a:graphic>
            <a:graphicData uri="http://schemas.openxmlformats.org/presentationml/2006/ole">
              <p:oleObj spid="_x0000_s175115" name="公式" r:id="rId15" imgW="164814" imgH="177492" progId="Equation.3">
                <p:embed/>
              </p:oleObj>
            </a:graphicData>
          </a:graphic>
        </p:graphicFrame>
        <p:graphicFrame>
          <p:nvGraphicFramePr>
            <p:cNvPr id="43031" name="Object 35"/>
            <p:cNvGraphicFramePr>
              <a:graphicFrameLocks noChangeAspect="1"/>
            </p:cNvGraphicFramePr>
            <p:nvPr/>
          </p:nvGraphicFramePr>
          <p:xfrm>
            <a:off x="4548" y="519"/>
            <a:ext cx="108" cy="105"/>
          </p:xfrm>
          <a:graphic>
            <a:graphicData uri="http://schemas.openxmlformats.org/presentationml/2006/ole">
              <p:oleObj spid="_x0000_s175116" name="公式" r:id="rId16" imgW="139700" imgH="139700" progId="Equation.3">
                <p:embed/>
              </p:oleObj>
            </a:graphicData>
          </a:graphic>
        </p:graphicFrame>
        <p:sp>
          <p:nvSpPr>
            <p:cNvPr id="43096" name="Line 36"/>
            <p:cNvSpPr>
              <a:spLocks noChangeShapeType="1"/>
            </p:cNvSpPr>
            <p:nvPr/>
          </p:nvSpPr>
          <p:spPr bwMode="auto">
            <a:xfrm>
              <a:off x="3570" y="441"/>
              <a:ext cx="816" cy="0"/>
            </a:xfrm>
            <a:prstGeom prst="line">
              <a:avLst/>
            </a:prstGeom>
            <a:noFill/>
            <a:ln w="12700">
              <a:solidFill>
                <a:schemeClr val="tx1"/>
              </a:solidFill>
              <a:round/>
              <a:headEnd/>
              <a:tailEnd/>
            </a:ln>
          </p:spPr>
          <p:txBody>
            <a:bodyPr/>
            <a:lstStyle/>
            <a:p>
              <a:endParaRPr lang="zh-CN" altLang="en-US"/>
            </a:p>
          </p:txBody>
        </p:sp>
        <p:graphicFrame>
          <p:nvGraphicFramePr>
            <p:cNvPr id="43032" name="Object 37"/>
            <p:cNvGraphicFramePr>
              <a:graphicFrameLocks noChangeAspect="1"/>
            </p:cNvGraphicFramePr>
            <p:nvPr/>
          </p:nvGraphicFramePr>
          <p:xfrm>
            <a:off x="4184" y="526"/>
            <a:ext cx="184" cy="98"/>
          </p:xfrm>
          <a:graphic>
            <a:graphicData uri="http://schemas.openxmlformats.org/presentationml/2006/ole">
              <p:oleObj spid="_x0000_s175117" name="公式" r:id="rId17" imgW="139518" imgH="76101" progId="Equation.3">
                <p:embed/>
              </p:oleObj>
            </a:graphicData>
          </a:graphic>
        </p:graphicFrame>
        <p:graphicFrame>
          <p:nvGraphicFramePr>
            <p:cNvPr id="43033" name="Object 38"/>
            <p:cNvGraphicFramePr>
              <a:graphicFrameLocks noChangeAspect="1"/>
            </p:cNvGraphicFramePr>
            <p:nvPr/>
          </p:nvGraphicFramePr>
          <p:xfrm>
            <a:off x="4358" y="472"/>
            <a:ext cx="232" cy="295"/>
          </p:xfrm>
          <a:graphic>
            <a:graphicData uri="http://schemas.openxmlformats.org/presentationml/2006/ole">
              <p:oleObj spid="_x0000_s175118" name="公式" r:id="rId18" imgW="177646" imgH="228402" progId="Equation.3">
                <p:embed/>
              </p:oleObj>
            </a:graphicData>
          </a:graphic>
        </p:graphicFrame>
      </p:grpSp>
      <p:grpSp>
        <p:nvGrpSpPr>
          <p:cNvPr id="4" name="Group 40"/>
          <p:cNvGrpSpPr>
            <a:grpSpLocks/>
          </p:cNvGrpSpPr>
          <p:nvPr/>
        </p:nvGrpSpPr>
        <p:grpSpPr bwMode="auto">
          <a:xfrm>
            <a:off x="87313" y="1368425"/>
            <a:ext cx="2338387" cy="1984375"/>
            <a:chOff x="303" y="1536"/>
            <a:chExt cx="1473" cy="1250"/>
          </a:xfrm>
          <a:noFill/>
        </p:grpSpPr>
        <p:sp>
          <p:nvSpPr>
            <p:cNvPr id="43071" name="Line 41"/>
            <p:cNvSpPr>
              <a:spLocks noChangeShapeType="1"/>
            </p:cNvSpPr>
            <p:nvPr/>
          </p:nvSpPr>
          <p:spPr bwMode="auto">
            <a:xfrm flipV="1">
              <a:off x="528" y="1673"/>
              <a:ext cx="0" cy="1104"/>
            </a:xfrm>
            <a:prstGeom prst="line">
              <a:avLst/>
            </a:prstGeom>
            <a:grpFill/>
            <a:ln w="12700">
              <a:solidFill>
                <a:schemeClr val="tx1"/>
              </a:solidFill>
              <a:round/>
              <a:headEnd/>
              <a:tailEnd type="triangle" w="med" len="med"/>
            </a:ln>
          </p:spPr>
          <p:txBody>
            <a:bodyPr/>
            <a:lstStyle/>
            <a:p>
              <a:endParaRPr lang="zh-CN" altLang="en-US"/>
            </a:p>
          </p:txBody>
        </p:sp>
        <p:sp>
          <p:nvSpPr>
            <p:cNvPr id="43072" name="Line 42"/>
            <p:cNvSpPr>
              <a:spLocks noChangeShapeType="1"/>
            </p:cNvSpPr>
            <p:nvPr/>
          </p:nvSpPr>
          <p:spPr bwMode="auto">
            <a:xfrm>
              <a:off x="528" y="2777"/>
              <a:ext cx="1248" cy="0"/>
            </a:xfrm>
            <a:prstGeom prst="line">
              <a:avLst/>
            </a:prstGeom>
            <a:grpFill/>
            <a:ln w="12700">
              <a:solidFill>
                <a:schemeClr val="tx1"/>
              </a:solidFill>
              <a:round/>
              <a:headEnd/>
              <a:tailEnd type="triangle" w="med" len="med"/>
            </a:ln>
          </p:spPr>
          <p:txBody>
            <a:bodyPr/>
            <a:lstStyle/>
            <a:p>
              <a:endParaRPr lang="zh-CN" altLang="en-US"/>
            </a:p>
          </p:txBody>
        </p:sp>
        <p:sp>
          <p:nvSpPr>
            <p:cNvPr id="43073" name="Line 43"/>
            <p:cNvSpPr>
              <a:spLocks noChangeShapeType="1"/>
            </p:cNvSpPr>
            <p:nvPr/>
          </p:nvSpPr>
          <p:spPr bwMode="auto">
            <a:xfrm>
              <a:off x="528" y="2201"/>
              <a:ext cx="1152" cy="0"/>
            </a:xfrm>
            <a:prstGeom prst="line">
              <a:avLst/>
            </a:prstGeom>
            <a:grpFill/>
            <a:ln w="38100">
              <a:solidFill>
                <a:srgbClr val="FF00FF"/>
              </a:solidFill>
              <a:round/>
              <a:headEnd/>
              <a:tailEnd/>
            </a:ln>
          </p:spPr>
          <p:txBody>
            <a:bodyPr/>
            <a:lstStyle/>
            <a:p>
              <a:endParaRPr lang="zh-CN" altLang="en-US"/>
            </a:p>
          </p:txBody>
        </p:sp>
        <p:sp>
          <p:nvSpPr>
            <p:cNvPr id="43074" name="Line 44"/>
            <p:cNvSpPr>
              <a:spLocks noChangeShapeType="1"/>
            </p:cNvSpPr>
            <p:nvPr/>
          </p:nvSpPr>
          <p:spPr bwMode="auto">
            <a:xfrm flipH="1">
              <a:off x="528" y="2201"/>
              <a:ext cx="0" cy="576"/>
            </a:xfrm>
            <a:prstGeom prst="line">
              <a:avLst/>
            </a:prstGeom>
            <a:grpFill/>
            <a:ln w="38100">
              <a:solidFill>
                <a:srgbClr val="FF00FF"/>
              </a:solidFill>
              <a:round/>
              <a:headEnd/>
              <a:tailEnd/>
            </a:ln>
          </p:spPr>
          <p:txBody>
            <a:bodyPr/>
            <a:lstStyle/>
            <a:p>
              <a:endParaRPr lang="zh-CN" altLang="en-US"/>
            </a:p>
          </p:txBody>
        </p:sp>
        <p:graphicFrame>
          <p:nvGraphicFramePr>
            <p:cNvPr id="43017" name="Object 45"/>
            <p:cNvGraphicFramePr>
              <a:graphicFrameLocks noChangeAspect="1"/>
            </p:cNvGraphicFramePr>
            <p:nvPr/>
          </p:nvGraphicFramePr>
          <p:xfrm>
            <a:off x="1440" y="2399"/>
            <a:ext cx="185" cy="234"/>
          </p:xfrm>
          <a:graphic>
            <a:graphicData uri="http://schemas.openxmlformats.org/presentationml/2006/ole">
              <p:oleObj spid="_x0000_s175119" name="公式" r:id="rId19" imgW="164885" imgH="215619" progId="Equation.3">
                <p:embed/>
              </p:oleObj>
            </a:graphicData>
          </a:graphic>
        </p:graphicFrame>
        <p:graphicFrame>
          <p:nvGraphicFramePr>
            <p:cNvPr id="43018" name="Object 46"/>
            <p:cNvGraphicFramePr>
              <a:graphicFrameLocks noChangeAspect="1"/>
            </p:cNvGraphicFramePr>
            <p:nvPr/>
          </p:nvGraphicFramePr>
          <p:xfrm>
            <a:off x="303" y="1536"/>
            <a:ext cx="170" cy="233"/>
          </p:xfrm>
          <a:graphic>
            <a:graphicData uri="http://schemas.openxmlformats.org/presentationml/2006/ole">
              <p:oleObj spid="_x0000_s175120" name="公式" r:id="rId20" imgW="152268" imgH="215713" progId="Equation.3">
                <p:embed/>
              </p:oleObj>
            </a:graphicData>
          </a:graphic>
        </p:graphicFrame>
        <p:graphicFrame>
          <p:nvGraphicFramePr>
            <p:cNvPr id="43019" name="Object 47"/>
            <p:cNvGraphicFramePr>
              <a:graphicFrameLocks noChangeAspect="1"/>
            </p:cNvGraphicFramePr>
            <p:nvPr/>
          </p:nvGraphicFramePr>
          <p:xfrm>
            <a:off x="336" y="2633"/>
            <a:ext cx="146" cy="153"/>
          </p:xfrm>
          <a:graphic>
            <a:graphicData uri="http://schemas.openxmlformats.org/presentationml/2006/ole">
              <p:oleObj spid="_x0000_s175121" name="公式" r:id="rId21" imgW="164814" imgH="177492" progId="Equation.3">
                <p:embed/>
              </p:oleObj>
            </a:graphicData>
          </a:graphic>
        </p:graphicFrame>
        <p:graphicFrame>
          <p:nvGraphicFramePr>
            <p:cNvPr id="43020" name="Object 48"/>
            <p:cNvGraphicFramePr>
              <a:graphicFrameLocks noChangeAspect="1"/>
            </p:cNvGraphicFramePr>
            <p:nvPr/>
          </p:nvGraphicFramePr>
          <p:xfrm>
            <a:off x="1680" y="2635"/>
            <a:ext cx="89" cy="142"/>
          </p:xfrm>
          <a:graphic>
            <a:graphicData uri="http://schemas.openxmlformats.org/presentationml/2006/ole">
              <p:oleObj spid="_x0000_s175122" name="公式" r:id="rId22" imgW="101468" imgH="164885" progId="Equation.3">
                <p:embed/>
              </p:oleObj>
            </a:graphicData>
          </a:graphic>
        </p:graphicFrame>
        <p:sp>
          <p:nvSpPr>
            <p:cNvPr id="43075" name="Line 49"/>
            <p:cNvSpPr>
              <a:spLocks noChangeShapeType="1"/>
            </p:cNvSpPr>
            <p:nvPr/>
          </p:nvSpPr>
          <p:spPr bwMode="auto">
            <a:xfrm>
              <a:off x="1344" y="2201"/>
              <a:ext cx="0" cy="576"/>
            </a:xfrm>
            <a:prstGeom prst="line">
              <a:avLst/>
            </a:prstGeom>
            <a:grpFill/>
            <a:ln w="12700">
              <a:solidFill>
                <a:schemeClr val="tx1"/>
              </a:solidFill>
              <a:round/>
              <a:headEnd type="triangle" w="med" len="lg"/>
              <a:tailEnd type="triangle" w="med" len="lg"/>
            </a:ln>
          </p:spPr>
          <p:txBody>
            <a:bodyPr/>
            <a:lstStyle/>
            <a:p>
              <a:endParaRPr lang="zh-CN" altLang="en-US"/>
            </a:p>
          </p:txBody>
        </p:sp>
      </p:grpSp>
      <p:grpSp>
        <p:nvGrpSpPr>
          <p:cNvPr id="5" name="Group 50"/>
          <p:cNvGrpSpPr>
            <a:grpSpLocks/>
          </p:cNvGrpSpPr>
          <p:nvPr/>
        </p:nvGrpSpPr>
        <p:grpSpPr bwMode="auto">
          <a:xfrm>
            <a:off x="2514600" y="1219200"/>
            <a:ext cx="2430463" cy="2514600"/>
            <a:chOff x="2261" y="1440"/>
            <a:chExt cx="1531" cy="1584"/>
          </a:xfrm>
          <a:noFill/>
        </p:grpSpPr>
        <p:sp>
          <p:nvSpPr>
            <p:cNvPr id="43060" name="Line 51"/>
            <p:cNvSpPr>
              <a:spLocks noChangeShapeType="1"/>
            </p:cNvSpPr>
            <p:nvPr/>
          </p:nvSpPr>
          <p:spPr bwMode="auto">
            <a:xfrm flipV="1">
              <a:off x="2544" y="1673"/>
              <a:ext cx="0" cy="1104"/>
            </a:xfrm>
            <a:prstGeom prst="line">
              <a:avLst/>
            </a:prstGeom>
            <a:grpFill/>
            <a:ln w="12700">
              <a:solidFill>
                <a:schemeClr val="tx1"/>
              </a:solidFill>
              <a:round/>
              <a:headEnd/>
              <a:tailEnd type="triangle" w="med" len="med"/>
            </a:ln>
          </p:spPr>
          <p:txBody>
            <a:bodyPr/>
            <a:lstStyle/>
            <a:p>
              <a:endParaRPr lang="zh-CN" altLang="en-US"/>
            </a:p>
          </p:txBody>
        </p:sp>
        <p:sp>
          <p:nvSpPr>
            <p:cNvPr id="43061" name="Line 52"/>
            <p:cNvSpPr>
              <a:spLocks noChangeShapeType="1"/>
            </p:cNvSpPr>
            <p:nvPr/>
          </p:nvSpPr>
          <p:spPr bwMode="auto">
            <a:xfrm>
              <a:off x="2544" y="2777"/>
              <a:ext cx="1248" cy="0"/>
            </a:xfrm>
            <a:prstGeom prst="line">
              <a:avLst/>
            </a:prstGeom>
            <a:grpFill/>
            <a:ln w="12700">
              <a:solidFill>
                <a:schemeClr val="tx1"/>
              </a:solidFill>
              <a:round/>
              <a:headEnd/>
              <a:tailEnd type="triangle" w="med" len="med"/>
            </a:ln>
          </p:spPr>
          <p:txBody>
            <a:bodyPr/>
            <a:lstStyle/>
            <a:p>
              <a:endParaRPr lang="zh-CN" altLang="en-US"/>
            </a:p>
          </p:txBody>
        </p:sp>
        <p:sp>
          <p:nvSpPr>
            <p:cNvPr id="43062" name="Line 53"/>
            <p:cNvSpPr>
              <a:spLocks noChangeShapeType="1"/>
            </p:cNvSpPr>
            <p:nvPr/>
          </p:nvSpPr>
          <p:spPr bwMode="auto">
            <a:xfrm>
              <a:off x="2544" y="2201"/>
              <a:ext cx="1152" cy="0"/>
            </a:xfrm>
            <a:prstGeom prst="line">
              <a:avLst/>
            </a:prstGeom>
            <a:grpFill/>
            <a:ln w="12700">
              <a:solidFill>
                <a:srgbClr val="FF00FF"/>
              </a:solidFill>
              <a:prstDash val="lgDash"/>
              <a:round/>
              <a:headEnd/>
              <a:tailEnd/>
            </a:ln>
          </p:spPr>
          <p:txBody>
            <a:bodyPr/>
            <a:lstStyle/>
            <a:p>
              <a:endParaRPr lang="zh-CN" altLang="en-US"/>
            </a:p>
          </p:txBody>
        </p:sp>
        <p:graphicFrame>
          <p:nvGraphicFramePr>
            <p:cNvPr id="43011" name="Object 54"/>
            <p:cNvGraphicFramePr>
              <a:graphicFrameLocks noChangeAspect="1"/>
            </p:cNvGraphicFramePr>
            <p:nvPr/>
          </p:nvGraphicFramePr>
          <p:xfrm>
            <a:off x="3504" y="2399"/>
            <a:ext cx="184" cy="234"/>
          </p:xfrm>
          <a:graphic>
            <a:graphicData uri="http://schemas.openxmlformats.org/presentationml/2006/ole">
              <p:oleObj spid="_x0000_s175123" name="公式" r:id="rId23" imgW="164885" imgH="215619" progId="Equation.3">
                <p:embed/>
              </p:oleObj>
            </a:graphicData>
          </a:graphic>
        </p:graphicFrame>
        <p:graphicFrame>
          <p:nvGraphicFramePr>
            <p:cNvPr id="43012" name="Object 55"/>
            <p:cNvGraphicFramePr>
              <a:graphicFrameLocks noChangeAspect="1"/>
            </p:cNvGraphicFramePr>
            <p:nvPr/>
          </p:nvGraphicFramePr>
          <p:xfrm>
            <a:off x="2352" y="1440"/>
            <a:ext cx="340" cy="247"/>
          </p:xfrm>
          <a:graphic>
            <a:graphicData uri="http://schemas.openxmlformats.org/presentationml/2006/ole">
              <p:oleObj spid="_x0000_s175124" name="公式" r:id="rId24" imgW="304668" imgH="228501" progId="Equation.3">
                <p:embed/>
              </p:oleObj>
            </a:graphicData>
          </a:graphic>
        </p:graphicFrame>
        <p:graphicFrame>
          <p:nvGraphicFramePr>
            <p:cNvPr id="43013" name="Object 56"/>
            <p:cNvGraphicFramePr>
              <a:graphicFrameLocks noChangeAspect="1"/>
            </p:cNvGraphicFramePr>
            <p:nvPr/>
          </p:nvGraphicFramePr>
          <p:xfrm>
            <a:off x="2352" y="2633"/>
            <a:ext cx="146" cy="153"/>
          </p:xfrm>
          <a:graphic>
            <a:graphicData uri="http://schemas.openxmlformats.org/presentationml/2006/ole">
              <p:oleObj spid="_x0000_s175125" name="公式" r:id="rId25" imgW="164814" imgH="177492" progId="Equation.3">
                <p:embed/>
              </p:oleObj>
            </a:graphicData>
          </a:graphic>
        </p:graphicFrame>
        <p:graphicFrame>
          <p:nvGraphicFramePr>
            <p:cNvPr id="43014" name="Object 57"/>
            <p:cNvGraphicFramePr>
              <a:graphicFrameLocks noChangeAspect="1"/>
            </p:cNvGraphicFramePr>
            <p:nvPr/>
          </p:nvGraphicFramePr>
          <p:xfrm>
            <a:off x="3696" y="2635"/>
            <a:ext cx="89" cy="142"/>
          </p:xfrm>
          <a:graphic>
            <a:graphicData uri="http://schemas.openxmlformats.org/presentationml/2006/ole">
              <p:oleObj spid="_x0000_s175126" name="公式" r:id="rId26" imgW="101468" imgH="164885" progId="Equation.3">
                <p:embed/>
              </p:oleObj>
            </a:graphicData>
          </a:graphic>
        </p:graphicFrame>
        <p:sp>
          <p:nvSpPr>
            <p:cNvPr id="43063" name="Line 58"/>
            <p:cNvSpPr>
              <a:spLocks noChangeShapeType="1"/>
            </p:cNvSpPr>
            <p:nvPr/>
          </p:nvSpPr>
          <p:spPr bwMode="auto">
            <a:xfrm>
              <a:off x="3456" y="2201"/>
              <a:ext cx="0" cy="576"/>
            </a:xfrm>
            <a:prstGeom prst="line">
              <a:avLst/>
            </a:prstGeom>
            <a:grpFill/>
            <a:ln w="12700">
              <a:solidFill>
                <a:schemeClr val="tx1"/>
              </a:solidFill>
              <a:round/>
              <a:headEnd type="triangle" w="med" len="lg"/>
              <a:tailEnd type="triangle" w="med" len="lg"/>
            </a:ln>
          </p:spPr>
          <p:txBody>
            <a:bodyPr/>
            <a:lstStyle/>
            <a:p>
              <a:endParaRPr lang="zh-CN" altLang="en-US"/>
            </a:p>
          </p:txBody>
        </p:sp>
        <p:sp>
          <p:nvSpPr>
            <p:cNvPr id="43064" name="Line 59"/>
            <p:cNvSpPr>
              <a:spLocks noChangeShapeType="1"/>
            </p:cNvSpPr>
            <p:nvPr/>
          </p:nvSpPr>
          <p:spPr bwMode="auto">
            <a:xfrm flipV="1">
              <a:off x="2553" y="1863"/>
              <a:ext cx="720" cy="912"/>
            </a:xfrm>
            <a:prstGeom prst="line">
              <a:avLst/>
            </a:prstGeom>
            <a:grpFill/>
            <a:ln w="38100">
              <a:solidFill>
                <a:srgbClr val="3366FF"/>
              </a:solidFill>
              <a:round/>
              <a:headEnd/>
              <a:tailEnd/>
            </a:ln>
          </p:spPr>
          <p:txBody>
            <a:bodyPr/>
            <a:lstStyle/>
            <a:p>
              <a:endParaRPr lang="zh-CN" altLang="en-US"/>
            </a:p>
          </p:txBody>
        </p:sp>
        <p:sp>
          <p:nvSpPr>
            <p:cNvPr id="43065" name="Line 60"/>
            <p:cNvSpPr>
              <a:spLocks noChangeShapeType="1"/>
            </p:cNvSpPr>
            <p:nvPr/>
          </p:nvSpPr>
          <p:spPr bwMode="auto">
            <a:xfrm>
              <a:off x="3264" y="1872"/>
              <a:ext cx="432" cy="0"/>
            </a:xfrm>
            <a:prstGeom prst="line">
              <a:avLst/>
            </a:prstGeom>
            <a:grpFill/>
            <a:ln w="38100">
              <a:solidFill>
                <a:srgbClr val="3366FF"/>
              </a:solidFill>
              <a:round/>
              <a:headEnd/>
              <a:tailEnd/>
            </a:ln>
          </p:spPr>
          <p:txBody>
            <a:bodyPr/>
            <a:lstStyle/>
            <a:p>
              <a:endParaRPr lang="zh-CN" altLang="en-US"/>
            </a:p>
          </p:txBody>
        </p:sp>
        <p:sp>
          <p:nvSpPr>
            <p:cNvPr id="43066" name="Line 61"/>
            <p:cNvSpPr>
              <a:spLocks noChangeShapeType="1"/>
            </p:cNvSpPr>
            <p:nvPr/>
          </p:nvSpPr>
          <p:spPr bwMode="auto">
            <a:xfrm flipH="1">
              <a:off x="2997" y="2208"/>
              <a:ext cx="0" cy="576"/>
            </a:xfrm>
            <a:prstGeom prst="line">
              <a:avLst/>
            </a:prstGeom>
            <a:grpFill/>
            <a:ln w="12700">
              <a:solidFill>
                <a:srgbClr val="FF00FF"/>
              </a:solidFill>
              <a:prstDash val="lgDash"/>
              <a:round/>
              <a:headEnd/>
              <a:tailEnd/>
            </a:ln>
          </p:spPr>
          <p:txBody>
            <a:bodyPr/>
            <a:lstStyle/>
            <a:p>
              <a:endParaRPr lang="zh-CN" altLang="en-US"/>
            </a:p>
          </p:txBody>
        </p:sp>
        <p:sp>
          <p:nvSpPr>
            <p:cNvPr id="43067" name="Line 62"/>
            <p:cNvSpPr>
              <a:spLocks noChangeShapeType="1"/>
            </p:cNvSpPr>
            <p:nvPr/>
          </p:nvSpPr>
          <p:spPr bwMode="auto">
            <a:xfrm flipH="1">
              <a:off x="2544" y="1872"/>
              <a:ext cx="720" cy="0"/>
            </a:xfrm>
            <a:prstGeom prst="line">
              <a:avLst/>
            </a:prstGeom>
            <a:grpFill/>
            <a:ln w="12700">
              <a:solidFill>
                <a:srgbClr val="3366FF"/>
              </a:solidFill>
              <a:prstDash val="lgDash"/>
              <a:round/>
              <a:headEnd/>
              <a:tailEnd/>
            </a:ln>
          </p:spPr>
          <p:txBody>
            <a:bodyPr/>
            <a:lstStyle/>
            <a:p>
              <a:endParaRPr lang="zh-CN" altLang="en-US"/>
            </a:p>
          </p:txBody>
        </p:sp>
        <p:graphicFrame>
          <p:nvGraphicFramePr>
            <p:cNvPr id="43015" name="Object 63"/>
            <p:cNvGraphicFramePr>
              <a:graphicFrameLocks noChangeAspect="1"/>
            </p:cNvGraphicFramePr>
            <p:nvPr/>
          </p:nvGraphicFramePr>
          <p:xfrm>
            <a:off x="2261" y="1721"/>
            <a:ext cx="285" cy="247"/>
          </p:xfrm>
          <a:graphic>
            <a:graphicData uri="http://schemas.openxmlformats.org/presentationml/2006/ole">
              <p:oleObj spid="_x0000_s175127" name="公式" r:id="rId27" imgW="253890" imgH="228501" progId="Equation.3">
                <p:embed/>
              </p:oleObj>
            </a:graphicData>
          </a:graphic>
        </p:graphicFrame>
        <p:sp>
          <p:nvSpPr>
            <p:cNvPr id="43068" name="Line 64"/>
            <p:cNvSpPr>
              <a:spLocks noChangeShapeType="1"/>
            </p:cNvSpPr>
            <p:nvPr/>
          </p:nvSpPr>
          <p:spPr bwMode="auto">
            <a:xfrm>
              <a:off x="2544" y="2832"/>
              <a:ext cx="0" cy="192"/>
            </a:xfrm>
            <a:prstGeom prst="line">
              <a:avLst/>
            </a:prstGeom>
            <a:grpFill/>
            <a:ln w="12700">
              <a:solidFill>
                <a:schemeClr val="tx1"/>
              </a:solidFill>
              <a:round/>
              <a:headEnd/>
              <a:tailEnd/>
            </a:ln>
          </p:spPr>
          <p:txBody>
            <a:bodyPr/>
            <a:lstStyle/>
            <a:p>
              <a:endParaRPr lang="zh-CN" altLang="en-US"/>
            </a:p>
          </p:txBody>
        </p:sp>
        <p:sp>
          <p:nvSpPr>
            <p:cNvPr id="43069" name="Line 65"/>
            <p:cNvSpPr>
              <a:spLocks noChangeShapeType="1"/>
            </p:cNvSpPr>
            <p:nvPr/>
          </p:nvSpPr>
          <p:spPr bwMode="auto">
            <a:xfrm>
              <a:off x="2994" y="2832"/>
              <a:ext cx="0" cy="192"/>
            </a:xfrm>
            <a:prstGeom prst="line">
              <a:avLst/>
            </a:prstGeom>
            <a:grpFill/>
            <a:ln w="12700">
              <a:solidFill>
                <a:schemeClr val="tx1"/>
              </a:solidFill>
              <a:round/>
              <a:headEnd/>
              <a:tailEnd/>
            </a:ln>
          </p:spPr>
          <p:txBody>
            <a:bodyPr/>
            <a:lstStyle/>
            <a:p>
              <a:endParaRPr lang="zh-CN" altLang="en-US"/>
            </a:p>
          </p:txBody>
        </p:sp>
        <p:sp>
          <p:nvSpPr>
            <p:cNvPr id="43070" name="Line 66"/>
            <p:cNvSpPr>
              <a:spLocks noChangeShapeType="1"/>
            </p:cNvSpPr>
            <p:nvPr/>
          </p:nvSpPr>
          <p:spPr bwMode="auto">
            <a:xfrm>
              <a:off x="2553" y="2976"/>
              <a:ext cx="432" cy="0"/>
            </a:xfrm>
            <a:prstGeom prst="line">
              <a:avLst/>
            </a:prstGeom>
            <a:grpFill/>
            <a:ln w="12700">
              <a:solidFill>
                <a:schemeClr val="tx1"/>
              </a:solidFill>
              <a:round/>
              <a:headEnd type="triangle" w="med" len="lg"/>
              <a:tailEnd type="triangle" w="med" len="lg"/>
            </a:ln>
          </p:spPr>
          <p:txBody>
            <a:bodyPr/>
            <a:lstStyle/>
            <a:p>
              <a:endParaRPr lang="zh-CN" altLang="en-US"/>
            </a:p>
          </p:txBody>
        </p:sp>
        <p:graphicFrame>
          <p:nvGraphicFramePr>
            <p:cNvPr id="43016" name="Object 67"/>
            <p:cNvGraphicFramePr>
              <a:graphicFrameLocks noChangeAspect="1"/>
            </p:cNvGraphicFramePr>
            <p:nvPr/>
          </p:nvGraphicFramePr>
          <p:xfrm>
            <a:off x="2725" y="2845"/>
            <a:ext cx="111" cy="120"/>
          </p:xfrm>
          <a:graphic>
            <a:graphicData uri="http://schemas.openxmlformats.org/presentationml/2006/ole">
              <p:oleObj spid="_x0000_s175128" name="公式" r:id="rId28" imgW="126835" imgH="139518" progId="Equation.3">
                <p:embed/>
              </p:oleObj>
            </a:graphicData>
          </a:graphic>
        </p:graphicFrame>
      </p:grpSp>
      <p:sp>
        <p:nvSpPr>
          <p:cNvPr id="196676" name="Text Box 68"/>
          <p:cNvSpPr txBox="1">
            <a:spLocks noChangeArrowheads="1"/>
          </p:cNvSpPr>
          <p:nvPr/>
        </p:nvSpPr>
        <p:spPr bwMode="auto">
          <a:xfrm>
            <a:off x="762000" y="3413125"/>
            <a:ext cx="121920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阶跃电压</a:t>
            </a:r>
          </a:p>
        </p:txBody>
      </p:sp>
      <p:sp>
        <p:nvSpPr>
          <p:cNvPr id="196677" name="Line 69"/>
          <p:cNvSpPr>
            <a:spLocks noChangeShapeType="1"/>
          </p:cNvSpPr>
          <p:nvPr/>
        </p:nvSpPr>
        <p:spPr bwMode="auto">
          <a:xfrm>
            <a:off x="7391400" y="609600"/>
            <a:ext cx="381000" cy="1600200"/>
          </a:xfrm>
          <a:prstGeom prst="line">
            <a:avLst/>
          </a:prstGeom>
          <a:noFill/>
          <a:ln w="9525">
            <a:solidFill>
              <a:srgbClr val="00FF00"/>
            </a:solidFill>
            <a:prstDash val="lgDash"/>
            <a:round/>
            <a:headEnd/>
            <a:tailEnd type="triangle" w="med" len="med"/>
          </a:ln>
        </p:spPr>
        <p:txBody>
          <a:bodyPr/>
          <a:lstStyle/>
          <a:p>
            <a:endParaRPr lang="zh-CN" altLang="en-US"/>
          </a:p>
        </p:txBody>
      </p:sp>
      <p:sp>
        <p:nvSpPr>
          <p:cNvPr id="196678" name="Oval 70"/>
          <p:cNvSpPr>
            <a:spLocks noChangeArrowheads="1"/>
          </p:cNvSpPr>
          <p:nvPr/>
        </p:nvSpPr>
        <p:spPr bwMode="auto">
          <a:xfrm>
            <a:off x="5638800" y="76200"/>
            <a:ext cx="1828800" cy="838200"/>
          </a:xfrm>
          <a:prstGeom prst="ellipse">
            <a:avLst/>
          </a:prstGeom>
          <a:noFill/>
          <a:ln w="9525" algn="ctr">
            <a:solidFill>
              <a:srgbClr val="00FF00"/>
            </a:solidFill>
            <a:prstDash val="lgDash"/>
            <a:round/>
            <a:headEnd/>
            <a:tailEnd/>
          </a:ln>
        </p:spPr>
        <p:txBody>
          <a:bodyPr wrap="none" anchor="ctr"/>
          <a:lstStyle/>
          <a:p>
            <a:endParaRPr lang="zh-CN" altLang="en-US"/>
          </a:p>
        </p:txBody>
      </p:sp>
      <p:sp>
        <p:nvSpPr>
          <p:cNvPr id="196679" name="Text Box 71"/>
          <p:cNvSpPr txBox="1">
            <a:spLocks noChangeArrowheads="1"/>
          </p:cNvSpPr>
          <p:nvPr/>
        </p:nvSpPr>
        <p:spPr bwMode="auto">
          <a:xfrm>
            <a:off x="7239000" y="2209800"/>
            <a:ext cx="1752600" cy="82232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此时近似恒流方式充电</a:t>
            </a:r>
          </a:p>
        </p:txBody>
      </p:sp>
      <p:graphicFrame>
        <p:nvGraphicFramePr>
          <p:cNvPr id="196680" name="Object 72"/>
          <p:cNvGraphicFramePr>
            <a:graphicFrameLocks noChangeAspect="1"/>
          </p:cNvGraphicFramePr>
          <p:nvPr/>
        </p:nvGraphicFramePr>
        <p:xfrm>
          <a:off x="5418138" y="3595688"/>
          <a:ext cx="2740025" cy="873125"/>
        </p:xfrm>
        <a:graphic>
          <a:graphicData uri="http://schemas.openxmlformats.org/presentationml/2006/ole">
            <p:oleObj spid="_x0000_s175129" name="Equation" r:id="rId29" imgW="1218960" imgH="393480" progId="Equation.DSMT4">
              <p:embed/>
            </p:oleObj>
          </a:graphicData>
        </a:graphic>
      </p:graphicFrame>
      <p:sp>
        <p:nvSpPr>
          <p:cNvPr id="196681" name="Line 73"/>
          <p:cNvSpPr>
            <a:spLocks noChangeShapeType="1"/>
          </p:cNvSpPr>
          <p:nvPr/>
        </p:nvSpPr>
        <p:spPr bwMode="auto">
          <a:xfrm>
            <a:off x="3352800" y="2895600"/>
            <a:ext cx="1981200" cy="990600"/>
          </a:xfrm>
          <a:prstGeom prst="line">
            <a:avLst/>
          </a:prstGeom>
          <a:noFill/>
          <a:ln w="12700">
            <a:solidFill>
              <a:srgbClr val="FF0000"/>
            </a:solidFill>
            <a:prstDash val="lgDash"/>
            <a:round/>
            <a:headEnd/>
            <a:tailEnd type="triangle" w="med" len="med"/>
          </a:ln>
        </p:spPr>
        <p:txBody>
          <a:bodyPr/>
          <a:lstStyle/>
          <a:p>
            <a:endParaRPr lang="zh-CN" altLang="en-US"/>
          </a:p>
        </p:txBody>
      </p:sp>
      <p:sp>
        <p:nvSpPr>
          <p:cNvPr id="196682" name="Line 74"/>
          <p:cNvSpPr>
            <a:spLocks noChangeShapeType="1"/>
          </p:cNvSpPr>
          <p:nvPr/>
        </p:nvSpPr>
        <p:spPr bwMode="auto">
          <a:xfrm>
            <a:off x="3276600" y="3657600"/>
            <a:ext cx="0" cy="381000"/>
          </a:xfrm>
          <a:prstGeom prst="line">
            <a:avLst/>
          </a:prstGeom>
          <a:noFill/>
          <a:ln w="9525">
            <a:solidFill>
              <a:srgbClr val="FF3300"/>
            </a:solidFill>
            <a:prstDash val="lgDash"/>
            <a:round/>
            <a:headEnd/>
            <a:tailEnd type="triangle" w="med" len="med"/>
          </a:ln>
        </p:spPr>
        <p:txBody>
          <a:bodyPr/>
          <a:lstStyle/>
          <a:p>
            <a:endParaRPr lang="zh-CN" altLang="en-US"/>
          </a:p>
        </p:txBody>
      </p:sp>
      <p:sp>
        <p:nvSpPr>
          <p:cNvPr id="196683" name="Text Box 75"/>
          <p:cNvSpPr txBox="1">
            <a:spLocks noChangeArrowheads="1"/>
          </p:cNvSpPr>
          <p:nvPr/>
        </p:nvSpPr>
        <p:spPr bwMode="auto">
          <a:xfrm>
            <a:off x="3048000" y="4038600"/>
            <a:ext cx="2057400"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积分时间常数</a:t>
            </a:r>
          </a:p>
        </p:txBody>
      </p:sp>
      <p:sp>
        <p:nvSpPr>
          <p:cNvPr id="196684" name="Oval 76"/>
          <p:cNvSpPr>
            <a:spLocks noChangeArrowheads="1"/>
          </p:cNvSpPr>
          <p:nvPr/>
        </p:nvSpPr>
        <p:spPr bwMode="auto">
          <a:xfrm>
            <a:off x="3200400" y="3352800"/>
            <a:ext cx="304800" cy="304800"/>
          </a:xfrm>
          <a:prstGeom prst="ellipse">
            <a:avLst/>
          </a:prstGeom>
          <a:noFill/>
          <a:ln w="9525" algn="ctr">
            <a:solidFill>
              <a:srgbClr val="FF3300"/>
            </a:solidFill>
            <a:prstDash val="lgDash"/>
            <a:round/>
            <a:headEnd/>
            <a:tailEnd/>
          </a:ln>
        </p:spPr>
        <p:txBody>
          <a:bodyPr wrap="none" anchor="ctr"/>
          <a:lstStyle/>
          <a:p>
            <a:endParaRPr lang="zh-CN" altLang="en-US"/>
          </a:p>
        </p:txBody>
      </p:sp>
      <p:sp>
        <p:nvSpPr>
          <p:cNvPr id="196685" name="Line 77"/>
          <p:cNvSpPr>
            <a:spLocks noChangeShapeType="1"/>
          </p:cNvSpPr>
          <p:nvPr/>
        </p:nvSpPr>
        <p:spPr bwMode="auto">
          <a:xfrm flipH="1">
            <a:off x="5105400" y="4267200"/>
            <a:ext cx="2514600" cy="76200"/>
          </a:xfrm>
          <a:prstGeom prst="line">
            <a:avLst/>
          </a:prstGeom>
          <a:noFill/>
          <a:ln w="9525">
            <a:solidFill>
              <a:srgbClr val="FF3300"/>
            </a:solidFill>
            <a:prstDash val="lgDash"/>
            <a:round/>
            <a:headEnd/>
            <a:tailEnd type="triangle" w="med" len="med"/>
          </a:ln>
        </p:spPr>
        <p:txBody>
          <a:bodyPr/>
          <a:lstStyle/>
          <a:p>
            <a:endParaRPr lang="zh-CN" altLang="en-US"/>
          </a:p>
        </p:txBody>
      </p:sp>
      <p:sp>
        <p:nvSpPr>
          <p:cNvPr id="196686" name="Oval 78"/>
          <p:cNvSpPr>
            <a:spLocks noChangeArrowheads="1"/>
          </p:cNvSpPr>
          <p:nvPr/>
        </p:nvSpPr>
        <p:spPr bwMode="auto">
          <a:xfrm>
            <a:off x="7696200" y="4191000"/>
            <a:ext cx="304800" cy="304800"/>
          </a:xfrm>
          <a:prstGeom prst="ellipse">
            <a:avLst/>
          </a:prstGeom>
          <a:noFill/>
          <a:ln w="9525" algn="ctr">
            <a:solidFill>
              <a:srgbClr val="FF3300"/>
            </a:solidFill>
            <a:prstDash val="lgDash"/>
            <a:round/>
            <a:headEnd/>
            <a:tailEnd/>
          </a:ln>
        </p:spPr>
        <p:txBody>
          <a:bodyPr wrap="none" anchor="ctr"/>
          <a:lstStyle/>
          <a:p>
            <a:endParaRPr lang="zh-CN" altLang="en-US"/>
          </a:p>
        </p:txBody>
      </p:sp>
      <p:sp>
        <p:nvSpPr>
          <p:cNvPr id="196687" name="Line 79"/>
          <p:cNvSpPr>
            <a:spLocks noChangeShapeType="1"/>
          </p:cNvSpPr>
          <p:nvPr/>
        </p:nvSpPr>
        <p:spPr bwMode="auto">
          <a:xfrm flipH="1">
            <a:off x="457200" y="2057400"/>
            <a:ext cx="2286000" cy="2590800"/>
          </a:xfrm>
          <a:prstGeom prst="line">
            <a:avLst/>
          </a:prstGeom>
          <a:noFill/>
          <a:ln w="9525">
            <a:solidFill>
              <a:srgbClr val="FF3300"/>
            </a:solidFill>
            <a:prstDash val="lgDash"/>
            <a:round/>
            <a:headEnd/>
            <a:tailEnd type="triangle" w="med" len="med"/>
          </a:ln>
        </p:spPr>
        <p:txBody>
          <a:bodyPr/>
          <a:lstStyle/>
          <a:p>
            <a:endParaRPr lang="zh-CN" altLang="en-US"/>
          </a:p>
        </p:txBody>
      </p:sp>
      <p:sp>
        <p:nvSpPr>
          <p:cNvPr id="196688" name="Text Box 80"/>
          <p:cNvSpPr txBox="1">
            <a:spLocks noChangeArrowheads="1"/>
          </p:cNvSpPr>
          <p:nvPr/>
        </p:nvSpPr>
        <p:spPr bwMode="auto">
          <a:xfrm>
            <a:off x="152400" y="4648200"/>
            <a:ext cx="8763000" cy="1130760"/>
          </a:xfrm>
          <a:prstGeom prst="rect">
            <a:avLst/>
          </a:prstGeom>
          <a:noFill/>
          <a:ln w="9525" algn="ctr">
            <a:noFill/>
            <a:miter lim="800000"/>
            <a:headEnd/>
            <a:tailEnd/>
          </a:ln>
        </p:spPr>
        <p:txBody>
          <a:bodyPr lIns="90000" tIns="46800" rIns="90000" bIns="46800">
            <a:spAutoFit/>
          </a:bodyPr>
          <a:lstStyle/>
          <a:p>
            <a:pPr>
              <a:lnSpc>
                <a:spcPct val="150000"/>
              </a:lnSpc>
              <a:spcBef>
                <a:spcPct val="50000"/>
              </a:spcBef>
            </a:pPr>
            <a:r>
              <a:rPr lang="zh-CN" altLang="en-US" sz="2400" b="1" dirty="0"/>
              <a:t>运放输出电压的最大值受到直流电源电压的限制，运放进入饱和区，输出保持不变，停止积分。</a:t>
            </a:r>
          </a:p>
        </p:txBody>
      </p:sp>
      <p:sp>
        <p:nvSpPr>
          <p:cNvPr id="196689" name="Oval 81"/>
          <p:cNvSpPr>
            <a:spLocks noChangeArrowheads="1"/>
          </p:cNvSpPr>
          <p:nvPr/>
        </p:nvSpPr>
        <p:spPr bwMode="auto">
          <a:xfrm>
            <a:off x="2438400" y="1676400"/>
            <a:ext cx="685800" cy="381000"/>
          </a:xfrm>
          <a:prstGeom prst="ellipse">
            <a:avLst/>
          </a:prstGeom>
          <a:noFill/>
          <a:ln w="9525" algn="ctr">
            <a:solidFill>
              <a:srgbClr val="FF3300"/>
            </a:solidFill>
            <a:prstDash val="lgDash"/>
            <a:round/>
            <a:headEnd/>
            <a:tailEnd/>
          </a:ln>
        </p:spPr>
        <p:txBody>
          <a:bodyPr wrap="none" anchor="ctr"/>
          <a:lstStyle/>
          <a:p>
            <a:endParaRPr lang="zh-CN" altLang="en-US"/>
          </a:p>
        </p:txBody>
      </p:sp>
      <p:sp>
        <p:nvSpPr>
          <p:cNvPr id="196690" name="Oval 82"/>
          <p:cNvSpPr>
            <a:spLocks noChangeArrowheads="1"/>
          </p:cNvSpPr>
          <p:nvPr/>
        </p:nvSpPr>
        <p:spPr bwMode="auto">
          <a:xfrm>
            <a:off x="3962400" y="1676400"/>
            <a:ext cx="990600" cy="381000"/>
          </a:xfrm>
          <a:prstGeom prst="ellipse">
            <a:avLst/>
          </a:prstGeom>
          <a:noFill/>
          <a:ln w="9525" algn="ctr">
            <a:solidFill>
              <a:srgbClr val="FF3300"/>
            </a:solidFill>
            <a:prstDash val="lgDash"/>
            <a:round/>
            <a:headEnd/>
            <a:tailEnd/>
          </a:ln>
        </p:spPr>
        <p:txBody>
          <a:bodyPr wrap="none" anchor="ctr"/>
          <a:lstStyle/>
          <a:p>
            <a:endParaRPr lang="zh-CN" altLang="en-US"/>
          </a:p>
        </p:txBody>
      </p:sp>
      <p:sp>
        <p:nvSpPr>
          <p:cNvPr id="196691" name="Line 83"/>
          <p:cNvSpPr>
            <a:spLocks noChangeShapeType="1"/>
          </p:cNvSpPr>
          <p:nvPr/>
        </p:nvSpPr>
        <p:spPr bwMode="auto">
          <a:xfrm flipH="1">
            <a:off x="457200" y="1905000"/>
            <a:ext cx="3505200" cy="2743200"/>
          </a:xfrm>
          <a:prstGeom prst="line">
            <a:avLst/>
          </a:prstGeom>
          <a:noFill/>
          <a:ln w="9525">
            <a:solidFill>
              <a:srgbClr val="FF3300"/>
            </a:solidFill>
            <a:prstDash val="lgDash"/>
            <a:round/>
            <a:headEnd/>
            <a:tailEnd type="triangle" w="med" len="med"/>
          </a:ln>
        </p:spPr>
        <p:txBody>
          <a:bodyPr/>
          <a:lstStyle/>
          <a:p>
            <a:endParaRPr lang="zh-CN" altLang="en-US"/>
          </a:p>
        </p:txBody>
      </p:sp>
      <p:sp>
        <p:nvSpPr>
          <p:cNvPr id="196692" name="Line 84"/>
          <p:cNvSpPr>
            <a:spLocks noChangeShapeType="1"/>
          </p:cNvSpPr>
          <p:nvPr/>
        </p:nvSpPr>
        <p:spPr bwMode="auto">
          <a:xfrm flipH="1">
            <a:off x="5105400" y="4419600"/>
            <a:ext cx="1143000" cy="0"/>
          </a:xfrm>
          <a:prstGeom prst="line">
            <a:avLst/>
          </a:prstGeom>
          <a:noFill/>
          <a:ln w="9525">
            <a:solidFill>
              <a:srgbClr val="FF3300"/>
            </a:solidFill>
            <a:prstDash val="lgDash"/>
            <a:round/>
            <a:headEnd/>
            <a:tailEnd type="triangle" w="med" len="med"/>
          </a:ln>
        </p:spPr>
        <p:txBody>
          <a:bodyPr/>
          <a:lstStyle/>
          <a:p>
            <a:endParaRPr lang="zh-CN" altLang="en-US"/>
          </a:p>
        </p:txBody>
      </p:sp>
      <p:sp>
        <p:nvSpPr>
          <p:cNvPr id="196693" name="Oval 85"/>
          <p:cNvSpPr>
            <a:spLocks noChangeArrowheads="1"/>
          </p:cNvSpPr>
          <p:nvPr/>
        </p:nvSpPr>
        <p:spPr bwMode="auto">
          <a:xfrm>
            <a:off x="6248400" y="4114800"/>
            <a:ext cx="609600" cy="381000"/>
          </a:xfrm>
          <a:prstGeom prst="ellipse">
            <a:avLst/>
          </a:prstGeom>
          <a:noFill/>
          <a:ln w="9525" algn="ctr">
            <a:solidFill>
              <a:srgbClr val="FF3300"/>
            </a:solidFill>
            <a:prstDash val="lgDash"/>
            <a:round/>
            <a:headEnd/>
            <a:tailEnd/>
          </a:ln>
        </p:spPr>
        <p:txBody>
          <a:bodyPr wrap="none" anchor="ctr"/>
          <a:lstStyle/>
          <a:p>
            <a:endParaRPr lang="zh-CN" altLang="en-US"/>
          </a:p>
        </p:txBody>
      </p:sp>
      <p:sp>
        <p:nvSpPr>
          <p:cNvPr id="196694" name="Text Box 86"/>
          <p:cNvSpPr txBox="1">
            <a:spLocks noChangeArrowheads="1"/>
          </p:cNvSpPr>
          <p:nvPr/>
        </p:nvSpPr>
        <p:spPr bwMode="auto">
          <a:xfrm>
            <a:off x="365072" y="5889656"/>
            <a:ext cx="7315200"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dirty="0"/>
              <a:t>显示器的扫描电路、模数转换器、数学模拟运算器等</a:t>
            </a:r>
          </a:p>
        </p:txBody>
      </p:sp>
      <p:sp>
        <p:nvSpPr>
          <p:cNvPr id="196695" name="Text Box 87"/>
          <p:cNvSpPr txBox="1">
            <a:spLocks noChangeArrowheads="1"/>
          </p:cNvSpPr>
          <p:nvPr/>
        </p:nvSpPr>
        <p:spPr bwMode="auto">
          <a:xfrm>
            <a:off x="76200" y="762000"/>
            <a:ext cx="3352800"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当输入为阶跃信号时：</a:t>
            </a:r>
          </a:p>
        </p:txBody>
      </p:sp>
      <p:sp>
        <p:nvSpPr>
          <p:cNvPr id="43059" name="Rectangle 3"/>
          <p:cNvSpPr>
            <a:spLocks noChangeArrowheads="1"/>
          </p:cNvSpPr>
          <p:nvPr/>
        </p:nvSpPr>
        <p:spPr bwMode="auto">
          <a:xfrm>
            <a:off x="214313" y="71438"/>
            <a:ext cx="4038600" cy="519112"/>
          </a:xfrm>
          <a:prstGeom prst="rect">
            <a:avLst/>
          </a:prstGeom>
          <a:noFill/>
          <a:ln w="12700" cap="sq">
            <a:noFill/>
            <a:miter lim="800000"/>
            <a:headEnd type="none" w="sm" len="sm"/>
            <a:tailEnd type="none" w="sm" len="sm"/>
          </a:ln>
        </p:spPr>
        <p:txBody>
          <a:bodyPr>
            <a:spAutoFit/>
          </a:bodyPr>
          <a:lstStyle/>
          <a:p>
            <a:pPr>
              <a:spcBef>
                <a:spcPct val="20000"/>
              </a:spcBef>
              <a:buClr>
                <a:srgbClr val="0000FF"/>
              </a:buClr>
              <a:buSzPct val="85000"/>
              <a:buFont typeface="Monotype Sorts" pitchFamily="2" charset="2"/>
              <a:buNone/>
            </a:pPr>
            <a:r>
              <a:rPr lang="en-US" altLang="zh-CN" sz="2800" b="1" dirty="0">
                <a:solidFill>
                  <a:srgbClr val="FF0000"/>
                </a:solidFill>
                <a:latin typeface="楷体_GB2312" pitchFamily="49" charset="-122"/>
                <a:ea typeface="楷体_GB2312" pitchFamily="49" charset="-122"/>
              </a:rPr>
              <a:t>1. </a:t>
            </a:r>
            <a:r>
              <a:rPr lang="zh-CN" altLang="en-US" sz="2800" b="1" dirty="0">
                <a:solidFill>
                  <a:srgbClr val="FF0000"/>
                </a:solidFill>
                <a:latin typeface="楷体_GB2312" pitchFamily="49" charset="-122"/>
                <a:ea typeface="楷体_GB2312" pitchFamily="49" charset="-122"/>
              </a:rPr>
              <a:t>积分电路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95"/>
                                        </p:tgtEl>
                                        <p:attrNameLst>
                                          <p:attrName>style.visibility</p:attrName>
                                        </p:attrNameLst>
                                      </p:cBhvr>
                                      <p:to>
                                        <p:strVal val="visible"/>
                                      </p:to>
                                    </p:set>
                                    <p:animEffect transition="in" filter="blinds(horizontal)">
                                      <p:cBhvr>
                                        <p:cTn id="7" dur="500"/>
                                        <p:tgtEl>
                                          <p:spTgt spid="196695"/>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96676"/>
                                        </p:tgtEl>
                                        <p:attrNameLst>
                                          <p:attrName>style.visibility</p:attrName>
                                        </p:attrNameLst>
                                      </p:cBhvr>
                                      <p:to>
                                        <p:strVal val="visible"/>
                                      </p:to>
                                    </p:set>
                                    <p:animEffect transition="in" filter="blinds(horizontal)">
                                      <p:cBhvr>
                                        <p:cTn id="15" dur="500"/>
                                        <p:tgtEl>
                                          <p:spTgt spid="1966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6677"/>
                                        </p:tgtEl>
                                        <p:attrNameLst>
                                          <p:attrName>style.visibility</p:attrName>
                                        </p:attrNameLst>
                                      </p:cBhvr>
                                      <p:to>
                                        <p:strVal val="visible"/>
                                      </p:to>
                                    </p:set>
                                    <p:animEffect transition="in" filter="blinds(horizontal)">
                                      <p:cBhvr>
                                        <p:cTn id="20" dur="500"/>
                                        <p:tgtEl>
                                          <p:spTgt spid="196677"/>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builtIn="1"/>
                                        </p:tgtEl>
                                      </p:cMediaNode>
                                    </p:audio>
                                  </p:subTnLst>
                                </p:cTn>
                              </p:par>
                              <p:par>
                                <p:cTn id="21" presetID="3" presetClass="entr" presetSubtype="10" fill="hold" grpId="0" nodeType="withEffect">
                                  <p:stCondLst>
                                    <p:cond delay="0"/>
                                  </p:stCondLst>
                                  <p:childTnLst>
                                    <p:set>
                                      <p:cBhvr>
                                        <p:cTn id="22" dur="1" fill="hold">
                                          <p:stCondLst>
                                            <p:cond delay="0"/>
                                          </p:stCondLst>
                                        </p:cTn>
                                        <p:tgtEl>
                                          <p:spTgt spid="196678"/>
                                        </p:tgtEl>
                                        <p:attrNameLst>
                                          <p:attrName>style.visibility</p:attrName>
                                        </p:attrNameLst>
                                      </p:cBhvr>
                                      <p:to>
                                        <p:strVal val="visible"/>
                                      </p:to>
                                    </p:set>
                                    <p:animEffect transition="in" filter="blinds(horizontal)">
                                      <p:cBhvr>
                                        <p:cTn id="23" dur="500"/>
                                        <p:tgtEl>
                                          <p:spTgt spid="196678"/>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builtIn="1"/>
                                        </p:tgtEl>
                                      </p:cMediaNode>
                                    </p:audio>
                                  </p:subTnLst>
                                </p:cTn>
                              </p:par>
                              <p:par>
                                <p:cTn id="24" presetID="3" presetClass="entr" presetSubtype="10" fill="hold" grpId="0" nodeType="withEffect">
                                  <p:stCondLst>
                                    <p:cond delay="0"/>
                                  </p:stCondLst>
                                  <p:childTnLst>
                                    <p:set>
                                      <p:cBhvr>
                                        <p:cTn id="25" dur="1" fill="hold">
                                          <p:stCondLst>
                                            <p:cond delay="0"/>
                                          </p:stCondLst>
                                        </p:cTn>
                                        <p:tgtEl>
                                          <p:spTgt spid="196679"/>
                                        </p:tgtEl>
                                        <p:attrNameLst>
                                          <p:attrName>style.visibility</p:attrName>
                                        </p:attrNameLst>
                                      </p:cBhvr>
                                      <p:to>
                                        <p:strVal val="visible"/>
                                      </p:to>
                                    </p:set>
                                    <p:animEffect transition="in" filter="blinds(horizontal)">
                                      <p:cBhvr>
                                        <p:cTn id="26" dur="500"/>
                                        <p:tgtEl>
                                          <p:spTgt spid="196679"/>
                                        </p:tgtEl>
                                      </p:cBhvr>
                                    </p:animEffect>
                                  </p:childTnLst>
                                  <p:subTnLst>
                                    <p:audio>
                                      <p:cMediaNode>
                                        <p:cTn display="0" masterRel="sameClick">
                                          <p:stCondLst>
                                            <p:cond evt="begin" delay="0">
                                              <p:tn val="24"/>
                                            </p:cond>
                                          </p:stCondLst>
                                          <p:endCondLst>
                                            <p:cond evt="onStopAudio" delay="0">
                                              <p:tgtEl>
                                                <p:sldTgt/>
                                              </p:tgtEl>
                                            </p:cond>
                                          </p:endCondLst>
                                        </p:cTn>
                                        <p:tgtEl>
                                          <p:sndTgt r:embed="rId4" name="chimes.wav" builtIn="1"/>
                                        </p:tgtEl>
                                      </p:cMediaNode>
                                    </p:audio>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subTnLst>
                                    <p:audio>
                                      <p:cMediaNode>
                                        <p:cTn display="0" masterRel="sameClick">
                                          <p:stCondLst>
                                            <p:cond evt="begin" delay="0">
                                              <p:tn val="29"/>
                                            </p:cond>
                                          </p:stCondLst>
                                          <p:endCondLst>
                                            <p:cond evt="onStopAudio" delay="0">
                                              <p:tgtEl>
                                                <p:sldTgt/>
                                              </p:tgtEl>
                                            </p:cond>
                                          </p:endCondLst>
                                        </p:cTn>
                                        <p:tgtEl>
                                          <p:sndTgt r:embed="rId5" name="camera.wav" builtIn="1"/>
                                        </p:tgtEl>
                                      </p:cMediaNode>
                                    </p:audio>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96680"/>
                                        </p:tgtEl>
                                        <p:attrNameLst>
                                          <p:attrName>style.visibility</p:attrName>
                                        </p:attrNameLst>
                                      </p:cBhvr>
                                      <p:to>
                                        <p:strVal val="visible"/>
                                      </p:to>
                                    </p:set>
                                    <p:animEffect transition="in" filter="blinds(horizontal)">
                                      <p:cBhvr>
                                        <p:cTn id="36" dur="500"/>
                                        <p:tgtEl>
                                          <p:spTgt spid="196680"/>
                                        </p:tgtEl>
                                      </p:cBhvr>
                                    </p:animEffect>
                                  </p:childTnLst>
                                  <p:subTnLst>
                                    <p:audio>
                                      <p:cMediaNode>
                                        <p:cTn display="0" masterRel="sameClick">
                                          <p:stCondLst>
                                            <p:cond evt="begin" delay="0">
                                              <p:tn val="34"/>
                                            </p:cond>
                                          </p:stCondLst>
                                          <p:endCondLst>
                                            <p:cond evt="onStopAudio" delay="0">
                                              <p:tgtEl>
                                                <p:sldTgt/>
                                              </p:tgtEl>
                                            </p:cond>
                                          </p:endCondLst>
                                        </p:cTn>
                                        <p:tgtEl>
                                          <p:sndTgt r:embed="rId4" name="chimes.wav" builtIn="1"/>
                                        </p:tgtEl>
                                      </p:cMediaNode>
                                    </p:audio>
                                  </p:subTnLst>
                                </p:cTn>
                              </p:par>
                              <p:par>
                                <p:cTn id="37" presetID="3" presetClass="entr" presetSubtype="10" fill="hold" grpId="0" nodeType="withEffect">
                                  <p:stCondLst>
                                    <p:cond delay="0"/>
                                  </p:stCondLst>
                                  <p:childTnLst>
                                    <p:set>
                                      <p:cBhvr>
                                        <p:cTn id="38" dur="1" fill="hold">
                                          <p:stCondLst>
                                            <p:cond delay="0"/>
                                          </p:stCondLst>
                                        </p:cTn>
                                        <p:tgtEl>
                                          <p:spTgt spid="196681"/>
                                        </p:tgtEl>
                                        <p:attrNameLst>
                                          <p:attrName>style.visibility</p:attrName>
                                        </p:attrNameLst>
                                      </p:cBhvr>
                                      <p:to>
                                        <p:strVal val="visible"/>
                                      </p:to>
                                    </p:set>
                                    <p:animEffect transition="in" filter="blinds(horizontal)">
                                      <p:cBhvr>
                                        <p:cTn id="39" dur="500"/>
                                        <p:tgtEl>
                                          <p:spTgt spid="196681"/>
                                        </p:tgtEl>
                                      </p:cBhvr>
                                    </p:animEffect>
                                  </p:childTnLst>
                                  <p:subTnLst>
                                    <p:set>
                                      <p:cBhvr override="childStyle">
                                        <p:cTn dur="1" fill="hold" display="0" masterRel="nextClick" afterEffect="1"/>
                                        <p:tgtEl>
                                          <p:spTgt spid="196681"/>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96682"/>
                                        </p:tgtEl>
                                        <p:attrNameLst>
                                          <p:attrName>style.visibility</p:attrName>
                                        </p:attrNameLst>
                                      </p:cBhvr>
                                      <p:to>
                                        <p:strVal val="visible"/>
                                      </p:to>
                                    </p:set>
                                    <p:animEffect transition="in" filter="blinds(horizontal)">
                                      <p:cBhvr>
                                        <p:cTn id="44" dur="500"/>
                                        <p:tgtEl>
                                          <p:spTgt spid="196682"/>
                                        </p:tgtEl>
                                      </p:cBhvr>
                                    </p:animEffect>
                                  </p:childTnLst>
                                  <p:subTnLst>
                                    <p:audio>
                                      <p:cMediaNode>
                                        <p:cTn display="0" masterRel="sameClick">
                                          <p:stCondLst>
                                            <p:cond evt="begin" delay="0">
                                              <p:tn val="42"/>
                                            </p:cond>
                                          </p:stCondLst>
                                          <p:endCondLst>
                                            <p:cond evt="onStopAudio" delay="0">
                                              <p:tgtEl>
                                                <p:sldTgt/>
                                              </p:tgtEl>
                                            </p:cond>
                                          </p:endCondLst>
                                        </p:cTn>
                                        <p:tgtEl>
                                          <p:sndTgt r:embed="rId4" name="chimes.wav" builtIn="1"/>
                                        </p:tgtEl>
                                      </p:cMediaNode>
                                    </p:audio>
                                  </p:subTnLst>
                                </p:cTn>
                              </p:par>
                              <p:par>
                                <p:cTn id="45" presetID="3" presetClass="entr" presetSubtype="10" fill="hold" grpId="0" nodeType="withEffect">
                                  <p:stCondLst>
                                    <p:cond delay="0"/>
                                  </p:stCondLst>
                                  <p:childTnLst>
                                    <p:set>
                                      <p:cBhvr>
                                        <p:cTn id="46" dur="1" fill="hold">
                                          <p:stCondLst>
                                            <p:cond delay="0"/>
                                          </p:stCondLst>
                                        </p:cTn>
                                        <p:tgtEl>
                                          <p:spTgt spid="196684"/>
                                        </p:tgtEl>
                                        <p:attrNameLst>
                                          <p:attrName>style.visibility</p:attrName>
                                        </p:attrNameLst>
                                      </p:cBhvr>
                                      <p:to>
                                        <p:strVal val="visible"/>
                                      </p:to>
                                    </p:set>
                                    <p:animEffect transition="in" filter="blinds(horizontal)">
                                      <p:cBhvr>
                                        <p:cTn id="47" dur="500"/>
                                        <p:tgtEl>
                                          <p:spTgt spid="196684"/>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builtIn="1"/>
                                        </p:tgtEl>
                                      </p:cMediaNode>
                                    </p:audio>
                                  </p:subTnLst>
                                </p:cTn>
                              </p:par>
                              <p:par>
                                <p:cTn id="48" presetID="3" presetClass="entr" presetSubtype="10" fill="hold" grpId="0" nodeType="withEffect">
                                  <p:stCondLst>
                                    <p:cond delay="0"/>
                                  </p:stCondLst>
                                  <p:childTnLst>
                                    <p:set>
                                      <p:cBhvr>
                                        <p:cTn id="49" dur="1" fill="hold">
                                          <p:stCondLst>
                                            <p:cond delay="0"/>
                                          </p:stCondLst>
                                        </p:cTn>
                                        <p:tgtEl>
                                          <p:spTgt spid="196683"/>
                                        </p:tgtEl>
                                        <p:attrNameLst>
                                          <p:attrName>style.visibility</p:attrName>
                                        </p:attrNameLst>
                                      </p:cBhvr>
                                      <p:to>
                                        <p:strVal val="visible"/>
                                      </p:to>
                                    </p:set>
                                    <p:animEffect transition="in" filter="blinds(horizontal)">
                                      <p:cBhvr>
                                        <p:cTn id="50" dur="500"/>
                                        <p:tgtEl>
                                          <p:spTgt spid="196683"/>
                                        </p:tgtEl>
                                      </p:cBhvr>
                                    </p:animEffect>
                                  </p:childTnLst>
                                  <p:subTnLst>
                                    <p:audio>
                                      <p:cMediaNode>
                                        <p:cTn display="0" masterRel="sameClick">
                                          <p:stCondLst>
                                            <p:cond evt="begin" delay="0">
                                              <p:tn val="48"/>
                                            </p:cond>
                                          </p:stCondLst>
                                          <p:endCondLst>
                                            <p:cond evt="onStopAudio" delay="0">
                                              <p:tgtEl>
                                                <p:sldTgt/>
                                              </p:tgtEl>
                                            </p:cond>
                                          </p:endCondLst>
                                        </p:cTn>
                                        <p:tgtEl>
                                          <p:sndTgt r:embed="rId4" name="chimes.wav" builtIn="1"/>
                                        </p:tgtEl>
                                      </p:cMediaNode>
                                    </p:audio>
                                  </p:subTnLst>
                                </p:cTn>
                              </p:par>
                              <p:par>
                                <p:cTn id="51" presetID="3" presetClass="entr" presetSubtype="10" fill="hold" grpId="0" nodeType="withEffect">
                                  <p:stCondLst>
                                    <p:cond delay="0"/>
                                  </p:stCondLst>
                                  <p:childTnLst>
                                    <p:set>
                                      <p:cBhvr>
                                        <p:cTn id="52" dur="1" fill="hold">
                                          <p:stCondLst>
                                            <p:cond delay="0"/>
                                          </p:stCondLst>
                                        </p:cTn>
                                        <p:tgtEl>
                                          <p:spTgt spid="196685"/>
                                        </p:tgtEl>
                                        <p:attrNameLst>
                                          <p:attrName>style.visibility</p:attrName>
                                        </p:attrNameLst>
                                      </p:cBhvr>
                                      <p:to>
                                        <p:strVal val="visible"/>
                                      </p:to>
                                    </p:set>
                                    <p:animEffect transition="in" filter="blinds(horizontal)">
                                      <p:cBhvr>
                                        <p:cTn id="53" dur="500"/>
                                        <p:tgtEl>
                                          <p:spTgt spid="196685"/>
                                        </p:tgtEl>
                                      </p:cBhvr>
                                    </p:animEffect>
                                  </p:childTnLst>
                                  <p:subTnLst>
                                    <p:audio>
                                      <p:cMediaNode>
                                        <p:cTn display="0" masterRel="sameClick">
                                          <p:stCondLst>
                                            <p:cond evt="begin" delay="0">
                                              <p:tn val="51"/>
                                            </p:cond>
                                          </p:stCondLst>
                                          <p:endCondLst>
                                            <p:cond evt="onStopAudio" delay="0">
                                              <p:tgtEl>
                                                <p:sldTgt/>
                                              </p:tgtEl>
                                            </p:cond>
                                          </p:endCondLst>
                                        </p:cTn>
                                        <p:tgtEl>
                                          <p:sndTgt r:embed="rId4" name="chimes.wav" builtIn="1"/>
                                        </p:tgtEl>
                                      </p:cMediaNode>
                                    </p:audio>
                                  </p:subTnLst>
                                </p:cTn>
                              </p:par>
                              <p:par>
                                <p:cTn id="54" presetID="3" presetClass="entr" presetSubtype="10" fill="hold" grpId="0" nodeType="withEffect">
                                  <p:stCondLst>
                                    <p:cond delay="0"/>
                                  </p:stCondLst>
                                  <p:childTnLst>
                                    <p:set>
                                      <p:cBhvr>
                                        <p:cTn id="55" dur="1" fill="hold">
                                          <p:stCondLst>
                                            <p:cond delay="0"/>
                                          </p:stCondLst>
                                        </p:cTn>
                                        <p:tgtEl>
                                          <p:spTgt spid="196686"/>
                                        </p:tgtEl>
                                        <p:attrNameLst>
                                          <p:attrName>style.visibility</p:attrName>
                                        </p:attrNameLst>
                                      </p:cBhvr>
                                      <p:to>
                                        <p:strVal val="visible"/>
                                      </p:to>
                                    </p:set>
                                    <p:animEffect transition="in" filter="blinds(horizontal)">
                                      <p:cBhvr>
                                        <p:cTn id="56" dur="500"/>
                                        <p:tgtEl>
                                          <p:spTgt spid="196686"/>
                                        </p:tgtEl>
                                      </p:cBhvr>
                                    </p:animEffect>
                                  </p:childTnLst>
                                  <p:subTnLst>
                                    <p:audio>
                                      <p:cMediaNode>
                                        <p:cTn display="0" masterRel="sameClick">
                                          <p:stCondLst>
                                            <p:cond evt="begin" delay="0">
                                              <p:tn val="54"/>
                                            </p:cond>
                                          </p:stCondLst>
                                          <p:endCondLst>
                                            <p:cond evt="onStopAudio" delay="0">
                                              <p:tgtEl>
                                                <p:sldTgt/>
                                              </p:tgtEl>
                                            </p:cond>
                                          </p:endCondLst>
                                        </p:cTn>
                                        <p:tgtEl>
                                          <p:sndTgt r:embed="rId4" name="chimes.wav" builtIn="1"/>
                                        </p:tgtEl>
                                      </p:cMediaNode>
                                    </p:audio>
                                  </p:subTnLst>
                                </p:cTn>
                              </p:par>
                              <p:par>
                                <p:cTn id="57" presetID="3" presetClass="entr" presetSubtype="10" fill="hold" grpId="0" nodeType="withEffect">
                                  <p:stCondLst>
                                    <p:cond delay="0"/>
                                  </p:stCondLst>
                                  <p:childTnLst>
                                    <p:set>
                                      <p:cBhvr>
                                        <p:cTn id="58" dur="1" fill="hold">
                                          <p:stCondLst>
                                            <p:cond delay="0"/>
                                          </p:stCondLst>
                                        </p:cTn>
                                        <p:tgtEl>
                                          <p:spTgt spid="196692"/>
                                        </p:tgtEl>
                                        <p:attrNameLst>
                                          <p:attrName>style.visibility</p:attrName>
                                        </p:attrNameLst>
                                      </p:cBhvr>
                                      <p:to>
                                        <p:strVal val="visible"/>
                                      </p:to>
                                    </p:set>
                                    <p:animEffect transition="in" filter="blinds(horizontal)">
                                      <p:cBhvr>
                                        <p:cTn id="59" dur="500"/>
                                        <p:tgtEl>
                                          <p:spTgt spid="196692"/>
                                        </p:tgtEl>
                                      </p:cBhvr>
                                    </p:animEffect>
                                  </p:childTnLst>
                                  <p:subTnLst>
                                    <p:audio>
                                      <p:cMediaNode>
                                        <p:cTn display="0" masterRel="sameClick">
                                          <p:stCondLst>
                                            <p:cond evt="begin" delay="0">
                                              <p:tn val="57"/>
                                            </p:cond>
                                          </p:stCondLst>
                                          <p:endCondLst>
                                            <p:cond evt="onStopAudio" delay="0">
                                              <p:tgtEl>
                                                <p:sldTgt/>
                                              </p:tgtEl>
                                            </p:cond>
                                          </p:endCondLst>
                                        </p:cTn>
                                        <p:tgtEl>
                                          <p:sndTgt r:embed="rId4" name="chimes.wav" builtIn="1"/>
                                        </p:tgtEl>
                                      </p:cMediaNode>
                                    </p:audio>
                                  </p:subTnLst>
                                </p:cTn>
                              </p:par>
                              <p:par>
                                <p:cTn id="60" presetID="3" presetClass="entr" presetSubtype="10" fill="hold" grpId="0" nodeType="withEffect">
                                  <p:stCondLst>
                                    <p:cond delay="0"/>
                                  </p:stCondLst>
                                  <p:childTnLst>
                                    <p:set>
                                      <p:cBhvr>
                                        <p:cTn id="61" dur="1" fill="hold">
                                          <p:stCondLst>
                                            <p:cond delay="0"/>
                                          </p:stCondLst>
                                        </p:cTn>
                                        <p:tgtEl>
                                          <p:spTgt spid="196693"/>
                                        </p:tgtEl>
                                        <p:attrNameLst>
                                          <p:attrName>style.visibility</p:attrName>
                                        </p:attrNameLst>
                                      </p:cBhvr>
                                      <p:to>
                                        <p:strVal val="visible"/>
                                      </p:to>
                                    </p:set>
                                    <p:animEffect transition="in" filter="blinds(horizontal)">
                                      <p:cBhvr>
                                        <p:cTn id="62" dur="500"/>
                                        <p:tgtEl>
                                          <p:spTgt spid="196693"/>
                                        </p:tgtEl>
                                      </p:cBhvr>
                                    </p:animEffect>
                                  </p:childTnLst>
                                  <p:subTnLst>
                                    <p:audio>
                                      <p:cMediaNode>
                                        <p:cTn display="0" masterRel="sameClick">
                                          <p:stCondLst>
                                            <p:cond evt="begin" delay="0">
                                              <p:tn val="60"/>
                                            </p:cond>
                                          </p:stCondLst>
                                          <p:endCondLst>
                                            <p:cond evt="onStopAudio" delay="0">
                                              <p:tgtEl>
                                                <p:sldTgt/>
                                              </p:tgtEl>
                                            </p:cond>
                                          </p:endCondLst>
                                        </p:cTn>
                                        <p:tgtEl>
                                          <p:sndTgt r:embed="rId4" name="chimes.wav" builtIn="1"/>
                                        </p:tgtEl>
                                      </p:cMediaNode>
                                    </p:audio>
                                  </p:sub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96687"/>
                                        </p:tgtEl>
                                        <p:attrNameLst>
                                          <p:attrName>style.visibility</p:attrName>
                                        </p:attrNameLst>
                                      </p:cBhvr>
                                      <p:to>
                                        <p:strVal val="visible"/>
                                      </p:to>
                                    </p:set>
                                    <p:animEffect transition="in" filter="blinds(horizontal)">
                                      <p:cBhvr>
                                        <p:cTn id="67" dur="500"/>
                                        <p:tgtEl>
                                          <p:spTgt spid="196687"/>
                                        </p:tgtEl>
                                      </p:cBhvr>
                                    </p:animEffect>
                                  </p:childTnLst>
                                  <p:subTnLst>
                                    <p:audio>
                                      <p:cMediaNode>
                                        <p:cTn display="0" masterRel="sameClick">
                                          <p:stCondLst>
                                            <p:cond evt="begin" delay="0">
                                              <p:tn val="65"/>
                                            </p:cond>
                                          </p:stCondLst>
                                          <p:endCondLst>
                                            <p:cond evt="onStopAudio" delay="0">
                                              <p:tgtEl>
                                                <p:sldTgt/>
                                              </p:tgtEl>
                                            </p:cond>
                                          </p:endCondLst>
                                        </p:cTn>
                                        <p:tgtEl>
                                          <p:sndTgt r:embed="rId4" name="chimes.wav" builtIn="1"/>
                                        </p:tgtEl>
                                      </p:cMediaNode>
                                    </p:audio>
                                  </p:subTnLst>
                                </p:cTn>
                              </p:par>
                              <p:par>
                                <p:cTn id="68" presetID="3" presetClass="entr" presetSubtype="10" fill="hold" grpId="0" nodeType="withEffect">
                                  <p:stCondLst>
                                    <p:cond delay="0"/>
                                  </p:stCondLst>
                                  <p:childTnLst>
                                    <p:set>
                                      <p:cBhvr>
                                        <p:cTn id="69" dur="1" fill="hold">
                                          <p:stCondLst>
                                            <p:cond delay="0"/>
                                          </p:stCondLst>
                                        </p:cTn>
                                        <p:tgtEl>
                                          <p:spTgt spid="196689"/>
                                        </p:tgtEl>
                                        <p:attrNameLst>
                                          <p:attrName>style.visibility</p:attrName>
                                        </p:attrNameLst>
                                      </p:cBhvr>
                                      <p:to>
                                        <p:strVal val="visible"/>
                                      </p:to>
                                    </p:set>
                                    <p:animEffect transition="in" filter="blinds(horizontal)">
                                      <p:cBhvr>
                                        <p:cTn id="70" dur="500"/>
                                        <p:tgtEl>
                                          <p:spTgt spid="196689"/>
                                        </p:tgtEl>
                                      </p:cBhvr>
                                    </p:animEffect>
                                  </p:childTnLst>
                                  <p:subTnLst>
                                    <p:audio>
                                      <p:cMediaNode>
                                        <p:cTn display="0" masterRel="sameClick">
                                          <p:stCondLst>
                                            <p:cond evt="begin" delay="0">
                                              <p:tn val="68"/>
                                            </p:cond>
                                          </p:stCondLst>
                                          <p:endCondLst>
                                            <p:cond evt="onStopAudio" delay="0">
                                              <p:tgtEl>
                                                <p:sldTgt/>
                                              </p:tgtEl>
                                            </p:cond>
                                          </p:endCondLst>
                                        </p:cTn>
                                        <p:tgtEl>
                                          <p:sndTgt r:embed="rId4" name="chimes.wav" builtIn="1"/>
                                        </p:tgtEl>
                                      </p:cMediaNode>
                                    </p:audio>
                                  </p:subTnLst>
                                </p:cTn>
                              </p:par>
                              <p:par>
                                <p:cTn id="71" presetID="3" presetClass="entr" presetSubtype="10" fill="hold" grpId="0" nodeType="withEffect">
                                  <p:stCondLst>
                                    <p:cond delay="0"/>
                                  </p:stCondLst>
                                  <p:childTnLst>
                                    <p:set>
                                      <p:cBhvr>
                                        <p:cTn id="72" dur="1" fill="hold">
                                          <p:stCondLst>
                                            <p:cond delay="0"/>
                                          </p:stCondLst>
                                        </p:cTn>
                                        <p:tgtEl>
                                          <p:spTgt spid="196688"/>
                                        </p:tgtEl>
                                        <p:attrNameLst>
                                          <p:attrName>style.visibility</p:attrName>
                                        </p:attrNameLst>
                                      </p:cBhvr>
                                      <p:to>
                                        <p:strVal val="visible"/>
                                      </p:to>
                                    </p:set>
                                    <p:animEffect transition="in" filter="blinds(horizontal)">
                                      <p:cBhvr>
                                        <p:cTn id="73" dur="500"/>
                                        <p:tgtEl>
                                          <p:spTgt spid="196688"/>
                                        </p:tgtEl>
                                      </p:cBhvr>
                                    </p:animEffect>
                                  </p:childTnLst>
                                  <p:subTnLst>
                                    <p:audio>
                                      <p:cMediaNode>
                                        <p:cTn display="0" masterRel="sameClick">
                                          <p:stCondLst>
                                            <p:cond evt="begin" delay="0">
                                              <p:tn val="71"/>
                                            </p:cond>
                                          </p:stCondLst>
                                          <p:endCondLst>
                                            <p:cond evt="onStopAudio" delay="0">
                                              <p:tgtEl>
                                                <p:sldTgt/>
                                              </p:tgtEl>
                                            </p:cond>
                                          </p:endCondLst>
                                        </p:cTn>
                                        <p:tgtEl>
                                          <p:sndTgt r:embed="rId4" name="chimes.wav" builtIn="1"/>
                                        </p:tgtEl>
                                      </p:cMediaNode>
                                    </p:audio>
                                  </p:subTnLst>
                                </p:cTn>
                              </p:par>
                              <p:par>
                                <p:cTn id="74" presetID="3" presetClass="entr" presetSubtype="10" fill="hold" grpId="0" nodeType="withEffect">
                                  <p:stCondLst>
                                    <p:cond delay="0"/>
                                  </p:stCondLst>
                                  <p:childTnLst>
                                    <p:set>
                                      <p:cBhvr>
                                        <p:cTn id="75" dur="1" fill="hold">
                                          <p:stCondLst>
                                            <p:cond delay="0"/>
                                          </p:stCondLst>
                                        </p:cTn>
                                        <p:tgtEl>
                                          <p:spTgt spid="196690"/>
                                        </p:tgtEl>
                                        <p:attrNameLst>
                                          <p:attrName>style.visibility</p:attrName>
                                        </p:attrNameLst>
                                      </p:cBhvr>
                                      <p:to>
                                        <p:strVal val="visible"/>
                                      </p:to>
                                    </p:set>
                                    <p:animEffect transition="in" filter="blinds(horizontal)">
                                      <p:cBhvr>
                                        <p:cTn id="76" dur="500"/>
                                        <p:tgtEl>
                                          <p:spTgt spid="196690"/>
                                        </p:tgtEl>
                                      </p:cBhvr>
                                    </p:animEffect>
                                  </p:childTnLst>
                                  <p:subTnLst>
                                    <p:audio>
                                      <p:cMediaNode>
                                        <p:cTn display="0" masterRel="sameClick">
                                          <p:stCondLst>
                                            <p:cond evt="begin" delay="0">
                                              <p:tn val="74"/>
                                            </p:cond>
                                          </p:stCondLst>
                                          <p:endCondLst>
                                            <p:cond evt="onStopAudio" delay="0">
                                              <p:tgtEl>
                                                <p:sldTgt/>
                                              </p:tgtEl>
                                            </p:cond>
                                          </p:endCondLst>
                                        </p:cTn>
                                        <p:tgtEl>
                                          <p:sndTgt r:embed="rId4" name="chimes.wav" builtIn="1"/>
                                        </p:tgtEl>
                                      </p:cMediaNode>
                                    </p:audio>
                                  </p:subTnLst>
                                </p:cTn>
                              </p:par>
                              <p:par>
                                <p:cTn id="77" presetID="3" presetClass="entr" presetSubtype="10" fill="hold" grpId="0" nodeType="withEffect">
                                  <p:stCondLst>
                                    <p:cond delay="0"/>
                                  </p:stCondLst>
                                  <p:childTnLst>
                                    <p:set>
                                      <p:cBhvr>
                                        <p:cTn id="78" dur="1" fill="hold">
                                          <p:stCondLst>
                                            <p:cond delay="0"/>
                                          </p:stCondLst>
                                        </p:cTn>
                                        <p:tgtEl>
                                          <p:spTgt spid="196691"/>
                                        </p:tgtEl>
                                        <p:attrNameLst>
                                          <p:attrName>style.visibility</p:attrName>
                                        </p:attrNameLst>
                                      </p:cBhvr>
                                      <p:to>
                                        <p:strVal val="visible"/>
                                      </p:to>
                                    </p:set>
                                    <p:animEffect transition="in" filter="blinds(horizontal)">
                                      <p:cBhvr>
                                        <p:cTn id="79" dur="500"/>
                                        <p:tgtEl>
                                          <p:spTgt spid="196691"/>
                                        </p:tgtEl>
                                      </p:cBhvr>
                                    </p:animEffect>
                                  </p:childTnLst>
                                  <p:subTnLst>
                                    <p:audio>
                                      <p:cMediaNode>
                                        <p:cTn display="0" masterRel="sameClick">
                                          <p:stCondLst>
                                            <p:cond evt="begin" delay="0">
                                              <p:tn val="77"/>
                                            </p:cond>
                                          </p:stCondLst>
                                          <p:endCondLst>
                                            <p:cond evt="onStopAudio" delay="0">
                                              <p:tgtEl>
                                                <p:sldTgt/>
                                              </p:tgtEl>
                                            </p:cond>
                                          </p:endCondLst>
                                        </p:cTn>
                                        <p:tgtEl>
                                          <p:sndTgt r:embed="rId4" name="chimes.wav" builtIn="1"/>
                                        </p:tgtEl>
                                      </p:cMediaNode>
                                    </p:audio>
                                  </p:sub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96694"/>
                                        </p:tgtEl>
                                        <p:attrNameLst>
                                          <p:attrName>style.visibility</p:attrName>
                                        </p:attrNameLst>
                                      </p:cBhvr>
                                      <p:to>
                                        <p:strVal val="visible"/>
                                      </p:to>
                                    </p:set>
                                    <p:animEffect transition="in" filter="blinds(horizontal)">
                                      <p:cBhvr>
                                        <p:cTn id="84" dur="500"/>
                                        <p:tgtEl>
                                          <p:spTgt spid="196694"/>
                                        </p:tgtEl>
                                      </p:cBhvr>
                                    </p:animEffect>
                                  </p:childTnLst>
                                  <p:subTnLst>
                                    <p:audio>
                                      <p:cMediaNode>
                                        <p:cTn display="0" masterRel="sameClick">
                                          <p:stCondLst>
                                            <p:cond evt="begin" delay="0">
                                              <p:tn val="82"/>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76" grpId="0"/>
      <p:bldP spid="196677" grpId="0" animBg="1"/>
      <p:bldP spid="196678" grpId="0" animBg="1"/>
      <p:bldP spid="196679" grpId="0"/>
      <p:bldP spid="196681" grpId="0" animBg="1"/>
      <p:bldP spid="196682" grpId="0" animBg="1"/>
      <p:bldP spid="196683" grpId="0"/>
      <p:bldP spid="196684" grpId="0" animBg="1"/>
      <p:bldP spid="196685" grpId="0" animBg="1"/>
      <p:bldP spid="196686" grpId="0" animBg="1"/>
      <p:bldP spid="196687" grpId="0" animBg="1"/>
      <p:bldP spid="196688" grpId="0"/>
      <p:bldP spid="196689" grpId="0" animBg="1"/>
      <p:bldP spid="196690" grpId="0" animBg="1"/>
      <p:bldP spid="196691" grpId="0" animBg="1"/>
      <p:bldP spid="196692" grpId="0" animBg="1"/>
      <p:bldP spid="196693" grpId="0" animBg="1"/>
      <p:bldP spid="196694" grpId="0"/>
      <p:bldP spid="19669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日期占位符 1"/>
          <p:cNvSpPr>
            <a:spLocks noGrp="1"/>
          </p:cNvSpPr>
          <p:nvPr>
            <p:ph type="dt" sz="quarter" idx="10"/>
          </p:nvPr>
        </p:nvSpPr>
        <p:spPr>
          <a:noFill/>
        </p:spPr>
        <p:txBody>
          <a:bodyPr/>
          <a:lstStyle/>
          <a:p>
            <a:fld id="{D22AF8C8-B368-4BF7-85D5-C987DE117286}" type="datetime1">
              <a:rPr lang="zh-CN" altLang="en-US" smtClean="0">
                <a:latin typeface="Arial" pitchFamily="34" charset="0"/>
              </a:rPr>
              <a:pPr/>
              <a:t>2019-9-18</a:t>
            </a:fld>
            <a:endParaRPr lang="en-US" altLang="zh-CN" smtClean="0">
              <a:latin typeface="Arial" pitchFamily="34" charset="0"/>
            </a:endParaRPr>
          </a:p>
        </p:txBody>
      </p:sp>
      <p:sp>
        <p:nvSpPr>
          <p:cNvPr id="15369"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15370" name="灯片编号占位符 3"/>
          <p:cNvSpPr>
            <a:spLocks noGrp="1"/>
          </p:cNvSpPr>
          <p:nvPr>
            <p:ph type="sldNum" sz="quarter" idx="12"/>
          </p:nvPr>
        </p:nvSpPr>
        <p:spPr>
          <a:noFill/>
        </p:spPr>
        <p:txBody>
          <a:bodyPr/>
          <a:lstStyle/>
          <a:p>
            <a:fld id="{EB599E50-5611-4FC4-9445-81AE09A82C6C}" type="slidenum">
              <a:rPr lang="en-US" altLang="zh-CN" smtClean="0">
                <a:latin typeface="Arial" pitchFamily="34" charset="0"/>
              </a:rPr>
              <a:pPr/>
              <a:t>50</a:t>
            </a:fld>
            <a:endParaRPr lang="en-US" altLang="zh-CN" smtClean="0">
              <a:latin typeface="Arial" pitchFamily="34" charset="0"/>
            </a:endParaRPr>
          </a:p>
        </p:txBody>
      </p:sp>
      <p:sp>
        <p:nvSpPr>
          <p:cNvPr id="190468" name="Text Box 4"/>
          <p:cNvSpPr txBox="1">
            <a:spLocks noChangeArrowheads="1"/>
          </p:cNvSpPr>
          <p:nvPr/>
        </p:nvSpPr>
        <p:spPr bwMode="auto">
          <a:xfrm>
            <a:off x="111125" y="122238"/>
            <a:ext cx="2405063" cy="52546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4.</a:t>
            </a:r>
            <a:r>
              <a:rPr lang="zh-CN" altLang="en-US" sz="2800" b="1">
                <a:solidFill>
                  <a:srgbClr val="FF0000"/>
                </a:solidFill>
              </a:rPr>
              <a:t>极间电容</a:t>
            </a:r>
            <a:r>
              <a:rPr lang="en-US" altLang="zh-CN" sz="2800" b="1">
                <a:solidFill>
                  <a:srgbClr val="FF0000"/>
                </a:solidFill>
              </a:rPr>
              <a:t>C</a:t>
            </a:r>
            <a:r>
              <a:rPr lang="en-US" altLang="zh-CN" sz="2800" b="1" baseline="-25000">
                <a:solidFill>
                  <a:srgbClr val="FF0000"/>
                </a:solidFill>
              </a:rPr>
              <a:t>d</a:t>
            </a:r>
          </a:p>
        </p:txBody>
      </p:sp>
      <p:sp>
        <p:nvSpPr>
          <p:cNvPr id="190469" name="Text Box 5"/>
          <p:cNvSpPr txBox="1">
            <a:spLocks noChangeArrowheads="1"/>
          </p:cNvSpPr>
          <p:nvPr/>
        </p:nvSpPr>
        <p:spPr bwMode="auto">
          <a:xfrm>
            <a:off x="206375" y="611188"/>
            <a:ext cx="8712200" cy="12017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2400" b="1"/>
              <a:t>PN</a:t>
            </a:r>
            <a:r>
              <a:rPr lang="zh-CN" altLang="en-US" sz="2400" b="1"/>
              <a:t>结存在扩散电容</a:t>
            </a:r>
            <a:r>
              <a:rPr lang="en-US" altLang="zh-CN" sz="2400" b="1">
                <a:solidFill>
                  <a:srgbClr val="FF0000"/>
                </a:solidFill>
              </a:rPr>
              <a:t>C</a:t>
            </a:r>
            <a:r>
              <a:rPr lang="en-US" altLang="zh-CN" sz="2400" b="1" baseline="-25000">
                <a:solidFill>
                  <a:srgbClr val="FF0000"/>
                </a:solidFill>
              </a:rPr>
              <a:t>D</a:t>
            </a:r>
            <a:r>
              <a:rPr lang="zh-CN" altLang="en-US" sz="2400" b="1"/>
              <a:t>和势垒电容</a:t>
            </a:r>
            <a:r>
              <a:rPr lang="en-US" altLang="zh-CN" sz="2400" b="1">
                <a:solidFill>
                  <a:srgbClr val="FF0000"/>
                </a:solidFill>
              </a:rPr>
              <a:t>C</a:t>
            </a:r>
            <a:r>
              <a:rPr lang="en-US" altLang="zh-CN" sz="2400" b="1" baseline="-25000">
                <a:solidFill>
                  <a:srgbClr val="FF0000"/>
                </a:solidFill>
              </a:rPr>
              <a:t>B</a:t>
            </a:r>
            <a:r>
              <a:rPr lang="zh-CN" altLang="en-US" sz="2400" b="1"/>
              <a:t>；极间电容反映二极管中</a:t>
            </a:r>
            <a:r>
              <a:rPr lang="en-US" altLang="zh-CN" sz="2400" b="1"/>
              <a:t>PN</a:t>
            </a:r>
            <a:r>
              <a:rPr lang="zh-CN" altLang="en-US" sz="2400" b="1"/>
              <a:t>结电容效应的参数，</a:t>
            </a:r>
            <a:r>
              <a:rPr lang="en-US" altLang="zh-CN" sz="2400" b="1">
                <a:solidFill>
                  <a:srgbClr val="FF0000"/>
                </a:solidFill>
              </a:rPr>
              <a:t>C</a:t>
            </a:r>
            <a:r>
              <a:rPr lang="en-US" altLang="zh-CN" sz="2400" b="1" baseline="-25000">
                <a:solidFill>
                  <a:srgbClr val="FF0000"/>
                </a:solidFill>
              </a:rPr>
              <a:t>d</a:t>
            </a:r>
            <a:r>
              <a:rPr lang="en-US" altLang="zh-CN" sz="2400" b="1">
                <a:solidFill>
                  <a:srgbClr val="FF0000"/>
                </a:solidFill>
              </a:rPr>
              <a:t>=C</a:t>
            </a:r>
            <a:r>
              <a:rPr lang="en-US" altLang="zh-CN" sz="2400" b="1" baseline="-25000">
                <a:solidFill>
                  <a:srgbClr val="FF0000"/>
                </a:solidFill>
              </a:rPr>
              <a:t>D</a:t>
            </a:r>
            <a:r>
              <a:rPr lang="en-US" altLang="zh-CN" sz="2400" b="1">
                <a:solidFill>
                  <a:srgbClr val="FF0000"/>
                </a:solidFill>
              </a:rPr>
              <a:t>+C</a:t>
            </a:r>
            <a:r>
              <a:rPr lang="en-US" altLang="zh-CN" sz="2400" b="1" baseline="-25000">
                <a:solidFill>
                  <a:srgbClr val="FF0000"/>
                </a:solidFill>
              </a:rPr>
              <a:t>B</a:t>
            </a:r>
            <a:r>
              <a:rPr lang="zh-CN" altLang="en-US" sz="2400" b="1" baseline="-25000">
                <a:solidFill>
                  <a:srgbClr val="FF0000"/>
                </a:solidFill>
              </a:rPr>
              <a:t>。</a:t>
            </a:r>
            <a:r>
              <a:rPr lang="zh-CN" altLang="en-US" sz="2400" b="1"/>
              <a:t>在高频或开关状态运行时必须考虑极间电容的影响。</a:t>
            </a:r>
          </a:p>
        </p:txBody>
      </p:sp>
      <p:sp>
        <p:nvSpPr>
          <p:cNvPr id="190470" name="Text Box 6"/>
          <p:cNvSpPr txBox="1">
            <a:spLocks noChangeArrowheads="1"/>
          </p:cNvSpPr>
          <p:nvPr/>
        </p:nvSpPr>
        <p:spPr bwMode="auto">
          <a:xfrm>
            <a:off x="206375" y="1752600"/>
            <a:ext cx="3251200" cy="525463"/>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5.</a:t>
            </a:r>
            <a:r>
              <a:rPr lang="zh-CN" altLang="en-US" sz="2800" b="1">
                <a:solidFill>
                  <a:srgbClr val="FF0000"/>
                </a:solidFill>
              </a:rPr>
              <a:t>反向恢复时间</a:t>
            </a:r>
            <a:r>
              <a:rPr lang="en-US" altLang="zh-CN" sz="2800" b="1">
                <a:solidFill>
                  <a:srgbClr val="FF0000"/>
                </a:solidFill>
              </a:rPr>
              <a:t>T</a:t>
            </a:r>
            <a:r>
              <a:rPr lang="en-US" altLang="zh-CN" sz="2800" b="1" baseline="-25000">
                <a:solidFill>
                  <a:srgbClr val="FF0000"/>
                </a:solidFill>
              </a:rPr>
              <a:t>RR</a:t>
            </a:r>
          </a:p>
        </p:txBody>
      </p:sp>
      <p:sp>
        <p:nvSpPr>
          <p:cNvPr id="190471" name="Text Box 7"/>
          <p:cNvSpPr txBox="1">
            <a:spLocks noChangeArrowheads="1"/>
          </p:cNvSpPr>
          <p:nvPr/>
        </p:nvSpPr>
        <p:spPr bwMode="auto">
          <a:xfrm>
            <a:off x="246063" y="2278063"/>
            <a:ext cx="5199062" cy="1941512"/>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由于结电容效应的存在，二极管外加电压极性翻转时，工作状态不能在瞬间完全随之变化；特别从正向偏置变成反向偏置时，电流由正向变反向，翻转的瞬间有较大的反向电流。</a:t>
            </a:r>
          </a:p>
        </p:txBody>
      </p:sp>
      <p:grpSp>
        <p:nvGrpSpPr>
          <p:cNvPr id="2" name="Group 61"/>
          <p:cNvGrpSpPr>
            <a:grpSpLocks/>
          </p:cNvGrpSpPr>
          <p:nvPr/>
        </p:nvGrpSpPr>
        <p:grpSpPr bwMode="auto">
          <a:xfrm>
            <a:off x="5334000" y="1484313"/>
            <a:ext cx="3643313" cy="2325687"/>
            <a:chOff x="2575" y="2219"/>
            <a:chExt cx="2413" cy="1694"/>
          </a:xfrm>
        </p:grpSpPr>
        <p:sp>
          <p:nvSpPr>
            <p:cNvPr id="15379" name="Line 9"/>
            <p:cNvSpPr>
              <a:spLocks noChangeShapeType="1"/>
            </p:cNvSpPr>
            <p:nvPr/>
          </p:nvSpPr>
          <p:spPr bwMode="auto">
            <a:xfrm flipV="1">
              <a:off x="3236" y="2241"/>
              <a:ext cx="0" cy="1672"/>
            </a:xfrm>
            <a:prstGeom prst="line">
              <a:avLst/>
            </a:prstGeom>
            <a:noFill/>
            <a:ln w="12700">
              <a:solidFill>
                <a:schemeClr val="tx1"/>
              </a:solidFill>
              <a:round/>
              <a:headEnd/>
              <a:tailEnd type="triangle" w="med" len="med"/>
            </a:ln>
          </p:spPr>
          <p:txBody>
            <a:bodyPr/>
            <a:lstStyle/>
            <a:p>
              <a:endParaRPr lang="zh-CN" altLang="en-US"/>
            </a:p>
          </p:txBody>
        </p:sp>
        <p:sp>
          <p:nvSpPr>
            <p:cNvPr id="15380" name="Line 10"/>
            <p:cNvSpPr>
              <a:spLocks noChangeShapeType="1"/>
            </p:cNvSpPr>
            <p:nvPr/>
          </p:nvSpPr>
          <p:spPr bwMode="auto">
            <a:xfrm>
              <a:off x="2575" y="3165"/>
              <a:ext cx="2413"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15362" name="Object 11"/>
            <p:cNvGraphicFramePr>
              <a:graphicFrameLocks noChangeAspect="1"/>
            </p:cNvGraphicFramePr>
            <p:nvPr/>
          </p:nvGraphicFramePr>
          <p:xfrm>
            <a:off x="3113" y="2219"/>
            <a:ext cx="97" cy="144"/>
          </p:xfrm>
          <a:graphic>
            <a:graphicData uri="http://schemas.openxmlformats.org/presentationml/2006/ole">
              <p:oleObj spid="_x0000_s15362" name="公式" r:id="rId5" imgW="101468" imgH="177569" progId="Equation.3">
                <p:embed/>
              </p:oleObj>
            </a:graphicData>
          </a:graphic>
        </p:graphicFrame>
        <p:graphicFrame>
          <p:nvGraphicFramePr>
            <p:cNvPr id="15363" name="Object 15"/>
            <p:cNvGraphicFramePr>
              <a:graphicFrameLocks noChangeAspect="1"/>
            </p:cNvGraphicFramePr>
            <p:nvPr/>
          </p:nvGraphicFramePr>
          <p:xfrm>
            <a:off x="4861" y="3186"/>
            <a:ext cx="114" cy="137"/>
          </p:xfrm>
          <a:graphic>
            <a:graphicData uri="http://schemas.openxmlformats.org/presentationml/2006/ole">
              <p:oleObj spid="_x0000_s15363" name="公式" r:id="rId6" imgW="101468" imgH="164885" progId="Equation.3">
                <p:embed/>
              </p:oleObj>
            </a:graphicData>
          </a:graphic>
        </p:graphicFrame>
        <p:sp>
          <p:nvSpPr>
            <p:cNvPr id="15381" name="Line 45"/>
            <p:cNvSpPr>
              <a:spLocks noChangeShapeType="1"/>
            </p:cNvSpPr>
            <p:nvPr/>
          </p:nvSpPr>
          <p:spPr bwMode="auto">
            <a:xfrm>
              <a:off x="2778" y="2592"/>
              <a:ext cx="458" cy="0"/>
            </a:xfrm>
            <a:prstGeom prst="line">
              <a:avLst/>
            </a:prstGeom>
            <a:noFill/>
            <a:ln w="38100">
              <a:solidFill>
                <a:srgbClr val="FF00FF"/>
              </a:solidFill>
              <a:round/>
              <a:headEnd/>
              <a:tailEnd/>
            </a:ln>
          </p:spPr>
          <p:txBody>
            <a:bodyPr/>
            <a:lstStyle/>
            <a:p>
              <a:endParaRPr lang="zh-CN" altLang="en-US"/>
            </a:p>
          </p:txBody>
        </p:sp>
        <p:sp>
          <p:nvSpPr>
            <p:cNvPr id="15382" name="Freeform 49"/>
            <p:cNvSpPr>
              <a:spLocks/>
            </p:cNvSpPr>
            <p:nvPr/>
          </p:nvSpPr>
          <p:spPr bwMode="auto">
            <a:xfrm>
              <a:off x="3236" y="2583"/>
              <a:ext cx="1447" cy="1287"/>
            </a:xfrm>
            <a:custGeom>
              <a:avLst/>
              <a:gdLst>
                <a:gd name="T0" fmla="*/ 0 w 1447"/>
                <a:gd name="T1" fmla="*/ 0 h 1287"/>
                <a:gd name="T2" fmla="*/ 228 w 1447"/>
                <a:gd name="T3" fmla="*/ 1168 h 1287"/>
                <a:gd name="T4" fmla="*/ 914 w 1447"/>
                <a:gd name="T5" fmla="*/ 711 h 1287"/>
                <a:gd name="T6" fmla="*/ 1447 w 1447"/>
                <a:gd name="T7" fmla="*/ 609 h 1287"/>
                <a:gd name="T8" fmla="*/ 0 60000 65536"/>
                <a:gd name="T9" fmla="*/ 0 60000 65536"/>
                <a:gd name="T10" fmla="*/ 0 60000 65536"/>
                <a:gd name="T11" fmla="*/ 0 60000 65536"/>
                <a:gd name="T12" fmla="*/ 0 w 1447"/>
                <a:gd name="T13" fmla="*/ 0 h 1287"/>
                <a:gd name="T14" fmla="*/ 1447 w 1447"/>
                <a:gd name="T15" fmla="*/ 1287 h 1287"/>
              </a:gdLst>
              <a:ahLst/>
              <a:cxnLst>
                <a:cxn ang="T8">
                  <a:pos x="T0" y="T1"/>
                </a:cxn>
                <a:cxn ang="T9">
                  <a:pos x="T2" y="T3"/>
                </a:cxn>
                <a:cxn ang="T10">
                  <a:pos x="T4" y="T5"/>
                </a:cxn>
                <a:cxn ang="T11">
                  <a:pos x="T6" y="T7"/>
                </a:cxn>
              </a:cxnLst>
              <a:rect l="T12" t="T13" r="T14" b="T15"/>
              <a:pathLst>
                <a:path w="1447" h="1287">
                  <a:moveTo>
                    <a:pt x="0" y="0"/>
                  </a:moveTo>
                  <a:cubicBezTo>
                    <a:pt x="38" y="524"/>
                    <a:pt x="76" y="1049"/>
                    <a:pt x="228" y="1168"/>
                  </a:cubicBezTo>
                  <a:cubicBezTo>
                    <a:pt x="380" y="1287"/>
                    <a:pt x="711" y="804"/>
                    <a:pt x="914" y="711"/>
                  </a:cubicBezTo>
                  <a:cubicBezTo>
                    <a:pt x="1117" y="618"/>
                    <a:pt x="1282" y="613"/>
                    <a:pt x="1447" y="609"/>
                  </a:cubicBezTo>
                </a:path>
              </a:pathLst>
            </a:custGeom>
            <a:noFill/>
            <a:ln w="38100">
              <a:solidFill>
                <a:srgbClr val="3366FF"/>
              </a:solidFill>
              <a:round/>
              <a:headEnd/>
              <a:tailEnd/>
            </a:ln>
          </p:spPr>
          <p:txBody>
            <a:bodyPr/>
            <a:lstStyle/>
            <a:p>
              <a:endParaRPr lang="zh-CN" altLang="en-US"/>
            </a:p>
          </p:txBody>
        </p:sp>
        <p:sp>
          <p:nvSpPr>
            <p:cNvPr id="15383" name="Line 50"/>
            <p:cNvSpPr>
              <a:spLocks noChangeShapeType="1"/>
            </p:cNvSpPr>
            <p:nvPr/>
          </p:nvSpPr>
          <p:spPr bwMode="auto">
            <a:xfrm>
              <a:off x="2982" y="2287"/>
              <a:ext cx="0" cy="305"/>
            </a:xfrm>
            <a:prstGeom prst="line">
              <a:avLst/>
            </a:prstGeom>
            <a:noFill/>
            <a:ln w="12700">
              <a:solidFill>
                <a:schemeClr val="tx1"/>
              </a:solidFill>
              <a:round/>
              <a:headEnd/>
              <a:tailEnd type="triangle" w="med" len="med"/>
            </a:ln>
          </p:spPr>
          <p:txBody>
            <a:bodyPr/>
            <a:lstStyle/>
            <a:p>
              <a:endParaRPr lang="zh-CN" altLang="en-US"/>
            </a:p>
          </p:txBody>
        </p:sp>
        <p:sp>
          <p:nvSpPr>
            <p:cNvPr id="15384" name="Line 51"/>
            <p:cNvSpPr>
              <a:spLocks noChangeShapeType="1"/>
            </p:cNvSpPr>
            <p:nvPr/>
          </p:nvSpPr>
          <p:spPr bwMode="auto">
            <a:xfrm flipV="1">
              <a:off x="2982" y="3176"/>
              <a:ext cx="0" cy="33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15364" name="Object 52"/>
            <p:cNvGraphicFramePr>
              <a:graphicFrameLocks noChangeAspect="1"/>
            </p:cNvGraphicFramePr>
            <p:nvPr/>
          </p:nvGraphicFramePr>
          <p:xfrm>
            <a:off x="2872" y="2744"/>
            <a:ext cx="238" cy="279"/>
          </p:xfrm>
          <a:graphic>
            <a:graphicData uri="http://schemas.openxmlformats.org/presentationml/2006/ole">
              <p:oleObj spid="_x0000_s15364" name="公式" r:id="rId7" imgW="177569" imgH="215619" progId="Equation.3">
                <p:embed/>
              </p:oleObj>
            </a:graphicData>
          </a:graphic>
        </p:graphicFrame>
        <p:sp>
          <p:nvSpPr>
            <p:cNvPr id="15385" name="Line 53"/>
            <p:cNvSpPr>
              <a:spLocks noChangeShapeType="1"/>
            </p:cNvSpPr>
            <p:nvPr/>
          </p:nvSpPr>
          <p:spPr bwMode="auto">
            <a:xfrm flipV="1">
              <a:off x="4480" y="2592"/>
              <a:ext cx="0" cy="609"/>
            </a:xfrm>
            <a:prstGeom prst="line">
              <a:avLst/>
            </a:prstGeom>
            <a:noFill/>
            <a:ln w="12700">
              <a:solidFill>
                <a:schemeClr val="tx1"/>
              </a:solidFill>
              <a:prstDash val="lgDash"/>
              <a:round/>
              <a:headEnd/>
              <a:tailEnd/>
            </a:ln>
          </p:spPr>
          <p:txBody>
            <a:bodyPr/>
            <a:lstStyle/>
            <a:p>
              <a:endParaRPr lang="zh-CN" altLang="en-US"/>
            </a:p>
          </p:txBody>
        </p:sp>
        <p:sp>
          <p:nvSpPr>
            <p:cNvPr id="15386" name="Line 54"/>
            <p:cNvSpPr>
              <a:spLocks noChangeShapeType="1"/>
            </p:cNvSpPr>
            <p:nvPr/>
          </p:nvSpPr>
          <p:spPr bwMode="auto">
            <a:xfrm>
              <a:off x="3236" y="3201"/>
              <a:ext cx="1244" cy="0"/>
            </a:xfrm>
            <a:prstGeom prst="line">
              <a:avLst/>
            </a:prstGeom>
            <a:noFill/>
            <a:ln w="12700">
              <a:solidFill>
                <a:schemeClr val="tx1"/>
              </a:solidFill>
              <a:prstDash val="lgDash"/>
              <a:round/>
              <a:headEnd/>
              <a:tailEnd/>
            </a:ln>
          </p:spPr>
          <p:txBody>
            <a:bodyPr/>
            <a:lstStyle/>
            <a:p>
              <a:endParaRPr lang="zh-CN" altLang="en-US"/>
            </a:p>
          </p:txBody>
        </p:sp>
        <p:sp>
          <p:nvSpPr>
            <p:cNvPr id="15387" name="Line 55"/>
            <p:cNvSpPr>
              <a:spLocks noChangeShapeType="1"/>
            </p:cNvSpPr>
            <p:nvPr/>
          </p:nvSpPr>
          <p:spPr bwMode="auto">
            <a:xfrm>
              <a:off x="3236" y="2668"/>
              <a:ext cx="1244" cy="0"/>
            </a:xfrm>
            <a:prstGeom prst="line">
              <a:avLst/>
            </a:prstGeom>
            <a:noFill/>
            <a:ln w="12700">
              <a:solidFill>
                <a:schemeClr val="tx1"/>
              </a:solidFill>
              <a:round/>
              <a:headEnd type="triangle" w="med" len="med"/>
              <a:tailEnd type="triangle" w="med" len="med"/>
            </a:ln>
          </p:spPr>
          <p:txBody>
            <a:bodyPr/>
            <a:lstStyle/>
            <a:p>
              <a:endParaRPr lang="zh-CN" altLang="en-US"/>
            </a:p>
          </p:txBody>
        </p:sp>
        <p:graphicFrame>
          <p:nvGraphicFramePr>
            <p:cNvPr id="15365" name="Object 56"/>
            <p:cNvGraphicFramePr>
              <a:graphicFrameLocks noChangeAspect="1"/>
            </p:cNvGraphicFramePr>
            <p:nvPr/>
          </p:nvGraphicFramePr>
          <p:xfrm>
            <a:off x="3735" y="2364"/>
            <a:ext cx="340" cy="279"/>
          </p:xfrm>
          <a:graphic>
            <a:graphicData uri="http://schemas.openxmlformats.org/presentationml/2006/ole">
              <p:oleObj spid="_x0000_s15365" name="公式" r:id="rId8" imgW="253780" imgH="215713" progId="Equation.3">
                <p:embed/>
              </p:oleObj>
            </a:graphicData>
          </a:graphic>
        </p:graphicFrame>
        <p:sp>
          <p:nvSpPr>
            <p:cNvPr id="15388" name="Line 57"/>
            <p:cNvSpPr>
              <a:spLocks noChangeShapeType="1"/>
            </p:cNvSpPr>
            <p:nvPr/>
          </p:nvSpPr>
          <p:spPr bwMode="auto">
            <a:xfrm>
              <a:off x="3236" y="3786"/>
              <a:ext cx="508" cy="0"/>
            </a:xfrm>
            <a:prstGeom prst="line">
              <a:avLst/>
            </a:prstGeom>
            <a:noFill/>
            <a:ln w="12700">
              <a:solidFill>
                <a:schemeClr val="tx1"/>
              </a:solidFill>
              <a:prstDash val="lgDash"/>
              <a:round/>
              <a:headEnd/>
              <a:tailEnd/>
            </a:ln>
          </p:spPr>
          <p:txBody>
            <a:bodyPr/>
            <a:lstStyle/>
            <a:p>
              <a:endParaRPr lang="zh-CN" altLang="en-US"/>
            </a:p>
          </p:txBody>
        </p:sp>
        <p:sp>
          <p:nvSpPr>
            <p:cNvPr id="15389" name="Line 58"/>
            <p:cNvSpPr>
              <a:spLocks noChangeShapeType="1"/>
            </p:cNvSpPr>
            <p:nvPr/>
          </p:nvSpPr>
          <p:spPr bwMode="auto">
            <a:xfrm flipV="1">
              <a:off x="3515" y="3151"/>
              <a:ext cx="0" cy="609"/>
            </a:xfrm>
            <a:prstGeom prst="line">
              <a:avLst/>
            </a:prstGeom>
            <a:noFill/>
            <a:ln w="12700">
              <a:solidFill>
                <a:schemeClr val="tx1"/>
              </a:solidFill>
              <a:round/>
              <a:headEnd type="triangle" w="med" len="med"/>
              <a:tailEnd type="triangle" w="med" len="med"/>
            </a:ln>
          </p:spPr>
          <p:txBody>
            <a:bodyPr/>
            <a:lstStyle/>
            <a:p>
              <a:endParaRPr lang="zh-CN" altLang="en-US"/>
            </a:p>
          </p:txBody>
        </p:sp>
        <p:graphicFrame>
          <p:nvGraphicFramePr>
            <p:cNvPr id="15366" name="Object 59"/>
            <p:cNvGraphicFramePr>
              <a:graphicFrameLocks noChangeAspect="1"/>
            </p:cNvGraphicFramePr>
            <p:nvPr/>
          </p:nvGraphicFramePr>
          <p:xfrm>
            <a:off x="3515" y="3278"/>
            <a:ext cx="374" cy="279"/>
          </p:xfrm>
          <a:graphic>
            <a:graphicData uri="http://schemas.openxmlformats.org/presentationml/2006/ole">
              <p:oleObj spid="_x0000_s15366" name="公式" r:id="rId9" imgW="279279" imgH="215806" progId="Equation.3">
                <p:embed/>
              </p:oleObj>
            </a:graphicData>
          </a:graphic>
        </p:graphicFrame>
        <p:graphicFrame>
          <p:nvGraphicFramePr>
            <p:cNvPr id="15367" name="Object 60"/>
            <p:cNvGraphicFramePr>
              <a:graphicFrameLocks noChangeAspect="1"/>
            </p:cNvGraphicFramePr>
            <p:nvPr/>
          </p:nvGraphicFramePr>
          <p:xfrm>
            <a:off x="3109" y="3212"/>
            <a:ext cx="143" cy="116"/>
          </p:xfrm>
          <a:graphic>
            <a:graphicData uri="http://schemas.openxmlformats.org/presentationml/2006/ole">
              <p:oleObj spid="_x0000_s15367" name="公式" r:id="rId10" imgW="126835" imgH="139518" progId="Equation.3">
                <p:embed/>
              </p:oleObj>
            </a:graphicData>
          </a:graphic>
        </p:graphicFrame>
      </p:grpSp>
      <p:sp>
        <p:nvSpPr>
          <p:cNvPr id="190526" name="Text Box 62"/>
          <p:cNvSpPr txBox="1">
            <a:spLocks noChangeArrowheads="1"/>
          </p:cNvSpPr>
          <p:nvPr/>
        </p:nvSpPr>
        <p:spPr bwMode="auto">
          <a:xfrm>
            <a:off x="325438" y="5453063"/>
            <a:ext cx="8712200"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二极管的参数是正确使用二极管的依据，一般半导体器件手册都给出不同型号管子的参数；部分国产二极管参数见表</a:t>
            </a:r>
            <a:r>
              <a:rPr lang="en-US" altLang="zh-CN" sz="2400" b="1"/>
              <a:t>3.3.1</a:t>
            </a:r>
            <a:r>
              <a:rPr lang="zh-CN" altLang="en-US" sz="2400" b="1"/>
              <a:t>。</a:t>
            </a:r>
          </a:p>
        </p:txBody>
      </p:sp>
      <p:sp>
        <p:nvSpPr>
          <p:cNvPr id="28" name="Text Box 6"/>
          <p:cNvSpPr txBox="1">
            <a:spLocks noChangeArrowheads="1"/>
          </p:cNvSpPr>
          <p:nvPr/>
        </p:nvSpPr>
        <p:spPr bwMode="auto">
          <a:xfrm>
            <a:off x="325438" y="4143375"/>
            <a:ext cx="3251200" cy="525463"/>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solidFill>
                  <a:srgbClr val="FF0000"/>
                </a:solidFill>
              </a:rPr>
              <a:t>6.</a:t>
            </a:r>
            <a:r>
              <a:rPr lang="zh-CN" altLang="en-US" sz="2800" b="1">
                <a:solidFill>
                  <a:srgbClr val="FF0000"/>
                </a:solidFill>
                <a:ea typeface="楷体_GB2312" pitchFamily="49" charset="-122"/>
              </a:rPr>
              <a:t>最高工作频率</a:t>
            </a:r>
            <a:r>
              <a:rPr lang="en-US" altLang="zh-CN" sz="2800" b="1" i="1">
                <a:solidFill>
                  <a:srgbClr val="FF0000"/>
                </a:solidFill>
                <a:ea typeface="楷体_GB2312" pitchFamily="49" charset="-122"/>
              </a:rPr>
              <a:t>f</a:t>
            </a:r>
            <a:r>
              <a:rPr lang="en-US" altLang="zh-CN" sz="2800" b="1" baseline="-25000">
                <a:solidFill>
                  <a:srgbClr val="FF0000"/>
                </a:solidFill>
                <a:ea typeface="楷体_GB2312" pitchFamily="49" charset="-122"/>
              </a:rPr>
              <a:t>M</a:t>
            </a:r>
            <a:endParaRPr lang="en-US" altLang="zh-CN" sz="2800" b="1" baseline="-25000">
              <a:solidFill>
                <a:srgbClr val="FF0000"/>
              </a:solidFill>
            </a:endParaRPr>
          </a:p>
        </p:txBody>
      </p:sp>
      <p:sp>
        <p:nvSpPr>
          <p:cNvPr id="29" name="矩形 1"/>
          <p:cNvSpPr>
            <a:spLocks noChangeArrowheads="1"/>
          </p:cNvSpPr>
          <p:nvPr/>
        </p:nvSpPr>
        <p:spPr bwMode="auto">
          <a:xfrm>
            <a:off x="325438" y="4619625"/>
            <a:ext cx="8351837" cy="830263"/>
          </a:xfrm>
          <a:prstGeom prst="rect">
            <a:avLst/>
          </a:prstGeom>
          <a:noFill/>
          <a:ln w="9525">
            <a:noFill/>
            <a:miter lim="800000"/>
            <a:headEnd/>
            <a:tailEnd/>
          </a:ln>
        </p:spPr>
        <p:txBody>
          <a:bodyPr>
            <a:spAutoFit/>
          </a:bodyPr>
          <a:lstStyle/>
          <a:p>
            <a:pPr>
              <a:spcBef>
                <a:spcPct val="20000"/>
              </a:spcBef>
              <a:defRPr/>
            </a:pPr>
            <a:r>
              <a:rPr lang="zh-CN" altLang="zh-CN" sz="2400" b="1" dirty="0">
                <a:solidFill>
                  <a:srgbClr val="00004C"/>
                </a:solidFill>
                <a:latin typeface="+mn-ea"/>
                <a:ea typeface="+mn-ea"/>
              </a:rPr>
              <a:t>此值由PN结的结电容大小决定。若二极管的工作频率超过该值，则二极管的单向导电性将变差。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blinds(horizontal)">
                                      <p:cBhvr>
                                        <p:cTn id="7" dur="500"/>
                                        <p:tgtEl>
                                          <p:spTgt spid="19046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469"/>
                                        </p:tgtEl>
                                        <p:attrNameLst>
                                          <p:attrName>style.visibility</p:attrName>
                                        </p:attrNameLst>
                                      </p:cBhvr>
                                      <p:to>
                                        <p:strVal val="visible"/>
                                      </p:to>
                                    </p:set>
                                    <p:animEffect transition="in" filter="blinds(horizontal)">
                                      <p:cBhvr>
                                        <p:cTn id="12" dur="500"/>
                                        <p:tgtEl>
                                          <p:spTgt spid="190469"/>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470"/>
                                        </p:tgtEl>
                                        <p:attrNameLst>
                                          <p:attrName>style.visibility</p:attrName>
                                        </p:attrNameLst>
                                      </p:cBhvr>
                                      <p:to>
                                        <p:strVal val="visible"/>
                                      </p:to>
                                    </p:set>
                                    <p:animEffect transition="in" filter="blinds(horizontal)">
                                      <p:cBhvr>
                                        <p:cTn id="17" dur="500"/>
                                        <p:tgtEl>
                                          <p:spTgt spid="190470"/>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471"/>
                                        </p:tgtEl>
                                        <p:attrNameLst>
                                          <p:attrName>style.visibility</p:attrName>
                                        </p:attrNameLst>
                                      </p:cBhvr>
                                      <p:to>
                                        <p:strVal val="visible"/>
                                      </p:to>
                                    </p:set>
                                    <p:animEffect transition="in" filter="blinds(horizontal)">
                                      <p:cBhvr>
                                        <p:cTn id="22" dur="500"/>
                                        <p:tgtEl>
                                          <p:spTgt spid="190471"/>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builtIn="1"/>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builtIn="1"/>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90526"/>
                                        </p:tgtEl>
                                        <p:attrNameLst>
                                          <p:attrName>style.visibility</p:attrName>
                                        </p:attrNameLst>
                                      </p:cBhvr>
                                      <p:to>
                                        <p:strVal val="visible"/>
                                      </p:to>
                                    </p:set>
                                    <p:animEffect transition="in" filter="blinds(horizontal)">
                                      <p:cBhvr>
                                        <p:cTn id="41" dur="500"/>
                                        <p:tgtEl>
                                          <p:spTgt spid="190526"/>
                                        </p:tgtEl>
                                      </p:cBhvr>
                                    </p:animEffect>
                                  </p:childTnLst>
                                  <p:subTnLst>
                                    <p:audio>
                                      <p:cMediaNode>
                                        <p:cTn display="0" masterRel="sameClick">
                                          <p:stCondLst>
                                            <p:cond evt="begin" delay="0">
                                              <p:tn val="39"/>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P spid="190469" grpId="0" animBg="1"/>
      <p:bldP spid="190470" grpId="0" animBg="1"/>
      <p:bldP spid="190471" grpId="0" animBg="1"/>
      <p:bldP spid="190526" grpId="0" animBg="1"/>
      <p:bldP spid="28" grpId="0" animBg="1"/>
      <p:bldP spid="2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ctrTitle"/>
          </p:nvPr>
        </p:nvSpPr>
        <p:spPr>
          <a:xfrm>
            <a:off x="722313" y="1047750"/>
            <a:ext cx="7580312" cy="1223963"/>
          </a:xfrm>
        </p:spPr>
        <p:txBody>
          <a:bodyPr/>
          <a:lstStyle/>
          <a:p>
            <a:r>
              <a:rPr lang="en-US" altLang="zh-CN" sz="3600" b="1" smtClean="0"/>
              <a:t>3.4  </a:t>
            </a:r>
            <a:r>
              <a:rPr lang="zh-CN" altLang="en-US" sz="3600" b="1" smtClean="0"/>
              <a:t>二极管的基本电路及其分析方法</a:t>
            </a:r>
          </a:p>
        </p:txBody>
      </p:sp>
      <p:sp>
        <p:nvSpPr>
          <p:cNvPr id="88067" name="副标题 2"/>
          <p:cNvSpPr>
            <a:spLocks noGrp="1"/>
          </p:cNvSpPr>
          <p:nvPr>
            <p:ph type="subTitle" idx="1"/>
          </p:nvPr>
        </p:nvSpPr>
        <p:spPr>
          <a:xfrm>
            <a:off x="827088" y="1989138"/>
            <a:ext cx="7632700" cy="3649662"/>
          </a:xfrm>
        </p:spPr>
        <p:txBody>
          <a:bodyPr/>
          <a:lstStyle/>
          <a:p>
            <a:pPr>
              <a:lnSpc>
                <a:spcPct val="150000"/>
              </a:lnSpc>
            </a:pPr>
            <a:endParaRPr lang="en-US" altLang="zh-CN" b="1" smtClean="0"/>
          </a:p>
          <a:p>
            <a:pPr>
              <a:lnSpc>
                <a:spcPct val="150000"/>
              </a:lnSpc>
            </a:pPr>
            <a:r>
              <a:rPr lang="en-US" altLang="zh-CN" b="1" smtClean="0"/>
              <a:t>3.4.1   </a:t>
            </a:r>
            <a:r>
              <a:rPr lang="zh-CN" altLang="en-US" b="1" smtClean="0"/>
              <a:t>简单二极管电路的图解分析方法</a:t>
            </a:r>
            <a:endParaRPr lang="en-US" altLang="zh-CN" b="1" smtClean="0"/>
          </a:p>
          <a:p>
            <a:pPr>
              <a:lnSpc>
                <a:spcPct val="150000"/>
              </a:lnSpc>
            </a:pPr>
            <a:r>
              <a:rPr lang="en-US" altLang="zh-CN" b="1" smtClean="0"/>
              <a:t>3.4.2   </a:t>
            </a:r>
            <a:r>
              <a:rPr lang="zh-CN" altLang="en-US" b="1" smtClean="0"/>
              <a:t>二极管电路的简化模型分析方法</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701675" y="71438"/>
            <a:ext cx="7888288" cy="646112"/>
          </a:xfrm>
        </p:spPr>
        <p:txBody>
          <a:bodyPr/>
          <a:lstStyle/>
          <a:p>
            <a:r>
              <a:rPr lang="en-US" altLang="zh-CN" smtClean="0"/>
              <a:t>3.4.1  </a:t>
            </a:r>
            <a:r>
              <a:rPr lang="zh-CN" altLang="en-US" smtClean="0"/>
              <a:t>简单二极管电路的图解分析方法</a:t>
            </a:r>
          </a:p>
        </p:txBody>
      </p:sp>
      <p:sp>
        <p:nvSpPr>
          <p:cNvPr id="9" name="Text Box 3"/>
          <p:cNvSpPr txBox="1">
            <a:spLocks noChangeArrowheads="1"/>
          </p:cNvSpPr>
          <p:nvPr/>
        </p:nvSpPr>
        <p:spPr bwMode="auto">
          <a:xfrm>
            <a:off x="611188" y="836613"/>
            <a:ext cx="7935912" cy="1573212"/>
          </a:xfrm>
          <a:prstGeom prst="rect">
            <a:avLst/>
          </a:prstGeom>
          <a:noFill/>
          <a:ln w="19050">
            <a:noFill/>
            <a:miter lim="800000"/>
            <a:headEnd/>
            <a:tailEnd/>
          </a:ln>
        </p:spPr>
        <p:txBody>
          <a:bodyPr>
            <a:spAutoFit/>
          </a:bodyPr>
          <a:lstStyle/>
          <a:p>
            <a:pPr>
              <a:lnSpc>
                <a:spcPct val="135000"/>
              </a:lnSpc>
            </a:pPr>
            <a:r>
              <a:rPr kumimoji="1" lang="en-US" altLang="zh-CN" sz="2400" b="1">
                <a:solidFill>
                  <a:srgbClr val="000000"/>
                </a:solidFill>
                <a:latin typeface="楷体_GB2312" pitchFamily="49" charset="-122"/>
                <a:ea typeface="楷体_GB2312" pitchFamily="49" charset="-122"/>
              </a:rPr>
              <a:t>    </a:t>
            </a:r>
            <a:r>
              <a:rPr kumimoji="1" lang="zh-CN" altLang="en-US" sz="2400" b="1">
                <a:solidFill>
                  <a:srgbClr val="000000"/>
                </a:solidFill>
                <a:latin typeface="楷体_GB2312" pitchFamily="49" charset="-122"/>
                <a:ea typeface="楷体_GB2312" pitchFamily="49" charset="-122"/>
              </a:rPr>
              <a:t>二极管是一种非线性器件，因而其电路一般要采用非线性电路的分析方法，相对来说比较复杂，而图解分析法则较简单，但前提条件是已知二极管的</a:t>
            </a:r>
            <a:r>
              <a:rPr kumimoji="1" lang="en-US" altLang="zh-CN" sz="2400" b="1" i="1">
                <a:solidFill>
                  <a:srgbClr val="000000"/>
                </a:solidFill>
                <a:latin typeface="楷体_GB2312" pitchFamily="49" charset="-122"/>
                <a:ea typeface="楷体_GB2312" pitchFamily="49" charset="-122"/>
              </a:rPr>
              <a:t>V </a:t>
            </a:r>
            <a:r>
              <a:rPr kumimoji="1" lang="en-US" altLang="zh-CN" sz="2400" b="1">
                <a:solidFill>
                  <a:srgbClr val="000000"/>
                </a:solidFill>
                <a:latin typeface="楷体_GB2312" pitchFamily="49" charset="-122"/>
                <a:ea typeface="楷体_GB2312" pitchFamily="49" charset="-122"/>
              </a:rPr>
              <a:t>-</a:t>
            </a:r>
            <a:r>
              <a:rPr kumimoji="1" lang="en-US" altLang="zh-CN" sz="2400" b="1" i="1">
                <a:solidFill>
                  <a:srgbClr val="000000"/>
                </a:solidFill>
                <a:latin typeface="楷体_GB2312" pitchFamily="49" charset="-122"/>
                <a:ea typeface="楷体_GB2312" pitchFamily="49" charset="-122"/>
              </a:rPr>
              <a:t>I </a:t>
            </a:r>
            <a:r>
              <a:rPr kumimoji="1" lang="zh-CN" altLang="en-US" sz="2400" b="1">
                <a:solidFill>
                  <a:srgbClr val="000000"/>
                </a:solidFill>
                <a:latin typeface="楷体_GB2312" pitchFamily="49" charset="-122"/>
                <a:ea typeface="楷体_GB2312" pitchFamily="49" charset="-122"/>
              </a:rPr>
              <a:t>特性曲线。</a:t>
            </a:r>
          </a:p>
        </p:txBody>
      </p:sp>
      <p:sp>
        <p:nvSpPr>
          <p:cNvPr id="10" name="Text Box 4"/>
          <p:cNvSpPr txBox="1">
            <a:spLocks noChangeArrowheads="1"/>
          </p:cNvSpPr>
          <p:nvPr/>
        </p:nvSpPr>
        <p:spPr bwMode="auto">
          <a:xfrm>
            <a:off x="574675" y="2565400"/>
            <a:ext cx="6624638" cy="603250"/>
          </a:xfrm>
          <a:prstGeom prst="rect">
            <a:avLst/>
          </a:prstGeom>
          <a:noFill/>
          <a:ln w="19050">
            <a:noFill/>
            <a:miter lim="800000"/>
            <a:headEnd/>
            <a:tailEnd/>
          </a:ln>
        </p:spPr>
        <p:txBody>
          <a:bodyPr>
            <a:spAutoFit/>
          </a:bodyPr>
          <a:lstStyle/>
          <a:p>
            <a:pPr>
              <a:lnSpc>
                <a:spcPct val="140000"/>
              </a:lnSpc>
            </a:pPr>
            <a:r>
              <a:rPr kumimoji="1" lang="zh-CN" altLang="en-US" sz="2400" b="1">
                <a:solidFill>
                  <a:srgbClr val="000000"/>
                </a:solidFill>
                <a:latin typeface="Times New Roman" pitchFamily="18" charset="0"/>
                <a:ea typeface="楷体_GB2312" pitchFamily="49" charset="-122"/>
              </a:rPr>
              <a:t>符号中大小写的含义：</a:t>
            </a:r>
          </a:p>
        </p:txBody>
      </p:sp>
      <p:sp>
        <p:nvSpPr>
          <p:cNvPr id="11" name="Text Box 5"/>
          <p:cNvSpPr txBox="1">
            <a:spLocks noChangeArrowheads="1"/>
          </p:cNvSpPr>
          <p:nvPr/>
        </p:nvSpPr>
        <p:spPr bwMode="auto">
          <a:xfrm>
            <a:off x="1008063" y="3141663"/>
            <a:ext cx="7343775" cy="603250"/>
          </a:xfrm>
          <a:prstGeom prst="rect">
            <a:avLst/>
          </a:prstGeom>
          <a:noFill/>
          <a:ln w="19050">
            <a:noFill/>
            <a:miter lim="800000"/>
            <a:headEnd/>
            <a:tailEnd/>
          </a:ln>
        </p:spPr>
        <p:txBody>
          <a:bodyPr>
            <a:spAutoFit/>
          </a:bodyPr>
          <a:lstStyle/>
          <a:p>
            <a:pPr>
              <a:lnSpc>
                <a:spcPct val="140000"/>
              </a:lnSpc>
            </a:pPr>
            <a:r>
              <a:rPr kumimoji="1" lang="zh-CN" altLang="en-US" sz="2400" b="1">
                <a:solidFill>
                  <a:srgbClr val="000000"/>
                </a:solidFill>
                <a:latin typeface="Times New Roman" pitchFamily="18" charset="0"/>
                <a:ea typeface="楷体_GB2312" pitchFamily="49" charset="-122"/>
              </a:rPr>
              <a:t>大写字母大写下标：静态值（直流），如，</a:t>
            </a:r>
            <a:r>
              <a:rPr kumimoji="1" lang="en-US" altLang="zh-CN" sz="2400" b="1" i="1">
                <a:solidFill>
                  <a:srgbClr val="0000CC"/>
                </a:solidFill>
                <a:latin typeface="Times New Roman" pitchFamily="18" charset="0"/>
                <a:ea typeface="楷体_GB2312" pitchFamily="49" charset="-122"/>
              </a:rPr>
              <a:t>I</a:t>
            </a:r>
            <a:r>
              <a:rPr kumimoji="1" lang="en-US" altLang="zh-CN" sz="2400" b="1" baseline="-25000">
                <a:solidFill>
                  <a:srgbClr val="0000CC"/>
                </a:solidFill>
                <a:latin typeface="Times New Roman" pitchFamily="18" charset="0"/>
                <a:ea typeface="楷体_GB2312" pitchFamily="49" charset="-122"/>
              </a:rPr>
              <a:t>B</a:t>
            </a:r>
          </a:p>
        </p:txBody>
      </p:sp>
      <p:sp>
        <p:nvSpPr>
          <p:cNvPr id="12" name="Text Box 6"/>
          <p:cNvSpPr txBox="1">
            <a:spLocks noChangeArrowheads="1"/>
          </p:cNvSpPr>
          <p:nvPr/>
        </p:nvSpPr>
        <p:spPr bwMode="auto">
          <a:xfrm>
            <a:off x="2051050" y="4868863"/>
            <a:ext cx="4895850" cy="690562"/>
          </a:xfrm>
          <a:prstGeom prst="rect">
            <a:avLst/>
          </a:prstGeom>
          <a:noFill/>
          <a:ln w="19050">
            <a:noFill/>
            <a:miter lim="800000"/>
            <a:headEnd/>
            <a:tailEnd/>
          </a:ln>
        </p:spPr>
        <p:txBody>
          <a:bodyPr>
            <a:spAutoFit/>
          </a:bodyPr>
          <a:lstStyle/>
          <a:p>
            <a:pPr>
              <a:lnSpc>
                <a:spcPct val="140000"/>
              </a:lnSpc>
            </a:pPr>
            <a:r>
              <a:rPr kumimoji="1" lang="zh-CN" altLang="en-US" sz="2800" b="1">
                <a:solidFill>
                  <a:srgbClr val="0000CC"/>
                </a:solidFill>
                <a:latin typeface="楷体_GB2312" pitchFamily="49" charset="-122"/>
                <a:ea typeface="楷体_GB2312" pitchFamily="49" charset="-122"/>
              </a:rPr>
              <a:t>（参见</a:t>
            </a:r>
            <a:r>
              <a:rPr kumimoji="1" lang="zh-CN" altLang="en-US" sz="2800" b="1">
                <a:solidFill>
                  <a:srgbClr val="0000CC"/>
                </a:solidFill>
                <a:latin typeface="Times New Roman" pitchFamily="18" charset="0"/>
                <a:ea typeface="楷体_GB2312" pitchFamily="49" charset="-122"/>
              </a:rPr>
              <a:t>“</a:t>
            </a:r>
            <a:r>
              <a:rPr kumimoji="1" lang="zh-CN" altLang="en-US" sz="2800" b="1">
                <a:solidFill>
                  <a:srgbClr val="0000CC"/>
                </a:solidFill>
                <a:latin typeface="楷体_GB2312" pitchFamily="49" charset="-122"/>
                <a:ea typeface="楷体_GB2312" pitchFamily="49" charset="-122"/>
              </a:rPr>
              <a:t>本书常用符号表</a:t>
            </a:r>
            <a:r>
              <a:rPr kumimoji="1" lang="zh-CN" altLang="en-US" sz="2800" b="1">
                <a:solidFill>
                  <a:srgbClr val="0000CC"/>
                </a:solidFill>
                <a:latin typeface="Times New Roman" pitchFamily="18" charset="0"/>
                <a:ea typeface="楷体_GB2312" pitchFamily="49" charset="-122"/>
              </a:rPr>
              <a:t>”</a:t>
            </a:r>
            <a:r>
              <a:rPr kumimoji="1" lang="zh-CN" altLang="en-US" sz="2800" b="1">
                <a:solidFill>
                  <a:srgbClr val="0000CC"/>
                </a:solidFill>
                <a:latin typeface="楷体_GB2312" pitchFamily="49" charset="-122"/>
                <a:ea typeface="楷体_GB2312" pitchFamily="49" charset="-122"/>
              </a:rPr>
              <a:t>）</a:t>
            </a:r>
          </a:p>
        </p:txBody>
      </p:sp>
      <p:sp>
        <p:nvSpPr>
          <p:cNvPr id="13" name="Text Box 7"/>
          <p:cNvSpPr txBox="1">
            <a:spLocks noChangeArrowheads="1"/>
          </p:cNvSpPr>
          <p:nvPr/>
        </p:nvSpPr>
        <p:spPr bwMode="auto">
          <a:xfrm>
            <a:off x="1008063" y="3646488"/>
            <a:ext cx="7235825" cy="603250"/>
          </a:xfrm>
          <a:prstGeom prst="rect">
            <a:avLst/>
          </a:prstGeom>
          <a:noFill/>
          <a:ln w="19050">
            <a:noFill/>
            <a:miter lim="800000"/>
            <a:headEnd/>
            <a:tailEnd/>
          </a:ln>
        </p:spPr>
        <p:txBody>
          <a:bodyPr>
            <a:spAutoFit/>
          </a:bodyPr>
          <a:lstStyle/>
          <a:p>
            <a:pPr>
              <a:lnSpc>
                <a:spcPct val="140000"/>
              </a:lnSpc>
            </a:pPr>
            <a:r>
              <a:rPr kumimoji="1" lang="zh-CN" altLang="en-US" sz="2400" b="1">
                <a:solidFill>
                  <a:srgbClr val="000000"/>
                </a:solidFill>
                <a:latin typeface="Times New Roman" pitchFamily="18" charset="0"/>
                <a:ea typeface="楷体_GB2312" pitchFamily="49" charset="-122"/>
              </a:rPr>
              <a:t>小写字母大写下标：总量（直流</a:t>
            </a:r>
            <a:r>
              <a:rPr kumimoji="1" lang="en-US" altLang="zh-CN" sz="2400" b="1">
                <a:solidFill>
                  <a:srgbClr val="000000"/>
                </a:solidFill>
                <a:latin typeface="Times New Roman" pitchFamily="18" charset="0"/>
                <a:ea typeface="楷体_GB2312" pitchFamily="49" charset="-122"/>
              </a:rPr>
              <a:t>+</a:t>
            </a:r>
            <a:r>
              <a:rPr kumimoji="1" lang="zh-CN" altLang="en-US" sz="2400" b="1">
                <a:solidFill>
                  <a:srgbClr val="000000"/>
                </a:solidFill>
                <a:latin typeface="Times New Roman" pitchFamily="18" charset="0"/>
                <a:ea typeface="楷体_GB2312" pitchFamily="49" charset="-122"/>
              </a:rPr>
              <a:t>交流），如，</a:t>
            </a:r>
            <a:r>
              <a:rPr kumimoji="1" lang="en-US" altLang="zh-CN" sz="2400" b="1" i="1">
                <a:solidFill>
                  <a:srgbClr val="0000CC"/>
                </a:solidFill>
                <a:latin typeface="Times New Roman" pitchFamily="18" charset="0"/>
                <a:ea typeface="楷体_GB2312" pitchFamily="49" charset="-122"/>
              </a:rPr>
              <a:t>i</a:t>
            </a:r>
            <a:r>
              <a:rPr kumimoji="1" lang="en-US" altLang="zh-CN" sz="2400" b="1" baseline="-25000">
                <a:solidFill>
                  <a:srgbClr val="0000CC"/>
                </a:solidFill>
                <a:latin typeface="Times New Roman" pitchFamily="18" charset="0"/>
                <a:ea typeface="楷体_GB2312" pitchFamily="49" charset="-122"/>
              </a:rPr>
              <a:t>B</a:t>
            </a:r>
          </a:p>
        </p:txBody>
      </p:sp>
      <p:sp>
        <p:nvSpPr>
          <p:cNvPr id="14" name="Text Box 8"/>
          <p:cNvSpPr txBox="1">
            <a:spLocks noChangeArrowheads="1"/>
          </p:cNvSpPr>
          <p:nvPr/>
        </p:nvSpPr>
        <p:spPr bwMode="auto">
          <a:xfrm>
            <a:off x="1008063" y="4149725"/>
            <a:ext cx="6985000" cy="603250"/>
          </a:xfrm>
          <a:prstGeom prst="rect">
            <a:avLst/>
          </a:prstGeom>
          <a:noFill/>
          <a:ln w="19050">
            <a:noFill/>
            <a:miter lim="800000"/>
            <a:headEnd/>
            <a:tailEnd/>
          </a:ln>
        </p:spPr>
        <p:txBody>
          <a:bodyPr>
            <a:spAutoFit/>
          </a:bodyPr>
          <a:lstStyle/>
          <a:p>
            <a:pPr>
              <a:lnSpc>
                <a:spcPct val="140000"/>
              </a:lnSpc>
            </a:pPr>
            <a:r>
              <a:rPr kumimoji="1" lang="zh-CN" altLang="en-US" sz="2400" b="1">
                <a:solidFill>
                  <a:srgbClr val="000000"/>
                </a:solidFill>
                <a:latin typeface="Times New Roman" pitchFamily="18" charset="0"/>
                <a:ea typeface="楷体_GB2312" pitchFamily="49" charset="-122"/>
              </a:rPr>
              <a:t>小写字母小写下标：瞬时值（交流），如，</a:t>
            </a:r>
            <a:r>
              <a:rPr kumimoji="1" lang="en-US" altLang="zh-CN" sz="2400" b="1" i="1">
                <a:solidFill>
                  <a:srgbClr val="0000CC"/>
                </a:solidFill>
                <a:latin typeface="Times New Roman" pitchFamily="18" charset="0"/>
                <a:ea typeface="楷体_GB2312" pitchFamily="49" charset="-122"/>
              </a:rPr>
              <a:t>i</a:t>
            </a:r>
            <a:r>
              <a:rPr kumimoji="1" lang="en-US" altLang="zh-CN" sz="2400" b="1" baseline="-25000">
                <a:solidFill>
                  <a:srgbClr val="0000CC"/>
                </a:solidFill>
                <a:latin typeface="Times New Roman" pitchFamily="18" charset="0"/>
                <a:ea typeface="楷体_GB2312" pitchFamily="49"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Righ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trips(downRigh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trips(downRigh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日期占位符 1"/>
          <p:cNvSpPr>
            <a:spLocks noGrp="1"/>
          </p:cNvSpPr>
          <p:nvPr>
            <p:ph type="dt" sz="quarter" idx="10"/>
          </p:nvPr>
        </p:nvSpPr>
        <p:spPr>
          <a:noFill/>
        </p:spPr>
        <p:txBody>
          <a:bodyPr/>
          <a:lstStyle/>
          <a:p>
            <a:fld id="{97A7E763-7124-4752-B8E2-65873CEF6F66}" type="datetime1">
              <a:rPr lang="zh-CN" altLang="en-US" smtClean="0">
                <a:latin typeface="Arial" pitchFamily="34" charset="0"/>
              </a:rPr>
              <a:pPr/>
              <a:t>2019-9-18</a:t>
            </a:fld>
            <a:endParaRPr lang="en-US" altLang="zh-CN" smtClean="0">
              <a:latin typeface="Arial" pitchFamily="34" charset="0"/>
            </a:endParaRPr>
          </a:p>
        </p:txBody>
      </p:sp>
      <p:sp>
        <p:nvSpPr>
          <p:cNvPr id="16393"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16394" name="灯片编号占位符 3"/>
          <p:cNvSpPr>
            <a:spLocks noGrp="1"/>
          </p:cNvSpPr>
          <p:nvPr>
            <p:ph type="sldNum" sz="quarter" idx="12"/>
          </p:nvPr>
        </p:nvSpPr>
        <p:spPr>
          <a:noFill/>
        </p:spPr>
        <p:txBody>
          <a:bodyPr/>
          <a:lstStyle/>
          <a:p>
            <a:fld id="{0D06EEB0-8F76-4896-AFA1-0231F66C8AC5}" type="slidenum">
              <a:rPr lang="en-US" altLang="zh-CN" smtClean="0">
                <a:latin typeface="Arial" pitchFamily="34" charset="0"/>
              </a:rPr>
              <a:pPr/>
              <a:t>53</a:t>
            </a:fld>
            <a:endParaRPr lang="en-US" altLang="zh-CN" smtClean="0">
              <a:latin typeface="Arial" pitchFamily="34" charset="0"/>
            </a:endParaRPr>
          </a:p>
        </p:txBody>
      </p:sp>
      <p:grpSp>
        <p:nvGrpSpPr>
          <p:cNvPr id="16395" name="Group 98"/>
          <p:cNvGrpSpPr>
            <a:grpSpLocks/>
          </p:cNvGrpSpPr>
          <p:nvPr/>
        </p:nvGrpSpPr>
        <p:grpSpPr bwMode="auto">
          <a:xfrm>
            <a:off x="4214813" y="1778000"/>
            <a:ext cx="4235450" cy="2762250"/>
            <a:chOff x="2778" y="2351"/>
            <a:chExt cx="2668" cy="1740"/>
          </a:xfrm>
        </p:grpSpPr>
        <p:sp>
          <p:nvSpPr>
            <p:cNvPr id="16405" name="Line 77"/>
            <p:cNvSpPr>
              <a:spLocks noChangeShapeType="1"/>
            </p:cNvSpPr>
            <p:nvPr/>
          </p:nvSpPr>
          <p:spPr bwMode="auto">
            <a:xfrm flipV="1">
              <a:off x="3363" y="2419"/>
              <a:ext cx="0" cy="1672"/>
            </a:xfrm>
            <a:prstGeom prst="line">
              <a:avLst/>
            </a:prstGeom>
            <a:noFill/>
            <a:ln w="12700">
              <a:solidFill>
                <a:schemeClr val="tx1"/>
              </a:solidFill>
              <a:round/>
              <a:headEnd/>
              <a:tailEnd type="triangle" w="med" len="med"/>
            </a:ln>
          </p:spPr>
          <p:txBody>
            <a:bodyPr/>
            <a:lstStyle/>
            <a:p>
              <a:endParaRPr lang="zh-CN" altLang="en-US"/>
            </a:p>
          </p:txBody>
        </p:sp>
        <p:sp>
          <p:nvSpPr>
            <p:cNvPr id="16406" name="Line 78"/>
            <p:cNvSpPr>
              <a:spLocks noChangeShapeType="1"/>
            </p:cNvSpPr>
            <p:nvPr/>
          </p:nvSpPr>
          <p:spPr bwMode="auto">
            <a:xfrm>
              <a:off x="2778" y="3786"/>
              <a:ext cx="2413"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16389" name="Object 79"/>
            <p:cNvGraphicFramePr>
              <a:graphicFrameLocks noChangeAspect="1"/>
            </p:cNvGraphicFramePr>
            <p:nvPr/>
          </p:nvGraphicFramePr>
          <p:xfrm>
            <a:off x="2823" y="2351"/>
            <a:ext cx="527" cy="190"/>
          </p:xfrm>
          <a:graphic>
            <a:graphicData uri="http://schemas.openxmlformats.org/presentationml/2006/ole">
              <p:oleObj spid="_x0000_s16389" name="公式" r:id="rId5" imgW="507780" imgH="215806" progId="Equation.3">
                <p:embed/>
              </p:oleObj>
            </a:graphicData>
          </a:graphic>
        </p:graphicFrame>
        <p:graphicFrame>
          <p:nvGraphicFramePr>
            <p:cNvPr id="16390" name="Object 80"/>
            <p:cNvGraphicFramePr>
              <a:graphicFrameLocks noChangeAspect="1"/>
            </p:cNvGraphicFramePr>
            <p:nvPr/>
          </p:nvGraphicFramePr>
          <p:xfrm>
            <a:off x="4990" y="3835"/>
            <a:ext cx="456" cy="179"/>
          </p:xfrm>
          <a:graphic>
            <a:graphicData uri="http://schemas.openxmlformats.org/presentationml/2006/ole">
              <p:oleObj spid="_x0000_s16390" name="公式" r:id="rId6" imgW="406048" imgH="215713" progId="Equation.3">
                <p:embed/>
              </p:oleObj>
            </a:graphicData>
          </a:graphic>
        </p:graphicFrame>
        <p:graphicFrame>
          <p:nvGraphicFramePr>
            <p:cNvPr id="16391" name="Object 93"/>
            <p:cNvGraphicFramePr>
              <a:graphicFrameLocks noChangeAspect="1"/>
            </p:cNvGraphicFramePr>
            <p:nvPr/>
          </p:nvGraphicFramePr>
          <p:xfrm>
            <a:off x="3185" y="3819"/>
            <a:ext cx="178" cy="144"/>
          </p:xfrm>
          <a:graphic>
            <a:graphicData uri="http://schemas.openxmlformats.org/presentationml/2006/ole">
              <p:oleObj spid="_x0000_s16391" name="公式" r:id="rId7" imgW="126835" imgH="139518" progId="Equation.3">
                <p:embed/>
              </p:oleObj>
            </a:graphicData>
          </a:graphic>
        </p:graphicFrame>
        <p:sp>
          <p:nvSpPr>
            <p:cNvPr id="16407" name="Line 94"/>
            <p:cNvSpPr>
              <a:spLocks noChangeShapeType="1"/>
            </p:cNvSpPr>
            <p:nvPr/>
          </p:nvSpPr>
          <p:spPr bwMode="auto">
            <a:xfrm>
              <a:off x="2905" y="3786"/>
              <a:ext cx="458" cy="0"/>
            </a:xfrm>
            <a:prstGeom prst="line">
              <a:avLst/>
            </a:prstGeom>
            <a:noFill/>
            <a:ln w="38100">
              <a:solidFill>
                <a:srgbClr val="3366FF"/>
              </a:solidFill>
              <a:round/>
              <a:headEnd/>
              <a:tailEnd/>
            </a:ln>
          </p:spPr>
          <p:txBody>
            <a:bodyPr/>
            <a:lstStyle/>
            <a:p>
              <a:endParaRPr lang="zh-CN" altLang="en-US"/>
            </a:p>
          </p:txBody>
        </p:sp>
        <p:sp>
          <p:nvSpPr>
            <p:cNvPr id="16408" name="Line 95"/>
            <p:cNvSpPr>
              <a:spLocks noChangeShapeType="1"/>
            </p:cNvSpPr>
            <p:nvPr/>
          </p:nvSpPr>
          <p:spPr bwMode="auto">
            <a:xfrm>
              <a:off x="3363" y="3786"/>
              <a:ext cx="431" cy="0"/>
            </a:xfrm>
            <a:prstGeom prst="line">
              <a:avLst/>
            </a:prstGeom>
            <a:noFill/>
            <a:ln w="38100">
              <a:solidFill>
                <a:srgbClr val="FF00FF"/>
              </a:solidFill>
              <a:round/>
              <a:headEnd/>
              <a:tailEnd/>
            </a:ln>
          </p:spPr>
          <p:txBody>
            <a:bodyPr/>
            <a:lstStyle/>
            <a:p>
              <a:endParaRPr lang="zh-CN" altLang="en-US"/>
            </a:p>
          </p:txBody>
        </p:sp>
        <p:sp>
          <p:nvSpPr>
            <p:cNvPr id="16409" name="Freeform 96"/>
            <p:cNvSpPr>
              <a:spLocks/>
            </p:cNvSpPr>
            <p:nvPr/>
          </p:nvSpPr>
          <p:spPr bwMode="auto">
            <a:xfrm>
              <a:off x="3769" y="2744"/>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38100">
              <a:solidFill>
                <a:srgbClr val="FF00FF"/>
              </a:solidFill>
              <a:round/>
              <a:headEnd/>
              <a:tailEnd/>
            </a:ln>
          </p:spPr>
          <p:txBody>
            <a:bodyPr/>
            <a:lstStyle/>
            <a:p>
              <a:endParaRPr lang="zh-CN" altLang="en-US"/>
            </a:p>
          </p:txBody>
        </p:sp>
      </p:grpSp>
      <p:sp>
        <p:nvSpPr>
          <p:cNvPr id="191587" name="Line 99"/>
          <p:cNvSpPr>
            <a:spLocks noChangeShapeType="1"/>
          </p:cNvSpPr>
          <p:nvPr/>
        </p:nvSpPr>
        <p:spPr bwMode="auto">
          <a:xfrm flipV="1">
            <a:off x="6230938" y="2886075"/>
            <a:ext cx="646112" cy="361950"/>
          </a:xfrm>
          <a:prstGeom prst="line">
            <a:avLst/>
          </a:prstGeom>
          <a:noFill/>
          <a:ln w="12700">
            <a:solidFill>
              <a:srgbClr val="FF0000"/>
            </a:solidFill>
            <a:round/>
            <a:headEnd/>
            <a:tailEnd type="triangle" w="med" len="med"/>
          </a:ln>
        </p:spPr>
        <p:txBody>
          <a:bodyPr/>
          <a:lstStyle/>
          <a:p>
            <a:endParaRPr lang="zh-CN" altLang="en-US"/>
          </a:p>
        </p:txBody>
      </p:sp>
      <p:sp>
        <p:nvSpPr>
          <p:cNvPr id="191588" name="Text Box 100"/>
          <p:cNvSpPr txBox="1">
            <a:spLocks noChangeArrowheads="1"/>
          </p:cNvSpPr>
          <p:nvPr/>
        </p:nvSpPr>
        <p:spPr bwMode="auto">
          <a:xfrm>
            <a:off x="6877050" y="1843088"/>
            <a:ext cx="1854200" cy="1633537"/>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二极管两端电压</a:t>
            </a:r>
            <a:r>
              <a:rPr lang="en-US" altLang="zh-CN" sz="2000" b="1">
                <a:solidFill>
                  <a:srgbClr val="FF0000"/>
                </a:solidFill>
              </a:rPr>
              <a:t>V</a:t>
            </a:r>
            <a:r>
              <a:rPr lang="en-US" altLang="zh-CN" sz="2000" b="1" baseline="-25000">
                <a:solidFill>
                  <a:srgbClr val="FF0000"/>
                </a:solidFill>
              </a:rPr>
              <a:t>D</a:t>
            </a:r>
            <a:r>
              <a:rPr lang="zh-CN" altLang="en-US" sz="2000" b="1"/>
              <a:t>与流过二极管电流</a:t>
            </a:r>
            <a:r>
              <a:rPr lang="en-US" altLang="zh-CN" sz="2000" b="1">
                <a:solidFill>
                  <a:srgbClr val="FF0000"/>
                </a:solidFill>
              </a:rPr>
              <a:t>I</a:t>
            </a:r>
            <a:r>
              <a:rPr lang="en-US" altLang="zh-CN" sz="2000" b="1" baseline="-25000">
                <a:solidFill>
                  <a:srgbClr val="FF0000"/>
                </a:solidFill>
              </a:rPr>
              <a:t>D</a:t>
            </a:r>
            <a:r>
              <a:rPr lang="zh-CN" altLang="en-US" sz="2000" b="1"/>
              <a:t>所满足的</a:t>
            </a:r>
            <a:r>
              <a:rPr lang="zh-CN" altLang="en-US" sz="2000" b="1">
                <a:solidFill>
                  <a:srgbClr val="FF0000"/>
                </a:solidFill>
              </a:rPr>
              <a:t>非线性关系。</a:t>
            </a:r>
            <a:endParaRPr lang="zh-CN" altLang="en-US" sz="2000" b="1"/>
          </a:p>
        </p:txBody>
      </p:sp>
      <p:sp>
        <p:nvSpPr>
          <p:cNvPr id="45" name="Rectangle 2">
            <a:hlinkClick r:id="rId8" action="ppaction://hlinksldjump"/>
          </p:cNvPr>
          <p:cNvSpPr>
            <a:spLocks noChangeArrowheads="1"/>
          </p:cNvSpPr>
          <p:nvPr/>
        </p:nvSpPr>
        <p:spPr bwMode="auto">
          <a:xfrm>
            <a:off x="0" y="571500"/>
            <a:ext cx="8851900" cy="933450"/>
          </a:xfrm>
          <a:prstGeom prst="rect">
            <a:avLst/>
          </a:prstGeom>
          <a:solidFill>
            <a:srgbClr val="FFFFFF"/>
          </a:solidFill>
          <a:ln>
            <a:noFill/>
          </a:ln>
          <a:extLst>
            <a:ext uri="{91240B29-F687-4F45-9708-019B960494DF}"/>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300" kern="0" dirty="0" smtClean="0">
                <a:solidFill>
                  <a:srgbClr val="000000"/>
                </a:solidFill>
                <a:latin typeface="Times New Roman" pitchFamily="18" charset="0"/>
              </a:rPr>
              <a:t>例</a:t>
            </a:r>
            <a:r>
              <a:rPr lang="en-US" altLang="zh-CN" sz="2300" kern="0" dirty="0" smtClean="0">
                <a:solidFill>
                  <a:srgbClr val="000000"/>
                </a:solidFill>
                <a:latin typeface="Times New Roman" pitchFamily="18" charset="0"/>
              </a:rPr>
              <a:t>3.4.1  </a:t>
            </a:r>
            <a:r>
              <a:rPr lang="zh-CN" altLang="en-US" sz="2300" kern="0" dirty="0" smtClean="0">
                <a:solidFill>
                  <a:srgbClr val="000000"/>
                </a:solidFill>
                <a:latin typeface="Times New Roman" pitchFamily="18" charset="0"/>
              </a:rPr>
              <a:t>电路如图所示，已知二极管的</a:t>
            </a:r>
            <a:r>
              <a:rPr lang="en-US" altLang="zh-CN" sz="2300" i="1" kern="0" dirty="0" smtClean="0">
                <a:solidFill>
                  <a:srgbClr val="000000"/>
                </a:solidFill>
                <a:latin typeface="Times New Roman" pitchFamily="18" charset="0"/>
              </a:rPr>
              <a:t>V</a:t>
            </a:r>
            <a:r>
              <a:rPr lang="en-US" altLang="zh-CN" sz="2300" kern="0" dirty="0" smtClean="0">
                <a:solidFill>
                  <a:srgbClr val="000000"/>
                </a:solidFill>
                <a:latin typeface="Times New Roman" pitchFamily="18" charset="0"/>
              </a:rPr>
              <a:t>-</a:t>
            </a:r>
            <a:r>
              <a:rPr lang="en-US" altLang="zh-CN" sz="2300" i="1" kern="0" dirty="0" smtClean="0">
                <a:solidFill>
                  <a:srgbClr val="000000"/>
                </a:solidFill>
                <a:latin typeface="Times New Roman" pitchFamily="18" charset="0"/>
              </a:rPr>
              <a:t>I</a:t>
            </a:r>
            <a:r>
              <a:rPr lang="zh-CN" altLang="en-US" sz="2300" kern="0" dirty="0" smtClean="0">
                <a:solidFill>
                  <a:srgbClr val="000000"/>
                </a:solidFill>
                <a:latin typeface="Times New Roman" pitchFamily="18" charset="0"/>
              </a:rPr>
              <a:t>特性曲线、电源</a:t>
            </a:r>
            <a:r>
              <a:rPr lang="en-US" altLang="zh-CN" sz="2300" i="1" kern="0" dirty="0" smtClean="0">
                <a:solidFill>
                  <a:srgbClr val="000000"/>
                </a:solidFill>
                <a:latin typeface="Times New Roman" pitchFamily="18" charset="0"/>
              </a:rPr>
              <a:t>V</a:t>
            </a:r>
            <a:r>
              <a:rPr lang="en-US" altLang="zh-CN" sz="2300" kern="0" baseline="-30000" dirty="0" smtClean="0">
                <a:solidFill>
                  <a:srgbClr val="000000"/>
                </a:solidFill>
                <a:latin typeface="Times New Roman" pitchFamily="18" charset="0"/>
              </a:rPr>
              <a:t>DD</a:t>
            </a:r>
            <a:r>
              <a:rPr lang="zh-CN" altLang="en-US" sz="2300" kern="0" dirty="0" smtClean="0">
                <a:solidFill>
                  <a:srgbClr val="000000"/>
                </a:solidFill>
                <a:latin typeface="Times New Roman" pitchFamily="18" charset="0"/>
              </a:rPr>
              <a:t>和电阻</a:t>
            </a:r>
            <a:r>
              <a:rPr lang="en-US" altLang="zh-CN" sz="2300" i="1" kern="0" dirty="0" smtClean="0">
                <a:solidFill>
                  <a:srgbClr val="000000"/>
                </a:solidFill>
                <a:latin typeface="Times New Roman" pitchFamily="18" charset="0"/>
              </a:rPr>
              <a:t>R</a:t>
            </a:r>
            <a:r>
              <a:rPr lang="zh-CN" altLang="en-US" sz="2300" kern="0" dirty="0" smtClean="0">
                <a:solidFill>
                  <a:srgbClr val="000000"/>
                </a:solidFill>
                <a:latin typeface="Times New Roman" pitchFamily="18" charset="0"/>
              </a:rPr>
              <a:t>，求二极管两端电压</a:t>
            </a:r>
            <a:r>
              <a:rPr lang="en-US" altLang="zh-CN" sz="2300" i="1" kern="0" dirty="0" err="1" smtClean="0">
                <a:solidFill>
                  <a:srgbClr val="000000"/>
                </a:solidFill>
                <a:latin typeface="Book Antiqua" pitchFamily="18" charset="0"/>
              </a:rPr>
              <a:t>v</a:t>
            </a:r>
            <a:r>
              <a:rPr lang="en-US" altLang="zh-CN" sz="2300" kern="0" baseline="-30000" dirty="0" err="1" smtClean="0">
                <a:solidFill>
                  <a:srgbClr val="000000"/>
                </a:solidFill>
                <a:latin typeface="Times New Roman" pitchFamily="18" charset="0"/>
              </a:rPr>
              <a:t>D</a:t>
            </a:r>
            <a:r>
              <a:rPr lang="zh-CN" altLang="en-US" sz="2300" kern="0" dirty="0" smtClean="0">
                <a:solidFill>
                  <a:srgbClr val="000000"/>
                </a:solidFill>
                <a:latin typeface="Times New Roman" pitchFamily="18" charset="0"/>
              </a:rPr>
              <a:t>和流过二极管的电流</a:t>
            </a:r>
            <a:r>
              <a:rPr lang="en-US" altLang="zh-CN" sz="2300" i="1" kern="0" dirty="0" err="1" smtClean="0">
                <a:solidFill>
                  <a:srgbClr val="000000"/>
                </a:solidFill>
                <a:latin typeface="Times New Roman" pitchFamily="18" charset="0"/>
              </a:rPr>
              <a:t>i</a:t>
            </a:r>
            <a:r>
              <a:rPr lang="en-US" altLang="zh-CN" sz="2300" kern="0" baseline="-30000" dirty="0" err="1" smtClean="0">
                <a:solidFill>
                  <a:srgbClr val="000000"/>
                </a:solidFill>
                <a:latin typeface="Times New Roman" pitchFamily="18" charset="0"/>
              </a:rPr>
              <a:t>D</a:t>
            </a:r>
            <a:r>
              <a:rPr lang="en-US" altLang="zh-CN" sz="2300" kern="0" baseline="-30000" dirty="0" smtClean="0">
                <a:solidFill>
                  <a:srgbClr val="000000"/>
                </a:solidFill>
                <a:latin typeface="Times New Roman" pitchFamily="18" charset="0"/>
              </a:rPr>
              <a:t> </a:t>
            </a:r>
            <a:r>
              <a:rPr lang="zh-CN" altLang="en-US" sz="2300" kern="0" dirty="0" smtClean="0">
                <a:solidFill>
                  <a:srgbClr val="000000"/>
                </a:solidFill>
                <a:latin typeface="Times New Roman" pitchFamily="18" charset="0"/>
              </a:rPr>
              <a:t>。 </a:t>
            </a:r>
          </a:p>
        </p:txBody>
      </p:sp>
      <p:graphicFrame>
        <p:nvGraphicFramePr>
          <p:cNvPr id="16386" name="Object 4"/>
          <p:cNvGraphicFramePr>
            <a:graphicFrameLocks noChangeAspect="1"/>
          </p:cNvGraphicFramePr>
          <p:nvPr/>
        </p:nvGraphicFramePr>
        <p:xfrm>
          <a:off x="55563" y="1744663"/>
          <a:ext cx="3297237" cy="2039937"/>
        </p:xfrm>
        <a:graphic>
          <a:graphicData uri="http://schemas.openxmlformats.org/presentationml/2006/ole">
            <p:oleObj spid="_x0000_s16386" name="图片" r:id="rId9" imgW="1657350" imgH="1019175" progId="Word.Picture.8">
              <p:embed/>
            </p:oleObj>
          </a:graphicData>
        </a:graphic>
      </p:graphicFrame>
      <p:sp>
        <p:nvSpPr>
          <p:cNvPr id="47" name="Line 28"/>
          <p:cNvSpPr>
            <a:spLocks noChangeShapeType="1"/>
          </p:cNvSpPr>
          <p:nvPr/>
        </p:nvSpPr>
        <p:spPr bwMode="auto">
          <a:xfrm>
            <a:off x="1835150" y="1882775"/>
            <a:ext cx="0" cy="2124075"/>
          </a:xfrm>
          <a:prstGeom prst="line">
            <a:avLst/>
          </a:prstGeom>
          <a:noFill/>
          <a:ln w="19050">
            <a:solidFill>
              <a:srgbClr val="FF0000"/>
            </a:solidFill>
            <a:prstDash val="dash"/>
            <a:round/>
            <a:headEnd/>
            <a:tailEnd/>
          </a:ln>
        </p:spPr>
        <p:txBody>
          <a:bodyPr wrap="none"/>
          <a:lstStyle/>
          <a:p>
            <a:endParaRPr lang="zh-CN" altLang="en-US"/>
          </a:p>
        </p:txBody>
      </p:sp>
      <p:grpSp>
        <p:nvGrpSpPr>
          <p:cNvPr id="3" name="Group 5"/>
          <p:cNvGrpSpPr>
            <a:grpSpLocks/>
          </p:cNvGrpSpPr>
          <p:nvPr/>
        </p:nvGrpSpPr>
        <p:grpSpPr bwMode="auto">
          <a:xfrm>
            <a:off x="246063" y="4421188"/>
            <a:ext cx="6400800" cy="736600"/>
            <a:chOff x="144" y="2832"/>
            <a:chExt cx="4032" cy="464"/>
          </a:xfrm>
        </p:grpSpPr>
        <p:sp>
          <p:nvSpPr>
            <p:cNvPr id="49" name="Rectangle 6"/>
            <p:cNvSpPr>
              <a:spLocks noChangeArrowheads="1"/>
            </p:cNvSpPr>
            <p:nvPr/>
          </p:nvSpPr>
          <p:spPr bwMode="auto">
            <a:xfrm>
              <a:off x="144" y="2856"/>
              <a:ext cx="4032" cy="323"/>
            </a:xfrm>
            <a:prstGeom prst="rect">
              <a:avLst/>
            </a:prstGeom>
            <a:noFill/>
            <a:ln>
              <a:noFill/>
            </a:ln>
            <a:extLst>
              <a:ext uri="{909E8E84-426E-40DD-AFC4-6F175D3DCCD1}"/>
              <a:ext uri="{91240B29-F687-4F45-9708-019B960494DF}"/>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300" kern="0" smtClean="0">
                  <a:solidFill>
                    <a:srgbClr val="000000"/>
                  </a:solidFill>
                  <a:latin typeface="楷体_GB2312" pitchFamily="49" charset="-122"/>
                </a:rPr>
                <a:t>解：由电路的</a:t>
              </a:r>
              <a:r>
                <a:rPr lang="en-US" altLang="zh-CN" sz="2300" kern="0" smtClean="0">
                  <a:solidFill>
                    <a:srgbClr val="000000"/>
                  </a:solidFill>
                  <a:latin typeface="楷体_GB2312" pitchFamily="49" charset="-122"/>
                </a:rPr>
                <a:t>KVL</a:t>
              </a:r>
              <a:r>
                <a:rPr lang="zh-CN" altLang="en-US" sz="2300" kern="0" smtClean="0">
                  <a:solidFill>
                    <a:srgbClr val="000000"/>
                  </a:solidFill>
                  <a:latin typeface="楷体_GB2312" pitchFamily="49" charset="-122"/>
                </a:rPr>
                <a:t>方程，可得 </a:t>
              </a:r>
            </a:p>
          </p:txBody>
        </p:sp>
        <p:graphicFrame>
          <p:nvGraphicFramePr>
            <p:cNvPr id="16388" name="Object 7"/>
            <p:cNvGraphicFramePr>
              <a:graphicFrameLocks noChangeAspect="1"/>
            </p:cNvGraphicFramePr>
            <p:nvPr/>
          </p:nvGraphicFramePr>
          <p:xfrm>
            <a:off x="2736" y="2832"/>
            <a:ext cx="1080" cy="464"/>
          </p:xfrm>
          <a:graphic>
            <a:graphicData uri="http://schemas.openxmlformats.org/presentationml/2006/ole">
              <p:oleObj spid="_x0000_s16388" name="Equation" r:id="rId10" imgW="863225" imgH="368140" progId="Equation.3">
                <p:embed/>
              </p:oleObj>
            </a:graphicData>
          </a:graphic>
        </p:graphicFrame>
      </p:grpSp>
      <p:grpSp>
        <p:nvGrpSpPr>
          <p:cNvPr id="4" name="Group 8"/>
          <p:cNvGrpSpPr>
            <a:grpSpLocks/>
          </p:cNvGrpSpPr>
          <p:nvPr/>
        </p:nvGrpSpPr>
        <p:grpSpPr bwMode="auto">
          <a:xfrm>
            <a:off x="523875" y="5214938"/>
            <a:ext cx="2987675" cy="736600"/>
            <a:chOff x="432" y="3192"/>
            <a:chExt cx="1882" cy="464"/>
          </a:xfrm>
        </p:grpSpPr>
        <p:graphicFrame>
          <p:nvGraphicFramePr>
            <p:cNvPr id="16387" name="Object 9"/>
            <p:cNvGraphicFramePr>
              <a:graphicFrameLocks noChangeAspect="1"/>
            </p:cNvGraphicFramePr>
            <p:nvPr/>
          </p:nvGraphicFramePr>
          <p:xfrm>
            <a:off x="768" y="3192"/>
            <a:ext cx="1546" cy="464"/>
          </p:xfrm>
          <a:graphic>
            <a:graphicData uri="http://schemas.openxmlformats.org/presentationml/2006/ole">
              <p:oleObj spid="_x0000_s16387" name="Equation" r:id="rId11" imgW="1219200" imgH="368300" progId="Equation.3">
                <p:embed/>
              </p:oleObj>
            </a:graphicData>
          </a:graphic>
        </p:graphicFrame>
        <p:sp>
          <p:nvSpPr>
            <p:cNvPr id="53" name="Rectangle 10">
              <a:hlinkClick r:id="rId8" action="ppaction://hlinksldjump"/>
            </p:cNvPr>
            <p:cNvSpPr>
              <a:spLocks noChangeArrowheads="1"/>
            </p:cNvSpPr>
            <p:nvPr/>
          </p:nvSpPr>
          <p:spPr bwMode="auto">
            <a:xfrm>
              <a:off x="432" y="3240"/>
              <a:ext cx="432" cy="323"/>
            </a:xfrm>
            <a:prstGeom prst="rect">
              <a:avLst/>
            </a:prstGeom>
            <a:noFill/>
            <a:ln>
              <a:noFill/>
            </a:ln>
            <a:extLst>
              <a:ext uri="{909E8E84-426E-40DD-AFC4-6F175D3DCCD1}"/>
              <a:ext uri="{91240B29-F687-4F45-9708-019B960494DF}"/>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300" kern="0" smtClean="0">
                  <a:solidFill>
                    <a:srgbClr val="000000"/>
                  </a:solidFill>
                  <a:latin typeface="楷体_GB2312" pitchFamily="49" charset="-122"/>
                </a:rPr>
                <a:t>即 </a:t>
              </a:r>
            </a:p>
          </p:txBody>
        </p:sp>
      </p:grpSp>
      <p:sp>
        <p:nvSpPr>
          <p:cNvPr id="54" name="Rectangle 11"/>
          <p:cNvSpPr>
            <a:spLocks noChangeArrowheads="1"/>
          </p:cNvSpPr>
          <p:nvPr/>
        </p:nvSpPr>
        <p:spPr bwMode="auto">
          <a:xfrm>
            <a:off x="3810000" y="5373688"/>
            <a:ext cx="5334000" cy="512762"/>
          </a:xfrm>
          <a:prstGeom prst="rect">
            <a:avLst/>
          </a:prstGeom>
          <a:noFill/>
          <a:ln>
            <a:noFill/>
          </a:ln>
          <a:extLst>
            <a:ext uri="{909E8E84-426E-40DD-AFC4-6F175D3DCCD1}"/>
            <a:ext uri="{91240B29-F687-4F45-9708-019B960494DF}"/>
          </a:extLst>
        </p:spPr>
        <p:txBody>
          <a:bodyPr>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0000"/>
              </a:lnSpc>
              <a:defRPr/>
            </a:pPr>
            <a:r>
              <a:rPr lang="zh-CN" altLang="en-US" sz="2300" kern="0" dirty="0" smtClean="0">
                <a:solidFill>
                  <a:srgbClr val="000000"/>
                </a:solidFill>
              </a:rPr>
              <a:t>是一条斜率为</a:t>
            </a:r>
            <a:r>
              <a:rPr lang="en-US" altLang="zh-CN" sz="2300" kern="0" dirty="0" smtClean="0">
                <a:solidFill>
                  <a:srgbClr val="000000"/>
                </a:solidFill>
                <a:latin typeface="Times New Roman" pitchFamily="18" charset="0"/>
              </a:rPr>
              <a:t>-1/</a:t>
            </a:r>
            <a:r>
              <a:rPr lang="en-US" altLang="zh-CN" sz="2300" i="1" kern="0" dirty="0" smtClean="0">
                <a:solidFill>
                  <a:srgbClr val="000000"/>
                </a:solidFill>
                <a:latin typeface="Times New Roman" pitchFamily="18" charset="0"/>
              </a:rPr>
              <a:t>R</a:t>
            </a:r>
            <a:r>
              <a:rPr lang="zh-CN" altLang="en-US" sz="2300" kern="0" dirty="0" smtClean="0">
                <a:solidFill>
                  <a:srgbClr val="000000"/>
                </a:solidFill>
              </a:rPr>
              <a:t>的直线，称为</a:t>
            </a:r>
            <a:r>
              <a:rPr lang="zh-CN" altLang="en-US" sz="2300" kern="0" dirty="0" smtClean="0">
                <a:solidFill>
                  <a:srgbClr val="FF0000"/>
                </a:solidFill>
              </a:rPr>
              <a:t>负载线</a:t>
            </a:r>
            <a:r>
              <a:rPr lang="zh-CN" altLang="en-US" sz="2300" kern="0" dirty="0" smtClean="0">
                <a:solidFill>
                  <a:srgbClr val="0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1587"/>
                                        </p:tgtEl>
                                        <p:attrNameLst>
                                          <p:attrName>style.visibility</p:attrName>
                                        </p:attrNameLst>
                                      </p:cBhvr>
                                      <p:to>
                                        <p:strVal val="visible"/>
                                      </p:to>
                                    </p:set>
                                    <p:animEffect transition="in" filter="blinds(horizontal)">
                                      <p:cBhvr>
                                        <p:cTn id="12" dur="500"/>
                                        <p:tgtEl>
                                          <p:spTgt spid="191587"/>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91588"/>
                                        </p:tgtEl>
                                        <p:attrNameLst>
                                          <p:attrName>style.visibility</p:attrName>
                                        </p:attrNameLst>
                                      </p:cBhvr>
                                      <p:to>
                                        <p:strVal val="visible"/>
                                      </p:to>
                                    </p:set>
                                    <p:animEffect transition="in" filter="blinds(horizontal)">
                                      <p:cBhvr>
                                        <p:cTn id="15" dur="500"/>
                                        <p:tgtEl>
                                          <p:spTgt spid="19158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trips(downRigh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trips(downRigh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strips(downRight)">
                                      <p:cBhvr>
                                        <p:cTn id="3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87" grpId="0" animBg="1"/>
      <p:bldP spid="191588" grpId="0"/>
      <p:bldP spid="47" grpId="0" animBg="1"/>
      <p:bldP spid="5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日期占位符 1"/>
          <p:cNvSpPr>
            <a:spLocks noGrp="1"/>
          </p:cNvSpPr>
          <p:nvPr>
            <p:ph type="dt" sz="quarter" idx="10"/>
          </p:nvPr>
        </p:nvSpPr>
        <p:spPr>
          <a:noFill/>
        </p:spPr>
        <p:txBody>
          <a:bodyPr/>
          <a:lstStyle/>
          <a:p>
            <a:fld id="{0B250197-9519-4504-82D3-C753143B6794}" type="datetime1">
              <a:rPr lang="zh-CN" altLang="en-US" smtClean="0">
                <a:latin typeface="Arial" pitchFamily="34" charset="0"/>
              </a:rPr>
              <a:pPr/>
              <a:t>2019-9-18</a:t>
            </a:fld>
            <a:endParaRPr lang="en-US" altLang="zh-CN" smtClean="0">
              <a:latin typeface="Arial" pitchFamily="34" charset="0"/>
            </a:endParaRPr>
          </a:p>
        </p:txBody>
      </p:sp>
      <p:sp>
        <p:nvSpPr>
          <p:cNvPr id="1742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17426" name="灯片编号占位符 3"/>
          <p:cNvSpPr>
            <a:spLocks noGrp="1"/>
          </p:cNvSpPr>
          <p:nvPr>
            <p:ph type="sldNum" sz="quarter" idx="12"/>
          </p:nvPr>
        </p:nvSpPr>
        <p:spPr>
          <a:noFill/>
        </p:spPr>
        <p:txBody>
          <a:bodyPr/>
          <a:lstStyle/>
          <a:p>
            <a:fld id="{D44AA91E-D0DF-4EA8-BB6B-18EBA24FF495}" type="slidenum">
              <a:rPr lang="en-US" altLang="zh-CN" smtClean="0">
                <a:latin typeface="Arial" pitchFamily="34" charset="0"/>
              </a:rPr>
              <a:pPr/>
              <a:t>54</a:t>
            </a:fld>
            <a:endParaRPr lang="en-US" altLang="zh-CN" smtClean="0">
              <a:latin typeface="Arial" pitchFamily="34" charset="0"/>
            </a:endParaRPr>
          </a:p>
        </p:txBody>
      </p:sp>
      <p:grpSp>
        <p:nvGrpSpPr>
          <p:cNvPr id="2" name="Group 66"/>
          <p:cNvGrpSpPr>
            <a:grpSpLocks/>
          </p:cNvGrpSpPr>
          <p:nvPr/>
        </p:nvGrpSpPr>
        <p:grpSpPr bwMode="auto">
          <a:xfrm>
            <a:off x="4881563" y="566738"/>
            <a:ext cx="2997200" cy="2224087"/>
            <a:chOff x="3075" y="357"/>
            <a:chExt cx="1888" cy="1401"/>
          </a:xfrm>
        </p:grpSpPr>
        <p:sp>
          <p:nvSpPr>
            <p:cNvPr id="17457" name="Line 40"/>
            <p:cNvSpPr>
              <a:spLocks noChangeShapeType="1"/>
            </p:cNvSpPr>
            <p:nvPr/>
          </p:nvSpPr>
          <p:spPr bwMode="auto">
            <a:xfrm>
              <a:off x="3362" y="611"/>
              <a:ext cx="1474" cy="939"/>
            </a:xfrm>
            <a:prstGeom prst="line">
              <a:avLst/>
            </a:prstGeom>
            <a:noFill/>
            <a:ln w="38100">
              <a:solidFill>
                <a:srgbClr val="3366FF"/>
              </a:solidFill>
              <a:round/>
              <a:headEnd/>
              <a:tailEnd/>
            </a:ln>
          </p:spPr>
          <p:txBody>
            <a:bodyPr/>
            <a:lstStyle/>
            <a:p>
              <a:endParaRPr lang="zh-CN" altLang="en-US"/>
            </a:p>
          </p:txBody>
        </p:sp>
        <p:graphicFrame>
          <p:nvGraphicFramePr>
            <p:cNvPr id="17422" name="Object 44"/>
            <p:cNvGraphicFramePr>
              <a:graphicFrameLocks noChangeAspect="1"/>
            </p:cNvGraphicFramePr>
            <p:nvPr/>
          </p:nvGraphicFramePr>
          <p:xfrm>
            <a:off x="3075" y="357"/>
            <a:ext cx="288" cy="390"/>
          </p:xfrm>
          <a:graphic>
            <a:graphicData uri="http://schemas.openxmlformats.org/presentationml/2006/ole">
              <p:oleObj spid="_x0000_s17422" name="公式" r:id="rId5" imgW="304536" imgH="406048" progId="Equation.3">
                <p:embed/>
              </p:oleObj>
            </a:graphicData>
          </a:graphic>
        </p:graphicFrame>
        <p:graphicFrame>
          <p:nvGraphicFramePr>
            <p:cNvPr id="17423" name="Object 65"/>
            <p:cNvGraphicFramePr>
              <a:graphicFrameLocks noChangeAspect="1"/>
            </p:cNvGraphicFramePr>
            <p:nvPr/>
          </p:nvGraphicFramePr>
          <p:xfrm>
            <a:off x="4711" y="1550"/>
            <a:ext cx="252" cy="208"/>
          </p:xfrm>
          <a:graphic>
            <a:graphicData uri="http://schemas.openxmlformats.org/presentationml/2006/ole">
              <p:oleObj spid="_x0000_s17423" name="公式" r:id="rId6" imgW="266353" imgH="215619" progId="Equation.3">
                <p:embed/>
              </p:oleObj>
            </a:graphicData>
          </a:graphic>
        </p:graphicFrame>
      </p:grpSp>
      <p:grpSp>
        <p:nvGrpSpPr>
          <p:cNvPr id="17428" name="Group 5"/>
          <p:cNvGrpSpPr>
            <a:grpSpLocks/>
          </p:cNvGrpSpPr>
          <p:nvPr/>
        </p:nvGrpSpPr>
        <p:grpSpPr bwMode="auto">
          <a:xfrm>
            <a:off x="498475" y="768350"/>
            <a:ext cx="3114675" cy="1692275"/>
            <a:chOff x="116" y="2694"/>
            <a:chExt cx="1962" cy="1066"/>
          </a:xfrm>
        </p:grpSpPr>
        <p:graphicFrame>
          <p:nvGraphicFramePr>
            <p:cNvPr id="17416" name="Object 6"/>
            <p:cNvGraphicFramePr>
              <a:graphicFrameLocks noChangeAspect="1"/>
            </p:cNvGraphicFramePr>
            <p:nvPr/>
          </p:nvGraphicFramePr>
          <p:xfrm>
            <a:off x="1414" y="2694"/>
            <a:ext cx="187" cy="248"/>
          </p:xfrm>
          <a:graphic>
            <a:graphicData uri="http://schemas.openxmlformats.org/presentationml/2006/ole">
              <p:oleObj spid="_x0000_s17416" name="公式" r:id="rId7" imgW="164885" imgH="215619" progId="Equation.3">
                <p:embed/>
              </p:oleObj>
            </a:graphicData>
          </a:graphic>
        </p:graphicFrame>
        <p:sp>
          <p:nvSpPr>
            <p:cNvPr id="17442" name="Rectangle 7"/>
            <p:cNvSpPr>
              <a:spLocks noChangeArrowheads="1"/>
            </p:cNvSpPr>
            <p:nvPr/>
          </p:nvSpPr>
          <p:spPr bwMode="auto">
            <a:xfrm rot="5400000">
              <a:off x="972" y="2868"/>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17417" name="Object 8"/>
            <p:cNvGraphicFramePr>
              <a:graphicFrameLocks noChangeAspect="1"/>
            </p:cNvGraphicFramePr>
            <p:nvPr/>
          </p:nvGraphicFramePr>
          <p:xfrm>
            <a:off x="1889" y="3151"/>
            <a:ext cx="102" cy="101"/>
          </p:xfrm>
          <a:graphic>
            <a:graphicData uri="http://schemas.openxmlformats.org/presentationml/2006/ole">
              <p:oleObj spid="_x0000_s17417" name="公式" r:id="rId8" imgW="139700" imgH="139700" progId="Equation.3">
                <p:embed/>
              </p:oleObj>
            </a:graphicData>
          </a:graphic>
        </p:graphicFrame>
        <p:graphicFrame>
          <p:nvGraphicFramePr>
            <p:cNvPr id="17418" name="Object 9"/>
            <p:cNvGraphicFramePr>
              <a:graphicFrameLocks noChangeAspect="1"/>
            </p:cNvGraphicFramePr>
            <p:nvPr/>
          </p:nvGraphicFramePr>
          <p:xfrm>
            <a:off x="1864" y="3540"/>
            <a:ext cx="173" cy="93"/>
          </p:xfrm>
          <a:graphic>
            <a:graphicData uri="http://schemas.openxmlformats.org/presentationml/2006/ole">
              <p:oleObj spid="_x0000_s17418" name="公式" r:id="rId9" imgW="139518" imgH="76101" progId="Equation.3">
                <p:embed/>
              </p:oleObj>
            </a:graphicData>
          </a:graphic>
        </p:graphicFrame>
        <p:graphicFrame>
          <p:nvGraphicFramePr>
            <p:cNvPr id="17419" name="Object 10"/>
            <p:cNvGraphicFramePr>
              <a:graphicFrameLocks noChangeAspect="1"/>
            </p:cNvGraphicFramePr>
            <p:nvPr/>
          </p:nvGraphicFramePr>
          <p:xfrm>
            <a:off x="1864" y="3259"/>
            <a:ext cx="214" cy="240"/>
          </p:xfrm>
          <a:graphic>
            <a:graphicData uri="http://schemas.openxmlformats.org/presentationml/2006/ole">
              <p:oleObj spid="_x0000_s17419" name="公式" r:id="rId10" imgW="190335" imgH="215713" progId="Equation.3">
                <p:embed/>
              </p:oleObj>
            </a:graphicData>
          </a:graphic>
        </p:graphicFrame>
        <p:sp>
          <p:nvSpPr>
            <p:cNvPr id="17443" name="Line 11"/>
            <p:cNvSpPr>
              <a:spLocks noChangeShapeType="1"/>
            </p:cNvSpPr>
            <p:nvPr/>
          </p:nvSpPr>
          <p:spPr bwMode="auto">
            <a:xfrm>
              <a:off x="1313" y="2934"/>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17444" name="Group 12"/>
            <p:cNvGrpSpPr>
              <a:grpSpLocks/>
            </p:cNvGrpSpPr>
            <p:nvPr/>
          </p:nvGrpSpPr>
          <p:grpSpPr bwMode="auto">
            <a:xfrm>
              <a:off x="424" y="3227"/>
              <a:ext cx="304" cy="102"/>
              <a:chOff x="112" y="3074"/>
              <a:chExt cx="304" cy="102"/>
            </a:xfrm>
          </p:grpSpPr>
          <p:sp>
            <p:nvSpPr>
              <p:cNvPr id="17455" name="Line 13"/>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17456" name="Line 14"/>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17445" name="Group 15"/>
            <p:cNvGrpSpPr>
              <a:grpSpLocks/>
            </p:cNvGrpSpPr>
            <p:nvPr/>
          </p:nvGrpSpPr>
          <p:grpSpPr bwMode="auto">
            <a:xfrm>
              <a:off x="1602" y="3313"/>
              <a:ext cx="271" cy="153"/>
              <a:chOff x="5065" y="1931"/>
              <a:chExt cx="304" cy="204"/>
            </a:xfrm>
          </p:grpSpPr>
          <p:sp>
            <p:nvSpPr>
              <p:cNvPr id="17452" name="AutoShape 16"/>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17453" name="Line 17"/>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17454" name="Line 18"/>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17446" name="Line 19"/>
            <p:cNvSpPr>
              <a:spLocks noChangeShapeType="1"/>
            </p:cNvSpPr>
            <p:nvPr/>
          </p:nvSpPr>
          <p:spPr bwMode="auto">
            <a:xfrm>
              <a:off x="576" y="2998"/>
              <a:ext cx="305" cy="0"/>
            </a:xfrm>
            <a:prstGeom prst="line">
              <a:avLst/>
            </a:prstGeom>
            <a:noFill/>
            <a:ln w="12700">
              <a:solidFill>
                <a:schemeClr val="tx1"/>
              </a:solidFill>
              <a:round/>
              <a:headEnd/>
              <a:tailEnd/>
            </a:ln>
          </p:spPr>
          <p:txBody>
            <a:bodyPr/>
            <a:lstStyle/>
            <a:p>
              <a:endParaRPr lang="zh-CN" altLang="en-US"/>
            </a:p>
          </p:txBody>
        </p:sp>
        <p:sp>
          <p:nvSpPr>
            <p:cNvPr id="17447" name="Line 20"/>
            <p:cNvSpPr>
              <a:spLocks noChangeShapeType="1"/>
            </p:cNvSpPr>
            <p:nvPr/>
          </p:nvSpPr>
          <p:spPr bwMode="auto">
            <a:xfrm>
              <a:off x="576" y="2998"/>
              <a:ext cx="0" cy="229"/>
            </a:xfrm>
            <a:prstGeom prst="line">
              <a:avLst/>
            </a:prstGeom>
            <a:noFill/>
            <a:ln w="12700">
              <a:solidFill>
                <a:schemeClr val="tx1"/>
              </a:solidFill>
              <a:round/>
              <a:headEnd/>
              <a:tailEnd/>
            </a:ln>
          </p:spPr>
          <p:txBody>
            <a:bodyPr/>
            <a:lstStyle/>
            <a:p>
              <a:endParaRPr lang="zh-CN" altLang="en-US"/>
            </a:p>
          </p:txBody>
        </p:sp>
        <p:sp>
          <p:nvSpPr>
            <p:cNvPr id="17448" name="Line 21"/>
            <p:cNvSpPr>
              <a:spLocks noChangeShapeType="1"/>
            </p:cNvSpPr>
            <p:nvPr/>
          </p:nvSpPr>
          <p:spPr bwMode="auto">
            <a:xfrm>
              <a:off x="576" y="3329"/>
              <a:ext cx="0" cy="431"/>
            </a:xfrm>
            <a:prstGeom prst="line">
              <a:avLst/>
            </a:prstGeom>
            <a:noFill/>
            <a:ln w="12700">
              <a:solidFill>
                <a:schemeClr val="tx1"/>
              </a:solidFill>
              <a:round/>
              <a:headEnd/>
              <a:tailEnd/>
            </a:ln>
          </p:spPr>
          <p:txBody>
            <a:bodyPr/>
            <a:lstStyle/>
            <a:p>
              <a:endParaRPr lang="zh-CN" altLang="en-US"/>
            </a:p>
          </p:txBody>
        </p:sp>
        <p:sp>
          <p:nvSpPr>
            <p:cNvPr id="17449" name="Line 22"/>
            <p:cNvSpPr>
              <a:spLocks noChangeShapeType="1"/>
            </p:cNvSpPr>
            <p:nvPr/>
          </p:nvSpPr>
          <p:spPr bwMode="auto">
            <a:xfrm>
              <a:off x="577" y="3760"/>
              <a:ext cx="1168" cy="0"/>
            </a:xfrm>
            <a:prstGeom prst="line">
              <a:avLst/>
            </a:prstGeom>
            <a:noFill/>
            <a:ln w="12700">
              <a:solidFill>
                <a:schemeClr val="tx1"/>
              </a:solidFill>
              <a:round/>
              <a:headEnd/>
              <a:tailEnd/>
            </a:ln>
          </p:spPr>
          <p:txBody>
            <a:bodyPr/>
            <a:lstStyle/>
            <a:p>
              <a:endParaRPr lang="zh-CN" altLang="en-US"/>
            </a:p>
          </p:txBody>
        </p:sp>
        <p:sp>
          <p:nvSpPr>
            <p:cNvPr id="17450" name="Line 23"/>
            <p:cNvSpPr>
              <a:spLocks noChangeShapeType="1"/>
            </p:cNvSpPr>
            <p:nvPr/>
          </p:nvSpPr>
          <p:spPr bwMode="auto">
            <a:xfrm>
              <a:off x="1160" y="2998"/>
              <a:ext cx="585" cy="0"/>
            </a:xfrm>
            <a:prstGeom prst="line">
              <a:avLst/>
            </a:prstGeom>
            <a:noFill/>
            <a:ln w="12700">
              <a:solidFill>
                <a:schemeClr val="tx1"/>
              </a:solidFill>
              <a:round/>
              <a:headEnd/>
              <a:tailEnd/>
            </a:ln>
          </p:spPr>
          <p:txBody>
            <a:bodyPr/>
            <a:lstStyle/>
            <a:p>
              <a:endParaRPr lang="zh-CN" altLang="en-US"/>
            </a:p>
          </p:txBody>
        </p:sp>
        <p:sp>
          <p:nvSpPr>
            <p:cNvPr id="17451" name="Line 24"/>
            <p:cNvSpPr>
              <a:spLocks noChangeShapeType="1"/>
            </p:cNvSpPr>
            <p:nvPr/>
          </p:nvSpPr>
          <p:spPr bwMode="auto">
            <a:xfrm>
              <a:off x="1745" y="2998"/>
              <a:ext cx="0" cy="762"/>
            </a:xfrm>
            <a:prstGeom prst="line">
              <a:avLst/>
            </a:prstGeom>
            <a:noFill/>
            <a:ln w="12700">
              <a:solidFill>
                <a:schemeClr val="tx1"/>
              </a:solidFill>
              <a:round/>
              <a:headEnd/>
              <a:tailEnd/>
            </a:ln>
          </p:spPr>
          <p:txBody>
            <a:bodyPr/>
            <a:lstStyle/>
            <a:p>
              <a:endParaRPr lang="zh-CN" altLang="en-US"/>
            </a:p>
          </p:txBody>
        </p:sp>
        <p:graphicFrame>
          <p:nvGraphicFramePr>
            <p:cNvPr id="17420" name="Object 25"/>
            <p:cNvGraphicFramePr>
              <a:graphicFrameLocks noChangeAspect="1"/>
            </p:cNvGraphicFramePr>
            <p:nvPr/>
          </p:nvGraphicFramePr>
          <p:xfrm>
            <a:off x="116" y="3125"/>
            <a:ext cx="300" cy="240"/>
          </p:xfrm>
          <a:graphic>
            <a:graphicData uri="http://schemas.openxmlformats.org/presentationml/2006/ole">
              <p:oleObj spid="_x0000_s17420" name="公式" r:id="rId11" imgW="266353" imgH="215619" progId="Equation.3">
                <p:embed/>
              </p:oleObj>
            </a:graphicData>
          </a:graphic>
        </p:graphicFrame>
        <p:graphicFrame>
          <p:nvGraphicFramePr>
            <p:cNvPr id="17421" name="Object 26"/>
            <p:cNvGraphicFramePr>
              <a:graphicFrameLocks noChangeAspect="1"/>
            </p:cNvGraphicFramePr>
            <p:nvPr/>
          </p:nvGraphicFramePr>
          <p:xfrm>
            <a:off x="940" y="2722"/>
            <a:ext cx="187" cy="190"/>
          </p:xfrm>
          <a:graphic>
            <a:graphicData uri="http://schemas.openxmlformats.org/presentationml/2006/ole">
              <p:oleObj spid="_x0000_s17421" name="公式" r:id="rId12" imgW="164885" imgH="164885" progId="Equation.3">
                <p:embed/>
              </p:oleObj>
            </a:graphicData>
          </a:graphic>
        </p:graphicFrame>
      </p:grpSp>
      <p:grpSp>
        <p:nvGrpSpPr>
          <p:cNvPr id="17429" name="Group 27"/>
          <p:cNvGrpSpPr>
            <a:grpSpLocks/>
          </p:cNvGrpSpPr>
          <p:nvPr/>
        </p:nvGrpSpPr>
        <p:grpSpPr bwMode="auto">
          <a:xfrm>
            <a:off x="4410075" y="203200"/>
            <a:ext cx="4235450" cy="2762250"/>
            <a:chOff x="2778" y="2351"/>
            <a:chExt cx="2668" cy="1740"/>
          </a:xfrm>
        </p:grpSpPr>
        <p:sp>
          <p:nvSpPr>
            <p:cNvPr id="17437" name="Line 28"/>
            <p:cNvSpPr>
              <a:spLocks noChangeShapeType="1"/>
            </p:cNvSpPr>
            <p:nvPr/>
          </p:nvSpPr>
          <p:spPr bwMode="auto">
            <a:xfrm flipV="1">
              <a:off x="3363" y="2419"/>
              <a:ext cx="0" cy="1672"/>
            </a:xfrm>
            <a:prstGeom prst="line">
              <a:avLst/>
            </a:prstGeom>
            <a:noFill/>
            <a:ln w="12700">
              <a:solidFill>
                <a:schemeClr val="tx1"/>
              </a:solidFill>
              <a:round/>
              <a:headEnd/>
              <a:tailEnd type="triangle" w="med" len="med"/>
            </a:ln>
          </p:spPr>
          <p:txBody>
            <a:bodyPr/>
            <a:lstStyle/>
            <a:p>
              <a:endParaRPr lang="zh-CN" altLang="en-US"/>
            </a:p>
          </p:txBody>
        </p:sp>
        <p:sp>
          <p:nvSpPr>
            <p:cNvPr id="17438" name="Line 29"/>
            <p:cNvSpPr>
              <a:spLocks noChangeShapeType="1"/>
            </p:cNvSpPr>
            <p:nvPr/>
          </p:nvSpPr>
          <p:spPr bwMode="auto">
            <a:xfrm>
              <a:off x="2778" y="3786"/>
              <a:ext cx="2413"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17413" name="Object 30"/>
            <p:cNvGraphicFramePr>
              <a:graphicFrameLocks noChangeAspect="1"/>
            </p:cNvGraphicFramePr>
            <p:nvPr/>
          </p:nvGraphicFramePr>
          <p:xfrm>
            <a:off x="2823" y="2351"/>
            <a:ext cx="527" cy="190"/>
          </p:xfrm>
          <a:graphic>
            <a:graphicData uri="http://schemas.openxmlformats.org/presentationml/2006/ole">
              <p:oleObj spid="_x0000_s17413" name="公式" r:id="rId13" imgW="507780" imgH="215806" progId="Equation.3">
                <p:embed/>
              </p:oleObj>
            </a:graphicData>
          </a:graphic>
        </p:graphicFrame>
        <p:graphicFrame>
          <p:nvGraphicFramePr>
            <p:cNvPr id="17414" name="Object 31"/>
            <p:cNvGraphicFramePr>
              <a:graphicFrameLocks noChangeAspect="1"/>
            </p:cNvGraphicFramePr>
            <p:nvPr/>
          </p:nvGraphicFramePr>
          <p:xfrm>
            <a:off x="4990" y="3835"/>
            <a:ext cx="456" cy="179"/>
          </p:xfrm>
          <a:graphic>
            <a:graphicData uri="http://schemas.openxmlformats.org/presentationml/2006/ole">
              <p:oleObj spid="_x0000_s17414" name="公式" r:id="rId14" imgW="406048" imgH="215713" progId="Equation.3">
                <p:embed/>
              </p:oleObj>
            </a:graphicData>
          </a:graphic>
        </p:graphicFrame>
        <p:graphicFrame>
          <p:nvGraphicFramePr>
            <p:cNvPr id="17415" name="Object 32"/>
            <p:cNvGraphicFramePr>
              <a:graphicFrameLocks noChangeAspect="1"/>
            </p:cNvGraphicFramePr>
            <p:nvPr/>
          </p:nvGraphicFramePr>
          <p:xfrm>
            <a:off x="3185" y="3819"/>
            <a:ext cx="178" cy="144"/>
          </p:xfrm>
          <a:graphic>
            <a:graphicData uri="http://schemas.openxmlformats.org/presentationml/2006/ole">
              <p:oleObj spid="_x0000_s17415" name="公式" r:id="rId15" imgW="126835" imgH="139518" progId="Equation.3">
                <p:embed/>
              </p:oleObj>
            </a:graphicData>
          </a:graphic>
        </p:graphicFrame>
        <p:sp>
          <p:nvSpPr>
            <p:cNvPr id="17439" name="Line 33"/>
            <p:cNvSpPr>
              <a:spLocks noChangeShapeType="1"/>
            </p:cNvSpPr>
            <p:nvPr/>
          </p:nvSpPr>
          <p:spPr bwMode="auto">
            <a:xfrm>
              <a:off x="2905" y="3786"/>
              <a:ext cx="458" cy="0"/>
            </a:xfrm>
            <a:prstGeom prst="line">
              <a:avLst/>
            </a:prstGeom>
            <a:noFill/>
            <a:ln w="38100">
              <a:solidFill>
                <a:srgbClr val="3366FF"/>
              </a:solidFill>
              <a:round/>
              <a:headEnd/>
              <a:tailEnd/>
            </a:ln>
          </p:spPr>
          <p:txBody>
            <a:bodyPr/>
            <a:lstStyle/>
            <a:p>
              <a:endParaRPr lang="zh-CN" altLang="en-US"/>
            </a:p>
          </p:txBody>
        </p:sp>
        <p:sp>
          <p:nvSpPr>
            <p:cNvPr id="17440" name="Line 34"/>
            <p:cNvSpPr>
              <a:spLocks noChangeShapeType="1"/>
            </p:cNvSpPr>
            <p:nvPr/>
          </p:nvSpPr>
          <p:spPr bwMode="auto">
            <a:xfrm>
              <a:off x="3363" y="3786"/>
              <a:ext cx="431" cy="0"/>
            </a:xfrm>
            <a:prstGeom prst="line">
              <a:avLst/>
            </a:prstGeom>
            <a:noFill/>
            <a:ln w="38100">
              <a:solidFill>
                <a:srgbClr val="FF00FF"/>
              </a:solidFill>
              <a:round/>
              <a:headEnd/>
              <a:tailEnd/>
            </a:ln>
          </p:spPr>
          <p:txBody>
            <a:bodyPr/>
            <a:lstStyle/>
            <a:p>
              <a:endParaRPr lang="zh-CN" altLang="en-US"/>
            </a:p>
          </p:txBody>
        </p:sp>
        <p:sp>
          <p:nvSpPr>
            <p:cNvPr id="17441" name="Freeform 35"/>
            <p:cNvSpPr>
              <a:spLocks/>
            </p:cNvSpPr>
            <p:nvPr/>
          </p:nvSpPr>
          <p:spPr bwMode="auto">
            <a:xfrm>
              <a:off x="3769" y="2744"/>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38100">
              <a:solidFill>
                <a:srgbClr val="FF00FF"/>
              </a:solidFill>
              <a:round/>
              <a:headEnd/>
              <a:tailEnd/>
            </a:ln>
          </p:spPr>
          <p:txBody>
            <a:bodyPr/>
            <a:lstStyle/>
            <a:p>
              <a:endParaRPr lang="zh-CN" altLang="en-US"/>
            </a:p>
          </p:txBody>
        </p:sp>
      </p:grpSp>
      <p:grpSp>
        <p:nvGrpSpPr>
          <p:cNvPr id="7" name="Group 86"/>
          <p:cNvGrpSpPr>
            <a:grpSpLocks/>
          </p:cNvGrpSpPr>
          <p:nvPr/>
        </p:nvGrpSpPr>
        <p:grpSpPr bwMode="auto">
          <a:xfrm>
            <a:off x="5002213" y="1373188"/>
            <a:ext cx="1677987" cy="1417637"/>
            <a:chOff x="3151" y="865"/>
            <a:chExt cx="1057" cy="893"/>
          </a:xfrm>
        </p:grpSpPr>
        <p:sp>
          <p:nvSpPr>
            <p:cNvPr id="17434" name="Oval 41"/>
            <p:cNvSpPr>
              <a:spLocks noChangeArrowheads="1"/>
            </p:cNvSpPr>
            <p:nvPr/>
          </p:nvSpPr>
          <p:spPr bwMode="auto">
            <a:xfrm>
              <a:off x="3956" y="984"/>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17435" name="Line 68"/>
            <p:cNvSpPr>
              <a:spLocks noChangeShapeType="1"/>
            </p:cNvSpPr>
            <p:nvPr/>
          </p:nvSpPr>
          <p:spPr bwMode="auto">
            <a:xfrm flipH="1">
              <a:off x="3362" y="1017"/>
              <a:ext cx="610" cy="0"/>
            </a:xfrm>
            <a:prstGeom prst="line">
              <a:avLst/>
            </a:prstGeom>
            <a:noFill/>
            <a:ln w="12700">
              <a:solidFill>
                <a:schemeClr val="tx1"/>
              </a:solidFill>
              <a:prstDash val="lgDash"/>
              <a:round/>
              <a:headEnd/>
              <a:tailEnd/>
            </a:ln>
          </p:spPr>
          <p:txBody>
            <a:bodyPr/>
            <a:lstStyle/>
            <a:p>
              <a:endParaRPr lang="zh-CN" altLang="en-US"/>
            </a:p>
          </p:txBody>
        </p:sp>
        <p:graphicFrame>
          <p:nvGraphicFramePr>
            <p:cNvPr id="17410" name="Object 82"/>
            <p:cNvGraphicFramePr>
              <a:graphicFrameLocks noChangeAspect="1"/>
            </p:cNvGraphicFramePr>
            <p:nvPr/>
          </p:nvGraphicFramePr>
          <p:xfrm>
            <a:off x="3151" y="885"/>
            <a:ext cx="180" cy="208"/>
          </p:xfrm>
          <a:graphic>
            <a:graphicData uri="http://schemas.openxmlformats.org/presentationml/2006/ole">
              <p:oleObj spid="_x0000_s17410" name="公式" r:id="rId16" imgW="190335" imgH="215713" progId="Equation.3">
                <p:embed/>
              </p:oleObj>
            </a:graphicData>
          </a:graphic>
        </p:graphicFrame>
        <p:graphicFrame>
          <p:nvGraphicFramePr>
            <p:cNvPr id="17411" name="Object 83"/>
            <p:cNvGraphicFramePr>
              <a:graphicFrameLocks noChangeAspect="1"/>
            </p:cNvGraphicFramePr>
            <p:nvPr/>
          </p:nvGraphicFramePr>
          <p:xfrm>
            <a:off x="3907" y="1550"/>
            <a:ext cx="192" cy="208"/>
          </p:xfrm>
          <a:graphic>
            <a:graphicData uri="http://schemas.openxmlformats.org/presentationml/2006/ole">
              <p:oleObj spid="_x0000_s17411" name="公式" r:id="rId17" imgW="203024" imgH="215713" progId="Equation.3">
                <p:embed/>
              </p:oleObj>
            </a:graphicData>
          </a:graphic>
        </p:graphicFrame>
        <p:sp>
          <p:nvSpPr>
            <p:cNvPr id="17436" name="Line 69"/>
            <p:cNvSpPr>
              <a:spLocks noChangeShapeType="1"/>
            </p:cNvSpPr>
            <p:nvPr/>
          </p:nvSpPr>
          <p:spPr bwMode="auto">
            <a:xfrm>
              <a:off x="3989" y="1017"/>
              <a:ext cx="0" cy="533"/>
            </a:xfrm>
            <a:prstGeom prst="line">
              <a:avLst/>
            </a:prstGeom>
            <a:noFill/>
            <a:ln w="12700">
              <a:solidFill>
                <a:schemeClr val="tx1"/>
              </a:solidFill>
              <a:prstDash val="lgDash"/>
              <a:round/>
              <a:headEnd/>
              <a:tailEnd/>
            </a:ln>
          </p:spPr>
          <p:txBody>
            <a:bodyPr/>
            <a:lstStyle/>
            <a:p>
              <a:endParaRPr lang="zh-CN" altLang="en-US"/>
            </a:p>
          </p:txBody>
        </p:sp>
        <p:graphicFrame>
          <p:nvGraphicFramePr>
            <p:cNvPr id="17412" name="Object 85"/>
            <p:cNvGraphicFramePr>
              <a:graphicFrameLocks noChangeAspect="1"/>
            </p:cNvGraphicFramePr>
            <p:nvPr/>
          </p:nvGraphicFramePr>
          <p:xfrm>
            <a:off x="4052" y="865"/>
            <a:ext cx="156" cy="195"/>
          </p:xfrm>
          <a:graphic>
            <a:graphicData uri="http://schemas.openxmlformats.org/presentationml/2006/ole">
              <p:oleObj spid="_x0000_s17412" name="公式" r:id="rId18" imgW="164957" imgH="203024" progId="Equation.3">
                <p:embed/>
              </p:oleObj>
            </a:graphicData>
          </a:graphic>
        </p:graphicFrame>
      </p:grpSp>
      <p:sp>
        <p:nvSpPr>
          <p:cNvPr id="192600" name="Text Box 88"/>
          <p:cNvSpPr txBox="1">
            <a:spLocks noChangeArrowheads="1"/>
          </p:cNvSpPr>
          <p:nvPr/>
        </p:nvSpPr>
        <p:spPr bwMode="auto">
          <a:xfrm>
            <a:off x="563563" y="3032125"/>
            <a:ext cx="7212012"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在</a:t>
            </a:r>
            <a:r>
              <a:rPr lang="en-US" altLang="zh-CN" sz="2400" b="1"/>
              <a:t>Q</a:t>
            </a:r>
            <a:r>
              <a:rPr lang="zh-CN" altLang="en-US" sz="2400" b="1"/>
              <a:t>点处，</a:t>
            </a:r>
            <a:r>
              <a:rPr lang="en-US" altLang="zh-CN" sz="2400" b="1"/>
              <a:t>V</a:t>
            </a:r>
            <a:r>
              <a:rPr lang="en-US" altLang="zh-CN" sz="2400" b="1" baseline="-25000"/>
              <a:t>D</a:t>
            </a:r>
            <a:r>
              <a:rPr lang="zh-CN" altLang="en-US" sz="2400" b="1"/>
              <a:t>与</a:t>
            </a:r>
            <a:r>
              <a:rPr lang="en-US" altLang="zh-CN" sz="2400" b="1"/>
              <a:t>I</a:t>
            </a:r>
            <a:r>
              <a:rPr lang="en-US" altLang="zh-CN" sz="2400" b="1" baseline="-25000"/>
              <a:t>D</a:t>
            </a:r>
            <a:r>
              <a:rPr lang="zh-CN" altLang="en-US" sz="2400" b="1"/>
              <a:t>既满足二极管非线性关系，同时又满足线性电路线性关系。</a:t>
            </a:r>
          </a:p>
        </p:txBody>
      </p:sp>
      <p:sp>
        <p:nvSpPr>
          <p:cNvPr id="192601" name="Text Box 89"/>
          <p:cNvSpPr txBox="1">
            <a:spLocks noChangeArrowheads="1"/>
          </p:cNvSpPr>
          <p:nvPr/>
        </p:nvSpPr>
        <p:spPr bwMode="auto">
          <a:xfrm>
            <a:off x="603250" y="4183063"/>
            <a:ext cx="8283575"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称</a:t>
            </a:r>
            <a:r>
              <a:rPr lang="en-US" altLang="zh-CN" sz="2400" b="1"/>
              <a:t>Q</a:t>
            </a:r>
            <a:r>
              <a:rPr lang="zh-CN" altLang="en-US" sz="2400" b="1"/>
              <a:t>点为此时二极管的工作点，根据</a:t>
            </a:r>
            <a:r>
              <a:rPr lang="en-US" altLang="zh-CN" sz="2400" b="1"/>
              <a:t>Q</a:t>
            </a:r>
            <a:r>
              <a:rPr lang="zh-CN" altLang="en-US" sz="2400" b="1"/>
              <a:t>点坐标可知此时二极管的电压与电流参数</a:t>
            </a:r>
          </a:p>
        </p:txBody>
      </p:sp>
      <p:sp>
        <p:nvSpPr>
          <p:cNvPr id="192602" name="Text Box 90"/>
          <p:cNvSpPr txBox="1">
            <a:spLocks noChangeArrowheads="1"/>
          </p:cNvSpPr>
          <p:nvPr/>
        </p:nvSpPr>
        <p:spPr bwMode="auto">
          <a:xfrm>
            <a:off x="642938" y="5254625"/>
            <a:ext cx="8164512"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图解法求解电路简单直观，但要求已知</a:t>
            </a:r>
            <a:r>
              <a:rPr lang="en-US" altLang="zh-CN" sz="2400" b="1"/>
              <a:t>V-I</a:t>
            </a:r>
            <a:r>
              <a:rPr lang="zh-CN" altLang="en-US" sz="2400" b="1"/>
              <a:t>特性曲线，在实际应用中是不现实的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92600"/>
                                        </p:tgtEl>
                                        <p:attrNameLst>
                                          <p:attrName>style.visibility</p:attrName>
                                        </p:attrNameLst>
                                      </p:cBhvr>
                                      <p:to>
                                        <p:strVal val="visible"/>
                                      </p:to>
                                    </p:set>
                                    <p:animEffect transition="in" filter="blinds(horizontal)">
                                      <p:cBhvr>
                                        <p:cTn id="15" dur="500"/>
                                        <p:tgtEl>
                                          <p:spTgt spid="1926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2601"/>
                                        </p:tgtEl>
                                        <p:attrNameLst>
                                          <p:attrName>style.visibility</p:attrName>
                                        </p:attrNameLst>
                                      </p:cBhvr>
                                      <p:to>
                                        <p:strVal val="visible"/>
                                      </p:to>
                                    </p:set>
                                    <p:animEffect transition="in" filter="blinds(horizontal)">
                                      <p:cBhvr>
                                        <p:cTn id="20" dur="500"/>
                                        <p:tgtEl>
                                          <p:spTgt spid="192601"/>
                                        </p:tgtEl>
                                      </p:cBhvr>
                                    </p:animEffect>
                                  </p:childTnLst>
                                  <p:subTnLst>
                                    <p:audio>
                                      <p:cMediaNode>
                                        <p:cTn display="0" masterRel="sameClick">
                                          <p:stCondLst>
                                            <p:cond evt="begin" delay="0">
                                              <p:tn val="18"/>
                                            </p:cond>
                                          </p:stCondLst>
                                          <p:endCondLst>
                                            <p:cond evt="onStopAudio" delay="0">
                                              <p:tgtEl>
                                                <p:sldTgt/>
                                              </p:tgtEl>
                                            </p:cond>
                                          </p:endCondLst>
                                        </p:cTn>
                                        <p:tgtEl>
                                          <p:sndTgt r:embed="rId4" name="chimes.wav" builtIn="1"/>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92602"/>
                                        </p:tgtEl>
                                        <p:attrNameLst>
                                          <p:attrName>style.visibility</p:attrName>
                                        </p:attrNameLst>
                                      </p:cBhvr>
                                      <p:to>
                                        <p:strVal val="visible"/>
                                      </p:to>
                                    </p:set>
                                    <p:animEffect transition="in" filter="blinds(horizontal)">
                                      <p:cBhvr>
                                        <p:cTn id="25" dur="500"/>
                                        <p:tgtEl>
                                          <p:spTgt spid="192602"/>
                                        </p:tgtEl>
                                      </p:cBhvr>
                                    </p:animEffect>
                                  </p:childTnLst>
                                  <p:subTnLst>
                                    <p:audio>
                                      <p:cMediaNode>
                                        <p:cTn display="0" masterRel="sameClick">
                                          <p:stCondLst>
                                            <p:cond evt="begin" delay="0">
                                              <p:tn val="23"/>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600" grpId="0" animBg="1"/>
      <p:bldP spid="192601" grpId="0" animBg="1"/>
      <p:bldP spid="19260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日期占位符 1"/>
          <p:cNvSpPr>
            <a:spLocks noGrp="1"/>
          </p:cNvSpPr>
          <p:nvPr>
            <p:ph type="dt" sz="quarter" idx="10"/>
          </p:nvPr>
        </p:nvSpPr>
        <p:spPr>
          <a:noFill/>
        </p:spPr>
        <p:txBody>
          <a:bodyPr/>
          <a:lstStyle/>
          <a:p>
            <a:fld id="{E32AF6F4-7488-46BC-B38B-B293CC6ADC22}" type="datetime1">
              <a:rPr lang="zh-CN" altLang="en-US" smtClean="0">
                <a:latin typeface="Arial" pitchFamily="34" charset="0"/>
              </a:rPr>
              <a:pPr/>
              <a:t>2019-9-18</a:t>
            </a:fld>
            <a:endParaRPr lang="en-US" altLang="zh-CN" smtClean="0">
              <a:latin typeface="Arial" pitchFamily="34" charset="0"/>
            </a:endParaRPr>
          </a:p>
        </p:txBody>
      </p:sp>
      <p:sp>
        <p:nvSpPr>
          <p:cNvPr id="18443"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18444" name="灯片编号占位符 3"/>
          <p:cNvSpPr>
            <a:spLocks noGrp="1"/>
          </p:cNvSpPr>
          <p:nvPr>
            <p:ph type="sldNum" sz="quarter" idx="12"/>
          </p:nvPr>
        </p:nvSpPr>
        <p:spPr>
          <a:noFill/>
        </p:spPr>
        <p:txBody>
          <a:bodyPr/>
          <a:lstStyle/>
          <a:p>
            <a:fld id="{B5622B74-7D92-4AC6-B337-B608789F70A0}" type="slidenum">
              <a:rPr lang="en-US" altLang="zh-CN" smtClean="0">
                <a:latin typeface="Arial" pitchFamily="34" charset="0"/>
              </a:rPr>
              <a:pPr/>
              <a:t>55</a:t>
            </a:fld>
            <a:endParaRPr lang="en-US" altLang="zh-CN" smtClean="0">
              <a:latin typeface="Arial" pitchFamily="34" charset="0"/>
            </a:endParaRPr>
          </a:p>
        </p:txBody>
      </p:sp>
      <p:graphicFrame>
        <p:nvGraphicFramePr>
          <p:cNvPr id="193540" name="Object 4"/>
          <p:cNvGraphicFramePr>
            <a:graphicFrameLocks noChangeAspect="1"/>
          </p:cNvGraphicFramePr>
          <p:nvPr/>
        </p:nvGraphicFramePr>
        <p:xfrm>
          <a:off x="881063" y="1285875"/>
          <a:ext cx="2933700" cy="663575"/>
        </p:xfrm>
        <a:graphic>
          <a:graphicData uri="http://schemas.openxmlformats.org/presentationml/2006/ole">
            <p:oleObj spid="_x0000_s18434" name="公式" r:id="rId4" imgW="1117115" imgH="253890" progId="Equation.3">
              <p:embed/>
            </p:oleObj>
          </a:graphicData>
        </a:graphic>
      </p:graphicFrame>
      <p:sp>
        <p:nvSpPr>
          <p:cNvPr id="193541" name="Text Box 5"/>
          <p:cNvSpPr txBox="1">
            <a:spLocks noChangeArrowheads="1"/>
          </p:cNvSpPr>
          <p:nvPr/>
        </p:nvSpPr>
        <p:spPr bwMode="auto">
          <a:xfrm>
            <a:off x="95250" y="122238"/>
            <a:ext cx="4678363"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二极管的</a:t>
            </a:r>
            <a:r>
              <a:rPr lang="en-US" altLang="zh-CN" sz="2400" b="1"/>
              <a:t>V-I</a:t>
            </a:r>
            <a:r>
              <a:rPr lang="zh-CN" altLang="en-US" sz="2400" b="1"/>
              <a:t>特性曲线关系式为：</a:t>
            </a:r>
          </a:p>
        </p:txBody>
      </p:sp>
      <p:sp>
        <p:nvSpPr>
          <p:cNvPr id="193543" name="Text Box 7"/>
          <p:cNvSpPr txBox="1">
            <a:spLocks noChangeArrowheads="1"/>
          </p:cNvSpPr>
          <p:nvPr/>
        </p:nvSpPr>
        <p:spPr bwMode="auto">
          <a:xfrm>
            <a:off x="4016375" y="1365250"/>
            <a:ext cx="1733550" cy="40163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其中取</a:t>
            </a:r>
            <a:r>
              <a:rPr lang="en-US" altLang="zh-CN" sz="2000" b="1"/>
              <a:t>n=1</a:t>
            </a:r>
            <a:endParaRPr lang="zh-CN" altLang="en-US" sz="2000" b="1"/>
          </a:p>
        </p:txBody>
      </p:sp>
      <p:sp>
        <p:nvSpPr>
          <p:cNvPr id="193544" name="Text Box 8"/>
          <p:cNvSpPr txBox="1">
            <a:spLocks noChangeArrowheads="1"/>
          </p:cNvSpPr>
          <p:nvPr/>
        </p:nvSpPr>
        <p:spPr bwMode="auto">
          <a:xfrm>
            <a:off x="206375" y="2674938"/>
            <a:ext cx="3709988"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又知电路线性关系式为：</a:t>
            </a:r>
          </a:p>
        </p:txBody>
      </p:sp>
      <p:graphicFrame>
        <p:nvGraphicFramePr>
          <p:cNvPr id="193546" name="Object 10"/>
          <p:cNvGraphicFramePr>
            <a:graphicFrameLocks noChangeAspect="1"/>
          </p:cNvGraphicFramePr>
          <p:nvPr/>
        </p:nvGraphicFramePr>
        <p:xfrm>
          <a:off x="3817938" y="2476500"/>
          <a:ext cx="2005012" cy="923925"/>
        </p:xfrm>
        <a:graphic>
          <a:graphicData uri="http://schemas.openxmlformats.org/presentationml/2006/ole">
            <p:oleObj spid="_x0000_s18435" name="公式" r:id="rId5" imgW="875920" imgH="406224" progId="Equation.3">
              <p:embed/>
            </p:oleObj>
          </a:graphicData>
        </a:graphic>
      </p:graphicFrame>
      <p:sp>
        <p:nvSpPr>
          <p:cNvPr id="193547" name="Text Box 11"/>
          <p:cNvSpPr txBox="1">
            <a:spLocks noChangeArrowheads="1"/>
          </p:cNvSpPr>
          <p:nvPr/>
        </p:nvSpPr>
        <p:spPr bwMode="auto">
          <a:xfrm>
            <a:off x="352425" y="3706813"/>
            <a:ext cx="8791575"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联立两式求解可得</a:t>
            </a:r>
            <a:r>
              <a:rPr lang="en-US" altLang="zh-CN" sz="2400" b="1"/>
              <a:t>v</a:t>
            </a:r>
            <a:r>
              <a:rPr lang="en-US" altLang="zh-CN" sz="2400" b="1" baseline="-25000"/>
              <a:t>D</a:t>
            </a:r>
            <a:r>
              <a:rPr lang="zh-CN" altLang="en-US" sz="2400" b="1"/>
              <a:t>和</a:t>
            </a:r>
            <a:r>
              <a:rPr lang="en-US" altLang="zh-CN" sz="2400" b="1"/>
              <a:t>i</a:t>
            </a:r>
            <a:r>
              <a:rPr lang="en-US" altLang="zh-CN" sz="2400" b="1" baseline="-25000"/>
              <a:t>D</a:t>
            </a:r>
            <a:r>
              <a:rPr lang="zh-CN" altLang="en-US" sz="2400" b="1"/>
              <a:t>；由于是指数方程，可用数学迭代法，但当电路进一步复杂时，迭代法也会非常复杂。</a:t>
            </a:r>
          </a:p>
        </p:txBody>
      </p:sp>
      <p:sp>
        <p:nvSpPr>
          <p:cNvPr id="193552" name="Text Box 16"/>
          <p:cNvSpPr txBox="1">
            <a:spLocks noChangeArrowheads="1"/>
          </p:cNvSpPr>
          <p:nvPr/>
        </p:nvSpPr>
        <p:spPr bwMode="auto">
          <a:xfrm>
            <a:off x="95250" y="4784725"/>
            <a:ext cx="8791575" cy="12017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图解法和迭代法都不实用，</a:t>
            </a:r>
            <a:r>
              <a:rPr lang="zh-CN" altLang="en-US" sz="2400" b="1">
                <a:solidFill>
                  <a:srgbClr val="FF0000"/>
                </a:solidFill>
              </a:rPr>
              <a:t>工程上</a:t>
            </a:r>
            <a:r>
              <a:rPr lang="zh-CN" altLang="en-US" sz="2400" b="1"/>
              <a:t>，通常在一定的条件下，利用简化模型代替二极管非线性特性，使分析二极管电路得到简化</a:t>
            </a:r>
            <a:r>
              <a:rPr lang="en-US" altLang="zh-CN" sz="2400" b="1"/>
              <a:t>——</a:t>
            </a:r>
            <a:r>
              <a:rPr lang="zh-CN" altLang="en-US" sz="2400" b="1"/>
              <a:t>简单有效的工程近似分析方法。</a:t>
            </a:r>
          </a:p>
        </p:txBody>
      </p:sp>
      <p:grpSp>
        <p:nvGrpSpPr>
          <p:cNvPr id="18450" name="Group 5"/>
          <p:cNvGrpSpPr>
            <a:grpSpLocks/>
          </p:cNvGrpSpPr>
          <p:nvPr/>
        </p:nvGrpSpPr>
        <p:grpSpPr bwMode="auto">
          <a:xfrm>
            <a:off x="5762625" y="730250"/>
            <a:ext cx="3114675" cy="1692275"/>
            <a:chOff x="116" y="2694"/>
            <a:chExt cx="1962" cy="1066"/>
          </a:xfrm>
        </p:grpSpPr>
        <p:graphicFrame>
          <p:nvGraphicFramePr>
            <p:cNvPr id="18436" name="Object 6"/>
            <p:cNvGraphicFramePr>
              <a:graphicFrameLocks noChangeAspect="1"/>
            </p:cNvGraphicFramePr>
            <p:nvPr/>
          </p:nvGraphicFramePr>
          <p:xfrm>
            <a:off x="1414" y="2694"/>
            <a:ext cx="187" cy="248"/>
          </p:xfrm>
          <a:graphic>
            <a:graphicData uri="http://schemas.openxmlformats.org/presentationml/2006/ole">
              <p:oleObj spid="_x0000_s18436" name="公式" r:id="rId6" imgW="164885" imgH="215619" progId="Equation.3">
                <p:embed/>
              </p:oleObj>
            </a:graphicData>
          </a:graphic>
        </p:graphicFrame>
        <p:sp>
          <p:nvSpPr>
            <p:cNvPr id="18451" name="Rectangle 7"/>
            <p:cNvSpPr>
              <a:spLocks noChangeArrowheads="1"/>
            </p:cNvSpPr>
            <p:nvPr/>
          </p:nvSpPr>
          <p:spPr bwMode="auto">
            <a:xfrm rot="5400000">
              <a:off x="972" y="2868"/>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18437" name="Object 8"/>
            <p:cNvGraphicFramePr>
              <a:graphicFrameLocks noChangeAspect="1"/>
            </p:cNvGraphicFramePr>
            <p:nvPr/>
          </p:nvGraphicFramePr>
          <p:xfrm>
            <a:off x="1889" y="3151"/>
            <a:ext cx="102" cy="101"/>
          </p:xfrm>
          <a:graphic>
            <a:graphicData uri="http://schemas.openxmlformats.org/presentationml/2006/ole">
              <p:oleObj spid="_x0000_s18437" name="公式" r:id="rId7" imgW="139700" imgH="139700" progId="Equation.3">
                <p:embed/>
              </p:oleObj>
            </a:graphicData>
          </a:graphic>
        </p:graphicFrame>
        <p:graphicFrame>
          <p:nvGraphicFramePr>
            <p:cNvPr id="18438" name="Object 9"/>
            <p:cNvGraphicFramePr>
              <a:graphicFrameLocks noChangeAspect="1"/>
            </p:cNvGraphicFramePr>
            <p:nvPr/>
          </p:nvGraphicFramePr>
          <p:xfrm>
            <a:off x="1864" y="3540"/>
            <a:ext cx="173" cy="93"/>
          </p:xfrm>
          <a:graphic>
            <a:graphicData uri="http://schemas.openxmlformats.org/presentationml/2006/ole">
              <p:oleObj spid="_x0000_s18438" name="公式" r:id="rId8" imgW="139518" imgH="76101" progId="Equation.3">
                <p:embed/>
              </p:oleObj>
            </a:graphicData>
          </a:graphic>
        </p:graphicFrame>
        <p:graphicFrame>
          <p:nvGraphicFramePr>
            <p:cNvPr id="18439" name="Object 10"/>
            <p:cNvGraphicFramePr>
              <a:graphicFrameLocks noChangeAspect="1"/>
            </p:cNvGraphicFramePr>
            <p:nvPr/>
          </p:nvGraphicFramePr>
          <p:xfrm>
            <a:off x="1864" y="3259"/>
            <a:ext cx="214" cy="240"/>
          </p:xfrm>
          <a:graphic>
            <a:graphicData uri="http://schemas.openxmlformats.org/presentationml/2006/ole">
              <p:oleObj spid="_x0000_s18439" name="公式" r:id="rId9" imgW="190335" imgH="215713" progId="Equation.3">
                <p:embed/>
              </p:oleObj>
            </a:graphicData>
          </a:graphic>
        </p:graphicFrame>
        <p:sp>
          <p:nvSpPr>
            <p:cNvPr id="18452" name="Line 11"/>
            <p:cNvSpPr>
              <a:spLocks noChangeShapeType="1"/>
            </p:cNvSpPr>
            <p:nvPr/>
          </p:nvSpPr>
          <p:spPr bwMode="auto">
            <a:xfrm>
              <a:off x="1313" y="2934"/>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18453" name="Group 12"/>
            <p:cNvGrpSpPr>
              <a:grpSpLocks/>
            </p:cNvGrpSpPr>
            <p:nvPr/>
          </p:nvGrpSpPr>
          <p:grpSpPr bwMode="auto">
            <a:xfrm>
              <a:off x="424" y="3227"/>
              <a:ext cx="304" cy="102"/>
              <a:chOff x="112" y="3074"/>
              <a:chExt cx="304" cy="102"/>
            </a:xfrm>
          </p:grpSpPr>
          <p:sp>
            <p:nvSpPr>
              <p:cNvPr id="18464" name="Line 13"/>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18465" name="Line 14"/>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18454" name="Group 15"/>
            <p:cNvGrpSpPr>
              <a:grpSpLocks/>
            </p:cNvGrpSpPr>
            <p:nvPr/>
          </p:nvGrpSpPr>
          <p:grpSpPr bwMode="auto">
            <a:xfrm>
              <a:off x="1586" y="3313"/>
              <a:ext cx="270" cy="153"/>
              <a:chOff x="5065" y="1931"/>
              <a:chExt cx="304" cy="204"/>
            </a:xfrm>
          </p:grpSpPr>
          <p:sp>
            <p:nvSpPr>
              <p:cNvPr id="18461" name="AutoShape 16"/>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18462" name="Line 17"/>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18463" name="Line 18"/>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18455" name="Line 19"/>
            <p:cNvSpPr>
              <a:spLocks noChangeShapeType="1"/>
            </p:cNvSpPr>
            <p:nvPr/>
          </p:nvSpPr>
          <p:spPr bwMode="auto">
            <a:xfrm>
              <a:off x="576" y="2998"/>
              <a:ext cx="305" cy="0"/>
            </a:xfrm>
            <a:prstGeom prst="line">
              <a:avLst/>
            </a:prstGeom>
            <a:noFill/>
            <a:ln w="12700">
              <a:solidFill>
                <a:schemeClr val="tx1"/>
              </a:solidFill>
              <a:round/>
              <a:headEnd/>
              <a:tailEnd/>
            </a:ln>
          </p:spPr>
          <p:txBody>
            <a:bodyPr/>
            <a:lstStyle/>
            <a:p>
              <a:endParaRPr lang="zh-CN" altLang="en-US"/>
            </a:p>
          </p:txBody>
        </p:sp>
        <p:sp>
          <p:nvSpPr>
            <p:cNvPr id="18456" name="Line 20"/>
            <p:cNvSpPr>
              <a:spLocks noChangeShapeType="1"/>
            </p:cNvSpPr>
            <p:nvPr/>
          </p:nvSpPr>
          <p:spPr bwMode="auto">
            <a:xfrm>
              <a:off x="576" y="2998"/>
              <a:ext cx="0" cy="229"/>
            </a:xfrm>
            <a:prstGeom prst="line">
              <a:avLst/>
            </a:prstGeom>
            <a:noFill/>
            <a:ln w="12700">
              <a:solidFill>
                <a:schemeClr val="tx1"/>
              </a:solidFill>
              <a:round/>
              <a:headEnd/>
              <a:tailEnd/>
            </a:ln>
          </p:spPr>
          <p:txBody>
            <a:bodyPr/>
            <a:lstStyle/>
            <a:p>
              <a:endParaRPr lang="zh-CN" altLang="en-US"/>
            </a:p>
          </p:txBody>
        </p:sp>
        <p:sp>
          <p:nvSpPr>
            <p:cNvPr id="18457" name="Line 21"/>
            <p:cNvSpPr>
              <a:spLocks noChangeShapeType="1"/>
            </p:cNvSpPr>
            <p:nvPr/>
          </p:nvSpPr>
          <p:spPr bwMode="auto">
            <a:xfrm>
              <a:off x="576" y="3329"/>
              <a:ext cx="0" cy="431"/>
            </a:xfrm>
            <a:prstGeom prst="line">
              <a:avLst/>
            </a:prstGeom>
            <a:noFill/>
            <a:ln w="12700">
              <a:solidFill>
                <a:schemeClr val="tx1"/>
              </a:solidFill>
              <a:round/>
              <a:headEnd/>
              <a:tailEnd/>
            </a:ln>
          </p:spPr>
          <p:txBody>
            <a:bodyPr/>
            <a:lstStyle/>
            <a:p>
              <a:endParaRPr lang="zh-CN" altLang="en-US"/>
            </a:p>
          </p:txBody>
        </p:sp>
        <p:sp>
          <p:nvSpPr>
            <p:cNvPr id="18458" name="Line 22"/>
            <p:cNvSpPr>
              <a:spLocks noChangeShapeType="1"/>
            </p:cNvSpPr>
            <p:nvPr/>
          </p:nvSpPr>
          <p:spPr bwMode="auto">
            <a:xfrm>
              <a:off x="577" y="3760"/>
              <a:ext cx="1168" cy="0"/>
            </a:xfrm>
            <a:prstGeom prst="line">
              <a:avLst/>
            </a:prstGeom>
            <a:noFill/>
            <a:ln w="12700">
              <a:solidFill>
                <a:schemeClr val="tx1"/>
              </a:solidFill>
              <a:round/>
              <a:headEnd/>
              <a:tailEnd/>
            </a:ln>
          </p:spPr>
          <p:txBody>
            <a:bodyPr/>
            <a:lstStyle/>
            <a:p>
              <a:endParaRPr lang="zh-CN" altLang="en-US"/>
            </a:p>
          </p:txBody>
        </p:sp>
        <p:sp>
          <p:nvSpPr>
            <p:cNvPr id="18459" name="Line 23"/>
            <p:cNvSpPr>
              <a:spLocks noChangeShapeType="1"/>
            </p:cNvSpPr>
            <p:nvPr/>
          </p:nvSpPr>
          <p:spPr bwMode="auto">
            <a:xfrm>
              <a:off x="1160" y="2998"/>
              <a:ext cx="585" cy="0"/>
            </a:xfrm>
            <a:prstGeom prst="line">
              <a:avLst/>
            </a:prstGeom>
            <a:noFill/>
            <a:ln w="12700">
              <a:solidFill>
                <a:schemeClr val="tx1"/>
              </a:solidFill>
              <a:round/>
              <a:headEnd/>
              <a:tailEnd/>
            </a:ln>
          </p:spPr>
          <p:txBody>
            <a:bodyPr/>
            <a:lstStyle/>
            <a:p>
              <a:endParaRPr lang="zh-CN" altLang="en-US"/>
            </a:p>
          </p:txBody>
        </p:sp>
        <p:sp>
          <p:nvSpPr>
            <p:cNvPr id="18460" name="Line 24"/>
            <p:cNvSpPr>
              <a:spLocks noChangeShapeType="1"/>
            </p:cNvSpPr>
            <p:nvPr/>
          </p:nvSpPr>
          <p:spPr bwMode="auto">
            <a:xfrm>
              <a:off x="1745" y="2998"/>
              <a:ext cx="0" cy="762"/>
            </a:xfrm>
            <a:prstGeom prst="line">
              <a:avLst/>
            </a:prstGeom>
            <a:noFill/>
            <a:ln w="12700">
              <a:solidFill>
                <a:schemeClr val="tx1"/>
              </a:solidFill>
              <a:round/>
              <a:headEnd/>
              <a:tailEnd/>
            </a:ln>
          </p:spPr>
          <p:txBody>
            <a:bodyPr/>
            <a:lstStyle/>
            <a:p>
              <a:endParaRPr lang="zh-CN" altLang="en-US"/>
            </a:p>
          </p:txBody>
        </p:sp>
        <p:graphicFrame>
          <p:nvGraphicFramePr>
            <p:cNvPr id="18440" name="Object 25"/>
            <p:cNvGraphicFramePr>
              <a:graphicFrameLocks noChangeAspect="1"/>
            </p:cNvGraphicFramePr>
            <p:nvPr/>
          </p:nvGraphicFramePr>
          <p:xfrm>
            <a:off x="116" y="3125"/>
            <a:ext cx="300" cy="240"/>
          </p:xfrm>
          <a:graphic>
            <a:graphicData uri="http://schemas.openxmlformats.org/presentationml/2006/ole">
              <p:oleObj spid="_x0000_s18440" name="公式" r:id="rId10" imgW="266353" imgH="215619" progId="Equation.3">
                <p:embed/>
              </p:oleObj>
            </a:graphicData>
          </a:graphic>
        </p:graphicFrame>
        <p:graphicFrame>
          <p:nvGraphicFramePr>
            <p:cNvPr id="18441" name="Object 26"/>
            <p:cNvGraphicFramePr>
              <a:graphicFrameLocks noChangeAspect="1"/>
            </p:cNvGraphicFramePr>
            <p:nvPr/>
          </p:nvGraphicFramePr>
          <p:xfrm>
            <a:off x="940" y="2722"/>
            <a:ext cx="187" cy="190"/>
          </p:xfrm>
          <a:graphic>
            <a:graphicData uri="http://schemas.openxmlformats.org/presentationml/2006/ole">
              <p:oleObj spid="_x0000_s18441" name="公式" r:id="rId11" imgW="164885" imgH="164885"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41"/>
                                        </p:tgtEl>
                                        <p:attrNameLst>
                                          <p:attrName>style.visibility</p:attrName>
                                        </p:attrNameLst>
                                      </p:cBhvr>
                                      <p:to>
                                        <p:strVal val="visible"/>
                                      </p:to>
                                    </p:set>
                                    <p:animEffect transition="in" filter="blinds(horizontal)">
                                      <p:cBhvr>
                                        <p:cTn id="7" dur="500"/>
                                        <p:tgtEl>
                                          <p:spTgt spid="193541"/>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blinds(horizontal)">
                                      <p:cBhvr>
                                        <p:cTn id="12" dur="500"/>
                                        <p:tgtEl>
                                          <p:spTgt spid="193540"/>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93543"/>
                                        </p:tgtEl>
                                        <p:attrNameLst>
                                          <p:attrName>style.visibility</p:attrName>
                                        </p:attrNameLst>
                                      </p:cBhvr>
                                      <p:to>
                                        <p:strVal val="visible"/>
                                      </p:to>
                                    </p:set>
                                    <p:animEffect transition="in" filter="blinds(horizontal)">
                                      <p:cBhvr>
                                        <p:cTn id="15" dur="500"/>
                                        <p:tgtEl>
                                          <p:spTgt spid="1935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3544"/>
                                        </p:tgtEl>
                                        <p:attrNameLst>
                                          <p:attrName>style.visibility</p:attrName>
                                        </p:attrNameLst>
                                      </p:cBhvr>
                                      <p:to>
                                        <p:strVal val="visible"/>
                                      </p:to>
                                    </p:set>
                                    <p:animEffect transition="in" filter="blinds(horizontal)">
                                      <p:cBhvr>
                                        <p:cTn id="20" dur="500"/>
                                        <p:tgtEl>
                                          <p:spTgt spid="193544"/>
                                        </p:tgtEl>
                                      </p:cBhvr>
                                    </p:animEffect>
                                  </p:childTnLst>
                                  <p:subTnLst>
                                    <p:audio>
                                      <p:cMediaNode>
                                        <p:cTn display="0" masterRel="sameClick">
                                          <p:stCondLst>
                                            <p:cond evt="begin" delay="0">
                                              <p:tn val="18"/>
                                            </p:cond>
                                          </p:stCondLst>
                                          <p:endCondLst>
                                            <p:cond evt="onStopAudio" delay="0">
                                              <p:tgtEl>
                                                <p:sldTgt/>
                                              </p:tgtEl>
                                            </p:cond>
                                          </p:endCondLst>
                                        </p:cTn>
                                        <p:tgtEl>
                                          <p:sndTgt r:embed="rId3" name="chimes.wav" builtIn="1"/>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3546"/>
                                        </p:tgtEl>
                                        <p:attrNameLst>
                                          <p:attrName>style.visibility</p:attrName>
                                        </p:attrNameLst>
                                      </p:cBhvr>
                                      <p:to>
                                        <p:strVal val="visible"/>
                                      </p:to>
                                    </p:set>
                                    <p:animEffect transition="in" filter="blinds(horizontal)">
                                      <p:cBhvr>
                                        <p:cTn id="25" dur="500"/>
                                        <p:tgtEl>
                                          <p:spTgt spid="193546"/>
                                        </p:tgtEl>
                                      </p:cBhvr>
                                    </p:animEffect>
                                  </p:childTnLst>
                                  <p:subTnLst>
                                    <p:audio>
                                      <p:cMediaNode>
                                        <p:cTn display="0" masterRel="sameClick">
                                          <p:stCondLst>
                                            <p:cond evt="begin" delay="0">
                                              <p:tn val="23"/>
                                            </p:cond>
                                          </p:stCondLst>
                                          <p:endCondLst>
                                            <p:cond evt="onStopAudio" delay="0">
                                              <p:tgtEl>
                                                <p:sldTgt/>
                                              </p:tgtEl>
                                            </p:cond>
                                          </p:endCondLst>
                                        </p:cTn>
                                        <p:tgtEl>
                                          <p:sndTgt r:embed="rId3" name="chimes.wav" builtIn="1"/>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3547"/>
                                        </p:tgtEl>
                                        <p:attrNameLst>
                                          <p:attrName>style.visibility</p:attrName>
                                        </p:attrNameLst>
                                      </p:cBhvr>
                                      <p:to>
                                        <p:strVal val="visible"/>
                                      </p:to>
                                    </p:set>
                                    <p:animEffect transition="in" filter="blinds(horizontal)">
                                      <p:cBhvr>
                                        <p:cTn id="30" dur="500"/>
                                        <p:tgtEl>
                                          <p:spTgt spid="193547"/>
                                        </p:tgtEl>
                                      </p:cBhvr>
                                    </p:animEffect>
                                  </p:childTnLst>
                                  <p:subTnLst>
                                    <p:audio>
                                      <p:cMediaNode>
                                        <p:cTn display="0" masterRel="sameClick">
                                          <p:stCondLst>
                                            <p:cond evt="begin" delay="0">
                                              <p:tn val="28"/>
                                            </p:cond>
                                          </p:stCondLst>
                                          <p:endCondLst>
                                            <p:cond evt="onStopAudio" delay="0">
                                              <p:tgtEl>
                                                <p:sldTgt/>
                                              </p:tgtEl>
                                            </p:cond>
                                          </p:endCondLst>
                                        </p:cTn>
                                        <p:tgtEl>
                                          <p:sndTgt r:embed="rId3" name="chimes.wav" builtIn="1"/>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3552"/>
                                        </p:tgtEl>
                                        <p:attrNameLst>
                                          <p:attrName>style.visibility</p:attrName>
                                        </p:attrNameLst>
                                      </p:cBhvr>
                                      <p:to>
                                        <p:strVal val="visible"/>
                                      </p:to>
                                    </p:set>
                                    <p:animEffect transition="in" filter="blinds(horizontal)">
                                      <p:cBhvr>
                                        <p:cTn id="35" dur="500"/>
                                        <p:tgtEl>
                                          <p:spTgt spid="193552"/>
                                        </p:tgtEl>
                                      </p:cBhvr>
                                    </p:animEffect>
                                  </p:childTnLst>
                                  <p:subTnLst>
                                    <p:audio>
                                      <p:cMediaNode>
                                        <p:cTn display="0" masterRel="sameClick">
                                          <p:stCondLst>
                                            <p:cond evt="begin" delay="0">
                                              <p:tn val="33"/>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animBg="1"/>
      <p:bldP spid="193543" grpId="0"/>
      <p:bldP spid="193544" grpId="0" animBg="1"/>
      <p:bldP spid="193547" grpId="0" animBg="1"/>
      <p:bldP spid="19355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4" name="日期占位符 1"/>
          <p:cNvSpPr>
            <a:spLocks noGrp="1"/>
          </p:cNvSpPr>
          <p:nvPr>
            <p:ph type="dt" sz="quarter" idx="10"/>
          </p:nvPr>
        </p:nvSpPr>
        <p:spPr>
          <a:xfrm>
            <a:off x="547688" y="6445250"/>
            <a:ext cx="2133600" cy="476250"/>
          </a:xfrm>
          <a:noFill/>
        </p:spPr>
        <p:txBody>
          <a:bodyPr/>
          <a:lstStyle/>
          <a:p>
            <a:fld id="{164D276A-9E5C-406B-A426-274404155AB5}" type="datetime1">
              <a:rPr lang="zh-CN" altLang="en-US" smtClean="0">
                <a:latin typeface="Arial" pitchFamily="34" charset="0"/>
              </a:rPr>
              <a:pPr/>
              <a:t>2019-9-18</a:t>
            </a:fld>
            <a:endParaRPr lang="en-US" altLang="zh-CN" smtClean="0">
              <a:latin typeface="Arial" pitchFamily="34" charset="0"/>
            </a:endParaRPr>
          </a:p>
        </p:txBody>
      </p:sp>
      <p:sp>
        <p:nvSpPr>
          <p:cNvPr id="19475" name="页脚占位符 2"/>
          <p:cNvSpPr>
            <a:spLocks noGrp="1"/>
          </p:cNvSpPr>
          <p:nvPr>
            <p:ph type="ftr" sz="quarter" idx="11"/>
          </p:nvPr>
        </p:nvSpPr>
        <p:spPr>
          <a:xfrm>
            <a:off x="3214688" y="6445250"/>
            <a:ext cx="2895600" cy="476250"/>
          </a:xfrm>
          <a:noFill/>
        </p:spPr>
        <p:txBody>
          <a:bodyPr/>
          <a:lstStyle/>
          <a:p>
            <a:r>
              <a:rPr lang="en-US" altLang="zh-CN" smtClean="0">
                <a:latin typeface="Arial" pitchFamily="34" charset="0"/>
              </a:rPr>
              <a:t>电工电子教研室</a:t>
            </a:r>
          </a:p>
        </p:txBody>
      </p:sp>
      <p:sp>
        <p:nvSpPr>
          <p:cNvPr id="19476" name="灯片编号占位符 3"/>
          <p:cNvSpPr>
            <a:spLocks noGrp="1"/>
          </p:cNvSpPr>
          <p:nvPr>
            <p:ph type="sldNum" sz="quarter" idx="12"/>
          </p:nvPr>
        </p:nvSpPr>
        <p:spPr>
          <a:xfrm>
            <a:off x="6643688" y="6445250"/>
            <a:ext cx="2133600" cy="476250"/>
          </a:xfrm>
          <a:noFill/>
        </p:spPr>
        <p:txBody>
          <a:bodyPr/>
          <a:lstStyle/>
          <a:p>
            <a:fld id="{BD412907-10EA-4381-A06D-066F86B8260A}" type="slidenum">
              <a:rPr lang="en-US" altLang="zh-CN" smtClean="0">
                <a:latin typeface="Arial" pitchFamily="34" charset="0"/>
              </a:rPr>
              <a:pPr/>
              <a:t>56</a:t>
            </a:fld>
            <a:endParaRPr lang="en-US" altLang="zh-CN" smtClean="0">
              <a:latin typeface="Arial" pitchFamily="34" charset="0"/>
            </a:endParaRPr>
          </a:p>
        </p:txBody>
      </p:sp>
      <p:sp>
        <p:nvSpPr>
          <p:cNvPr id="19477" name="Text Box 4"/>
          <p:cNvSpPr txBox="1">
            <a:spLocks noChangeArrowheads="1"/>
          </p:cNvSpPr>
          <p:nvPr/>
        </p:nvSpPr>
        <p:spPr bwMode="auto">
          <a:xfrm>
            <a:off x="95250" y="122238"/>
            <a:ext cx="6453188" cy="54927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3000" b="1"/>
              <a:t>3.4.2</a:t>
            </a:r>
            <a:r>
              <a:rPr lang="zh-CN" altLang="en-US" sz="3000" b="1"/>
              <a:t>二极管电路的简化模型分析方法</a:t>
            </a:r>
          </a:p>
        </p:txBody>
      </p:sp>
      <p:sp>
        <p:nvSpPr>
          <p:cNvPr id="19478" name="Text Box 5"/>
          <p:cNvSpPr txBox="1">
            <a:spLocks noChangeArrowheads="1"/>
          </p:cNvSpPr>
          <p:nvPr/>
        </p:nvSpPr>
        <p:spPr bwMode="auto">
          <a:xfrm>
            <a:off x="206375" y="650875"/>
            <a:ext cx="3816350" cy="46355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400" b="1"/>
              <a:t>1.</a:t>
            </a:r>
            <a:r>
              <a:rPr lang="zh-CN" altLang="en-US" sz="2400" b="1"/>
              <a:t>二极管</a:t>
            </a:r>
            <a:r>
              <a:rPr lang="en-US" altLang="zh-CN" sz="2400" b="1"/>
              <a:t>V-I</a:t>
            </a:r>
            <a:r>
              <a:rPr lang="zh-CN" altLang="en-US" sz="2400" b="1"/>
              <a:t>特性的建模</a:t>
            </a:r>
            <a:endParaRPr lang="zh-CN" altLang="en-US" sz="2400" b="1" baseline="-25000"/>
          </a:p>
        </p:txBody>
      </p:sp>
      <p:sp>
        <p:nvSpPr>
          <p:cNvPr id="194566" name="Text Box 6"/>
          <p:cNvSpPr txBox="1">
            <a:spLocks noChangeArrowheads="1"/>
          </p:cNvSpPr>
          <p:nvPr/>
        </p:nvSpPr>
        <p:spPr bwMode="auto">
          <a:xfrm>
            <a:off x="325438" y="2397125"/>
            <a:ext cx="1774825" cy="45720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400" b="1">
                <a:latin typeface="宋体" pitchFamily="2" charset="-122"/>
              </a:rPr>
              <a:t>⑴</a:t>
            </a:r>
            <a:r>
              <a:rPr lang="zh-CN" altLang="en-US" sz="2400" b="1"/>
              <a:t>理想模型</a:t>
            </a:r>
            <a:endParaRPr lang="zh-CN" altLang="en-US" sz="2400" b="1" baseline="-25000"/>
          </a:p>
        </p:txBody>
      </p:sp>
      <p:grpSp>
        <p:nvGrpSpPr>
          <p:cNvPr id="2" name="Group 30"/>
          <p:cNvGrpSpPr>
            <a:grpSpLocks/>
          </p:cNvGrpSpPr>
          <p:nvPr/>
        </p:nvGrpSpPr>
        <p:grpSpPr bwMode="auto">
          <a:xfrm>
            <a:off x="266700" y="3030538"/>
            <a:ext cx="2789238" cy="2581275"/>
            <a:chOff x="111" y="1246"/>
            <a:chExt cx="1757" cy="1626"/>
          </a:xfrm>
        </p:grpSpPr>
        <p:sp>
          <p:nvSpPr>
            <p:cNvPr id="19516" name="Line 12"/>
            <p:cNvSpPr>
              <a:spLocks noChangeShapeType="1"/>
            </p:cNvSpPr>
            <p:nvPr/>
          </p:nvSpPr>
          <p:spPr bwMode="auto">
            <a:xfrm flipV="1">
              <a:off x="696" y="1314"/>
              <a:ext cx="0" cy="1354"/>
            </a:xfrm>
            <a:prstGeom prst="line">
              <a:avLst/>
            </a:prstGeom>
            <a:noFill/>
            <a:ln w="12700">
              <a:solidFill>
                <a:schemeClr val="tx1"/>
              </a:solidFill>
              <a:round/>
              <a:headEnd/>
              <a:tailEnd type="triangle" w="med" len="med"/>
            </a:ln>
          </p:spPr>
          <p:txBody>
            <a:bodyPr/>
            <a:lstStyle/>
            <a:p>
              <a:endParaRPr lang="zh-CN" altLang="en-US"/>
            </a:p>
          </p:txBody>
        </p:sp>
        <p:sp>
          <p:nvSpPr>
            <p:cNvPr id="19517" name="Line 13"/>
            <p:cNvSpPr>
              <a:spLocks noChangeShapeType="1"/>
            </p:cNvSpPr>
            <p:nvPr/>
          </p:nvSpPr>
          <p:spPr bwMode="auto">
            <a:xfrm>
              <a:off x="111" y="2681"/>
              <a:ext cx="1676"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19471" name="Object 14"/>
            <p:cNvGraphicFramePr>
              <a:graphicFrameLocks noChangeAspect="1"/>
            </p:cNvGraphicFramePr>
            <p:nvPr/>
          </p:nvGraphicFramePr>
          <p:xfrm>
            <a:off x="473" y="1246"/>
            <a:ext cx="171" cy="190"/>
          </p:xfrm>
          <a:graphic>
            <a:graphicData uri="http://schemas.openxmlformats.org/presentationml/2006/ole">
              <p:oleObj spid="_x0000_s19471" name="公式" r:id="rId6" imgW="164885" imgH="215619" progId="Equation.3">
                <p:embed/>
              </p:oleObj>
            </a:graphicData>
          </a:graphic>
        </p:graphicFrame>
        <p:graphicFrame>
          <p:nvGraphicFramePr>
            <p:cNvPr id="19472" name="Object 15"/>
            <p:cNvGraphicFramePr>
              <a:graphicFrameLocks noChangeAspect="1"/>
            </p:cNvGraphicFramePr>
            <p:nvPr/>
          </p:nvGraphicFramePr>
          <p:xfrm>
            <a:off x="1654" y="2693"/>
            <a:ext cx="214" cy="179"/>
          </p:xfrm>
          <a:graphic>
            <a:graphicData uri="http://schemas.openxmlformats.org/presentationml/2006/ole">
              <p:oleObj spid="_x0000_s19472" name="公式" r:id="rId7" imgW="190335" imgH="215713" progId="Equation.3">
                <p:embed/>
              </p:oleObj>
            </a:graphicData>
          </a:graphic>
        </p:graphicFrame>
        <p:graphicFrame>
          <p:nvGraphicFramePr>
            <p:cNvPr id="19473" name="Object 16"/>
            <p:cNvGraphicFramePr>
              <a:graphicFrameLocks noChangeAspect="1"/>
            </p:cNvGraphicFramePr>
            <p:nvPr/>
          </p:nvGraphicFramePr>
          <p:xfrm>
            <a:off x="618" y="2714"/>
            <a:ext cx="178" cy="144"/>
          </p:xfrm>
          <a:graphic>
            <a:graphicData uri="http://schemas.openxmlformats.org/presentationml/2006/ole">
              <p:oleObj spid="_x0000_s19473" name="公式" r:id="rId8" imgW="126835" imgH="139518" progId="Equation.3">
                <p:embed/>
              </p:oleObj>
            </a:graphicData>
          </a:graphic>
        </p:graphicFrame>
        <p:sp>
          <p:nvSpPr>
            <p:cNvPr id="19518" name="Line 17"/>
            <p:cNvSpPr>
              <a:spLocks noChangeShapeType="1"/>
            </p:cNvSpPr>
            <p:nvPr/>
          </p:nvSpPr>
          <p:spPr bwMode="auto">
            <a:xfrm>
              <a:off x="238" y="2681"/>
              <a:ext cx="458" cy="0"/>
            </a:xfrm>
            <a:prstGeom prst="line">
              <a:avLst/>
            </a:prstGeom>
            <a:noFill/>
            <a:ln w="38100">
              <a:solidFill>
                <a:srgbClr val="3366FF"/>
              </a:solidFill>
              <a:round/>
              <a:headEnd/>
              <a:tailEnd/>
            </a:ln>
          </p:spPr>
          <p:txBody>
            <a:bodyPr/>
            <a:lstStyle/>
            <a:p>
              <a:endParaRPr lang="zh-CN" altLang="en-US"/>
            </a:p>
          </p:txBody>
        </p:sp>
        <p:sp>
          <p:nvSpPr>
            <p:cNvPr id="19519" name="Line 18"/>
            <p:cNvSpPr>
              <a:spLocks noChangeShapeType="1"/>
            </p:cNvSpPr>
            <p:nvPr/>
          </p:nvSpPr>
          <p:spPr bwMode="auto">
            <a:xfrm>
              <a:off x="696" y="2681"/>
              <a:ext cx="431" cy="0"/>
            </a:xfrm>
            <a:prstGeom prst="line">
              <a:avLst/>
            </a:prstGeom>
            <a:noFill/>
            <a:ln w="25400">
              <a:solidFill>
                <a:srgbClr val="339966"/>
              </a:solidFill>
              <a:prstDash val="lgDash"/>
              <a:round/>
              <a:headEnd/>
              <a:tailEnd/>
            </a:ln>
          </p:spPr>
          <p:txBody>
            <a:bodyPr/>
            <a:lstStyle/>
            <a:p>
              <a:endParaRPr lang="zh-CN" altLang="en-US"/>
            </a:p>
          </p:txBody>
        </p:sp>
        <p:sp>
          <p:nvSpPr>
            <p:cNvPr id="19520" name="Freeform 19"/>
            <p:cNvSpPr>
              <a:spLocks/>
            </p:cNvSpPr>
            <p:nvPr/>
          </p:nvSpPr>
          <p:spPr bwMode="auto">
            <a:xfrm>
              <a:off x="1102" y="1639"/>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25400">
              <a:solidFill>
                <a:srgbClr val="339966"/>
              </a:solidFill>
              <a:prstDash val="lgDash"/>
              <a:round/>
              <a:headEnd/>
              <a:tailEnd/>
            </a:ln>
          </p:spPr>
          <p:txBody>
            <a:bodyPr/>
            <a:lstStyle/>
            <a:p>
              <a:endParaRPr lang="zh-CN" altLang="en-US"/>
            </a:p>
          </p:txBody>
        </p:sp>
        <p:sp>
          <p:nvSpPr>
            <p:cNvPr id="19521" name="Line 29"/>
            <p:cNvSpPr>
              <a:spLocks noChangeShapeType="1"/>
            </p:cNvSpPr>
            <p:nvPr/>
          </p:nvSpPr>
          <p:spPr bwMode="auto">
            <a:xfrm flipV="1">
              <a:off x="695" y="1627"/>
              <a:ext cx="0" cy="1041"/>
            </a:xfrm>
            <a:prstGeom prst="line">
              <a:avLst/>
            </a:prstGeom>
            <a:noFill/>
            <a:ln w="38100">
              <a:solidFill>
                <a:srgbClr val="FF00FF"/>
              </a:solidFill>
              <a:round/>
              <a:headEnd/>
              <a:tailEnd/>
            </a:ln>
          </p:spPr>
          <p:txBody>
            <a:bodyPr/>
            <a:lstStyle/>
            <a:p>
              <a:endParaRPr lang="zh-CN" altLang="en-US"/>
            </a:p>
          </p:txBody>
        </p:sp>
      </p:grpSp>
      <p:grpSp>
        <p:nvGrpSpPr>
          <p:cNvPr id="3" name="Group 63"/>
          <p:cNvGrpSpPr>
            <a:grpSpLocks/>
          </p:cNvGrpSpPr>
          <p:nvPr/>
        </p:nvGrpSpPr>
        <p:grpSpPr bwMode="auto">
          <a:xfrm>
            <a:off x="4002088" y="3732213"/>
            <a:ext cx="1628775" cy="1443037"/>
            <a:chOff x="2169" y="1601"/>
            <a:chExt cx="1026" cy="909"/>
          </a:xfrm>
        </p:grpSpPr>
        <p:grpSp>
          <p:nvGrpSpPr>
            <p:cNvPr id="19507" name="Group 40"/>
            <p:cNvGrpSpPr>
              <a:grpSpLocks/>
            </p:cNvGrpSpPr>
            <p:nvPr/>
          </p:nvGrpSpPr>
          <p:grpSpPr bwMode="auto">
            <a:xfrm>
              <a:off x="2169" y="1855"/>
              <a:ext cx="1026" cy="304"/>
              <a:chOff x="2591" y="1855"/>
              <a:chExt cx="1026" cy="304"/>
            </a:xfrm>
          </p:grpSpPr>
          <p:sp>
            <p:nvSpPr>
              <p:cNvPr id="19509" name="Oval 31"/>
              <p:cNvSpPr>
                <a:spLocks noChangeArrowheads="1"/>
              </p:cNvSpPr>
              <p:nvPr/>
            </p:nvSpPr>
            <p:spPr bwMode="auto">
              <a:xfrm>
                <a:off x="2591" y="19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19510" name="Oval 32"/>
              <p:cNvSpPr>
                <a:spLocks noChangeArrowheads="1"/>
              </p:cNvSpPr>
              <p:nvPr/>
            </p:nvSpPr>
            <p:spPr bwMode="auto">
              <a:xfrm>
                <a:off x="3549" y="19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19511" name="Line 33"/>
              <p:cNvSpPr>
                <a:spLocks noChangeShapeType="1"/>
              </p:cNvSpPr>
              <p:nvPr/>
            </p:nvSpPr>
            <p:spPr bwMode="auto">
              <a:xfrm rot="5400000">
                <a:off x="3109" y="1550"/>
                <a:ext cx="0" cy="915"/>
              </a:xfrm>
              <a:prstGeom prst="line">
                <a:avLst/>
              </a:prstGeom>
              <a:noFill/>
              <a:ln w="25400">
                <a:solidFill>
                  <a:schemeClr val="tx1"/>
                </a:solidFill>
                <a:round/>
                <a:headEnd/>
                <a:tailEnd/>
              </a:ln>
            </p:spPr>
            <p:txBody>
              <a:bodyPr/>
              <a:lstStyle/>
              <a:p>
                <a:endParaRPr lang="zh-CN" altLang="en-US"/>
              </a:p>
            </p:txBody>
          </p:sp>
          <p:grpSp>
            <p:nvGrpSpPr>
              <p:cNvPr id="19512" name="Group 34"/>
              <p:cNvGrpSpPr>
                <a:grpSpLocks/>
              </p:cNvGrpSpPr>
              <p:nvPr/>
            </p:nvGrpSpPr>
            <p:grpSpPr bwMode="auto">
              <a:xfrm rot="-5400000">
                <a:off x="2931" y="1905"/>
                <a:ext cx="304" cy="204"/>
                <a:chOff x="5065" y="1931"/>
                <a:chExt cx="304" cy="204"/>
              </a:xfrm>
            </p:grpSpPr>
            <p:sp>
              <p:nvSpPr>
                <p:cNvPr id="19513" name="AutoShape 35"/>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19514" name="Line 36"/>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19515" name="Line 37"/>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pSp>
        <p:graphicFrame>
          <p:nvGraphicFramePr>
            <p:cNvPr id="19467" name="Object 42"/>
            <p:cNvGraphicFramePr>
              <a:graphicFrameLocks noChangeAspect="1"/>
            </p:cNvGraphicFramePr>
            <p:nvPr/>
          </p:nvGraphicFramePr>
          <p:xfrm>
            <a:off x="2575" y="2262"/>
            <a:ext cx="187" cy="248"/>
          </p:xfrm>
          <a:graphic>
            <a:graphicData uri="http://schemas.openxmlformats.org/presentationml/2006/ole">
              <p:oleObj spid="_x0000_s19467" name="公式" r:id="rId9" imgW="164885" imgH="215619" progId="Equation.3">
                <p:embed/>
              </p:oleObj>
            </a:graphicData>
          </a:graphic>
        </p:graphicFrame>
        <p:graphicFrame>
          <p:nvGraphicFramePr>
            <p:cNvPr id="19468" name="Object 44"/>
            <p:cNvGraphicFramePr>
              <a:graphicFrameLocks noChangeAspect="1"/>
            </p:cNvGraphicFramePr>
            <p:nvPr/>
          </p:nvGraphicFramePr>
          <p:xfrm>
            <a:off x="2397" y="1729"/>
            <a:ext cx="102" cy="101"/>
          </p:xfrm>
          <a:graphic>
            <a:graphicData uri="http://schemas.openxmlformats.org/presentationml/2006/ole">
              <p:oleObj spid="_x0000_s19468" name="公式" r:id="rId10" imgW="139700" imgH="139700" progId="Equation.3">
                <p:embed/>
              </p:oleObj>
            </a:graphicData>
          </a:graphic>
        </p:graphicFrame>
        <p:graphicFrame>
          <p:nvGraphicFramePr>
            <p:cNvPr id="19469" name="Object 45"/>
            <p:cNvGraphicFramePr>
              <a:graphicFrameLocks noChangeAspect="1"/>
            </p:cNvGraphicFramePr>
            <p:nvPr/>
          </p:nvGraphicFramePr>
          <p:xfrm>
            <a:off x="2859" y="1737"/>
            <a:ext cx="173" cy="93"/>
          </p:xfrm>
          <a:graphic>
            <a:graphicData uri="http://schemas.openxmlformats.org/presentationml/2006/ole">
              <p:oleObj spid="_x0000_s19469" name="公式" r:id="rId11" imgW="139518" imgH="76101" progId="Equation.3">
                <p:embed/>
              </p:oleObj>
            </a:graphicData>
          </a:graphic>
        </p:graphicFrame>
        <p:graphicFrame>
          <p:nvGraphicFramePr>
            <p:cNvPr id="19470" name="Object 46"/>
            <p:cNvGraphicFramePr>
              <a:graphicFrameLocks noChangeAspect="1"/>
            </p:cNvGraphicFramePr>
            <p:nvPr/>
          </p:nvGraphicFramePr>
          <p:xfrm>
            <a:off x="2590" y="1601"/>
            <a:ext cx="214" cy="240"/>
          </p:xfrm>
          <a:graphic>
            <a:graphicData uri="http://schemas.openxmlformats.org/presentationml/2006/ole">
              <p:oleObj spid="_x0000_s19470" name="公式" r:id="rId12" imgW="190335" imgH="215713" progId="Equation.3">
                <p:embed/>
              </p:oleObj>
            </a:graphicData>
          </a:graphic>
        </p:graphicFrame>
        <p:sp>
          <p:nvSpPr>
            <p:cNvPr id="19508" name="Line 47"/>
            <p:cNvSpPr>
              <a:spLocks noChangeShapeType="1"/>
            </p:cNvSpPr>
            <p:nvPr/>
          </p:nvSpPr>
          <p:spPr bwMode="auto">
            <a:xfrm>
              <a:off x="2474" y="2236"/>
              <a:ext cx="406" cy="0"/>
            </a:xfrm>
            <a:prstGeom prst="line">
              <a:avLst/>
            </a:prstGeom>
            <a:noFill/>
            <a:ln w="12700">
              <a:solidFill>
                <a:schemeClr val="tx1"/>
              </a:solidFill>
              <a:round/>
              <a:headEnd/>
              <a:tailEnd type="triangle" w="med" len="med"/>
            </a:ln>
          </p:spPr>
          <p:txBody>
            <a:bodyPr/>
            <a:lstStyle/>
            <a:p>
              <a:endParaRPr lang="zh-CN" altLang="en-US"/>
            </a:p>
          </p:txBody>
        </p:sp>
      </p:grpSp>
      <p:sp>
        <p:nvSpPr>
          <p:cNvPr id="194624" name="Text Box 64"/>
          <p:cNvSpPr txBox="1">
            <a:spLocks noChangeArrowheads="1"/>
          </p:cNvSpPr>
          <p:nvPr/>
        </p:nvSpPr>
        <p:spPr bwMode="auto">
          <a:xfrm>
            <a:off x="387350" y="5532438"/>
            <a:ext cx="229870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理想二极管</a:t>
            </a:r>
            <a:r>
              <a:rPr lang="en-US" altLang="zh-CN" sz="2000" b="1"/>
              <a:t>V-I</a:t>
            </a:r>
            <a:r>
              <a:rPr lang="zh-CN" altLang="en-US" sz="2000" b="1"/>
              <a:t>特性</a:t>
            </a:r>
          </a:p>
        </p:txBody>
      </p:sp>
      <p:sp>
        <p:nvSpPr>
          <p:cNvPr id="194625" name="Text Box 65"/>
          <p:cNvSpPr txBox="1">
            <a:spLocks noChangeArrowheads="1"/>
          </p:cNvSpPr>
          <p:nvPr/>
        </p:nvSpPr>
        <p:spPr bwMode="auto">
          <a:xfrm>
            <a:off x="3656013" y="5532438"/>
            <a:ext cx="249872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理想二极管代表符号</a:t>
            </a:r>
          </a:p>
        </p:txBody>
      </p:sp>
      <p:sp>
        <p:nvSpPr>
          <p:cNvPr id="194628" name="Line 68"/>
          <p:cNvSpPr>
            <a:spLocks noChangeShapeType="1"/>
          </p:cNvSpPr>
          <p:nvPr/>
        </p:nvSpPr>
        <p:spPr bwMode="auto">
          <a:xfrm flipV="1">
            <a:off x="1193800" y="3554413"/>
            <a:ext cx="606425" cy="604837"/>
          </a:xfrm>
          <a:prstGeom prst="line">
            <a:avLst/>
          </a:prstGeom>
          <a:noFill/>
          <a:ln w="12700">
            <a:solidFill>
              <a:srgbClr val="FF0000"/>
            </a:solidFill>
            <a:round/>
            <a:headEnd/>
            <a:tailEnd type="triangle" w="med" len="med"/>
          </a:ln>
        </p:spPr>
        <p:txBody>
          <a:bodyPr/>
          <a:lstStyle/>
          <a:p>
            <a:endParaRPr lang="zh-CN" altLang="en-US"/>
          </a:p>
        </p:txBody>
      </p:sp>
      <p:sp>
        <p:nvSpPr>
          <p:cNvPr id="194629" name="Text Box 69"/>
          <p:cNvSpPr txBox="1">
            <a:spLocks noChangeArrowheads="1"/>
          </p:cNvSpPr>
          <p:nvPr/>
        </p:nvSpPr>
        <p:spPr bwMode="auto">
          <a:xfrm>
            <a:off x="1638300" y="3190875"/>
            <a:ext cx="1652588"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正向压降为</a:t>
            </a:r>
            <a:r>
              <a:rPr lang="en-US" altLang="zh-CN" sz="2000" b="1"/>
              <a:t>0</a:t>
            </a:r>
          </a:p>
        </p:txBody>
      </p:sp>
      <p:sp>
        <p:nvSpPr>
          <p:cNvPr id="194630" name="Line 70"/>
          <p:cNvSpPr>
            <a:spLocks noChangeShapeType="1"/>
          </p:cNvSpPr>
          <p:nvPr/>
        </p:nvSpPr>
        <p:spPr bwMode="auto">
          <a:xfrm flipH="1" flipV="1">
            <a:off x="750888" y="4643438"/>
            <a:ext cx="161925" cy="644525"/>
          </a:xfrm>
          <a:prstGeom prst="line">
            <a:avLst/>
          </a:prstGeom>
          <a:noFill/>
          <a:ln w="12700">
            <a:solidFill>
              <a:srgbClr val="FF0000"/>
            </a:solidFill>
            <a:round/>
            <a:headEnd/>
            <a:tailEnd type="triangle" w="med" len="med"/>
          </a:ln>
        </p:spPr>
        <p:txBody>
          <a:bodyPr/>
          <a:lstStyle/>
          <a:p>
            <a:endParaRPr lang="zh-CN" altLang="en-US"/>
          </a:p>
        </p:txBody>
      </p:sp>
      <p:sp>
        <p:nvSpPr>
          <p:cNvPr id="194631" name="Text Box 71"/>
          <p:cNvSpPr txBox="1">
            <a:spLocks noChangeArrowheads="1"/>
          </p:cNvSpPr>
          <p:nvPr/>
        </p:nvSpPr>
        <p:spPr bwMode="auto">
          <a:xfrm>
            <a:off x="185738" y="3352800"/>
            <a:ext cx="806450" cy="13112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反向电阻为无穷大</a:t>
            </a:r>
          </a:p>
        </p:txBody>
      </p:sp>
      <p:grpSp>
        <p:nvGrpSpPr>
          <p:cNvPr id="6" name="Group 103"/>
          <p:cNvGrpSpPr>
            <a:grpSpLocks/>
          </p:cNvGrpSpPr>
          <p:nvPr/>
        </p:nvGrpSpPr>
        <p:grpSpPr bwMode="auto">
          <a:xfrm>
            <a:off x="6873875" y="2289175"/>
            <a:ext cx="1628775" cy="1290638"/>
            <a:chOff x="4242" y="687"/>
            <a:chExt cx="1026" cy="813"/>
          </a:xfrm>
        </p:grpSpPr>
        <p:sp>
          <p:nvSpPr>
            <p:cNvPr id="19501" name="Line 76"/>
            <p:cNvSpPr>
              <a:spLocks noChangeShapeType="1"/>
            </p:cNvSpPr>
            <p:nvPr/>
          </p:nvSpPr>
          <p:spPr bwMode="auto">
            <a:xfrm rot="5400000">
              <a:off x="4760" y="540"/>
              <a:ext cx="0" cy="915"/>
            </a:xfrm>
            <a:prstGeom prst="line">
              <a:avLst/>
            </a:prstGeom>
            <a:noFill/>
            <a:ln w="25400">
              <a:solidFill>
                <a:schemeClr val="tx1"/>
              </a:solidFill>
              <a:round/>
              <a:headEnd/>
              <a:tailEnd/>
            </a:ln>
          </p:spPr>
          <p:txBody>
            <a:bodyPr/>
            <a:lstStyle/>
            <a:p>
              <a:endParaRPr lang="zh-CN" altLang="en-US"/>
            </a:p>
          </p:txBody>
        </p:sp>
        <p:sp>
          <p:nvSpPr>
            <p:cNvPr id="19502" name="Oval 74"/>
            <p:cNvSpPr>
              <a:spLocks noChangeArrowheads="1"/>
            </p:cNvSpPr>
            <p:nvPr/>
          </p:nvSpPr>
          <p:spPr bwMode="auto">
            <a:xfrm>
              <a:off x="4242" y="96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19503" name="Oval 75"/>
            <p:cNvSpPr>
              <a:spLocks noChangeArrowheads="1"/>
            </p:cNvSpPr>
            <p:nvPr/>
          </p:nvSpPr>
          <p:spPr bwMode="auto">
            <a:xfrm>
              <a:off x="5200" y="964"/>
              <a:ext cx="68" cy="68"/>
            </a:xfrm>
            <a:prstGeom prst="ellipse">
              <a:avLst/>
            </a:prstGeom>
            <a:noFill/>
            <a:ln w="25400" algn="ctr">
              <a:solidFill>
                <a:schemeClr val="tx1"/>
              </a:solidFill>
              <a:round/>
              <a:headEnd/>
              <a:tailEnd/>
            </a:ln>
          </p:spPr>
          <p:txBody>
            <a:bodyPr wrap="none" anchor="ctr"/>
            <a:lstStyle/>
            <a:p>
              <a:endParaRPr lang="zh-CN" altLang="en-US"/>
            </a:p>
          </p:txBody>
        </p:sp>
        <p:graphicFrame>
          <p:nvGraphicFramePr>
            <p:cNvPr id="19463" name="Object 81"/>
            <p:cNvGraphicFramePr>
              <a:graphicFrameLocks noChangeAspect="1"/>
            </p:cNvGraphicFramePr>
            <p:nvPr/>
          </p:nvGraphicFramePr>
          <p:xfrm>
            <a:off x="4648" y="1252"/>
            <a:ext cx="187" cy="248"/>
          </p:xfrm>
          <a:graphic>
            <a:graphicData uri="http://schemas.openxmlformats.org/presentationml/2006/ole">
              <p:oleObj spid="_x0000_s19463" name="公式" r:id="rId13" imgW="164885" imgH="215619" progId="Equation.3">
                <p:embed/>
              </p:oleObj>
            </a:graphicData>
          </a:graphic>
        </p:graphicFrame>
        <p:graphicFrame>
          <p:nvGraphicFramePr>
            <p:cNvPr id="19464" name="Object 82"/>
            <p:cNvGraphicFramePr>
              <a:graphicFrameLocks noChangeAspect="1"/>
            </p:cNvGraphicFramePr>
            <p:nvPr/>
          </p:nvGraphicFramePr>
          <p:xfrm>
            <a:off x="4429" y="840"/>
            <a:ext cx="102" cy="101"/>
          </p:xfrm>
          <a:graphic>
            <a:graphicData uri="http://schemas.openxmlformats.org/presentationml/2006/ole">
              <p:oleObj spid="_x0000_s19464" name="公式" r:id="rId14" imgW="139700" imgH="139700" progId="Equation.3">
                <p:embed/>
              </p:oleObj>
            </a:graphicData>
          </a:graphic>
        </p:graphicFrame>
        <p:graphicFrame>
          <p:nvGraphicFramePr>
            <p:cNvPr id="19465" name="Object 83"/>
            <p:cNvGraphicFramePr>
              <a:graphicFrameLocks noChangeAspect="1"/>
            </p:cNvGraphicFramePr>
            <p:nvPr/>
          </p:nvGraphicFramePr>
          <p:xfrm>
            <a:off x="4993" y="839"/>
            <a:ext cx="173" cy="93"/>
          </p:xfrm>
          <a:graphic>
            <a:graphicData uri="http://schemas.openxmlformats.org/presentationml/2006/ole">
              <p:oleObj spid="_x0000_s19465" name="公式" r:id="rId15" imgW="139518" imgH="76101" progId="Equation.3">
                <p:embed/>
              </p:oleObj>
            </a:graphicData>
          </a:graphic>
        </p:graphicFrame>
        <p:graphicFrame>
          <p:nvGraphicFramePr>
            <p:cNvPr id="19466" name="Object 84"/>
            <p:cNvGraphicFramePr>
              <a:graphicFrameLocks noChangeAspect="1"/>
            </p:cNvGraphicFramePr>
            <p:nvPr/>
          </p:nvGraphicFramePr>
          <p:xfrm>
            <a:off x="4582" y="687"/>
            <a:ext cx="411" cy="203"/>
          </p:xfrm>
          <a:graphic>
            <a:graphicData uri="http://schemas.openxmlformats.org/presentationml/2006/ole">
              <p:oleObj spid="_x0000_s19466" name="公式" r:id="rId16" imgW="431613" imgH="215806" progId="Equation.3">
                <p:embed/>
              </p:oleObj>
            </a:graphicData>
          </a:graphic>
        </p:graphicFrame>
        <p:sp>
          <p:nvSpPr>
            <p:cNvPr id="19504" name="Line 85"/>
            <p:cNvSpPr>
              <a:spLocks noChangeShapeType="1"/>
            </p:cNvSpPr>
            <p:nvPr/>
          </p:nvSpPr>
          <p:spPr bwMode="auto">
            <a:xfrm>
              <a:off x="4547" y="1226"/>
              <a:ext cx="406" cy="0"/>
            </a:xfrm>
            <a:prstGeom prst="line">
              <a:avLst/>
            </a:prstGeom>
            <a:noFill/>
            <a:ln w="12700">
              <a:solidFill>
                <a:schemeClr val="tx1"/>
              </a:solidFill>
              <a:round/>
              <a:headEnd/>
              <a:tailEnd type="triangle" w="med" len="med"/>
            </a:ln>
          </p:spPr>
          <p:txBody>
            <a:bodyPr/>
            <a:lstStyle/>
            <a:p>
              <a:endParaRPr lang="zh-CN" altLang="en-US"/>
            </a:p>
          </p:txBody>
        </p:sp>
        <p:sp>
          <p:nvSpPr>
            <p:cNvPr id="19505" name="Oval 86"/>
            <p:cNvSpPr>
              <a:spLocks noChangeArrowheads="1"/>
            </p:cNvSpPr>
            <p:nvPr/>
          </p:nvSpPr>
          <p:spPr bwMode="auto">
            <a:xfrm>
              <a:off x="4531" y="966"/>
              <a:ext cx="68" cy="68"/>
            </a:xfrm>
            <a:prstGeom prst="ellipse">
              <a:avLst/>
            </a:prstGeom>
            <a:solidFill>
              <a:schemeClr val="bg1"/>
            </a:solidFill>
            <a:ln w="25400" algn="ctr">
              <a:solidFill>
                <a:schemeClr val="tx1"/>
              </a:solidFill>
              <a:round/>
              <a:headEnd/>
              <a:tailEnd/>
            </a:ln>
          </p:spPr>
          <p:txBody>
            <a:bodyPr wrap="none" anchor="ctr"/>
            <a:lstStyle/>
            <a:p>
              <a:endParaRPr lang="zh-CN" altLang="en-US"/>
            </a:p>
          </p:txBody>
        </p:sp>
        <p:sp>
          <p:nvSpPr>
            <p:cNvPr id="19506" name="Oval 87"/>
            <p:cNvSpPr>
              <a:spLocks noChangeArrowheads="1"/>
            </p:cNvSpPr>
            <p:nvPr/>
          </p:nvSpPr>
          <p:spPr bwMode="auto">
            <a:xfrm>
              <a:off x="4946" y="966"/>
              <a:ext cx="68" cy="68"/>
            </a:xfrm>
            <a:prstGeom prst="ellipse">
              <a:avLst/>
            </a:prstGeom>
            <a:solidFill>
              <a:schemeClr val="bg1"/>
            </a:solidFill>
            <a:ln w="25400" algn="ctr">
              <a:solidFill>
                <a:schemeClr val="tx1"/>
              </a:solidFill>
              <a:round/>
              <a:headEnd/>
              <a:tailEnd/>
            </a:ln>
          </p:spPr>
          <p:txBody>
            <a:bodyPr wrap="none" anchor="ctr"/>
            <a:lstStyle/>
            <a:p>
              <a:endParaRPr lang="zh-CN" altLang="en-US"/>
            </a:p>
          </p:txBody>
        </p:sp>
      </p:grpSp>
      <p:sp>
        <p:nvSpPr>
          <p:cNvPr id="194649" name="Text Box 89"/>
          <p:cNvSpPr txBox="1">
            <a:spLocks noChangeArrowheads="1"/>
          </p:cNvSpPr>
          <p:nvPr/>
        </p:nvSpPr>
        <p:spPr bwMode="auto">
          <a:xfrm>
            <a:off x="6715125" y="3627438"/>
            <a:ext cx="225742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正向偏置电路模型</a:t>
            </a:r>
          </a:p>
        </p:txBody>
      </p:sp>
      <p:grpSp>
        <p:nvGrpSpPr>
          <p:cNvPr id="7" name="Group 104"/>
          <p:cNvGrpSpPr>
            <a:grpSpLocks/>
          </p:cNvGrpSpPr>
          <p:nvPr/>
        </p:nvGrpSpPr>
        <p:grpSpPr bwMode="auto">
          <a:xfrm>
            <a:off x="6840538" y="4073525"/>
            <a:ext cx="1628775" cy="1339850"/>
            <a:chOff x="4252" y="1869"/>
            <a:chExt cx="1026" cy="844"/>
          </a:xfrm>
        </p:grpSpPr>
        <p:sp>
          <p:nvSpPr>
            <p:cNvPr id="19494" name="Line 102"/>
            <p:cNvSpPr>
              <a:spLocks noChangeShapeType="1"/>
            </p:cNvSpPr>
            <p:nvPr/>
          </p:nvSpPr>
          <p:spPr bwMode="auto">
            <a:xfrm>
              <a:off x="4963" y="2338"/>
              <a:ext cx="255" cy="0"/>
            </a:xfrm>
            <a:prstGeom prst="line">
              <a:avLst/>
            </a:prstGeom>
            <a:noFill/>
            <a:ln w="25400">
              <a:solidFill>
                <a:schemeClr val="tx1"/>
              </a:solidFill>
              <a:round/>
              <a:headEnd/>
              <a:tailEnd/>
            </a:ln>
          </p:spPr>
          <p:txBody>
            <a:bodyPr/>
            <a:lstStyle/>
            <a:p>
              <a:endParaRPr lang="zh-CN" altLang="en-US"/>
            </a:p>
          </p:txBody>
        </p:sp>
        <p:sp>
          <p:nvSpPr>
            <p:cNvPr id="19495" name="Line 101"/>
            <p:cNvSpPr>
              <a:spLocks noChangeShapeType="1"/>
            </p:cNvSpPr>
            <p:nvPr/>
          </p:nvSpPr>
          <p:spPr bwMode="auto">
            <a:xfrm>
              <a:off x="4327" y="2338"/>
              <a:ext cx="255" cy="0"/>
            </a:xfrm>
            <a:prstGeom prst="line">
              <a:avLst/>
            </a:prstGeom>
            <a:noFill/>
            <a:ln w="25400">
              <a:solidFill>
                <a:schemeClr val="tx1"/>
              </a:solidFill>
              <a:round/>
              <a:headEnd/>
              <a:tailEnd/>
            </a:ln>
          </p:spPr>
          <p:txBody>
            <a:bodyPr/>
            <a:lstStyle/>
            <a:p>
              <a:endParaRPr lang="zh-CN" altLang="en-US"/>
            </a:p>
          </p:txBody>
        </p:sp>
        <p:sp>
          <p:nvSpPr>
            <p:cNvPr id="19496" name="Oval 92"/>
            <p:cNvSpPr>
              <a:spLocks noChangeArrowheads="1"/>
            </p:cNvSpPr>
            <p:nvPr/>
          </p:nvSpPr>
          <p:spPr bwMode="auto">
            <a:xfrm>
              <a:off x="4252" y="2310"/>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19497" name="Oval 93"/>
            <p:cNvSpPr>
              <a:spLocks noChangeArrowheads="1"/>
            </p:cNvSpPr>
            <p:nvPr/>
          </p:nvSpPr>
          <p:spPr bwMode="auto">
            <a:xfrm>
              <a:off x="5210" y="2310"/>
              <a:ext cx="68" cy="68"/>
            </a:xfrm>
            <a:prstGeom prst="ellipse">
              <a:avLst/>
            </a:prstGeom>
            <a:noFill/>
            <a:ln w="25400" algn="ctr">
              <a:solidFill>
                <a:schemeClr val="tx1"/>
              </a:solidFill>
              <a:round/>
              <a:headEnd/>
              <a:tailEnd/>
            </a:ln>
          </p:spPr>
          <p:txBody>
            <a:bodyPr wrap="none" anchor="ctr"/>
            <a:lstStyle/>
            <a:p>
              <a:endParaRPr lang="zh-CN" altLang="en-US"/>
            </a:p>
          </p:txBody>
        </p:sp>
        <p:graphicFrame>
          <p:nvGraphicFramePr>
            <p:cNvPr id="19459" name="Object 94"/>
            <p:cNvGraphicFramePr>
              <a:graphicFrameLocks noChangeAspect="1"/>
            </p:cNvGraphicFramePr>
            <p:nvPr/>
          </p:nvGraphicFramePr>
          <p:xfrm>
            <a:off x="4522" y="2465"/>
            <a:ext cx="460" cy="248"/>
          </p:xfrm>
          <a:graphic>
            <a:graphicData uri="http://schemas.openxmlformats.org/presentationml/2006/ole">
              <p:oleObj spid="_x0000_s19459" name="公式" r:id="rId17" imgW="406048" imgH="215713" progId="Equation.3">
                <p:embed/>
              </p:oleObj>
            </a:graphicData>
          </a:graphic>
        </p:graphicFrame>
        <p:graphicFrame>
          <p:nvGraphicFramePr>
            <p:cNvPr id="19460" name="Object 95"/>
            <p:cNvGraphicFramePr>
              <a:graphicFrameLocks noChangeAspect="1"/>
            </p:cNvGraphicFramePr>
            <p:nvPr/>
          </p:nvGraphicFramePr>
          <p:xfrm>
            <a:off x="4480" y="2135"/>
            <a:ext cx="102" cy="101"/>
          </p:xfrm>
          <a:graphic>
            <a:graphicData uri="http://schemas.openxmlformats.org/presentationml/2006/ole">
              <p:oleObj spid="_x0000_s19460" name="公式" r:id="rId18" imgW="139700" imgH="139700" progId="Equation.3">
                <p:embed/>
              </p:oleObj>
            </a:graphicData>
          </a:graphic>
        </p:graphicFrame>
        <p:graphicFrame>
          <p:nvGraphicFramePr>
            <p:cNvPr id="19461" name="Object 96"/>
            <p:cNvGraphicFramePr>
              <a:graphicFrameLocks noChangeAspect="1"/>
            </p:cNvGraphicFramePr>
            <p:nvPr/>
          </p:nvGraphicFramePr>
          <p:xfrm>
            <a:off x="4942" y="2143"/>
            <a:ext cx="173" cy="93"/>
          </p:xfrm>
          <a:graphic>
            <a:graphicData uri="http://schemas.openxmlformats.org/presentationml/2006/ole">
              <p:oleObj spid="_x0000_s19461" name="公式" r:id="rId19" imgW="139518" imgH="76101" progId="Equation.3">
                <p:embed/>
              </p:oleObj>
            </a:graphicData>
          </a:graphic>
        </p:graphicFrame>
        <p:graphicFrame>
          <p:nvGraphicFramePr>
            <p:cNvPr id="19462" name="Object 97"/>
            <p:cNvGraphicFramePr>
              <a:graphicFrameLocks noChangeAspect="1"/>
            </p:cNvGraphicFramePr>
            <p:nvPr/>
          </p:nvGraphicFramePr>
          <p:xfrm>
            <a:off x="4673" y="1869"/>
            <a:ext cx="214" cy="494"/>
          </p:xfrm>
          <a:graphic>
            <a:graphicData uri="http://schemas.openxmlformats.org/presentationml/2006/ole">
              <p:oleObj spid="_x0000_s19462" name="公式" r:id="rId20" imgW="190417" imgH="444307" progId="Equation.3">
                <p:embed/>
              </p:oleObj>
            </a:graphicData>
          </a:graphic>
        </p:graphicFrame>
        <p:sp>
          <p:nvSpPr>
            <p:cNvPr id="19498" name="Line 98"/>
            <p:cNvSpPr>
              <a:spLocks noChangeShapeType="1"/>
            </p:cNvSpPr>
            <p:nvPr/>
          </p:nvSpPr>
          <p:spPr bwMode="auto">
            <a:xfrm>
              <a:off x="4557" y="2465"/>
              <a:ext cx="406" cy="0"/>
            </a:xfrm>
            <a:prstGeom prst="line">
              <a:avLst/>
            </a:prstGeom>
            <a:noFill/>
            <a:ln w="12700">
              <a:solidFill>
                <a:schemeClr val="tx1"/>
              </a:solidFill>
              <a:round/>
              <a:headEnd/>
              <a:tailEnd type="triangle" w="med" len="med"/>
            </a:ln>
          </p:spPr>
          <p:txBody>
            <a:bodyPr/>
            <a:lstStyle/>
            <a:p>
              <a:endParaRPr lang="zh-CN" altLang="en-US"/>
            </a:p>
          </p:txBody>
        </p:sp>
        <p:sp>
          <p:nvSpPr>
            <p:cNvPr id="19499" name="Oval 99"/>
            <p:cNvSpPr>
              <a:spLocks noChangeArrowheads="1"/>
            </p:cNvSpPr>
            <p:nvPr/>
          </p:nvSpPr>
          <p:spPr bwMode="auto">
            <a:xfrm>
              <a:off x="4541" y="2312"/>
              <a:ext cx="68" cy="68"/>
            </a:xfrm>
            <a:prstGeom prst="ellipse">
              <a:avLst/>
            </a:prstGeom>
            <a:solidFill>
              <a:schemeClr val="bg1"/>
            </a:solidFill>
            <a:ln w="25400" algn="ctr">
              <a:solidFill>
                <a:schemeClr val="tx1"/>
              </a:solidFill>
              <a:round/>
              <a:headEnd/>
              <a:tailEnd/>
            </a:ln>
          </p:spPr>
          <p:txBody>
            <a:bodyPr wrap="none" anchor="ctr"/>
            <a:lstStyle/>
            <a:p>
              <a:endParaRPr lang="zh-CN" altLang="en-US"/>
            </a:p>
          </p:txBody>
        </p:sp>
        <p:sp>
          <p:nvSpPr>
            <p:cNvPr id="19500" name="Oval 100"/>
            <p:cNvSpPr>
              <a:spLocks noChangeArrowheads="1"/>
            </p:cNvSpPr>
            <p:nvPr/>
          </p:nvSpPr>
          <p:spPr bwMode="auto">
            <a:xfrm>
              <a:off x="4956" y="2312"/>
              <a:ext cx="68" cy="68"/>
            </a:xfrm>
            <a:prstGeom prst="ellipse">
              <a:avLst/>
            </a:prstGeom>
            <a:solidFill>
              <a:schemeClr val="bg1"/>
            </a:solidFill>
            <a:ln w="25400" algn="ctr">
              <a:solidFill>
                <a:schemeClr val="tx1"/>
              </a:solidFill>
              <a:round/>
              <a:headEnd/>
              <a:tailEnd/>
            </a:ln>
          </p:spPr>
          <p:txBody>
            <a:bodyPr wrap="none" anchor="ctr"/>
            <a:lstStyle/>
            <a:p>
              <a:endParaRPr lang="zh-CN" altLang="en-US"/>
            </a:p>
          </p:txBody>
        </p:sp>
      </p:grpSp>
      <p:sp>
        <p:nvSpPr>
          <p:cNvPr id="194665" name="Text Box 105"/>
          <p:cNvSpPr txBox="1">
            <a:spLocks noChangeArrowheads="1"/>
          </p:cNvSpPr>
          <p:nvPr/>
        </p:nvSpPr>
        <p:spPr bwMode="auto">
          <a:xfrm>
            <a:off x="6597650" y="5532438"/>
            <a:ext cx="225742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反向偏置电路模型</a:t>
            </a:r>
          </a:p>
        </p:txBody>
      </p:sp>
      <p:grpSp>
        <p:nvGrpSpPr>
          <p:cNvPr id="8" name="Group 6"/>
          <p:cNvGrpSpPr>
            <a:grpSpLocks/>
          </p:cNvGrpSpPr>
          <p:nvPr/>
        </p:nvGrpSpPr>
        <p:grpSpPr bwMode="auto">
          <a:xfrm>
            <a:off x="563563" y="1166813"/>
            <a:ext cx="7924800" cy="984250"/>
            <a:chOff x="528" y="864"/>
            <a:chExt cx="4992" cy="620"/>
          </a:xfrm>
        </p:grpSpPr>
        <p:sp>
          <p:nvSpPr>
            <p:cNvPr id="65" name="Text Box 7"/>
            <p:cNvSpPr txBox="1">
              <a:spLocks noChangeArrowheads="1"/>
            </p:cNvSpPr>
            <p:nvPr/>
          </p:nvSpPr>
          <p:spPr bwMode="auto">
            <a:xfrm>
              <a:off x="528" y="864"/>
              <a:ext cx="4992" cy="620"/>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lnSpc>
                  <a:spcPct val="130000"/>
                </a:lnSpc>
                <a:defRPr/>
              </a:pPr>
              <a:r>
                <a:rPr kumimoji="1" lang="zh-CN" altLang="en-US" sz="2400" b="1" kern="0" dirty="0">
                  <a:solidFill>
                    <a:srgbClr val="000000"/>
                  </a:solidFill>
                  <a:latin typeface="楷体_GB2312" pitchFamily="49" charset="-122"/>
                  <a:ea typeface="楷体_GB2312" pitchFamily="49" charset="-122"/>
                </a:rPr>
                <a:t>将指数模型                分段线性化，得到二极管特性的等效模型。</a:t>
              </a:r>
            </a:p>
          </p:txBody>
        </p:sp>
        <p:graphicFrame>
          <p:nvGraphicFramePr>
            <p:cNvPr id="19458" name="Object 8"/>
            <p:cNvGraphicFramePr>
              <a:graphicFrameLocks noChangeAspect="1"/>
            </p:cNvGraphicFramePr>
            <p:nvPr/>
          </p:nvGraphicFramePr>
          <p:xfrm>
            <a:off x="1653" y="889"/>
            <a:ext cx="1417" cy="319"/>
          </p:xfrm>
          <a:graphic>
            <a:graphicData uri="http://schemas.openxmlformats.org/presentationml/2006/ole">
              <p:oleObj spid="_x0000_s19458" name="公式" r:id="rId21" imgW="1117115" imgH="25389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94566"/>
                                        </p:tgtEl>
                                        <p:attrNameLst>
                                          <p:attrName>style.visibility</p:attrName>
                                        </p:attrNameLst>
                                      </p:cBhvr>
                                      <p:to>
                                        <p:strVal val="visible"/>
                                      </p:to>
                                    </p:set>
                                    <p:animEffect transition="in" filter="blinds(horizontal)">
                                      <p:cBhvr>
                                        <p:cTn id="11" dur="500"/>
                                        <p:tgtEl>
                                          <p:spTgt spid="194566"/>
                                        </p:tgtEl>
                                      </p:cBhvr>
                                    </p:animEffect>
                                  </p:childTnLst>
                                  <p:subTnLst>
                                    <p:audio>
                                      <p:cMediaNode>
                                        <p:cTn display="0" masterRel="sameClick">
                                          <p:stCondLst>
                                            <p:cond evt="begin" delay="0">
                                              <p:tn val="9"/>
                                            </p:cond>
                                          </p:stCondLst>
                                          <p:endCondLst>
                                            <p:cond evt="onStopAudio" delay="0">
                                              <p:tgtEl>
                                                <p:sldTgt/>
                                              </p:tgtEl>
                                            </p:cond>
                                          </p:endCondLst>
                                        </p:cTn>
                                        <p:tgtEl>
                                          <p:sndTgt r:embed="rId4" name="chimes.wav" builtIn="1"/>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subTnLst>
                                    <p:audio>
                                      <p:cMediaNode>
                                        <p:cTn display="0" masterRel="sameClick">
                                          <p:stCondLst>
                                            <p:cond evt="begin" delay="0">
                                              <p:tn val="14"/>
                                            </p:cond>
                                          </p:stCondLst>
                                          <p:endCondLst>
                                            <p:cond evt="onStopAudio" delay="0">
                                              <p:tgtEl>
                                                <p:sldTgt/>
                                              </p:tgtEl>
                                            </p:cond>
                                          </p:endCondLst>
                                        </p:cTn>
                                        <p:tgtEl>
                                          <p:sndTgt r:embed="rId5" name="camera.wav" builtIn="1"/>
                                        </p:tgtEl>
                                      </p:cMediaNode>
                                    </p:audio>
                                  </p:subTnLst>
                                </p:cTn>
                              </p:par>
                              <p:par>
                                <p:cTn id="17" presetID="3" presetClass="entr" presetSubtype="10" fill="hold" grpId="0" nodeType="withEffect">
                                  <p:stCondLst>
                                    <p:cond delay="0"/>
                                  </p:stCondLst>
                                  <p:childTnLst>
                                    <p:set>
                                      <p:cBhvr>
                                        <p:cTn id="18" dur="1" fill="hold">
                                          <p:stCondLst>
                                            <p:cond delay="0"/>
                                          </p:stCondLst>
                                        </p:cTn>
                                        <p:tgtEl>
                                          <p:spTgt spid="194624"/>
                                        </p:tgtEl>
                                        <p:attrNameLst>
                                          <p:attrName>style.visibility</p:attrName>
                                        </p:attrNameLst>
                                      </p:cBhvr>
                                      <p:to>
                                        <p:strVal val="visible"/>
                                      </p:to>
                                    </p:set>
                                    <p:animEffect transition="in" filter="blinds(horizontal)">
                                      <p:cBhvr>
                                        <p:cTn id="19" dur="500"/>
                                        <p:tgtEl>
                                          <p:spTgt spid="1946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94628"/>
                                        </p:tgtEl>
                                        <p:attrNameLst>
                                          <p:attrName>style.visibility</p:attrName>
                                        </p:attrNameLst>
                                      </p:cBhvr>
                                      <p:to>
                                        <p:strVal val="visible"/>
                                      </p:to>
                                    </p:set>
                                    <p:animEffect transition="in" filter="blinds(horizontal)">
                                      <p:cBhvr>
                                        <p:cTn id="24" dur="500"/>
                                        <p:tgtEl>
                                          <p:spTgt spid="194628"/>
                                        </p:tgtEl>
                                      </p:cBhvr>
                                    </p:animEffect>
                                  </p:childTnLst>
                                  <p:subTnLst>
                                    <p:audio>
                                      <p:cMediaNode>
                                        <p:cTn display="0" masterRel="sameClick">
                                          <p:stCondLst>
                                            <p:cond evt="begin" delay="0">
                                              <p:tn val="22"/>
                                            </p:cond>
                                          </p:stCondLst>
                                          <p:endCondLst>
                                            <p:cond evt="onStopAudio" delay="0">
                                              <p:tgtEl>
                                                <p:sldTgt/>
                                              </p:tgtEl>
                                            </p:cond>
                                          </p:endCondLst>
                                        </p:cTn>
                                        <p:tgtEl>
                                          <p:sndTgt r:embed="rId5" name="camera.wav" builtIn="1"/>
                                        </p:tgtEl>
                                      </p:cMediaNode>
                                    </p:audio>
                                  </p:subTnLst>
                                </p:cTn>
                              </p:par>
                              <p:par>
                                <p:cTn id="25" presetID="3" presetClass="entr" presetSubtype="10" fill="hold" grpId="0" nodeType="withEffect">
                                  <p:stCondLst>
                                    <p:cond delay="0"/>
                                  </p:stCondLst>
                                  <p:childTnLst>
                                    <p:set>
                                      <p:cBhvr>
                                        <p:cTn id="26" dur="1" fill="hold">
                                          <p:stCondLst>
                                            <p:cond delay="0"/>
                                          </p:stCondLst>
                                        </p:cTn>
                                        <p:tgtEl>
                                          <p:spTgt spid="194629"/>
                                        </p:tgtEl>
                                        <p:attrNameLst>
                                          <p:attrName>style.visibility</p:attrName>
                                        </p:attrNameLst>
                                      </p:cBhvr>
                                      <p:to>
                                        <p:strVal val="visible"/>
                                      </p:to>
                                    </p:set>
                                    <p:animEffect transition="in" filter="blinds(horizontal)">
                                      <p:cBhvr>
                                        <p:cTn id="27" dur="500"/>
                                        <p:tgtEl>
                                          <p:spTgt spid="1946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630"/>
                                        </p:tgtEl>
                                        <p:attrNameLst>
                                          <p:attrName>style.visibility</p:attrName>
                                        </p:attrNameLst>
                                      </p:cBhvr>
                                      <p:to>
                                        <p:strVal val="visible"/>
                                      </p:to>
                                    </p:set>
                                    <p:animEffect transition="in" filter="blinds(horizontal)">
                                      <p:cBhvr>
                                        <p:cTn id="32" dur="500"/>
                                        <p:tgtEl>
                                          <p:spTgt spid="194630"/>
                                        </p:tgtEl>
                                      </p:cBhvr>
                                    </p:animEffect>
                                  </p:childTnLst>
                                  <p:subTnLst>
                                    <p:audio>
                                      <p:cMediaNode>
                                        <p:cTn display="0" masterRel="sameClick">
                                          <p:stCondLst>
                                            <p:cond evt="begin" delay="0">
                                              <p:tn val="30"/>
                                            </p:cond>
                                          </p:stCondLst>
                                          <p:endCondLst>
                                            <p:cond evt="onStopAudio" delay="0">
                                              <p:tgtEl>
                                                <p:sldTgt/>
                                              </p:tgtEl>
                                            </p:cond>
                                          </p:endCondLst>
                                        </p:cTn>
                                        <p:tgtEl>
                                          <p:sndTgt r:embed="rId5" name="camera.wav" builtIn="1"/>
                                        </p:tgtEl>
                                      </p:cMediaNode>
                                    </p:audio>
                                  </p:subTnLst>
                                </p:cTn>
                              </p:par>
                              <p:par>
                                <p:cTn id="33" presetID="3" presetClass="entr" presetSubtype="10" fill="hold" grpId="0" nodeType="withEffect">
                                  <p:stCondLst>
                                    <p:cond delay="0"/>
                                  </p:stCondLst>
                                  <p:childTnLst>
                                    <p:set>
                                      <p:cBhvr>
                                        <p:cTn id="34" dur="1" fill="hold">
                                          <p:stCondLst>
                                            <p:cond delay="0"/>
                                          </p:stCondLst>
                                        </p:cTn>
                                        <p:tgtEl>
                                          <p:spTgt spid="194631"/>
                                        </p:tgtEl>
                                        <p:attrNameLst>
                                          <p:attrName>style.visibility</p:attrName>
                                        </p:attrNameLst>
                                      </p:cBhvr>
                                      <p:to>
                                        <p:strVal val="visible"/>
                                      </p:to>
                                    </p:set>
                                    <p:animEffect transition="in" filter="blinds(horizontal)">
                                      <p:cBhvr>
                                        <p:cTn id="35" dur="500"/>
                                        <p:tgtEl>
                                          <p:spTgt spid="19463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linds(horizontal)">
                                      <p:cBhvr>
                                        <p:cTn id="40" dur="500"/>
                                        <p:tgtEl>
                                          <p:spTgt spid="3"/>
                                        </p:tgtEl>
                                      </p:cBhvr>
                                    </p:animEffect>
                                  </p:childTnLst>
                                  <p:subTnLst>
                                    <p:audio>
                                      <p:cMediaNode>
                                        <p:cTn display="0" masterRel="sameClick">
                                          <p:stCondLst>
                                            <p:cond evt="begin" delay="0">
                                              <p:tn val="38"/>
                                            </p:cond>
                                          </p:stCondLst>
                                          <p:endCondLst>
                                            <p:cond evt="onStopAudio" delay="0">
                                              <p:tgtEl>
                                                <p:sldTgt/>
                                              </p:tgtEl>
                                            </p:cond>
                                          </p:endCondLst>
                                        </p:cTn>
                                        <p:tgtEl>
                                          <p:sndTgt r:embed="rId5" name="camera.wav" builtIn="1"/>
                                        </p:tgtEl>
                                      </p:cMediaNode>
                                    </p:audio>
                                  </p:subTnLst>
                                </p:cTn>
                              </p:par>
                              <p:par>
                                <p:cTn id="41" presetID="3" presetClass="entr" presetSubtype="10" fill="hold" grpId="0" nodeType="withEffect">
                                  <p:stCondLst>
                                    <p:cond delay="0"/>
                                  </p:stCondLst>
                                  <p:childTnLst>
                                    <p:set>
                                      <p:cBhvr>
                                        <p:cTn id="42" dur="1" fill="hold">
                                          <p:stCondLst>
                                            <p:cond delay="0"/>
                                          </p:stCondLst>
                                        </p:cTn>
                                        <p:tgtEl>
                                          <p:spTgt spid="194625"/>
                                        </p:tgtEl>
                                        <p:attrNameLst>
                                          <p:attrName>style.visibility</p:attrName>
                                        </p:attrNameLst>
                                      </p:cBhvr>
                                      <p:to>
                                        <p:strVal val="visible"/>
                                      </p:to>
                                    </p:set>
                                    <p:animEffect transition="in" filter="blinds(horizontal)">
                                      <p:cBhvr>
                                        <p:cTn id="43" dur="500"/>
                                        <p:tgtEl>
                                          <p:spTgt spid="19462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subTnLst>
                                    <p:audio>
                                      <p:cMediaNode>
                                        <p:cTn display="0" masterRel="sameClick">
                                          <p:stCondLst>
                                            <p:cond evt="begin" delay="0">
                                              <p:tn val="46"/>
                                            </p:cond>
                                          </p:stCondLst>
                                          <p:endCondLst>
                                            <p:cond evt="onStopAudio" delay="0">
                                              <p:tgtEl>
                                                <p:sldTgt/>
                                              </p:tgtEl>
                                            </p:cond>
                                          </p:endCondLst>
                                        </p:cTn>
                                        <p:tgtEl>
                                          <p:sndTgt r:embed="rId5" name="camera.wav" builtIn="1"/>
                                        </p:tgtEl>
                                      </p:cMediaNode>
                                    </p:audio>
                                  </p:subTnLst>
                                </p:cTn>
                              </p:par>
                              <p:par>
                                <p:cTn id="49" presetID="3" presetClass="entr" presetSubtype="10" fill="hold" grpId="0" nodeType="withEffect">
                                  <p:stCondLst>
                                    <p:cond delay="0"/>
                                  </p:stCondLst>
                                  <p:childTnLst>
                                    <p:set>
                                      <p:cBhvr>
                                        <p:cTn id="50" dur="1" fill="hold">
                                          <p:stCondLst>
                                            <p:cond delay="0"/>
                                          </p:stCondLst>
                                        </p:cTn>
                                        <p:tgtEl>
                                          <p:spTgt spid="194649"/>
                                        </p:tgtEl>
                                        <p:attrNameLst>
                                          <p:attrName>style.visibility</p:attrName>
                                        </p:attrNameLst>
                                      </p:cBhvr>
                                      <p:to>
                                        <p:strVal val="visible"/>
                                      </p:to>
                                    </p:set>
                                    <p:animEffect transition="in" filter="blinds(horizontal)">
                                      <p:cBhvr>
                                        <p:cTn id="51" dur="500"/>
                                        <p:tgtEl>
                                          <p:spTgt spid="19464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linds(horizontal)">
                                      <p:cBhvr>
                                        <p:cTn id="56" dur="500"/>
                                        <p:tgtEl>
                                          <p:spTgt spid="7"/>
                                        </p:tgtEl>
                                      </p:cBhvr>
                                    </p:animEffect>
                                  </p:childTnLst>
                                  <p:subTnLst>
                                    <p:audio>
                                      <p:cMediaNode>
                                        <p:cTn display="0" masterRel="sameClick">
                                          <p:stCondLst>
                                            <p:cond evt="begin" delay="0">
                                              <p:tn val="54"/>
                                            </p:cond>
                                          </p:stCondLst>
                                          <p:endCondLst>
                                            <p:cond evt="onStopAudio" delay="0">
                                              <p:tgtEl>
                                                <p:sldTgt/>
                                              </p:tgtEl>
                                            </p:cond>
                                          </p:endCondLst>
                                        </p:cTn>
                                        <p:tgtEl>
                                          <p:sndTgt r:embed="rId5" name="camera.wav" builtIn="1"/>
                                        </p:tgtEl>
                                      </p:cMediaNode>
                                    </p:audio>
                                  </p:subTnLst>
                                </p:cTn>
                              </p:par>
                              <p:par>
                                <p:cTn id="57" presetID="3" presetClass="entr" presetSubtype="10" fill="hold" grpId="0" nodeType="withEffect">
                                  <p:stCondLst>
                                    <p:cond delay="0"/>
                                  </p:stCondLst>
                                  <p:childTnLst>
                                    <p:set>
                                      <p:cBhvr>
                                        <p:cTn id="58" dur="1" fill="hold">
                                          <p:stCondLst>
                                            <p:cond delay="0"/>
                                          </p:stCondLst>
                                        </p:cTn>
                                        <p:tgtEl>
                                          <p:spTgt spid="194665"/>
                                        </p:tgtEl>
                                        <p:attrNameLst>
                                          <p:attrName>style.visibility</p:attrName>
                                        </p:attrNameLst>
                                      </p:cBhvr>
                                      <p:to>
                                        <p:strVal val="visible"/>
                                      </p:to>
                                    </p:set>
                                    <p:animEffect transition="in" filter="blinds(horizontal)">
                                      <p:cBhvr>
                                        <p:cTn id="59" dur="500"/>
                                        <p:tgtEl>
                                          <p:spTgt spid="194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animBg="1"/>
      <p:bldP spid="194624" grpId="0"/>
      <p:bldP spid="194625" grpId="0"/>
      <p:bldP spid="194628" grpId="0" animBg="1"/>
      <p:bldP spid="194629" grpId="0"/>
      <p:bldP spid="194630" grpId="0" animBg="1"/>
      <p:bldP spid="194631" grpId="0"/>
      <p:bldP spid="194649" grpId="0"/>
      <p:bldP spid="19466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203200" y="141288"/>
            <a:ext cx="4906963" cy="579437"/>
          </a:xfrm>
          <a:prstGeom prst="rect">
            <a:avLst/>
          </a:prstGeom>
          <a:noFill/>
          <a:ln w="9525">
            <a:noFill/>
            <a:miter lim="800000"/>
            <a:headEnd/>
            <a:tailEnd/>
          </a:ln>
        </p:spPr>
        <p:txBody>
          <a:bodyPr>
            <a:spAutoFit/>
          </a:bodyPr>
          <a:lstStyle/>
          <a:p>
            <a:pPr>
              <a:spcBef>
                <a:spcPct val="50000"/>
              </a:spcBef>
            </a:pPr>
            <a:r>
              <a:rPr lang="zh-CN" altLang="en-US" sz="3200" b="1">
                <a:ea typeface="楷体_GB2312" pitchFamily="49" charset="-122"/>
              </a:rPr>
              <a:t>理想二极管</a:t>
            </a:r>
          </a:p>
        </p:txBody>
      </p:sp>
      <p:sp>
        <p:nvSpPr>
          <p:cNvPr id="366595" name="Text Box 3"/>
          <p:cNvSpPr txBox="1">
            <a:spLocks noChangeArrowheads="1"/>
          </p:cNvSpPr>
          <p:nvPr/>
        </p:nvSpPr>
        <p:spPr bwMode="auto">
          <a:xfrm>
            <a:off x="206375" y="1166813"/>
            <a:ext cx="8618538" cy="4402137"/>
          </a:xfrm>
          <a:prstGeom prst="rect">
            <a:avLst/>
          </a:prstGeom>
          <a:noFill/>
          <a:ln w="9525">
            <a:noFill/>
            <a:miter lim="800000"/>
            <a:headEnd/>
            <a:tailEnd/>
          </a:ln>
        </p:spPr>
        <p:txBody>
          <a:bodyPr>
            <a:spAutoFit/>
          </a:bodyPr>
          <a:lstStyle/>
          <a:p>
            <a:pPr>
              <a:spcBef>
                <a:spcPct val="50000"/>
              </a:spcBef>
            </a:pPr>
            <a:r>
              <a:rPr lang="zh-CN" altLang="en-US" sz="2800" b="1">
                <a:ea typeface="楷体_GB2312" pitchFamily="49" charset="-122"/>
              </a:rPr>
              <a:t>含义：</a:t>
            </a:r>
          </a:p>
          <a:p>
            <a:pPr>
              <a:spcBef>
                <a:spcPct val="50000"/>
              </a:spcBef>
            </a:pPr>
            <a:r>
              <a:rPr lang="zh-CN" altLang="en-US" sz="2800" b="1">
                <a:solidFill>
                  <a:srgbClr val="FF0000"/>
                </a:solidFill>
                <a:ea typeface="楷体_GB2312" pitchFamily="49" charset="-122"/>
              </a:rPr>
              <a:t>加正偏电压时</a:t>
            </a:r>
            <a:r>
              <a:rPr lang="zh-CN" altLang="en-US" sz="2800" b="1">
                <a:ea typeface="楷体_GB2312" pitchFamily="49" charset="-122"/>
              </a:rPr>
              <a:t>，二极管完全导通</a:t>
            </a:r>
          </a:p>
          <a:p>
            <a:pPr>
              <a:spcBef>
                <a:spcPct val="50000"/>
              </a:spcBef>
            </a:pPr>
            <a:r>
              <a:rPr lang="zh-CN" altLang="en-US" sz="2800" b="1">
                <a:ea typeface="楷体_GB2312" pitchFamily="49" charset="-122"/>
              </a:rPr>
              <a:t>                      （正向电压降为零，即正向电阻为零）</a:t>
            </a:r>
          </a:p>
          <a:p>
            <a:pPr>
              <a:spcBef>
                <a:spcPct val="50000"/>
              </a:spcBef>
            </a:pPr>
            <a:r>
              <a:rPr lang="zh-CN" altLang="en-US" sz="2800" b="1">
                <a:ea typeface="楷体_GB2312" pitchFamily="49" charset="-122"/>
              </a:rPr>
              <a:t>            相当于二极管</a:t>
            </a:r>
            <a:r>
              <a:rPr lang="zh-CN" altLang="en-US" sz="2800" b="1">
                <a:solidFill>
                  <a:srgbClr val="FF0000"/>
                </a:solidFill>
                <a:ea typeface="楷体_GB2312" pitchFamily="49" charset="-122"/>
              </a:rPr>
              <a:t>短路</a:t>
            </a:r>
            <a:r>
              <a:rPr lang="zh-CN" altLang="en-US" sz="2800" b="1">
                <a:ea typeface="楷体_GB2312" pitchFamily="49" charset="-122"/>
              </a:rPr>
              <a:t>（对应于开关</a:t>
            </a:r>
            <a:r>
              <a:rPr lang="zh-CN" altLang="en-US" sz="2800" b="1">
                <a:solidFill>
                  <a:srgbClr val="FF0000"/>
                </a:solidFill>
                <a:ea typeface="楷体_GB2312" pitchFamily="49" charset="-122"/>
              </a:rPr>
              <a:t>闭合</a:t>
            </a:r>
            <a:r>
              <a:rPr lang="zh-CN" altLang="en-US" sz="2800" b="1">
                <a:ea typeface="楷体_GB2312" pitchFamily="49" charset="-122"/>
              </a:rPr>
              <a:t>）</a:t>
            </a:r>
          </a:p>
          <a:p>
            <a:pPr>
              <a:spcBef>
                <a:spcPct val="50000"/>
              </a:spcBef>
            </a:pPr>
            <a:r>
              <a:rPr lang="zh-CN" altLang="en-US" sz="2800" b="1">
                <a:solidFill>
                  <a:srgbClr val="FF0000"/>
                </a:solidFill>
                <a:ea typeface="楷体_GB2312" pitchFamily="49" charset="-122"/>
              </a:rPr>
              <a:t> 加反偏电压时</a:t>
            </a:r>
            <a:r>
              <a:rPr lang="zh-CN" altLang="en-US" sz="2800" b="1">
                <a:ea typeface="楷体_GB2312" pitchFamily="49" charset="-122"/>
              </a:rPr>
              <a:t>，二极管完全截止                                         </a:t>
            </a:r>
          </a:p>
          <a:p>
            <a:pPr>
              <a:spcBef>
                <a:spcPct val="50000"/>
              </a:spcBef>
            </a:pPr>
            <a:r>
              <a:rPr lang="zh-CN" altLang="en-US" sz="2800" b="1">
                <a:ea typeface="楷体_GB2312" pitchFamily="49" charset="-122"/>
              </a:rPr>
              <a:t>                     （反向电流为零，即反向电阻为无穷大）</a:t>
            </a:r>
          </a:p>
          <a:p>
            <a:pPr>
              <a:spcBef>
                <a:spcPct val="50000"/>
              </a:spcBef>
            </a:pPr>
            <a:r>
              <a:rPr lang="zh-CN" altLang="en-US" sz="2800" b="1">
                <a:ea typeface="楷体_GB2312" pitchFamily="49" charset="-122"/>
              </a:rPr>
              <a:t>            相当于二极管</a:t>
            </a:r>
            <a:r>
              <a:rPr lang="zh-CN" altLang="en-US" sz="2800" b="1">
                <a:solidFill>
                  <a:srgbClr val="FF0000"/>
                </a:solidFill>
                <a:ea typeface="楷体_GB2312" pitchFamily="49" charset="-122"/>
              </a:rPr>
              <a:t>开路</a:t>
            </a:r>
            <a:r>
              <a:rPr lang="zh-CN" altLang="en-US" sz="2800" b="1">
                <a:ea typeface="楷体_GB2312" pitchFamily="49" charset="-122"/>
              </a:rPr>
              <a:t>（对应于开关</a:t>
            </a:r>
            <a:r>
              <a:rPr lang="zh-CN" altLang="en-US" sz="2800" b="1">
                <a:solidFill>
                  <a:srgbClr val="FF0000"/>
                </a:solidFill>
                <a:ea typeface="楷体_GB2312" pitchFamily="49" charset="-122"/>
              </a:rPr>
              <a:t>断开</a:t>
            </a:r>
            <a:r>
              <a:rPr lang="zh-CN" altLang="en-US" sz="2800" b="1">
                <a:ea typeface="楷体_GB2312" pitchFamily="49" charset="-122"/>
              </a:rPr>
              <a:t>）            </a:t>
            </a:r>
          </a:p>
        </p:txBody>
      </p:sp>
      <p:sp>
        <p:nvSpPr>
          <p:cNvPr id="366596" name="Text Box 4"/>
          <p:cNvSpPr txBox="1">
            <a:spLocks noChangeArrowheads="1"/>
          </p:cNvSpPr>
          <p:nvPr/>
        </p:nvSpPr>
        <p:spPr bwMode="auto">
          <a:xfrm>
            <a:off x="2905125" y="769938"/>
            <a:ext cx="3581400" cy="519112"/>
          </a:xfrm>
          <a:prstGeom prst="rect">
            <a:avLst/>
          </a:prstGeom>
          <a:noFill/>
          <a:ln w="9525">
            <a:noFill/>
            <a:miter lim="800000"/>
            <a:headEnd/>
            <a:tailEnd/>
          </a:ln>
        </p:spPr>
        <p:txBody>
          <a:bodyPr>
            <a:spAutoFit/>
          </a:bodyPr>
          <a:lstStyle/>
          <a:p>
            <a:pPr>
              <a:spcBef>
                <a:spcPct val="50000"/>
              </a:spcBef>
            </a:pPr>
            <a:r>
              <a:rPr lang="zh-CN" altLang="en-US" sz="2800" b="1">
                <a:solidFill>
                  <a:srgbClr val="000099"/>
                </a:solidFill>
                <a:ea typeface="楷体_GB2312" pitchFamily="49" charset="-122"/>
              </a:rPr>
              <a:t>相当于开关。</a:t>
            </a:r>
          </a:p>
        </p:txBody>
      </p:sp>
      <p:sp>
        <p:nvSpPr>
          <p:cNvPr id="5" name="Text Box 106"/>
          <p:cNvSpPr txBox="1">
            <a:spLocks noChangeArrowheads="1"/>
          </p:cNvSpPr>
          <p:nvPr/>
        </p:nvSpPr>
        <p:spPr bwMode="auto">
          <a:xfrm>
            <a:off x="146050" y="5730875"/>
            <a:ext cx="8831263"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应用条件：实际的电路中，当电源电压远大于二极管的管压降时，可以利用理想模型进行近似分析。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box(in)">
                                      <p:cBhvr>
                                        <p:cTn id="7" dur="500"/>
                                        <p:tgtEl>
                                          <p:spTgt spid="36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Effect transition="in" filter="box(in)">
                                      <p:cBhvr>
                                        <p:cTn id="12" dur="500"/>
                                        <p:tgtEl>
                                          <p:spTgt spid="366595">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66595">
                                            <p:txEl>
                                              <p:pRg st="2" end="2"/>
                                            </p:txEl>
                                          </p:spTgt>
                                        </p:tgtEl>
                                        <p:attrNameLst>
                                          <p:attrName>style.visibility</p:attrName>
                                        </p:attrNameLst>
                                      </p:cBhvr>
                                      <p:to>
                                        <p:strVal val="visible"/>
                                      </p:to>
                                    </p:set>
                                    <p:animEffect transition="in" filter="box(in)">
                                      <p:cBhvr>
                                        <p:cTn id="15" dur="500"/>
                                        <p:tgtEl>
                                          <p:spTgt spid="36659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366595">
                                            <p:txEl>
                                              <p:pRg st="3" end="3"/>
                                            </p:txEl>
                                          </p:spTgt>
                                        </p:tgtEl>
                                        <p:attrNameLst>
                                          <p:attrName>style.visibility</p:attrName>
                                        </p:attrNameLst>
                                      </p:cBhvr>
                                      <p:to>
                                        <p:strVal val="visible"/>
                                      </p:to>
                                    </p:set>
                                    <p:animEffect transition="in" filter="box(in)">
                                      <p:cBhvr>
                                        <p:cTn id="20" dur="500"/>
                                        <p:tgtEl>
                                          <p:spTgt spid="36659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66595">
                                            <p:txEl>
                                              <p:pRg st="4" end="4"/>
                                            </p:txEl>
                                          </p:spTgt>
                                        </p:tgtEl>
                                        <p:attrNameLst>
                                          <p:attrName>style.visibility</p:attrName>
                                        </p:attrNameLst>
                                      </p:cBhvr>
                                      <p:to>
                                        <p:strVal val="visible"/>
                                      </p:to>
                                    </p:set>
                                    <p:animEffect transition="in" filter="box(in)">
                                      <p:cBhvr>
                                        <p:cTn id="25" dur="500"/>
                                        <p:tgtEl>
                                          <p:spTgt spid="366595">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66595">
                                            <p:txEl>
                                              <p:pRg st="5" end="5"/>
                                            </p:txEl>
                                          </p:spTgt>
                                        </p:tgtEl>
                                        <p:attrNameLst>
                                          <p:attrName>style.visibility</p:attrName>
                                        </p:attrNameLst>
                                      </p:cBhvr>
                                      <p:to>
                                        <p:strVal val="visible"/>
                                      </p:to>
                                    </p:set>
                                    <p:animEffect transition="in" filter="box(in)">
                                      <p:cBhvr>
                                        <p:cTn id="28" dur="500"/>
                                        <p:tgtEl>
                                          <p:spTgt spid="36659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66595">
                                            <p:txEl>
                                              <p:pRg st="6" end="6"/>
                                            </p:txEl>
                                          </p:spTgt>
                                        </p:tgtEl>
                                        <p:attrNameLst>
                                          <p:attrName>style.visibility</p:attrName>
                                        </p:attrNameLst>
                                      </p:cBhvr>
                                      <p:to>
                                        <p:strVal val="visible"/>
                                      </p:to>
                                    </p:set>
                                    <p:animEffect transition="in" filter="box(in)">
                                      <p:cBhvr>
                                        <p:cTn id="33" dur="500"/>
                                        <p:tgtEl>
                                          <p:spTgt spid="36659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366596"/>
                                        </p:tgtEl>
                                        <p:attrNameLst>
                                          <p:attrName>style.visibility</p:attrName>
                                        </p:attrNameLst>
                                      </p:cBhvr>
                                      <p:to>
                                        <p:strVal val="visible"/>
                                      </p:to>
                                    </p:set>
                                    <p:animEffect transition="in" filter="box(in)">
                                      <p:cBhvr>
                                        <p:cTn id="38" dur="500"/>
                                        <p:tgtEl>
                                          <p:spTgt spid="36659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subTnLst>
                                    <p:audio>
                                      <p:cMediaNode>
                                        <p:cTn display="0" masterRel="sameClick">
                                          <p:stCondLst>
                                            <p:cond evt="begin" delay="0">
                                              <p:tn val="41"/>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Group 8"/>
          <p:cNvGrpSpPr>
            <a:grpSpLocks/>
          </p:cNvGrpSpPr>
          <p:nvPr/>
        </p:nvGrpSpPr>
        <p:grpSpPr bwMode="auto">
          <a:xfrm>
            <a:off x="2195513" y="1520825"/>
            <a:ext cx="4122737" cy="3606800"/>
            <a:chOff x="370" y="1160"/>
            <a:chExt cx="2597" cy="2272"/>
          </a:xfrm>
        </p:grpSpPr>
        <p:grpSp>
          <p:nvGrpSpPr>
            <p:cNvPr id="20485" name="Group 9"/>
            <p:cNvGrpSpPr>
              <a:grpSpLocks/>
            </p:cNvGrpSpPr>
            <p:nvPr/>
          </p:nvGrpSpPr>
          <p:grpSpPr bwMode="auto">
            <a:xfrm>
              <a:off x="1316" y="2230"/>
              <a:ext cx="720" cy="1008"/>
              <a:chOff x="1008" y="2352"/>
              <a:chExt cx="720" cy="1008"/>
            </a:xfrm>
          </p:grpSpPr>
          <p:sp>
            <p:nvSpPr>
              <p:cNvPr id="20523" name="Line 10"/>
              <p:cNvSpPr>
                <a:spLocks noChangeShapeType="1"/>
              </p:cNvSpPr>
              <p:nvPr/>
            </p:nvSpPr>
            <p:spPr bwMode="auto">
              <a:xfrm rot="-5400000">
                <a:off x="504" y="2856"/>
                <a:ext cx="1008" cy="0"/>
              </a:xfrm>
              <a:prstGeom prst="line">
                <a:avLst/>
              </a:prstGeom>
              <a:noFill/>
              <a:ln w="38100">
                <a:solidFill>
                  <a:schemeClr val="tx1"/>
                </a:solidFill>
                <a:round/>
                <a:headEnd/>
                <a:tailEnd/>
              </a:ln>
            </p:spPr>
            <p:txBody>
              <a:bodyPr wrap="none" anchor="ctr"/>
              <a:lstStyle/>
              <a:p>
                <a:endParaRPr lang="zh-CN" altLang="en-US"/>
              </a:p>
            </p:txBody>
          </p:sp>
          <p:sp>
            <p:nvSpPr>
              <p:cNvPr id="20524" name="Line 11"/>
              <p:cNvSpPr>
                <a:spLocks noChangeShapeType="1"/>
              </p:cNvSpPr>
              <p:nvPr/>
            </p:nvSpPr>
            <p:spPr bwMode="auto">
              <a:xfrm rot="-5400000">
                <a:off x="1224" y="2856"/>
                <a:ext cx="1008" cy="0"/>
              </a:xfrm>
              <a:prstGeom prst="line">
                <a:avLst/>
              </a:prstGeom>
              <a:noFill/>
              <a:ln w="38100">
                <a:solidFill>
                  <a:schemeClr val="tx1"/>
                </a:solidFill>
                <a:round/>
                <a:headEnd/>
                <a:tailEnd/>
              </a:ln>
            </p:spPr>
            <p:txBody>
              <a:bodyPr wrap="none" anchor="ctr"/>
              <a:lstStyle/>
              <a:p>
                <a:endParaRPr lang="zh-CN" altLang="en-US"/>
              </a:p>
            </p:txBody>
          </p:sp>
          <p:sp>
            <p:nvSpPr>
              <p:cNvPr id="20525" name="Line 12"/>
              <p:cNvSpPr>
                <a:spLocks noChangeShapeType="1"/>
              </p:cNvSpPr>
              <p:nvPr/>
            </p:nvSpPr>
            <p:spPr bwMode="auto">
              <a:xfrm>
                <a:off x="1008" y="2352"/>
                <a:ext cx="720" cy="0"/>
              </a:xfrm>
              <a:prstGeom prst="line">
                <a:avLst/>
              </a:prstGeom>
              <a:noFill/>
              <a:ln w="38100">
                <a:solidFill>
                  <a:schemeClr val="tx1"/>
                </a:solidFill>
                <a:round/>
                <a:headEnd/>
                <a:tailEnd/>
              </a:ln>
            </p:spPr>
            <p:txBody>
              <a:bodyPr wrap="none" anchor="ctr"/>
              <a:lstStyle/>
              <a:p>
                <a:endParaRPr lang="zh-CN" altLang="en-US"/>
              </a:p>
            </p:txBody>
          </p:sp>
          <p:sp>
            <p:nvSpPr>
              <p:cNvPr id="20526" name="Line 13"/>
              <p:cNvSpPr>
                <a:spLocks noChangeShapeType="1"/>
              </p:cNvSpPr>
              <p:nvPr/>
            </p:nvSpPr>
            <p:spPr bwMode="auto">
              <a:xfrm>
                <a:off x="1008" y="3360"/>
                <a:ext cx="720" cy="0"/>
              </a:xfrm>
              <a:prstGeom prst="line">
                <a:avLst/>
              </a:prstGeom>
              <a:noFill/>
              <a:ln w="38100">
                <a:solidFill>
                  <a:schemeClr val="tx1"/>
                </a:solidFill>
                <a:round/>
                <a:headEnd/>
                <a:tailEnd/>
              </a:ln>
            </p:spPr>
            <p:txBody>
              <a:bodyPr wrap="none" anchor="ctr"/>
              <a:lstStyle/>
              <a:p>
                <a:endParaRPr lang="zh-CN" altLang="en-US"/>
              </a:p>
            </p:txBody>
          </p:sp>
        </p:grpSp>
        <p:sp>
          <p:nvSpPr>
            <p:cNvPr id="20486" name="Text Box 14"/>
            <p:cNvSpPr txBox="1">
              <a:spLocks noChangeArrowheads="1"/>
            </p:cNvSpPr>
            <p:nvPr/>
          </p:nvSpPr>
          <p:spPr bwMode="auto">
            <a:xfrm>
              <a:off x="1321" y="2302"/>
              <a:ext cx="22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_</a:t>
              </a:r>
            </a:p>
          </p:txBody>
        </p:sp>
        <p:sp>
          <p:nvSpPr>
            <p:cNvPr id="20487" name="Text Box 15"/>
            <p:cNvSpPr txBox="1">
              <a:spLocks noChangeArrowheads="1"/>
            </p:cNvSpPr>
            <p:nvPr/>
          </p:nvSpPr>
          <p:spPr bwMode="auto">
            <a:xfrm>
              <a:off x="1795" y="2566"/>
              <a:ext cx="244"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t>
              </a:r>
            </a:p>
          </p:txBody>
        </p:sp>
        <p:sp>
          <p:nvSpPr>
            <p:cNvPr id="20488" name="Line 16"/>
            <p:cNvSpPr>
              <a:spLocks noChangeShapeType="1"/>
            </p:cNvSpPr>
            <p:nvPr/>
          </p:nvSpPr>
          <p:spPr bwMode="auto">
            <a:xfrm>
              <a:off x="1172" y="2926"/>
              <a:ext cx="144" cy="0"/>
            </a:xfrm>
            <a:prstGeom prst="line">
              <a:avLst/>
            </a:prstGeom>
            <a:noFill/>
            <a:ln w="38100">
              <a:solidFill>
                <a:schemeClr val="tx1"/>
              </a:solidFill>
              <a:round/>
              <a:headEnd/>
              <a:tailEnd/>
            </a:ln>
          </p:spPr>
          <p:txBody>
            <a:bodyPr wrap="none" anchor="ctr"/>
            <a:lstStyle/>
            <a:p>
              <a:endParaRPr lang="zh-CN" altLang="en-US"/>
            </a:p>
          </p:txBody>
        </p:sp>
        <p:sp>
          <p:nvSpPr>
            <p:cNvPr id="20489" name="Line 17"/>
            <p:cNvSpPr>
              <a:spLocks noChangeShapeType="1"/>
            </p:cNvSpPr>
            <p:nvPr/>
          </p:nvSpPr>
          <p:spPr bwMode="auto">
            <a:xfrm>
              <a:off x="2036" y="2758"/>
              <a:ext cx="144" cy="0"/>
            </a:xfrm>
            <a:prstGeom prst="line">
              <a:avLst/>
            </a:prstGeom>
            <a:noFill/>
            <a:ln w="38100">
              <a:solidFill>
                <a:schemeClr val="tx1"/>
              </a:solidFill>
              <a:round/>
              <a:headEnd/>
              <a:tailEnd/>
            </a:ln>
          </p:spPr>
          <p:txBody>
            <a:bodyPr wrap="none" anchor="ctr"/>
            <a:lstStyle/>
            <a:p>
              <a:endParaRPr lang="zh-CN" altLang="en-US"/>
            </a:p>
          </p:txBody>
        </p:sp>
        <p:sp>
          <p:nvSpPr>
            <p:cNvPr id="20490" name="Line 18"/>
            <p:cNvSpPr>
              <a:spLocks noChangeShapeType="1"/>
            </p:cNvSpPr>
            <p:nvPr/>
          </p:nvSpPr>
          <p:spPr bwMode="auto">
            <a:xfrm>
              <a:off x="1172" y="2542"/>
              <a:ext cx="144" cy="0"/>
            </a:xfrm>
            <a:prstGeom prst="line">
              <a:avLst/>
            </a:prstGeom>
            <a:noFill/>
            <a:ln w="38100">
              <a:solidFill>
                <a:schemeClr val="tx1"/>
              </a:solidFill>
              <a:round/>
              <a:headEnd/>
              <a:tailEnd/>
            </a:ln>
          </p:spPr>
          <p:txBody>
            <a:bodyPr wrap="none" anchor="ctr"/>
            <a:lstStyle/>
            <a:p>
              <a:endParaRPr lang="zh-CN" altLang="en-US"/>
            </a:p>
          </p:txBody>
        </p:sp>
        <p:sp>
          <p:nvSpPr>
            <p:cNvPr id="20491" name="AutoShape 19"/>
            <p:cNvSpPr>
              <a:spLocks noChangeArrowheads="1"/>
            </p:cNvSpPr>
            <p:nvPr/>
          </p:nvSpPr>
          <p:spPr bwMode="auto">
            <a:xfrm rot="5400000">
              <a:off x="1484" y="2278"/>
              <a:ext cx="144" cy="144"/>
            </a:xfrm>
            <a:prstGeom prst="flowChartExtract">
              <a:avLst/>
            </a:prstGeom>
            <a:noFill/>
            <a:ln w="38100">
              <a:solidFill>
                <a:schemeClr val="tx1"/>
              </a:solidFill>
              <a:miter lim="800000"/>
              <a:headEnd/>
              <a:tailEnd/>
            </a:ln>
          </p:spPr>
          <p:txBody>
            <a:bodyPr wrap="none" anchor="ctr"/>
            <a:lstStyle/>
            <a:p>
              <a:endParaRPr lang="zh-CN" altLang="en-US"/>
            </a:p>
          </p:txBody>
        </p:sp>
        <p:graphicFrame>
          <p:nvGraphicFramePr>
            <p:cNvPr id="20482" name="Object 20"/>
            <p:cNvGraphicFramePr>
              <a:graphicFrameLocks noChangeAspect="1"/>
            </p:cNvGraphicFramePr>
            <p:nvPr/>
          </p:nvGraphicFramePr>
          <p:xfrm>
            <a:off x="1700" y="2230"/>
            <a:ext cx="336" cy="280"/>
          </p:xfrm>
          <a:graphic>
            <a:graphicData uri="http://schemas.openxmlformats.org/presentationml/2006/ole">
              <p:oleObj spid="_x0000_s20482" name="公式" r:id="rId3" imgW="152202" imgH="126835" progId="Equation.3">
                <p:embed/>
              </p:oleObj>
            </a:graphicData>
          </a:graphic>
        </p:graphicFrame>
        <p:sp>
          <p:nvSpPr>
            <p:cNvPr id="20492" name="Text Box 21"/>
            <p:cNvSpPr txBox="1">
              <a:spLocks noChangeArrowheads="1"/>
            </p:cNvSpPr>
            <p:nvPr/>
          </p:nvSpPr>
          <p:spPr bwMode="auto">
            <a:xfrm>
              <a:off x="1518" y="2614"/>
              <a:ext cx="27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a:t>
              </a:r>
            </a:p>
          </p:txBody>
        </p:sp>
        <p:sp>
          <p:nvSpPr>
            <p:cNvPr id="20493" name="Oval 22"/>
            <p:cNvSpPr>
              <a:spLocks noChangeArrowheads="1"/>
            </p:cNvSpPr>
            <p:nvPr/>
          </p:nvSpPr>
          <p:spPr bwMode="auto">
            <a:xfrm>
              <a:off x="514" y="2518"/>
              <a:ext cx="48"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0494" name="Text Box 23"/>
            <p:cNvSpPr txBox="1">
              <a:spLocks noChangeArrowheads="1"/>
            </p:cNvSpPr>
            <p:nvPr/>
          </p:nvSpPr>
          <p:spPr bwMode="auto">
            <a:xfrm>
              <a:off x="2492" y="2364"/>
              <a:ext cx="475" cy="365"/>
            </a:xfrm>
            <a:prstGeom prst="rect">
              <a:avLst/>
            </a:prstGeom>
            <a:noFill/>
            <a:ln w="38100">
              <a:noFill/>
              <a:miter lim="800000"/>
              <a:headEnd/>
              <a:tailEnd/>
            </a:ln>
          </p:spPr>
          <p:txBody>
            <a:bodyPr>
              <a:spAutoFit/>
            </a:bodyPr>
            <a:lstStyle/>
            <a:p>
              <a:pPr>
                <a:spcBef>
                  <a:spcPct val="50000"/>
                </a:spcBef>
              </a:pPr>
              <a:r>
                <a:rPr lang="en-US" altLang="zh-CN" sz="3200" b="1" i="1">
                  <a:ea typeface="楷体_GB2312" pitchFamily="49" charset="-122"/>
                </a:rPr>
                <a:t>u</a:t>
              </a:r>
              <a:r>
                <a:rPr lang="en-US" altLang="zh-CN" sz="3200" b="1" baseline="-25000">
                  <a:ea typeface="楷体_GB2312" pitchFamily="49" charset="-122"/>
                </a:rPr>
                <a:t>o</a:t>
              </a:r>
              <a:endParaRPr lang="en-US" altLang="zh-CN" sz="3200" b="1">
                <a:ea typeface="楷体_GB2312" pitchFamily="49" charset="-122"/>
              </a:endParaRPr>
            </a:p>
          </p:txBody>
        </p:sp>
        <p:sp>
          <p:nvSpPr>
            <p:cNvPr id="20495" name="Text Box 24"/>
            <p:cNvSpPr txBox="1">
              <a:spLocks noChangeArrowheads="1"/>
            </p:cNvSpPr>
            <p:nvPr/>
          </p:nvSpPr>
          <p:spPr bwMode="auto">
            <a:xfrm>
              <a:off x="370" y="3067"/>
              <a:ext cx="274" cy="365"/>
            </a:xfrm>
            <a:prstGeom prst="rect">
              <a:avLst/>
            </a:prstGeom>
            <a:noFill/>
            <a:ln w="9525">
              <a:noFill/>
              <a:miter lim="800000"/>
              <a:headEnd/>
              <a:tailEnd/>
            </a:ln>
          </p:spPr>
          <p:txBody>
            <a:bodyPr>
              <a:spAutoFit/>
            </a:bodyPr>
            <a:lstStyle/>
            <a:p>
              <a:pPr eaLnBrk="0" hangingPunct="0">
                <a:spcBef>
                  <a:spcPct val="50000"/>
                </a:spcBef>
              </a:pPr>
              <a:endParaRPr lang="zh-CN" altLang="zh-CN" sz="3200" b="1">
                <a:ea typeface="楷体_GB2312" pitchFamily="49" charset="-122"/>
              </a:endParaRPr>
            </a:p>
          </p:txBody>
        </p:sp>
        <p:sp>
          <p:nvSpPr>
            <p:cNvPr id="20496" name="Line 25"/>
            <p:cNvSpPr>
              <a:spLocks noChangeShapeType="1"/>
            </p:cNvSpPr>
            <p:nvPr/>
          </p:nvSpPr>
          <p:spPr bwMode="auto">
            <a:xfrm>
              <a:off x="570" y="2544"/>
              <a:ext cx="672" cy="0"/>
            </a:xfrm>
            <a:prstGeom prst="line">
              <a:avLst/>
            </a:prstGeom>
            <a:noFill/>
            <a:ln w="38100">
              <a:solidFill>
                <a:srgbClr val="000000"/>
              </a:solidFill>
              <a:round/>
              <a:headEnd/>
              <a:tailEnd/>
            </a:ln>
          </p:spPr>
          <p:txBody>
            <a:bodyPr wrap="none" anchor="ctr"/>
            <a:lstStyle/>
            <a:p>
              <a:endParaRPr lang="zh-CN" altLang="en-US"/>
            </a:p>
          </p:txBody>
        </p:sp>
        <p:sp>
          <p:nvSpPr>
            <p:cNvPr id="20497" name="Line 26"/>
            <p:cNvSpPr>
              <a:spLocks noChangeShapeType="1"/>
            </p:cNvSpPr>
            <p:nvPr/>
          </p:nvSpPr>
          <p:spPr bwMode="auto">
            <a:xfrm>
              <a:off x="744" y="2928"/>
              <a:ext cx="516" cy="0"/>
            </a:xfrm>
            <a:prstGeom prst="line">
              <a:avLst/>
            </a:prstGeom>
            <a:noFill/>
            <a:ln w="38100">
              <a:solidFill>
                <a:srgbClr val="000000"/>
              </a:solidFill>
              <a:round/>
              <a:headEnd/>
              <a:tailEnd/>
            </a:ln>
          </p:spPr>
          <p:txBody>
            <a:bodyPr wrap="none" anchor="ctr"/>
            <a:lstStyle/>
            <a:p>
              <a:endParaRPr lang="zh-CN" altLang="en-US"/>
            </a:p>
          </p:txBody>
        </p:sp>
        <p:sp>
          <p:nvSpPr>
            <p:cNvPr id="20498" name="Line 27"/>
            <p:cNvSpPr>
              <a:spLocks noChangeShapeType="1"/>
            </p:cNvSpPr>
            <p:nvPr/>
          </p:nvSpPr>
          <p:spPr bwMode="auto">
            <a:xfrm>
              <a:off x="756" y="2922"/>
              <a:ext cx="0" cy="264"/>
            </a:xfrm>
            <a:prstGeom prst="line">
              <a:avLst/>
            </a:prstGeom>
            <a:noFill/>
            <a:ln w="38100">
              <a:solidFill>
                <a:srgbClr val="000000"/>
              </a:solidFill>
              <a:round/>
              <a:headEnd/>
              <a:tailEnd/>
            </a:ln>
          </p:spPr>
          <p:txBody>
            <a:bodyPr wrap="none" anchor="ctr"/>
            <a:lstStyle/>
            <a:p>
              <a:endParaRPr lang="zh-CN" altLang="en-US"/>
            </a:p>
          </p:txBody>
        </p:sp>
        <p:sp>
          <p:nvSpPr>
            <p:cNvPr id="20499" name="Line 28"/>
            <p:cNvSpPr>
              <a:spLocks noChangeShapeType="1"/>
            </p:cNvSpPr>
            <p:nvPr/>
          </p:nvSpPr>
          <p:spPr bwMode="auto">
            <a:xfrm>
              <a:off x="654" y="3186"/>
              <a:ext cx="198" cy="0"/>
            </a:xfrm>
            <a:prstGeom prst="line">
              <a:avLst/>
            </a:prstGeom>
            <a:noFill/>
            <a:ln w="38100">
              <a:solidFill>
                <a:srgbClr val="000000"/>
              </a:solidFill>
              <a:round/>
              <a:headEnd/>
              <a:tailEnd/>
            </a:ln>
          </p:spPr>
          <p:txBody>
            <a:bodyPr wrap="none" anchor="ctr"/>
            <a:lstStyle/>
            <a:p>
              <a:endParaRPr lang="zh-CN" altLang="en-US"/>
            </a:p>
          </p:txBody>
        </p:sp>
        <p:sp>
          <p:nvSpPr>
            <p:cNvPr id="20500" name="Rectangle 29"/>
            <p:cNvSpPr>
              <a:spLocks noChangeArrowheads="1"/>
            </p:cNvSpPr>
            <p:nvPr/>
          </p:nvSpPr>
          <p:spPr bwMode="auto">
            <a:xfrm>
              <a:off x="864" y="2886"/>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0501" name="Rectangle 30"/>
            <p:cNvSpPr>
              <a:spLocks noChangeArrowheads="1"/>
            </p:cNvSpPr>
            <p:nvPr/>
          </p:nvSpPr>
          <p:spPr bwMode="auto">
            <a:xfrm>
              <a:off x="828" y="2502"/>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0502" name="Line 31"/>
            <p:cNvSpPr>
              <a:spLocks noChangeShapeType="1"/>
            </p:cNvSpPr>
            <p:nvPr/>
          </p:nvSpPr>
          <p:spPr bwMode="auto">
            <a:xfrm>
              <a:off x="1189" y="1571"/>
              <a:ext cx="2" cy="964"/>
            </a:xfrm>
            <a:prstGeom prst="line">
              <a:avLst/>
            </a:prstGeom>
            <a:noFill/>
            <a:ln w="38100">
              <a:solidFill>
                <a:srgbClr val="000000"/>
              </a:solidFill>
              <a:round/>
              <a:headEnd/>
              <a:tailEnd/>
            </a:ln>
          </p:spPr>
          <p:txBody>
            <a:bodyPr wrap="none" anchor="ctr"/>
            <a:lstStyle/>
            <a:p>
              <a:endParaRPr lang="zh-CN" altLang="en-US"/>
            </a:p>
          </p:txBody>
        </p:sp>
        <p:sp>
          <p:nvSpPr>
            <p:cNvPr id="20503" name="Line 32"/>
            <p:cNvSpPr>
              <a:spLocks noChangeShapeType="1"/>
            </p:cNvSpPr>
            <p:nvPr/>
          </p:nvSpPr>
          <p:spPr bwMode="auto">
            <a:xfrm flipV="1">
              <a:off x="2118" y="2745"/>
              <a:ext cx="510" cy="6"/>
            </a:xfrm>
            <a:prstGeom prst="line">
              <a:avLst/>
            </a:prstGeom>
            <a:noFill/>
            <a:ln w="38100">
              <a:solidFill>
                <a:srgbClr val="000000"/>
              </a:solidFill>
              <a:round/>
              <a:headEnd/>
              <a:tailEnd/>
            </a:ln>
          </p:spPr>
          <p:txBody>
            <a:bodyPr wrap="none" anchor="ctr"/>
            <a:lstStyle/>
            <a:p>
              <a:endParaRPr lang="zh-CN" altLang="en-US"/>
            </a:p>
          </p:txBody>
        </p:sp>
        <p:sp>
          <p:nvSpPr>
            <p:cNvPr id="20504" name="Line 33"/>
            <p:cNvSpPr>
              <a:spLocks noChangeShapeType="1"/>
            </p:cNvSpPr>
            <p:nvPr/>
          </p:nvSpPr>
          <p:spPr bwMode="auto">
            <a:xfrm>
              <a:off x="1182" y="1572"/>
              <a:ext cx="1092" cy="0"/>
            </a:xfrm>
            <a:prstGeom prst="line">
              <a:avLst/>
            </a:prstGeom>
            <a:noFill/>
            <a:ln w="38100">
              <a:solidFill>
                <a:srgbClr val="000000"/>
              </a:solidFill>
              <a:round/>
              <a:headEnd/>
              <a:tailEnd/>
            </a:ln>
          </p:spPr>
          <p:txBody>
            <a:bodyPr wrap="none" anchor="ctr"/>
            <a:lstStyle/>
            <a:p>
              <a:endParaRPr lang="zh-CN" altLang="en-US"/>
            </a:p>
          </p:txBody>
        </p:sp>
        <p:sp>
          <p:nvSpPr>
            <p:cNvPr id="20505" name="Line 34"/>
            <p:cNvSpPr>
              <a:spLocks noChangeShapeType="1"/>
            </p:cNvSpPr>
            <p:nvPr/>
          </p:nvSpPr>
          <p:spPr bwMode="auto">
            <a:xfrm flipH="1">
              <a:off x="2274" y="1568"/>
              <a:ext cx="0" cy="1186"/>
            </a:xfrm>
            <a:prstGeom prst="line">
              <a:avLst/>
            </a:prstGeom>
            <a:noFill/>
            <a:ln w="38100">
              <a:solidFill>
                <a:srgbClr val="000000"/>
              </a:solidFill>
              <a:round/>
              <a:headEnd/>
              <a:tailEnd/>
            </a:ln>
          </p:spPr>
          <p:txBody>
            <a:bodyPr wrap="none" anchor="ctr"/>
            <a:lstStyle/>
            <a:p>
              <a:endParaRPr lang="zh-CN" altLang="en-US"/>
            </a:p>
          </p:txBody>
        </p:sp>
        <p:sp>
          <p:nvSpPr>
            <p:cNvPr id="20506" name="Line 35"/>
            <p:cNvSpPr>
              <a:spLocks noChangeShapeType="1"/>
            </p:cNvSpPr>
            <p:nvPr/>
          </p:nvSpPr>
          <p:spPr bwMode="auto">
            <a:xfrm>
              <a:off x="1188" y="1884"/>
              <a:ext cx="1080" cy="0"/>
            </a:xfrm>
            <a:prstGeom prst="line">
              <a:avLst/>
            </a:prstGeom>
            <a:noFill/>
            <a:ln w="38100">
              <a:solidFill>
                <a:srgbClr val="000000"/>
              </a:solidFill>
              <a:round/>
              <a:headEnd/>
              <a:tailEnd/>
            </a:ln>
          </p:spPr>
          <p:txBody>
            <a:bodyPr wrap="none" anchor="ctr"/>
            <a:lstStyle/>
            <a:p>
              <a:endParaRPr lang="zh-CN" altLang="en-US"/>
            </a:p>
          </p:txBody>
        </p:sp>
        <p:sp>
          <p:nvSpPr>
            <p:cNvPr id="20507" name="Rectangle 36"/>
            <p:cNvSpPr>
              <a:spLocks noChangeArrowheads="1"/>
            </p:cNvSpPr>
            <p:nvPr/>
          </p:nvSpPr>
          <p:spPr bwMode="auto">
            <a:xfrm>
              <a:off x="1554" y="1839"/>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0508" name="Rectangle 37"/>
            <p:cNvSpPr>
              <a:spLocks noChangeArrowheads="1"/>
            </p:cNvSpPr>
            <p:nvPr/>
          </p:nvSpPr>
          <p:spPr bwMode="auto">
            <a:xfrm>
              <a:off x="1410" y="1527"/>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grpSp>
          <p:nvGrpSpPr>
            <p:cNvPr id="20509" name="Group 38"/>
            <p:cNvGrpSpPr>
              <a:grpSpLocks/>
            </p:cNvGrpSpPr>
            <p:nvPr/>
          </p:nvGrpSpPr>
          <p:grpSpPr bwMode="auto">
            <a:xfrm>
              <a:off x="1878" y="1488"/>
              <a:ext cx="120" cy="162"/>
              <a:chOff x="2808" y="1608"/>
              <a:chExt cx="120" cy="162"/>
            </a:xfrm>
          </p:grpSpPr>
          <p:sp>
            <p:nvSpPr>
              <p:cNvPr id="20521" name="Line 39"/>
              <p:cNvSpPr>
                <a:spLocks noChangeShapeType="1"/>
              </p:cNvSpPr>
              <p:nvPr/>
            </p:nvSpPr>
            <p:spPr bwMode="auto">
              <a:xfrm>
                <a:off x="2808" y="1614"/>
                <a:ext cx="0" cy="156"/>
              </a:xfrm>
              <a:prstGeom prst="line">
                <a:avLst/>
              </a:prstGeom>
              <a:noFill/>
              <a:ln w="38100">
                <a:solidFill>
                  <a:srgbClr val="000000"/>
                </a:solidFill>
                <a:round/>
                <a:headEnd/>
                <a:tailEnd/>
              </a:ln>
            </p:spPr>
            <p:txBody>
              <a:bodyPr wrap="none" anchor="ctr"/>
              <a:lstStyle/>
              <a:p>
                <a:endParaRPr lang="zh-CN" altLang="en-US"/>
              </a:p>
            </p:txBody>
          </p:sp>
          <p:sp>
            <p:nvSpPr>
              <p:cNvPr id="20522" name="AutoShape 40"/>
              <p:cNvSpPr>
                <a:spLocks noChangeArrowheads="1"/>
              </p:cNvSpPr>
              <p:nvPr/>
            </p:nvSpPr>
            <p:spPr bwMode="auto">
              <a:xfrm rot="-5400000">
                <a:off x="2790" y="1626"/>
                <a:ext cx="156" cy="120"/>
              </a:xfrm>
              <a:prstGeom prst="triangle">
                <a:avLst>
                  <a:gd name="adj" fmla="val 50000"/>
                </a:avLst>
              </a:prstGeom>
              <a:noFill/>
              <a:ln w="38100">
                <a:solidFill>
                  <a:srgbClr val="000000"/>
                </a:solidFill>
                <a:miter lim="800000"/>
                <a:headEnd/>
                <a:tailEnd/>
              </a:ln>
            </p:spPr>
            <p:txBody>
              <a:bodyPr wrap="none" anchor="ctr"/>
              <a:lstStyle/>
              <a:p>
                <a:endParaRPr lang="zh-CN" altLang="en-US"/>
              </a:p>
            </p:txBody>
          </p:sp>
        </p:grpSp>
        <p:sp>
          <p:nvSpPr>
            <p:cNvPr id="20510" name="Text Box 41"/>
            <p:cNvSpPr txBox="1">
              <a:spLocks noChangeArrowheads="1"/>
            </p:cNvSpPr>
            <p:nvPr/>
          </p:nvSpPr>
          <p:spPr bwMode="auto">
            <a:xfrm>
              <a:off x="703" y="2160"/>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20511" name="Text Box 42"/>
            <p:cNvSpPr txBox="1">
              <a:spLocks noChangeArrowheads="1"/>
            </p:cNvSpPr>
            <p:nvPr/>
          </p:nvSpPr>
          <p:spPr bwMode="auto">
            <a:xfrm>
              <a:off x="1460" y="1887"/>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F1</a:t>
              </a:r>
              <a:endParaRPr lang="en-US" altLang="zh-CN" sz="2800" b="1">
                <a:ea typeface="楷体_GB2312" pitchFamily="49" charset="-122"/>
              </a:endParaRPr>
            </a:p>
          </p:txBody>
        </p:sp>
        <p:sp>
          <p:nvSpPr>
            <p:cNvPr id="20512" name="Text Box 43"/>
            <p:cNvSpPr txBox="1">
              <a:spLocks noChangeArrowheads="1"/>
            </p:cNvSpPr>
            <p:nvPr/>
          </p:nvSpPr>
          <p:spPr bwMode="auto">
            <a:xfrm>
              <a:off x="1296" y="1175"/>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F2</a:t>
              </a:r>
              <a:endParaRPr lang="en-US" altLang="zh-CN" sz="2800" b="1">
                <a:ea typeface="楷体_GB2312" pitchFamily="49" charset="-122"/>
              </a:endParaRPr>
            </a:p>
          </p:txBody>
        </p:sp>
        <p:sp>
          <p:nvSpPr>
            <p:cNvPr id="20513" name="Text Box 44"/>
            <p:cNvSpPr txBox="1">
              <a:spLocks noChangeArrowheads="1"/>
            </p:cNvSpPr>
            <p:nvPr/>
          </p:nvSpPr>
          <p:spPr bwMode="auto">
            <a:xfrm>
              <a:off x="1791" y="1160"/>
              <a:ext cx="384"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D</a:t>
              </a:r>
            </a:p>
          </p:txBody>
        </p:sp>
        <p:sp>
          <p:nvSpPr>
            <p:cNvPr id="20514" name="Text Box 45"/>
            <p:cNvSpPr txBox="1">
              <a:spLocks noChangeArrowheads="1"/>
            </p:cNvSpPr>
            <p:nvPr/>
          </p:nvSpPr>
          <p:spPr bwMode="auto">
            <a:xfrm>
              <a:off x="416" y="2148"/>
              <a:ext cx="468"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u</a:t>
              </a:r>
              <a:r>
                <a:rPr lang="en-US" altLang="zh-CN" sz="3200" b="1" baseline="-25000">
                  <a:ea typeface="楷体_GB2312" pitchFamily="49" charset="-122"/>
                </a:rPr>
                <a:t>i</a:t>
              </a:r>
              <a:endParaRPr lang="en-US" altLang="zh-CN" sz="3200" b="1">
                <a:ea typeface="楷体_GB2312" pitchFamily="49" charset="-122"/>
              </a:endParaRPr>
            </a:p>
          </p:txBody>
        </p:sp>
        <p:sp>
          <p:nvSpPr>
            <p:cNvPr id="20515" name="Text Box 46"/>
            <p:cNvSpPr txBox="1">
              <a:spLocks noChangeArrowheads="1"/>
            </p:cNvSpPr>
            <p:nvPr/>
          </p:nvSpPr>
          <p:spPr bwMode="auto">
            <a:xfrm>
              <a:off x="1212" y="2748"/>
              <a:ext cx="480" cy="327"/>
            </a:xfrm>
            <a:prstGeom prst="rect">
              <a:avLst/>
            </a:prstGeom>
            <a:noFill/>
            <a:ln w="38100">
              <a:noFill/>
              <a:miter lim="800000"/>
              <a:headEnd/>
              <a:tailEnd/>
            </a:ln>
          </p:spPr>
          <p:txBody>
            <a:bodyPr>
              <a:spAutoFit/>
            </a:bodyPr>
            <a:lstStyle/>
            <a:p>
              <a:pPr algn="ctr">
                <a:spcBef>
                  <a:spcPct val="50000"/>
                </a:spcBef>
              </a:pPr>
              <a:r>
                <a:rPr lang="en-US" altLang="zh-CN" sz="2800" b="1">
                  <a:ea typeface="楷体_GB2312" pitchFamily="49" charset="-122"/>
                </a:rPr>
                <a:t>+</a:t>
              </a:r>
            </a:p>
          </p:txBody>
        </p:sp>
        <p:sp>
          <p:nvSpPr>
            <p:cNvPr id="20516" name="Oval 47"/>
            <p:cNvSpPr>
              <a:spLocks noChangeArrowheads="1"/>
            </p:cNvSpPr>
            <p:nvPr/>
          </p:nvSpPr>
          <p:spPr bwMode="auto">
            <a:xfrm>
              <a:off x="2640" y="2724"/>
              <a:ext cx="47"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0517" name="Oval 48"/>
            <p:cNvSpPr>
              <a:spLocks noChangeArrowheads="1"/>
            </p:cNvSpPr>
            <p:nvPr/>
          </p:nvSpPr>
          <p:spPr bwMode="auto">
            <a:xfrm>
              <a:off x="1164" y="252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0518" name="Oval 49"/>
            <p:cNvSpPr>
              <a:spLocks noChangeArrowheads="1"/>
            </p:cNvSpPr>
            <p:nvPr/>
          </p:nvSpPr>
          <p:spPr bwMode="auto">
            <a:xfrm>
              <a:off x="1164" y="1848"/>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0519" name="Oval 50"/>
            <p:cNvSpPr>
              <a:spLocks noChangeArrowheads="1"/>
            </p:cNvSpPr>
            <p:nvPr/>
          </p:nvSpPr>
          <p:spPr bwMode="auto">
            <a:xfrm>
              <a:off x="2256" y="186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0520" name="Oval 51"/>
            <p:cNvSpPr>
              <a:spLocks noChangeArrowheads="1"/>
            </p:cNvSpPr>
            <p:nvPr/>
          </p:nvSpPr>
          <p:spPr bwMode="auto">
            <a:xfrm>
              <a:off x="2244" y="2724"/>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grpSp>
      <p:sp>
        <p:nvSpPr>
          <p:cNvPr id="20484" name="Text Box 54"/>
          <p:cNvSpPr txBox="1">
            <a:spLocks noChangeArrowheads="1"/>
          </p:cNvSpPr>
          <p:nvPr/>
        </p:nvSpPr>
        <p:spPr bwMode="auto">
          <a:xfrm>
            <a:off x="215900" y="549275"/>
            <a:ext cx="8712200" cy="519113"/>
          </a:xfrm>
          <a:prstGeom prst="rect">
            <a:avLst/>
          </a:prstGeom>
          <a:noFill/>
          <a:ln w="9525">
            <a:noFill/>
            <a:miter lim="800000"/>
            <a:headEnd/>
            <a:tailEnd/>
          </a:ln>
        </p:spPr>
        <p:txBody>
          <a:bodyPr>
            <a:spAutoFit/>
          </a:bodyPr>
          <a:lstStyle/>
          <a:p>
            <a:pPr>
              <a:spcBef>
                <a:spcPct val="50000"/>
              </a:spcBef>
            </a:pPr>
            <a:r>
              <a:rPr lang="zh-CN" altLang="en-US" sz="2800" b="1">
                <a:ea typeface="楷体_GB2312" pitchFamily="49" charset="-122"/>
              </a:rPr>
              <a:t>练习：分析下图所示电路中，</a:t>
            </a:r>
            <a:r>
              <a:rPr lang="en-US" altLang="zh-CN" sz="2800" b="1" i="1">
                <a:ea typeface="楷体_GB2312" pitchFamily="49" charset="-122"/>
              </a:rPr>
              <a:t>u</a:t>
            </a:r>
            <a:r>
              <a:rPr lang="en-US" altLang="zh-CN" sz="2800" b="1" baseline="-20000">
                <a:ea typeface="楷体_GB2312" pitchFamily="49" charset="-122"/>
              </a:rPr>
              <a:t>o</a:t>
            </a:r>
            <a:r>
              <a:rPr lang="zh-CN" altLang="en-US" sz="2800" b="1">
                <a:ea typeface="楷体_GB2312" pitchFamily="49" charset="-122"/>
              </a:rPr>
              <a:t>与</a:t>
            </a:r>
            <a:r>
              <a:rPr lang="en-US" altLang="zh-CN" sz="2800" b="1" i="1">
                <a:ea typeface="楷体_GB2312" pitchFamily="49" charset="-122"/>
              </a:rPr>
              <a:t>u</a:t>
            </a:r>
            <a:r>
              <a:rPr lang="en-US" altLang="zh-CN" sz="2800" b="1" baseline="-20000">
                <a:ea typeface="楷体_GB2312" pitchFamily="49" charset="-122"/>
              </a:rPr>
              <a:t>i</a:t>
            </a:r>
            <a:r>
              <a:rPr lang="zh-CN" altLang="en-US" sz="2800" b="1">
                <a:ea typeface="楷体_GB2312" pitchFamily="49" charset="-122"/>
              </a:rPr>
              <a:t>之间的关系式。</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p:cNvSpPr txBox="1">
            <a:spLocks noChangeArrowheads="1"/>
          </p:cNvSpPr>
          <p:nvPr/>
        </p:nvSpPr>
        <p:spPr bwMode="auto">
          <a:xfrm>
            <a:off x="3779838" y="1016000"/>
            <a:ext cx="4643437" cy="519113"/>
          </a:xfrm>
          <a:prstGeom prst="rect">
            <a:avLst/>
          </a:prstGeom>
          <a:noFill/>
          <a:ln w="38100">
            <a:noFill/>
            <a:miter lim="800000"/>
            <a:headEnd/>
            <a:tailEnd/>
          </a:ln>
        </p:spPr>
        <p:txBody>
          <a:bodyPr>
            <a:spAutoFit/>
          </a:bodyPr>
          <a:lstStyle/>
          <a:p>
            <a:pPr eaLnBrk="0" hangingPunct="0">
              <a:spcBef>
                <a:spcPct val="50000"/>
              </a:spcBef>
            </a:pPr>
            <a:r>
              <a:rPr lang="zh-CN" altLang="en-US" sz="2800" b="1">
                <a:ea typeface="楷体_GB2312" pitchFamily="49" charset="-122"/>
              </a:rPr>
              <a:t>（</a:t>
            </a:r>
            <a:r>
              <a:rPr lang="en-US" altLang="zh-CN" sz="2800" b="1">
                <a:ea typeface="楷体_GB2312" pitchFamily="49" charset="-122"/>
              </a:rPr>
              <a:t>1</a:t>
            </a:r>
            <a:r>
              <a:rPr lang="zh-CN" altLang="en-US" sz="2800" b="1">
                <a:ea typeface="楷体_GB2312" pitchFamily="49" charset="-122"/>
              </a:rPr>
              <a:t>）</a:t>
            </a:r>
            <a:r>
              <a:rPr lang="en-US" altLang="zh-CN" sz="2800" b="1" i="1">
                <a:ea typeface="楷体_GB2312" pitchFamily="49" charset="-122"/>
              </a:rPr>
              <a:t>u</a:t>
            </a:r>
            <a:r>
              <a:rPr lang="en-US" altLang="zh-CN" sz="2800" b="1" baseline="-20000">
                <a:ea typeface="楷体_GB2312" pitchFamily="49" charset="-122"/>
              </a:rPr>
              <a:t>i</a:t>
            </a:r>
            <a:r>
              <a:rPr lang="en-US" altLang="zh-CN" sz="2800" b="1">
                <a:ea typeface="楷体_GB2312" pitchFamily="49" charset="-122"/>
              </a:rPr>
              <a:t>&gt;0</a:t>
            </a:r>
            <a:r>
              <a:rPr lang="zh-CN" altLang="en-US" sz="2800" b="1">
                <a:ea typeface="楷体_GB2312" pitchFamily="49" charset="-122"/>
              </a:rPr>
              <a:t>时： </a:t>
            </a:r>
            <a:r>
              <a:rPr lang="en-US" altLang="zh-CN" sz="2800" b="1" i="1"/>
              <a:t>u</a:t>
            </a:r>
            <a:r>
              <a:rPr lang="en-US" altLang="zh-CN" sz="2800" b="1" baseline="-25000"/>
              <a:t>o</a:t>
            </a:r>
            <a:r>
              <a:rPr lang="en-US" altLang="zh-CN" sz="2800" b="1"/>
              <a:t>&lt;0,  </a:t>
            </a:r>
          </a:p>
        </p:txBody>
      </p:sp>
      <p:graphicFrame>
        <p:nvGraphicFramePr>
          <p:cNvPr id="339971" name="Object 3"/>
          <p:cNvGraphicFramePr>
            <a:graphicFrameLocks noChangeAspect="1"/>
          </p:cNvGraphicFramePr>
          <p:nvPr/>
        </p:nvGraphicFramePr>
        <p:xfrm>
          <a:off x="2771775" y="5157788"/>
          <a:ext cx="2314575" cy="1233487"/>
        </p:xfrm>
        <a:graphic>
          <a:graphicData uri="http://schemas.openxmlformats.org/presentationml/2006/ole">
            <p:oleObj spid="_x0000_s21506" name="Equation" r:id="rId3" imgW="926698" imgH="495085" progId="Equation.DSMT4">
              <p:embed/>
            </p:oleObj>
          </a:graphicData>
        </a:graphic>
      </p:graphicFrame>
      <p:grpSp>
        <p:nvGrpSpPr>
          <p:cNvPr id="21510" name="Group 6"/>
          <p:cNvGrpSpPr>
            <a:grpSpLocks/>
          </p:cNvGrpSpPr>
          <p:nvPr/>
        </p:nvGrpSpPr>
        <p:grpSpPr bwMode="auto">
          <a:xfrm>
            <a:off x="0" y="1773238"/>
            <a:ext cx="4135438" cy="3606800"/>
            <a:chOff x="370" y="1160"/>
            <a:chExt cx="2605" cy="2272"/>
          </a:xfrm>
        </p:grpSpPr>
        <p:grpSp>
          <p:nvGrpSpPr>
            <p:cNvPr id="21556" name="Group 7"/>
            <p:cNvGrpSpPr>
              <a:grpSpLocks/>
            </p:cNvGrpSpPr>
            <p:nvPr/>
          </p:nvGrpSpPr>
          <p:grpSpPr bwMode="auto">
            <a:xfrm>
              <a:off x="1316" y="2230"/>
              <a:ext cx="720" cy="1008"/>
              <a:chOff x="1008" y="2352"/>
              <a:chExt cx="720" cy="1008"/>
            </a:xfrm>
          </p:grpSpPr>
          <p:sp>
            <p:nvSpPr>
              <p:cNvPr id="21594" name="Line 8"/>
              <p:cNvSpPr>
                <a:spLocks noChangeShapeType="1"/>
              </p:cNvSpPr>
              <p:nvPr/>
            </p:nvSpPr>
            <p:spPr bwMode="auto">
              <a:xfrm rot="-5400000">
                <a:off x="504" y="2856"/>
                <a:ext cx="1008" cy="0"/>
              </a:xfrm>
              <a:prstGeom prst="line">
                <a:avLst/>
              </a:prstGeom>
              <a:noFill/>
              <a:ln w="38100">
                <a:solidFill>
                  <a:schemeClr val="tx1"/>
                </a:solidFill>
                <a:round/>
                <a:headEnd/>
                <a:tailEnd/>
              </a:ln>
            </p:spPr>
            <p:txBody>
              <a:bodyPr wrap="none" anchor="ctr"/>
              <a:lstStyle/>
              <a:p>
                <a:endParaRPr lang="zh-CN" altLang="en-US"/>
              </a:p>
            </p:txBody>
          </p:sp>
          <p:sp>
            <p:nvSpPr>
              <p:cNvPr id="21595" name="Line 9"/>
              <p:cNvSpPr>
                <a:spLocks noChangeShapeType="1"/>
              </p:cNvSpPr>
              <p:nvPr/>
            </p:nvSpPr>
            <p:spPr bwMode="auto">
              <a:xfrm rot="-5400000">
                <a:off x="1224" y="2856"/>
                <a:ext cx="1008" cy="0"/>
              </a:xfrm>
              <a:prstGeom prst="line">
                <a:avLst/>
              </a:prstGeom>
              <a:noFill/>
              <a:ln w="38100">
                <a:solidFill>
                  <a:schemeClr val="tx1"/>
                </a:solidFill>
                <a:round/>
                <a:headEnd/>
                <a:tailEnd/>
              </a:ln>
            </p:spPr>
            <p:txBody>
              <a:bodyPr wrap="none" anchor="ctr"/>
              <a:lstStyle/>
              <a:p>
                <a:endParaRPr lang="zh-CN" altLang="en-US"/>
              </a:p>
            </p:txBody>
          </p:sp>
          <p:sp>
            <p:nvSpPr>
              <p:cNvPr id="21596" name="Line 10"/>
              <p:cNvSpPr>
                <a:spLocks noChangeShapeType="1"/>
              </p:cNvSpPr>
              <p:nvPr/>
            </p:nvSpPr>
            <p:spPr bwMode="auto">
              <a:xfrm>
                <a:off x="1008" y="2352"/>
                <a:ext cx="720" cy="0"/>
              </a:xfrm>
              <a:prstGeom prst="line">
                <a:avLst/>
              </a:prstGeom>
              <a:noFill/>
              <a:ln w="38100">
                <a:solidFill>
                  <a:schemeClr val="tx1"/>
                </a:solidFill>
                <a:round/>
                <a:headEnd/>
                <a:tailEnd/>
              </a:ln>
            </p:spPr>
            <p:txBody>
              <a:bodyPr wrap="none" anchor="ctr"/>
              <a:lstStyle/>
              <a:p>
                <a:endParaRPr lang="zh-CN" altLang="en-US"/>
              </a:p>
            </p:txBody>
          </p:sp>
          <p:sp>
            <p:nvSpPr>
              <p:cNvPr id="21597" name="Line 11"/>
              <p:cNvSpPr>
                <a:spLocks noChangeShapeType="1"/>
              </p:cNvSpPr>
              <p:nvPr/>
            </p:nvSpPr>
            <p:spPr bwMode="auto">
              <a:xfrm>
                <a:off x="1008" y="3360"/>
                <a:ext cx="720" cy="0"/>
              </a:xfrm>
              <a:prstGeom prst="line">
                <a:avLst/>
              </a:prstGeom>
              <a:noFill/>
              <a:ln w="38100">
                <a:solidFill>
                  <a:schemeClr val="tx1"/>
                </a:solidFill>
                <a:round/>
                <a:headEnd/>
                <a:tailEnd/>
              </a:ln>
            </p:spPr>
            <p:txBody>
              <a:bodyPr wrap="none" anchor="ctr"/>
              <a:lstStyle/>
              <a:p>
                <a:endParaRPr lang="zh-CN" altLang="en-US"/>
              </a:p>
            </p:txBody>
          </p:sp>
        </p:grpSp>
        <p:sp>
          <p:nvSpPr>
            <p:cNvPr id="21557" name="Text Box 12"/>
            <p:cNvSpPr txBox="1">
              <a:spLocks noChangeArrowheads="1"/>
            </p:cNvSpPr>
            <p:nvPr/>
          </p:nvSpPr>
          <p:spPr bwMode="auto">
            <a:xfrm>
              <a:off x="1321" y="2302"/>
              <a:ext cx="22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_</a:t>
              </a:r>
            </a:p>
          </p:txBody>
        </p:sp>
        <p:sp>
          <p:nvSpPr>
            <p:cNvPr id="21558" name="Text Box 13"/>
            <p:cNvSpPr txBox="1">
              <a:spLocks noChangeArrowheads="1"/>
            </p:cNvSpPr>
            <p:nvPr/>
          </p:nvSpPr>
          <p:spPr bwMode="auto">
            <a:xfrm>
              <a:off x="1795" y="2566"/>
              <a:ext cx="244"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t>
              </a:r>
            </a:p>
          </p:txBody>
        </p:sp>
        <p:sp>
          <p:nvSpPr>
            <p:cNvPr id="21559" name="Line 14"/>
            <p:cNvSpPr>
              <a:spLocks noChangeShapeType="1"/>
            </p:cNvSpPr>
            <p:nvPr/>
          </p:nvSpPr>
          <p:spPr bwMode="auto">
            <a:xfrm>
              <a:off x="1172" y="2926"/>
              <a:ext cx="144" cy="0"/>
            </a:xfrm>
            <a:prstGeom prst="line">
              <a:avLst/>
            </a:prstGeom>
            <a:noFill/>
            <a:ln w="38100">
              <a:solidFill>
                <a:schemeClr val="tx1"/>
              </a:solidFill>
              <a:round/>
              <a:headEnd/>
              <a:tailEnd/>
            </a:ln>
          </p:spPr>
          <p:txBody>
            <a:bodyPr wrap="none" anchor="ctr"/>
            <a:lstStyle/>
            <a:p>
              <a:endParaRPr lang="zh-CN" altLang="en-US"/>
            </a:p>
          </p:txBody>
        </p:sp>
        <p:sp>
          <p:nvSpPr>
            <p:cNvPr id="21560" name="Line 15"/>
            <p:cNvSpPr>
              <a:spLocks noChangeShapeType="1"/>
            </p:cNvSpPr>
            <p:nvPr/>
          </p:nvSpPr>
          <p:spPr bwMode="auto">
            <a:xfrm>
              <a:off x="2036" y="2758"/>
              <a:ext cx="144" cy="0"/>
            </a:xfrm>
            <a:prstGeom prst="line">
              <a:avLst/>
            </a:prstGeom>
            <a:noFill/>
            <a:ln w="38100">
              <a:solidFill>
                <a:schemeClr val="tx1"/>
              </a:solidFill>
              <a:round/>
              <a:headEnd/>
              <a:tailEnd/>
            </a:ln>
          </p:spPr>
          <p:txBody>
            <a:bodyPr wrap="none" anchor="ctr"/>
            <a:lstStyle/>
            <a:p>
              <a:endParaRPr lang="zh-CN" altLang="en-US"/>
            </a:p>
          </p:txBody>
        </p:sp>
        <p:sp>
          <p:nvSpPr>
            <p:cNvPr id="21561" name="Line 16"/>
            <p:cNvSpPr>
              <a:spLocks noChangeShapeType="1"/>
            </p:cNvSpPr>
            <p:nvPr/>
          </p:nvSpPr>
          <p:spPr bwMode="auto">
            <a:xfrm>
              <a:off x="1172" y="2542"/>
              <a:ext cx="144" cy="0"/>
            </a:xfrm>
            <a:prstGeom prst="line">
              <a:avLst/>
            </a:prstGeom>
            <a:noFill/>
            <a:ln w="38100">
              <a:solidFill>
                <a:schemeClr val="tx1"/>
              </a:solidFill>
              <a:round/>
              <a:headEnd/>
              <a:tailEnd/>
            </a:ln>
          </p:spPr>
          <p:txBody>
            <a:bodyPr wrap="none" anchor="ctr"/>
            <a:lstStyle/>
            <a:p>
              <a:endParaRPr lang="zh-CN" altLang="en-US"/>
            </a:p>
          </p:txBody>
        </p:sp>
        <p:sp>
          <p:nvSpPr>
            <p:cNvPr id="21562" name="AutoShape 17"/>
            <p:cNvSpPr>
              <a:spLocks noChangeArrowheads="1"/>
            </p:cNvSpPr>
            <p:nvPr/>
          </p:nvSpPr>
          <p:spPr bwMode="auto">
            <a:xfrm rot="5400000">
              <a:off x="1484" y="2278"/>
              <a:ext cx="144" cy="144"/>
            </a:xfrm>
            <a:prstGeom prst="flowChartExtract">
              <a:avLst/>
            </a:prstGeom>
            <a:noFill/>
            <a:ln w="38100">
              <a:solidFill>
                <a:schemeClr val="tx1"/>
              </a:solidFill>
              <a:miter lim="800000"/>
              <a:headEnd/>
              <a:tailEnd/>
            </a:ln>
          </p:spPr>
          <p:txBody>
            <a:bodyPr wrap="none" anchor="ctr"/>
            <a:lstStyle/>
            <a:p>
              <a:endParaRPr lang="zh-CN" altLang="en-US"/>
            </a:p>
          </p:txBody>
        </p:sp>
        <p:graphicFrame>
          <p:nvGraphicFramePr>
            <p:cNvPr id="21508" name="Object 18"/>
            <p:cNvGraphicFramePr>
              <a:graphicFrameLocks noChangeAspect="1"/>
            </p:cNvGraphicFramePr>
            <p:nvPr/>
          </p:nvGraphicFramePr>
          <p:xfrm>
            <a:off x="1700" y="2230"/>
            <a:ext cx="336" cy="280"/>
          </p:xfrm>
          <a:graphic>
            <a:graphicData uri="http://schemas.openxmlformats.org/presentationml/2006/ole">
              <p:oleObj spid="_x0000_s21508" name="公式" r:id="rId4" imgW="152202" imgH="126835" progId="Equation.3">
                <p:embed/>
              </p:oleObj>
            </a:graphicData>
          </a:graphic>
        </p:graphicFrame>
        <p:sp>
          <p:nvSpPr>
            <p:cNvPr id="21563" name="Text Box 19"/>
            <p:cNvSpPr txBox="1">
              <a:spLocks noChangeArrowheads="1"/>
            </p:cNvSpPr>
            <p:nvPr/>
          </p:nvSpPr>
          <p:spPr bwMode="auto">
            <a:xfrm>
              <a:off x="1518" y="2614"/>
              <a:ext cx="27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a:t>
              </a:r>
            </a:p>
          </p:txBody>
        </p:sp>
        <p:sp>
          <p:nvSpPr>
            <p:cNvPr id="21564" name="Oval 20"/>
            <p:cNvSpPr>
              <a:spLocks noChangeArrowheads="1"/>
            </p:cNvSpPr>
            <p:nvPr/>
          </p:nvSpPr>
          <p:spPr bwMode="auto">
            <a:xfrm>
              <a:off x="514" y="2518"/>
              <a:ext cx="48"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1565" name="Text Box 21"/>
            <p:cNvSpPr txBox="1">
              <a:spLocks noChangeArrowheads="1"/>
            </p:cNvSpPr>
            <p:nvPr/>
          </p:nvSpPr>
          <p:spPr bwMode="auto">
            <a:xfrm>
              <a:off x="2492" y="2364"/>
              <a:ext cx="483" cy="365"/>
            </a:xfrm>
            <a:prstGeom prst="rect">
              <a:avLst/>
            </a:prstGeom>
            <a:noFill/>
            <a:ln w="38100">
              <a:noFill/>
              <a:miter lim="800000"/>
              <a:headEnd/>
              <a:tailEnd/>
            </a:ln>
          </p:spPr>
          <p:txBody>
            <a:bodyPr>
              <a:spAutoFit/>
            </a:bodyPr>
            <a:lstStyle/>
            <a:p>
              <a:pPr>
                <a:spcBef>
                  <a:spcPct val="50000"/>
                </a:spcBef>
              </a:pPr>
              <a:r>
                <a:rPr lang="en-US" altLang="zh-CN" sz="3200" b="1" i="1">
                  <a:ea typeface="楷体_GB2312" pitchFamily="49" charset="-122"/>
                </a:rPr>
                <a:t>u</a:t>
              </a:r>
              <a:r>
                <a:rPr lang="en-US" altLang="zh-CN" sz="3200" b="1" baseline="-25000">
                  <a:ea typeface="楷体_GB2312" pitchFamily="49" charset="-122"/>
                </a:rPr>
                <a:t>o</a:t>
              </a:r>
              <a:endParaRPr lang="en-US" altLang="zh-CN" sz="3200" b="1">
                <a:ea typeface="楷体_GB2312" pitchFamily="49" charset="-122"/>
              </a:endParaRPr>
            </a:p>
          </p:txBody>
        </p:sp>
        <p:sp>
          <p:nvSpPr>
            <p:cNvPr id="21566" name="Text Box 22"/>
            <p:cNvSpPr txBox="1">
              <a:spLocks noChangeArrowheads="1"/>
            </p:cNvSpPr>
            <p:nvPr/>
          </p:nvSpPr>
          <p:spPr bwMode="auto">
            <a:xfrm>
              <a:off x="370" y="3067"/>
              <a:ext cx="274" cy="365"/>
            </a:xfrm>
            <a:prstGeom prst="rect">
              <a:avLst/>
            </a:prstGeom>
            <a:noFill/>
            <a:ln w="9525">
              <a:noFill/>
              <a:miter lim="800000"/>
              <a:headEnd/>
              <a:tailEnd/>
            </a:ln>
          </p:spPr>
          <p:txBody>
            <a:bodyPr>
              <a:spAutoFit/>
            </a:bodyPr>
            <a:lstStyle/>
            <a:p>
              <a:pPr eaLnBrk="0" hangingPunct="0">
                <a:spcBef>
                  <a:spcPct val="50000"/>
                </a:spcBef>
              </a:pPr>
              <a:endParaRPr lang="zh-CN" altLang="zh-CN" sz="3200" b="1">
                <a:ea typeface="楷体_GB2312" pitchFamily="49" charset="-122"/>
              </a:endParaRPr>
            </a:p>
          </p:txBody>
        </p:sp>
        <p:sp>
          <p:nvSpPr>
            <p:cNvPr id="21567" name="Line 23"/>
            <p:cNvSpPr>
              <a:spLocks noChangeShapeType="1"/>
            </p:cNvSpPr>
            <p:nvPr/>
          </p:nvSpPr>
          <p:spPr bwMode="auto">
            <a:xfrm>
              <a:off x="570" y="2544"/>
              <a:ext cx="672" cy="0"/>
            </a:xfrm>
            <a:prstGeom prst="line">
              <a:avLst/>
            </a:prstGeom>
            <a:noFill/>
            <a:ln w="38100">
              <a:solidFill>
                <a:srgbClr val="000000"/>
              </a:solidFill>
              <a:round/>
              <a:headEnd/>
              <a:tailEnd/>
            </a:ln>
          </p:spPr>
          <p:txBody>
            <a:bodyPr wrap="none" anchor="ctr"/>
            <a:lstStyle/>
            <a:p>
              <a:endParaRPr lang="zh-CN" altLang="en-US"/>
            </a:p>
          </p:txBody>
        </p:sp>
        <p:sp>
          <p:nvSpPr>
            <p:cNvPr id="21568" name="Line 24"/>
            <p:cNvSpPr>
              <a:spLocks noChangeShapeType="1"/>
            </p:cNvSpPr>
            <p:nvPr/>
          </p:nvSpPr>
          <p:spPr bwMode="auto">
            <a:xfrm>
              <a:off x="744" y="2928"/>
              <a:ext cx="516" cy="0"/>
            </a:xfrm>
            <a:prstGeom prst="line">
              <a:avLst/>
            </a:prstGeom>
            <a:noFill/>
            <a:ln w="38100">
              <a:solidFill>
                <a:srgbClr val="000000"/>
              </a:solidFill>
              <a:round/>
              <a:headEnd/>
              <a:tailEnd/>
            </a:ln>
          </p:spPr>
          <p:txBody>
            <a:bodyPr wrap="none" anchor="ctr"/>
            <a:lstStyle/>
            <a:p>
              <a:endParaRPr lang="zh-CN" altLang="en-US"/>
            </a:p>
          </p:txBody>
        </p:sp>
        <p:sp>
          <p:nvSpPr>
            <p:cNvPr id="21569" name="Line 25"/>
            <p:cNvSpPr>
              <a:spLocks noChangeShapeType="1"/>
            </p:cNvSpPr>
            <p:nvPr/>
          </p:nvSpPr>
          <p:spPr bwMode="auto">
            <a:xfrm>
              <a:off x="756" y="2922"/>
              <a:ext cx="0" cy="264"/>
            </a:xfrm>
            <a:prstGeom prst="line">
              <a:avLst/>
            </a:prstGeom>
            <a:noFill/>
            <a:ln w="38100">
              <a:solidFill>
                <a:srgbClr val="000000"/>
              </a:solidFill>
              <a:round/>
              <a:headEnd/>
              <a:tailEnd/>
            </a:ln>
          </p:spPr>
          <p:txBody>
            <a:bodyPr wrap="none" anchor="ctr"/>
            <a:lstStyle/>
            <a:p>
              <a:endParaRPr lang="zh-CN" altLang="en-US"/>
            </a:p>
          </p:txBody>
        </p:sp>
        <p:sp>
          <p:nvSpPr>
            <p:cNvPr id="21570" name="Line 26"/>
            <p:cNvSpPr>
              <a:spLocks noChangeShapeType="1"/>
            </p:cNvSpPr>
            <p:nvPr/>
          </p:nvSpPr>
          <p:spPr bwMode="auto">
            <a:xfrm>
              <a:off x="654" y="3186"/>
              <a:ext cx="198" cy="0"/>
            </a:xfrm>
            <a:prstGeom prst="line">
              <a:avLst/>
            </a:prstGeom>
            <a:noFill/>
            <a:ln w="38100">
              <a:solidFill>
                <a:srgbClr val="000000"/>
              </a:solidFill>
              <a:round/>
              <a:headEnd/>
              <a:tailEnd/>
            </a:ln>
          </p:spPr>
          <p:txBody>
            <a:bodyPr wrap="none" anchor="ctr"/>
            <a:lstStyle/>
            <a:p>
              <a:endParaRPr lang="zh-CN" altLang="en-US"/>
            </a:p>
          </p:txBody>
        </p:sp>
        <p:sp>
          <p:nvSpPr>
            <p:cNvPr id="21571" name="Rectangle 27"/>
            <p:cNvSpPr>
              <a:spLocks noChangeArrowheads="1"/>
            </p:cNvSpPr>
            <p:nvPr/>
          </p:nvSpPr>
          <p:spPr bwMode="auto">
            <a:xfrm>
              <a:off x="864" y="2886"/>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72" name="Rectangle 28"/>
            <p:cNvSpPr>
              <a:spLocks noChangeArrowheads="1"/>
            </p:cNvSpPr>
            <p:nvPr/>
          </p:nvSpPr>
          <p:spPr bwMode="auto">
            <a:xfrm>
              <a:off x="828" y="2502"/>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73" name="Line 29"/>
            <p:cNvSpPr>
              <a:spLocks noChangeShapeType="1"/>
            </p:cNvSpPr>
            <p:nvPr/>
          </p:nvSpPr>
          <p:spPr bwMode="auto">
            <a:xfrm>
              <a:off x="1189" y="1571"/>
              <a:ext cx="2" cy="964"/>
            </a:xfrm>
            <a:prstGeom prst="line">
              <a:avLst/>
            </a:prstGeom>
            <a:noFill/>
            <a:ln w="38100">
              <a:solidFill>
                <a:srgbClr val="000000"/>
              </a:solidFill>
              <a:round/>
              <a:headEnd/>
              <a:tailEnd/>
            </a:ln>
          </p:spPr>
          <p:txBody>
            <a:bodyPr wrap="none" anchor="ctr"/>
            <a:lstStyle/>
            <a:p>
              <a:endParaRPr lang="zh-CN" altLang="en-US"/>
            </a:p>
          </p:txBody>
        </p:sp>
        <p:sp>
          <p:nvSpPr>
            <p:cNvPr id="21574" name="Line 30"/>
            <p:cNvSpPr>
              <a:spLocks noChangeShapeType="1"/>
            </p:cNvSpPr>
            <p:nvPr/>
          </p:nvSpPr>
          <p:spPr bwMode="auto">
            <a:xfrm flipV="1">
              <a:off x="2118" y="2745"/>
              <a:ext cx="510" cy="6"/>
            </a:xfrm>
            <a:prstGeom prst="line">
              <a:avLst/>
            </a:prstGeom>
            <a:noFill/>
            <a:ln w="38100">
              <a:solidFill>
                <a:srgbClr val="000000"/>
              </a:solidFill>
              <a:round/>
              <a:headEnd/>
              <a:tailEnd/>
            </a:ln>
          </p:spPr>
          <p:txBody>
            <a:bodyPr wrap="none" anchor="ctr"/>
            <a:lstStyle/>
            <a:p>
              <a:endParaRPr lang="zh-CN" altLang="en-US"/>
            </a:p>
          </p:txBody>
        </p:sp>
        <p:sp>
          <p:nvSpPr>
            <p:cNvPr id="21575" name="Line 31"/>
            <p:cNvSpPr>
              <a:spLocks noChangeShapeType="1"/>
            </p:cNvSpPr>
            <p:nvPr/>
          </p:nvSpPr>
          <p:spPr bwMode="auto">
            <a:xfrm>
              <a:off x="1182" y="1572"/>
              <a:ext cx="1092" cy="0"/>
            </a:xfrm>
            <a:prstGeom prst="line">
              <a:avLst/>
            </a:prstGeom>
            <a:noFill/>
            <a:ln w="38100">
              <a:solidFill>
                <a:srgbClr val="000000"/>
              </a:solidFill>
              <a:round/>
              <a:headEnd/>
              <a:tailEnd/>
            </a:ln>
          </p:spPr>
          <p:txBody>
            <a:bodyPr wrap="none" anchor="ctr"/>
            <a:lstStyle/>
            <a:p>
              <a:endParaRPr lang="zh-CN" altLang="en-US"/>
            </a:p>
          </p:txBody>
        </p:sp>
        <p:sp>
          <p:nvSpPr>
            <p:cNvPr id="21576" name="Line 32"/>
            <p:cNvSpPr>
              <a:spLocks noChangeShapeType="1"/>
            </p:cNvSpPr>
            <p:nvPr/>
          </p:nvSpPr>
          <p:spPr bwMode="auto">
            <a:xfrm flipH="1">
              <a:off x="2274" y="1568"/>
              <a:ext cx="0" cy="1186"/>
            </a:xfrm>
            <a:prstGeom prst="line">
              <a:avLst/>
            </a:prstGeom>
            <a:noFill/>
            <a:ln w="38100">
              <a:solidFill>
                <a:srgbClr val="000000"/>
              </a:solidFill>
              <a:round/>
              <a:headEnd/>
              <a:tailEnd/>
            </a:ln>
          </p:spPr>
          <p:txBody>
            <a:bodyPr wrap="none" anchor="ctr"/>
            <a:lstStyle/>
            <a:p>
              <a:endParaRPr lang="zh-CN" altLang="en-US"/>
            </a:p>
          </p:txBody>
        </p:sp>
        <p:sp>
          <p:nvSpPr>
            <p:cNvPr id="21577" name="Line 33"/>
            <p:cNvSpPr>
              <a:spLocks noChangeShapeType="1"/>
            </p:cNvSpPr>
            <p:nvPr/>
          </p:nvSpPr>
          <p:spPr bwMode="auto">
            <a:xfrm>
              <a:off x="1188" y="1884"/>
              <a:ext cx="1080" cy="0"/>
            </a:xfrm>
            <a:prstGeom prst="line">
              <a:avLst/>
            </a:prstGeom>
            <a:noFill/>
            <a:ln w="38100">
              <a:solidFill>
                <a:srgbClr val="000000"/>
              </a:solidFill>
              <a:round/>
              <a:headEnd/>
              <a:tailEnd/>
            </a:ln>
          </p:spPr>
          <p:txBody>
            <a:bodyPr wrap="none" anchor="ctr"/>
            <a:lstStyle/>
            <a:p>
              <a:endParaRPr lang="zh-CN" altLang="en-US"/>
            </a:p>
          </p:txBody>
        </p:sp>
        <p:sp>
          <p:nvSpPr>
            <p:cNvPr id="21578" name="Rectangle 34"/>
            <p:cNvSpPr>
              <a:spLocks noChangeArrowheads="1"/>
            </p:cNvSpPr>
            <p:nvPr/>
          </p:nvSpPr>
          <p:spPr bwMode="auto">
            <a:xfrm>
              <a:off x="1554" y="1839"/>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79" name="Rectangle 35"/>
            <p:cNvSpPr>
              <a:spLocks noChangeArrowheads="1"/>
            </p:cNvSpPr>
            <p:nvPr/>
          </p:nvSpPr>
          <p:spPr bwMode="auto">
            <a:xfrm>
              <a:off x="1410" y="1527"/>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grpSp>
          <p:nvGrpSpPr>
            <p:cNvPr id="21580" name="Group 36"/>
            <p:cNvGrpSpPr>
              <a:grpSpLocks/>
            </p:cNvGrpSpPr>
            <p:nvPr/>
          </p:nvGrpSpPr>
          <p:grpSpPr bwMode="auto">
            <a:xfrm>
              <a:off x="1878" y="1488"/>
              <a:ext cx="120" cy="162"/>
              <a:chOff x="2808" y="1608"/>
              <a:chExt cx="120" cy="162"/>
            </a:xfrm>
          </p:grpSpPr>
          <p:sp>
            <p:nvSpPr>
              <p:cNvPr id="21592" name="Line 37"/>
              <p:cNvSpPr>
                <a:spLocks noChangeShapeType="1"/>
              </p:cNvSpPr>
              <p:nvPr/>
            </p:nvSpPr>
            <p:spPr bwMode="auto">
              <a:xfrm>
                <a:off x="2808" y="1614"/>
                <a:ext cx="0" cy="156"/>
              </a:xfrm>
              <a:prstGeom prst="line">
                <a:avLst/>
              </a:prstGeom>
              <a:noFill/>
              <a:ln w="38100">
                <a:solidFill>
                  <a:srgbClr val="000000"/>
                </a:solidFill>
                <a:round/>
                <a:headEnd/>
                <a:tailEnd/>
              </a:ln>
            </p:spPr>
            <p:txBody>
              <a:bodyPr wrap="none" anchor="ctr"/>
              <a:lstStyle/>
              <a:p>
                <a:endParaRPr lang="zh-CN" altLang="en-US"/>
              </a:p>
            </p:txBody>
          </p:sp>
          <p:sp>
            <p:nvSpPr>
              <p:cNvPr id="21593" name="AutoShape 38"/>
              <p:cNvSpPr>
                <a:spLocks noChangeArrowheads="1"/>
              </p:cNvSpPr>
              <p:nvPr/>
            </p:nvSpPr>
            <p:spPr bwMode="auto">
              <a:xfrm rot="-5400000">
                <a:off x="2790" y="1626"/>
                <a:ext cx="156" cy="120"/>
              </a:xfrm>
              <a:prstGeom prst="triangle">
                <a:avLst>
                  <a:gd name="adj" fmla="val 50000"/>
                </a:avLst>
              </a:prstGeom>
              <a:noFill/>
              <a:ln w="38100">
                <a:solidFill>
                  <a:srgbClr val="000000"/>
                </a:solidFill>
                <a:miter lim="800000"/>
                <a:headEnd/>
                <a:tailEnd/>
              </a:ln>
            </p:spPr>
            <p:txBody>
              <a:bodyPr wrap="none" anchor="ctr"/>
              <a:lstStyle/>
              <a:p>
                <a:endParaRPr lang="zh-CN" altLang="en-US"/>
              </a:p>
            </p:txBody>
          </p:sp>
        </p:grpSp>
        <p:sp>
          <p:nvSpPr>
            <p:cNvPr id="21581" name="Text Box 39"/>
            <p:cNvSpPr txBox="1">
              <a:spLocks noChangeArrowheads="1"/>
            </p:cNvSpPr>
            <p:nvPr/>
          </p:nvSpPr>
          <p:spPr bwMode="auto">
            <a:xfrm>
              <a:off x="703" y="2160"/>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21582" name="Text Box 40"/>
            <p:cNvSpPr txBox="1">
              <a:spLocks noChangeArrowheads="1"/>
            </p:cNvSpPr>
            <p:nvPr/>
          </p:nvSpPr>
          <p:spPr bwMode="auto">
            <a:xfrm>
              <a:off x="1460" y="1887"/>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F1</a:t>
              </a:r>
              <a:endParaRPr lang="en-US" altLang="zh-CN" sz="2800" b="1">
                <a:ea typeface="楷体_GB2312" pitchFamily="49" charset="-122"/>
              </a:endParaRPr>
            </a:p>
          </p:txBody>
        </p:sp>
        <p:sp>
          <p:nvSpPr>
            <p:cNvPr id="21583" name="Text Box 41"/>
            <p:cNvSpPr txBox="1">
              <a:spLocks noChangeArrowheads="1"/>
            </p:cNvSpPr>
            <p:nvPr/>
          </p:nvSpPr>
          <p:spPr bwMode="auto">
            <a:xfrm>
              <a:off x="1296" y="1175"/>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F2</a:t>
              </a:r>
              <a:endParaRPr lang="en-US" altLang="zh-CN" sz="2800" b="1">
                <a:ea typeface="楷体_GB2312" pitchFamily="49" charset="-122"/>
              </a:endParaRPr>
            </a:p>
          </p:txBody>
        </p:sp>
        <p:sp>
          <p:nvSpPr>
            <p:cNvPr id="21584" name="Text Box 42"/>
            <p:cNvSpPr txBox="1">
              <a:spLocks noChangeArrowheads="1"/>
            </p:cNvSpPr>
            <p:nvPr/>
          </p:nvSpPr>
          <p:spPr bwMode="auto">
            <a:xfrm>
              <a:off x="1791" y="1160"/>
              <a:ext cx="384"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D</a:t>
              </a:r>
            </a:p>
          </p:txBody>
        </p:sp>
        <p:sp>
          <p:nvSpPr>
            <p:cNvPr id="21585" name="Text Box 43"/>
            <p:cNvSpPr txBox="1">
              <a:spLocks noChangeArrowheads="1"/>
            </p:cNvSpPr>
            <p:nvPr/>
          </p:nvSpPr>
          <p:spPr bwMode="auto">
            <a:xfrm>
              <a:off x="416" y="2148"/>
              <a:ext cx="468"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u</a:t>
              </a:r>
              <a:r>
                <a:rPr lang="en-US" altLang="zh-CN" sz="3200" b="1" baseline="-25000">
                  <a:ea typeface="楷体_GB2312" pitchFamily="49" charset="-122"/>
                </a:rPr>
                <a:t>i</a:t>
              </a:r>
              <a:endParaRPr lang="en-US" altLang="zh-CN" sz="3200" b="1">
                <a:ea typeface="楷体_GB2312" pitchFamily="49" charset="-122"/>
              </a:endParaRPr>
            </a:p>
          </p:txBody>
        </p:sp>
        <p:sp>
          <p:nvSpPr>
            <p:cNvPr id="21586" name="Text Box 44"/>
            <p:cNvSpPr txBox="1">
              <a:spLocks noChangeArrowheads="1"/>
            </p:cNvSpPr>
            <p:nvPr/>
          </p:nvSpPr>
          <p:spPr bwMode="auto">
            <a:xfrm>
              <a:off x="1212" y="2748"/>
              <a:ext cx="480" cy="327"/>
            </a:xfrm>
            <a:prstGeom prst="rect">
              <a:avLst/>
            </a:prstGeom>
            <a:noFill/>
            <a:ln w="38100">
              <a:noFill/>
              <a:miter lim="800000"/>
              <a:headEnd/>
              <a:tailEnd/>
            </a:ln>
          </p:spPr>
          <p:txBody>
            <a:bodyPr>
              <a:spAutoFit/>
            </a:bodyPr>
            <a:lstStyle/>
            <a:p>
              <a:pPr algn="ctr">
                <a:spcBef>
                  <a:spcPct val="50000"/>
                </a:spcBef>
              </a:pPr>
              <a:r>
                <a:rPr lang="en-US" altLang="zh-CN" sz="2800" b="1">
                  <a:ea typeface="楷体_GB2312" pitchFamily="49" charset="-122"/>
                </a:rPr>
                <a:t>+</a:t>
              </a:r>
            </a:p>
          </p:txBody>
        </p:sp>
        <p:sp>
          <p:nvSpPr>
            <p:cNvPr id="21587" name="Oval 45"/>
            <p:cNvSpPr>
              <a:spLocks noChangeArrowheads="1"/>
            </p:cNvSpPr>
            <p:nvPr/>
          </p:nvSpPr>
          <p:spPr bwMode="auto">
            <a:xfrm>
              <a:off x="2640" y="2724"/>
              <a:ext cx="47"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1588" name="Oval 46"/>
            <p:cNvSpPr>
              <a:spLocks noChangeArrowheads="1"/>
            </p:cNvSpPr>
            <p:nvPr/>
          </p:nvSpPr>
          <p:spPr bwMode="auto">
            <a:xfrm>
              <a:off x="1164" y="252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89" name="Oval 47"/>
            <p:cNvSpPr>
              <a:spLocks noChangeArrowheads="1"/>
            </p:cNvSpPr>
            <p:nvPr/>
          </p:nvSpPr>
          <p:spPr bwMode="auto">
            <a:xfrm>
              <a:off x="1164" y="1848"/>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90" name="Oval 48"/>
            <p:cNvSpPr>
              <a:spLocks noChangeArrowheads="1"/>
            </p:cNvSpPr>
            <p:nvPr/>
          </p:nvSpPr>
          <p:spPr bwMode="auto">
            <a:xfrm>
              <a:off x="2256" y="186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91" name="Oval 49"/>
            <p:cNvSpPr>
              <a:spLocks noChangeArrowheads="1"/>
            </p:cNvSpPr>
            <p:nvPr/>
          </p:nvSpPr>
          <p:spPr bwMode="auto">
            <a:xfrm>
              <a:off x="2244" y="2724"/>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grpSp>
      <p:grpSp>
        <p:nvGrpSpPr>
          <p:cNvPr id="5" name="Group 136"/>
          <p:cNvGrpSpPr>
            <a:grpSpLocks/>
          </p:cNvGrpSpPr>
          <p:nvPr/>
        </p:nvGrpSpPr>
        <p:grpSpPr bwMode="auto">
          <a:xfrm>
            <a:off x="4787900" y="2097088"/>
            <a:ext cx="4070350" cy="3606800"/>
            <a:chOff x="3016" y="1071"/>
            <a:chExt cx="2564" cy="2272"/>
          </a:xfrm>
        </p:grpSpPr>
        <p:grpSp>
          <p:nvGrpSpPr>
            <p:cNvPr id="21516" name="Group 95"/>
            <p:cNvGrpSpPr>
              <a:grpSpLocks/>
            </p:cNvGrpSpPr>
            <p:nvPr/>
          </p:nvGrpSpPr>
          <p:grpSpPr bwMode="auto">
            <a:xfrm>
              <a:off x="3962" y="2141"/>
              <a:ext cx="720" cy="1008"/>
              <a:chOff x="1008" y="2352"/>
              <a:chExt cx="720" cy="1008"/>
            </a:xfrm>
          </p:grpSpPr>
          <p:sp>
            <p:nvSpPr>
              <p:cNvPr id="21552" name="Line 96"/>
              <p:cNvSpPr>
                <a:spLocks noChangeShapeType="1"/>
              </p:cNvSpPr>
              <p:nvPr/>
            </p:nvSpPr>
            <p:spPr bwMode="auto">
              <a:xfrm rot="-5400000">
                <a:off x="504" y="2856"/>
                <a:ext cx="1008" cy="0"/>
              </a:xfrm>
              <a:prstGeom prst="line">
                <a:avLst/>
              </a:prstGeom>
              <a:noFill/>
              <a:ln w="38100">
                <a:solidFill>
                  <a:schemeClr val="tx1"/>
                </a:solidFill>
                <a:round/>
                <a:headEnd/>
                <a:tailEnd/>
              </a:ln>
            </p:spPr>
            <p:txBody>
              <a:bodyPr wrap="none" anchor="ctr"/>
              <a:lstStyle/>
              <a:p>
                <a:endParaRPr lang="zh-CN" altLang="en-US"/>
              </a:p>
            </p:txBody>
          </p:sp>
          <p:sp>
            <p:nvSpPr>
              <p:cNvPr id="21553" name="Line 97"/>
              <p:cNvSpPr>
                <a:spLocks noChangeShapeType="1"/>
              </p:cNvSpPr>
              <p:nvPr/>
            </p:nvSpPr>
            <p:spPr bwMode="auto">
              <a:xfrm rot="-5400000">
                <a:off x="1224" y="2856"/>
                <a:ext cx="1008" cy="0"/>
              </a:xfrm>
              <a:prstGeom prst="line">
                <a:avLst/>
              </a:prstGeom>
              <a:noFill/>
              <a:ln w="38100">
                <a:solidFill>
                  <a:schemeClr val="tx1"/>
                </a:solidFill>
                <a:round/>
                <a:headEnd/>
                <a:tailEnd/>
              </a:ln>
            </p:spPr>
            <p:txBody>
              <a:bodyPr wrap="none" anchor="ctr"/>
              <a:lstStyle/>
              <a:p>
                <a:endParaRPr lang="zh-CN" altLang="en-US"/>
              </a:p>
            </p:txBody>
          </p:sp>
          <p:sp>
            <p:nvSpPr>
              <p:cNvPr id="21554" name="Line 98"/>
              <p:cNvSpPr>
                <a:spLocks noChangeShapeType="1"/>
              </p:cNvSpPr>
              <p:nvPr/>
            </p:nvSpPr>
            <p:spPr bwMode="auto">
              <a:xfrm>
                <a:off x="1008" y="2352"/>
                <a:ext cx="720" cy="0"/>
              </a:xfrm>
              <a:prstGeom prst="line">
                <a:avLst/>
              </a:prstGeom>
              <a:noFill/>
              <a:ln w="38100">
                <a:solidFill>
                  <a:schemeClr val="tx1"/>
                </a:solidFill>
                <a:round/>
                <a:headEnd/>
                <a:tailEnd/>
              </a:ln>
            </p:spPr>
            <p:txBody>
              <a:bodyPr wrap="none" anchor="ctr"/>
              <a:lstStyle/>
              <a:p>
                <a:endParaRPr lang="zh-CN" altLang="en-US"/>
              </a:p>
            </p:txBody>
          </p:sp>
          <p:sp>
            <p:nvSpPr>
              <p:cNvPr id="21555" name="Line 99"/>
              <p:cNvSpPr>
                <a:spLocks noChangeShapeType="1"/>
              </p:cNvSpPr>
              <p:nvPr/>
            </p:nvSpPr>
            <p:spPr bwMode="auto">
              <a:xfrm>
                <a:off x="1008" y="3360"/>
                <a:ext cx="720" cy="0"/>
              </a:xfrm>
              <a:prstGeom prst="line">
                <a:avLst/>
              </a:prstGeom>
              <a:noFill/>
              <a:ln w="38100">
                <a:solidFill>
                  <a:schemeClr val="tx1"/>
                </a:solidFill>
                <a:round/>
                <a:headEnd/>
                <a:tailEnd/>
              </a:ln>
            </p:spPr>
            <p:txBody>
              <a:bodyPr wrap="none" anchor="ctr"/>
              <a:lstStyle/>
              <a:p>
                <a:endParaRPr lang="zh-CN" altLang="en-US"/>
              </a:p>
            </p:txBody>
          </p:sp>
        </p:grpSp>
        <p:sp>
          <p:nvSpPr>
            <p:cNvPr id="21517" name="Text Box 100"/>
            <p:cNvSpPr txBox="1">
              <a:spLocks noChangeArrowheads="1"/>
            </p:cNvSpPr>
            <p:nvPr/>
          </p:nvSpPr>
          <p:spPr bwMode="auto">
            <a:xfrm>
              <a:off x="3967" y="2213"/>
              <a:ext cx="22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_</a:t>
              </a:r>
            </a:p>
          </p:txBody>
        </p:sp>
        <p:sp>
          <p:nvSpPr>
            <p:cNvPr id="21518" name="Text Box 101"/>
            <p:cNvSpPr txBox="1">
              <a:spLocks noChangeArrowheads="1"/>
            </p:cNvSpPr>
            <p:nvPr/>
          </p:nvSpPr>
          <p:spPr bwMode="auto">
            <a:xfrm>
              <a:off x="4441" y="2477"/>
              <a:ext cx="244"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t>
              </a:r>
            </a:p>
          </p:txBody>
        </p:sp>
        <p:sp>
          <p:nvSpPr>
            <p:cNvPr id="21519" name="Line 102"/>
            <p:cNvSpPr>
              <a:spLocks noChangeShapeType="1"/>
            </p:cNvSpPr>
            <p:nvPr/>
          </p:nvSpPr>
          <p:spPr bwMode="auto">
            <a:xfrm>
              <a:off x="3818" y="2837"/>
              <a:ext cx="144" cy="0"/>
            </a:xfrm>
            <a:prstGeom prst="line">
              <a:avLst/>
            </a:prstGeom>
            <a:noFill/>
            <a:ln w="38100">
              <a:solidFill>
                <a:schemeClr val="tx1"/>
              </a:solidFill>
              <a:round/>
              <a:headEnd/>
              <a:tailEnd/>
            </a:ln>
          </p:spPr>
          <p:txBody>
            <a:bodyPr wrap="none" anchor="ctr"/>
            <a:lstStyle/>
            <a:p>
              <a:endParaRPr lang="zh-CN" altLang="en-US"/>
            </a:p>
          </p:txBody>
        </p:sp>
        <p:sp>
          <p:nvSpPr>
            <p:cNvPr id="21520" name="Line 103"/>
            <p:cNvSpPr>
              <a:spLocks noChangeShapeType="1"/>
            </p:cNvSpPr>
            <p:nvPr/>
          </p:nvSpPr>
          <p:spPr bwMode="auto">
            <a:xfrm>
              <a:off x="4682" y="2669"/>
              <a:ext cx="144" cy="0"/>
            </a:xfrm>
            <a:prstGeom prst="line">
              <a:avLst/>
            </a:prstGeom>
            <a:noFill/>
            <a:ln w="38100">
              <a:solidFill>
                <a:schemeClr val="tx1"/>
              </a:solidFill>
              <a:round/>
              <a:headEnd/>
              <a:tailEnd/>
            </a:ln>
          </p:spPr>
          <p:txBody>
            <a:bodyPr wrap="none" anchor="ctr"/>
            <a:lstStyle/>
            <a:p>
              <a:endParaRPr lang="zh-CN" altLang="en-US"/>
            </a:p>
          </p:txBody>
        </p:sp>
        <p:sp>
          <p:nvSpPr>
            <p:cNvPr id="21521" name="Line 104"/>
            <p:cNvSpPr>
              <a:spLocks noChangeShapeType="1"/>
            </p:cNvSpPr>
            <p:nvPr/>
          </p:nvSpPr>
          <p:spPr bwMode="auto">
            <a:xfrm>
              <a:off x="3818" y="2453"/>
              <a:ext cx="144" cy="0"/>
            </a:xfrm>
            <a:prstGeom prst="line">
              <a:avLst/>
            </a:prstGeom>
            <a:noFill/>
            <a:ln w="38100">
              <a:solidFill>
                <a:schemeClr val="tx1"/>
              </a:solidFill>
              <a:round/>
              <a:headEnd/>
              <a:tailEnd/>
            </a:ln>
          </p:spPr>
          <p:txBody>
            <a:bodyPr wrap="none" anchor="ctr"/>
            <a:lstStyle/>
            <a:p>
              <a:endParaRPr lang="zh-CN" altLang="en-US"/>
            </a:p>
          </p:txBody>
        </p:sp>
        <p:sp>
          <p:nvSpPr>
            <p:cNvPr id="21522" name="AutoShape 105"/>
            <p:cNvSpPr>
              <a:spLocks noChangeArrowheads="1"/>
            </p:cNvSpPr>
            <p:nvPr/>
          </p:nvSpPr>
          <p:spPr bwMode="auto">
            <a:xfrm rot="5400000">
              <a:off x="4130" y="2189"/>
              <a:ext cx="144" cy="144"/>
            </a:xfrm>
            <a:prstGeom prst="flowChartExtract">
              <a:avLst/>
            </a:prstGeom>
            <a:noFill/>
            <a:ln w="38100">
              <a:solidFill>
                <a:schemeClr val="tx1"/>
              </a:solidFill>
              <a:miter lim="800000"/>
              <a:headEnd/>
              <a:tailEnd/>
            </a:ln>
          </p:spPr>
          <p:txBody>
            <a:bodyPr wrap="none" anchor="ctr"/>
            <a:lstStyle/>
            <a:p>
              <a:endParaRPr lang="zh-CN" altLang="en-US"/>
            </a:p>
          </p:txBody>
        </p:sp>
        <p:graphicFrame>
          <p:nvGraphicFramePr>
            <p:cNvPr id="21507" name="Object 106"/>
            <p:cNvGraphicFramePr>
              <a:graphicFrameLocks noChangeAspect="1"/>
            </p:cNvGraphicFramePr>
            <p:nvPr/>
          </p:nvGraphicFramePr>
          <p:xfrm>
            <a:off x="4346" y="2141"/>
            <a:ext cx="336" cy="280"/>
          </p:xfrm>
          <a:graphic>
            <a:graphicData uri="http://schemas.openxmlformats.org/presentationml/2006/ole">
              <p:oleObj spid="_x0000_s21507" name="公式" r:id="rId5" imgW="152202" imgH="126835" progId="Equation.3">
                <p:embed/>
              </p:oleObj>
            </a:graphicData>
          </a:graphic>
        </p:graphicFrame>
        <p:sp>
          <p:nvSpPr>
            <p:cNvPr id="21523" name="Text Box 107"/>
            <p:cNvSpPr txBox="1">
              <a:spLocks noChangeArrowheads="1"/>
            </p:cNvSpPr>
            <p:nvPr/>
          </p:nvSpPr>
          <p:spPr bwMode="auto">
            <a:xfrm>
              <a:off x="4164" y="2525"/>
              <a:ext cx="27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a:t>
              </a:r>
            </a:p>
          </p:txBody>
        </p:sp>
        <p:sp>
          <p:nvSpPr>
            <p:cNvPr id="21524" name="Oval 108"/>
            <p:cNvSpPr>
              <a:spLocks noChangeArrowheads="1"/>
            </p:cNvSpPr>
            <p:nvPr/>
          </p:nvSpPr>
          <p:spPr bwMode="auto">
            <a:xfrm>
              <a:off x="3160" y="2429"/>
              <a:ext cx="48"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1525" name="Text Box 109"/>
            <p:cNvSpPr txBox="1">
              <a:spLocks noChangeArrowheads="1"/>
            </p:cNvSpPr>
            <p:nvPr/>
          </p:nvSpPr>
          <p:spPr bwMode="auto">
            <a:xfrm>
              <a:off x="5138" y="2275"/>
              <a:ext cx="442" cy="365"/>
            </a:xfrm>
            <a:prstGeom prst="rect">
              <a:avLst/>
            </a:prstGeom>
            <a:noFill/>
            <a:ln w="38100">
              <a:noFill/>
              <a:miter lim="800000"/>
              <a:headEnd/>
              <a:tailEnd/>
            </a:ln>
          </p:spPr>
          <p:txBody>
            <a:bodyPr>
              <a:spAutoFit/>
            </a:bodyPr>
            <a:lstStyle/>
            <a:p>
              <a:pPr>
                <a:spcBef>
                  <a:spcPct val="50000"/>
                </a:spcBef>
              </a:pPr>
              <a:r>
                <a:rPr lang="en-US" altLang="zh-CN" sz="3200" b="1" i="1">
                  <a:ea typeface="楷体_GB2312" pitchFamily="49" charset="-122"/>
                </a:rPr>
                <a:t>u</a:t>
              </a:r>
              <a:r>
                <a:rPr lang="en-US" altLang="zh-CN" sz="3200" b="1" baseline="-25000">
                  <a:ea typeface="楷体_GB2312" pitchFamily="49" charset="-122"/>
                </a:rPr>
                <a:t>o</a:t>
              </a:r>
              <a:endParaRPr lang="en-US" altLang="zh-CN" sz="3200" b="1">
                <a:ea typeface="楷体_GB2312" pitchFamily="49" charset="-122"/>
              </a:endParaRPr>
            </a:p>
          </p:txBody>
        </p:sp>
        <p:sp>
          <p:nvSpPr>
            <p:cNvPr id="21526" name="Text Box 110"/>
            <p:cNvSpPr txBox="1">
              <a:spLocks noChangeArrowheads="1"/>
            </p:cNvSpPr>
            <p:nvPr/>
          </p:nvSpPr>
          <p:spPr bwMode="auto">
            <a:xfrm>
              <a:off x="3016" y="2978"/>
              <a:ext cx="274" cy="365"/>
            </a:xfrm>
            <a:prstGeom prst="rect">
              <a:avLst/>
            </a:prstGeom>
            <a:noFill/>
            <a:ln w="9525">
              <a:noFill/>
              <a:miter lim="800000"/>
              <a:headEnd/>
              <a:tailEnd/>
            </a:ln>
          </p:spPr>
          <p:txBody>
            <a:bodyPr>
              <a:spAutoFit/>
            </a:bodyPr>
            <a:lstStyle/>
            <a:p>
              <a:pPr eaLnBrk="0" hangingPunct="0">
                <a:spcBef>
                  <a:spcPct val="50000"/>
                </a:spcBef>
              </a:pPr>
              <a:endParaRPr lang="zh-CN" altLang="zh-CN" sz="3200" b="1">
                <a:ea typeface="楷体_GB2312" pitchFamily="49" charset="-122"/>
              </a:endParaRPr>
            </a:p>
          </p:txBody>
        </p:sp>
        <p:sp>
          <p:nvSpPr>
            <p:cNvPr id="21527" name="Line 111"/>
            <p:cNvSpPr>
              <a:spLocks noChangeShapeType="1"/>
            </p:cNvSpPr>
            <p:nvPr/>
          </p:nvSpPr>
          <p:spPr bwMode="auto">
            <a:xfrm>
              <a:off x="3216" y="2455"/>
              <a:ext cx="672" cy="0"/>
            </a:xfrm>
            <a:prstGeom prst="line">
              <a:avLst/>
            </a:prstGeom>
            <a:noFill/>
            <a:ln w="38100">
              <a:solidFill>
                <a:srgbClr val="000000"/>
              </a:solidFill>
              <a:round/>
              <a:headEnd/>
              <a:tailEnd/>
            </a:ln>
          </p:spPr>
          <p:txBody>
            <a:bodyPr wrap="none" anchor="ctr"/>
            <a:lstStyle/>
            <a:p>
              <a:endParaRPr lang="zh-CN" altLang="en-US"/>
            </a:p>
          </p:txBody>
        </p:sp>
        <p:sp>
          <p:nvSpPr>
            <p:cNvPr id="21528" name="Line 112"/>
            <p:cNvSpPr>
              <a:spLocks noChangeShapeType="1"/>
            </p:cNvSpPr>
            <p:nvPr/>
          </p:nvSpPr>
          <p:spPr bwMode="auto">
            <a:xfrm>
              <a:off x="3390" y="2839"/>
              <a:ext cx="516" cy="0"/>
            </a:xfrm>
            <a:prstGeom prst="line">
              <a:avLst/>
            </a:prstGeom>
            <a:noFill/>
            <a:ln w="38100">
              <a:solidFill>
                <a:srgbClr val="000000"/>
              </a:solidFill>
              <a:round/>
              <a:headEnd/>
              <a:tailEnd/>
            </a:ln>
          </p:spPr>
          <p:txBody>
            <a:bodyPr wrap="none" anchor="ctr"/>
            <a:lstStyle/>
            <a:p>
              <a:endParaRPr lang="zh-CN" altLang="en-US"/>
            </a:p>
          </p:txBody>
        </p:sp>
        <p:sp>
          <p:nvSpPr>
            <p:cNvPr id="21529" name="Line 113"/>
            <p:cNvSpPr>
              <a:spLocks noChangeShapeType="1"/>
            </p:cNvSpPr>
            <p:nvPr/>
          </p:nvSpPr>
          <p:spPr bwMode="auto">
            <a:xfrm>
              <a:off x="3402" y="2833"/>
              <a:ext cx="0" cy="264"/>
            </a:xfrm>
            <a:prstGeom prst="line">
              <a:avLst/>
            </a:prstGeom>
            <a:noFill/>
            <a:ln w="38100">
              <a:solidFill>
                <a:srgbClr val="000000"/>
              </a:solidFill>
              <a:round/>
              <a:headEnd/>
              <a:tailEnd/>
            </a:ln>
          </p:spPr>
          <p:txBody>
            <a:bodyPr wrap="none" anchor="ctr"/>
            <a:lstStyle/>
            <a:p>
              <a:endParaRPr lang="zh-CN" altLang="en-US"/>
            </a:p>
          </p:txBody>
        </p:sp>
        <p:sp>
          <p:nvSpPr>
            <p:cNvPr id="21530" name="Line 114"/>
            <p:cNvSpPr>
              <a:spLocks noChangeShapeType="1"/>
            </p:cNvSpPr>
            <p:nvPr/>
          </p:nvSpPr>
          <p:spPr bwMode="auto">
            <a:xfrm>
              <a:off x="3300" y="3097"/>
              <a:ext cx="198" cy="0"/>
            </a:xfrm>
            <a:prstGeom prst="line">
              <a:avLst/>
            </a:prstGeom>
            <a:noFill/>
            <a:ln w="38100">
              <a:solidFill>
                <a:srgbClr val="000000"/>
              </a:solidFill>
              <a:round/>
              <a:headEnd/>
              <a:tailEnd/>
            </a:ln>
          </p:spPr>
          <p:txBody>
            <a:bodyPr wrap="none" anchor="ctr"/>
            <a:lstStyle/>
            <a:p>
              <a:endParaRPr lang="zh-CN" altLang="en-US"/>
            </a:p>
          </p:txBody>
        </p:sp>
        <p:sp>
          <p:nvSpPr>
            <p:cNvPr id="21531" name="Rectangle 115"/>
            <p:cNvSpPr>
              <a:spLocks noChangeArrowheads="1"/>
            </p:cNvSpPr>
            <p:nvPr/>
          </p:nvSpPr>
          <p:spPr bwMode="auto">
            <a:xfrm>
              <a:off x="3510" y="2797"/>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32" name="Rectangle 116"/>
            <p:cNvSpPr>
              <a:spLocks noChangeArrowheads="1"/>
            </p:cNvSpPr>
            <p:nvPr/>
          </p:nvSpPr>
          <p:spPr bwMode="auto">
            <a:xfrm>
              <a:off x="3474" y="2413"/>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33" name="Line 117"/>
            <p:cNvSpPr>
              <a:spLocks noChangeShapeType="1"/>
            </p:cNvSpPr>
            <p:nvPr/>
          </p:nvSpPr>
          <p:spPr bwMode="auto">
            <a:xfrm>
              <a:off x="3835" y="1482"/>
              <a:ext cx="2" cy="964"/>
            </a:xfrm>
            <a:prstGeom prst="line">
              <a:avLst/>
            </a:prstGeom>
            <a:noFill/>
            <a:ln w="38100">
              <a:solidFill>
                <a:srgbClr val="000000"/>
              </a:solidFill>
              <a:round/>
              <a:headEnd/>
              <a:tailEnd/>
            </a:ln>
          </p:spPr>
          <p:txBody>
            <a:bodyPr wrap="none" anchor="ctr"/>
            <a:lstStyle/>
            <a:p>
              <a:endParaRPr lang="zh-CN" altLang="en-US"/>
            </a:p>
          </p:txBody>
        </p:sp>
        <p:sp>
          <p:nvSpPr>
            <p:cNvPr id="21534" name="Line 118"/>
            <p:cNvSpPr>
              <a:spLocks noChangeShapeType="1"/>
            </p:cNvSpPr>
            <p:nvPr/>
          </p:nvSpPr>
          <p:spPr bwMode="auto">
            <a:xfrm flipV="1">
              <a:off x="4764" y="2656"/>
              <a:ext cx="510" cy="6"/>
            </a:xfrm>
            <a:prstGeom prst="line">
              <a:avLst/>
            </a:prstGeom>
            <a:noFill/>
            <a:ln w="38100">
              <a:solidFill>
                <a:srgbClr val="000000"/>
              </a:solidFill>
              <a:round/>
              <a:headEnd/>
              <a:tailEnd/>
            </a:ln>
          </p:spPr>
          <p:txBody>
            <a:bodyPr wrap="none" anchor="ctr"/>
            <a:lstStyle/>
            <a:p>
              <a:endParaRPr lang="zh-CN" altLang="en-US"/>
            </a:p>
          </p:txBody>
        </p:sp>
        <p:sp>
          <p:nvSpPr>
            <p:cNvPr id="21535" name="Line 119"/>
            <p:cNvSpPr>
              <a:spLocks noChangeShapeType="1"/>
            </p:cNvSpPr>
            <p:nvPr/>
          </p:nvSpPr>
          <p:spPr bwMode="auto">
            <a:xfrm>
              <a:off x="3833" y="1480"/>
              <a:ext cx="680" cy="0"/>
            </a:xfrm>
            <a:prstGeom prst="line">
              <a:avLst/>
            </a:prstGeom>
            <a:noFill/>
            <a:ln w="38100">
              <a:solidFill>
                <a:srgbClr val="000000"/>
              </a:solidFill>
              <a:round/>
              <a:headEnd/>
              <a:tailEnd/>
            </a:ln>
          </p:spPr>
          <p:txBody>
            <a:bodyPr wrap="none" anchor="ctr"/>
            <a:lstStyle/>
            <a:p>
              <a:endParaRPr lang="zh-CN" altLang="en-US"/>
            </a:p>
          </p:txBody>
        </p:sp>
        <p:sp>
          <p:nvSpPr>
            <p:cNvPr id="21536" name="Line 120"/>
            <p:cNvSpPr>
              <a:spLocks noChangeShapeType="1"/>
            </p:cNvSpPr>
            <p:nvPr/>
          </p:nvSpPr>
          <p:spPr bwMode="auto">
            <a:xfrm>
              <a:off x="4921" y="1434"/>
              <a:ext cx="0" cy="1232"/>
            </a:xfrm>
            <a:prstGeom prst="line">
              <a:avLst/>
            </a:prstGeom>
            <a:noFill/>
            <a:ln w="38100">
              <a:solidFill>
                <a:srgbClr val="000000"/>
              </a:solidFill>
              <a:round/>
              <a:headEnd/>
              <a:tailEnd/>
            </a:ln>
          </p:spPr>
          <p:txBody>
            <a:bodyPr wrap="none" anchor="ctr"/>
            <a:lstStyle/>
            <a:p>
              <a:endParaRPr lang="zh-CN" altLang="en-US"/>
            </a:p>
          </p:txBody>
        </p:sp>
        <p:sp>
          <p:nvSpPr>
            <p:cNvPr id="21537" name="Line 121"/>
            <p:cNvSpPr>
              <a:spLocks noChangeShapeType="1"/>
            </p:cNvSpPr>
            <p:nvPr/>
          </p:nvSpPr>
          <p:spPr bwMode="auto">
            <a:xfrm>
              <a:off x="3834" y="1795"/>
              <a:ext cx="1080" cy="0"/>
            </a:xfrm>
            <a:prstGeom prst="line">
              <a:avLst/>
            </a:prstGeom>
            <a:noFill/>
            <a:ln w="38100">
              <a:solidFill>
                <a:srgbClr val="000000"/>
              </a:solidFill>
              <a:round/>
              <a:headEnd/>
              <a:tailEnd/>
            </a:ln>
          </p:spPr>
          <p:txBody>
            <a:bodyPr wrap="none" anchor="ctr"/>
            <a:lstStyle/>
            <a:p>
              <a:endParaRPr lang="zh-CN" altLang="en-US"/>
            </a:p>
          </p:txBody>
        </p:sp>
        <p:sp>
          <p:nvSpPr>
            <p:cNvPr id="21538" name="Rectangle 122"/>
            <p:cNvSpPr>
              <a:spLocks noChangeArrowheads="1"/>
            </p:cNvSpPr>
            <p:nvPr/>
          </p:nvSpPr>
          <p:spPr bwMode="auto">
            <a:xfrm>
              <a:off x="4200" y="1750"/>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39" name="Rectangle 123"/>
            <p:cNvSpPr>
              <a:spLocks noChangeArrowheads="1"/>
            </p:cNvSpPr>
            <p:nvPr/>
          </p:nvSpPr>
          <p:spPr bwMode="auto">
            <a:xfrm>
              <a:off x="4056" y="1438"/>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1540" name="Text Box 124"/>
            <p:cNvSpPr txBox="1">
              <a:spLocks noChangeArrowheads="1"/>
            </p:cNvSpPr>
            <p:nvPr/>
          </p:nvSpPr>
          <p:spPr bwMode="auto">
            <a:xfrm>
              <a:off x="3349" y="2071"/>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21541" name="Text Box 125"/>
            <p:cNvSpPr txBox="1">
              <a:spLocks noChangeArrowheads="1"/>
            </p:cNvSpPr>
            <p:nvPr/>
          </p:nvSpPr>
          <p:spPr bwMode="auto">
            <a:xfrm>
              <a:off x="4106" y="1798"/>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F1</a:t>
              </a:r>
              <a:endParaRPr lang="en-US" altLang="zh-CN" sz="2800" b="1">
                <a:ea typeface="楷体_GB2312" pitchFamily="49" charset="-122"/>
              </a:endParaRPr>
            </a:p>
          </p:txBody>
        </p:sp>
        <p:sp>
          <p:nvSpPr>
            <p:cNvPr id="21542" name="Text Box 126"/>
            <p:cNvSpPr txBox="1">
              <a:spLocks noChangeArrowheads="1"/>
            </p:cNvSpPr>
            <p:nvPr/>
          </p:nvSpPr>
          <p:spPr bwMode="auto">
            <a:xfrm>
              <a:off x="3942" y="1086"/>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F2</a:t>
              </a:r>
              <a:endParaRPr lang="en-US" altLang="zh-CN" sz="2800" b="1">
                <a:ea typeface="楷体_GB2312" pitchFamily="49" charset="-122"/>
              </a:endParaRPr>
            </a:p>
          </p:txBody>
        </p:sp>
        <p:sp>
          <p:nvSpPr>
            <p:cNvPr id="21543" name="Text Box 127"/>
            <p:cNvSpPr txBox="1">
              <a:spLocks noChangeArrowheads="1"/>
            </p:cNvSpPr>
            <p:nvPr/>
          </p:nvSpPr>
          <p:spPr bwMode="auto">
            <a:xfrm>
              <a:off x="4437" y="1071"/>
              <a:ext cx="384"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D</a:t>
              </a:r>
            </a:p>
          </p:txBody>
        </p:sp>
        <p:sp>
          <p:nvSpPr>
            <p:cNvPr id="21544" name="Text Box 128"/>
            <p:cNvSpPr txBox="1">
              <a:spLocks noChangeArrowheads="1"/>
            </p:cNvSpPr>
            <p:nvPr/>
          </p:nvSpPr>
          <p:spPr bwMode="auto">
            <a:xfrm>
              <a:off x="3062" y="2059"/>
              <a:ext cx="468"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u</a:t>
              </a:r>
              <a:r>
                <a:rPr lang="en-US" altLang="zh-CN" sz="3200" b="1" baseline="-25000">
                  <a:ea typeface="楷体_GB2312" pitchFamily="49" charset="-122"/>
                </a:rPr>
                <a:t>i</a:t>
              </a:r>
              <a:endParaRPr lang="en-US" altLang="zh-CN" sz="3200" b="1">
                <a:ea typeface="楷体_GB2312" pitchFamily="49" charset="-122"/>
              </a:endParaRPr>
            </a:p>
          </p:txBody>
        </p:sp>
        <p:sp>
          <p:nvSpPr>
            <p:cNvPr id="21545" name="Text Box 129"/>
            <p:cNvSpPr txBox="1">
              <a:spLocks noChangeArrowheads="1"/>
            </p:cNvSpPr>
            <p:nvPr/>
          </p:nvSpPr>
          <p:spPr bwMode="auto">
            <a:xfrm>
              <a:off x="3858" y="2659"/>
              <a:ext cx="480" cy="327"/>
            </a:xfrm>
            <a:prstGeom prst="rect">
              <a:avLst/>
            </a:prstGeom>
            <a:noFill/>
            <a:ln w="38100">
              <a:noFill/>
              <a:miter lim="800000"/>
              <a:headEnd/>
              <a:tailEnd/>
            </a:ln>
          </p:spPr>
          <p:txBody>
            <a:bodyPr>
              <a:spAutoFit/>
            </a:bodyPr>
            <a:lstStyle/>
            <a:p>
              <a:pPr algn="ctr">
                <a:spcBef>
                  <a:spcPct val="50000"/>
                </a:spcBef>
              </a:pPr>
              <a:r>
                <a:rPr lang="en-US" altLang="zh-CN" sz="2800" b="1">
                  <a:ea typeface="楷体_GB2312" pitchFamily="49" charset="-122"/>
                </a:rPr>
                <a:t>+</a:t>
              </a:r>
            </a:p>
          </p:txBody>
        </p:sp>
        <p:sp>
          <p:nvSpPr>
            <p:cNvPr id="21546" name="Oval 130"/>
            <p:cNvSpPr>
              <a:spLocks noChangeArrowheads="1"/>
            </p:cNvSpPr>
            <p:nvPr/>
          </p:nvSpPr>
          <p:spPr bwMode="auto">
            <a:xfrm>
              <a:off x="5286" y="2635"/>
              <a:ext cx="47"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1547" name="Oval 131"/>
            <p:cNvSpPr>
              <a:spLocks noChangeArrowheads="1"/>
            </p:cNvSpPr>
            <p:nvPr/>
          </p:nvSpPr>
          <p:spPr bwMode="auto">
            <a:xfrm>
              <a:off x="3810" y="2431"/>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48" name="Oval 132"/>
            <p:cNvSpPr>
              <a:spLocks noChangeArrowheads="1"/>
            </p:cNvSpPr>
            <p:nvPr/>
          </p:nvSpPr>
          <p:spPr bwMode="auto">
            <a:xfrm>
              <a:off x="3810" y="1759"/>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49" name="Oval 133"/>
            <p:cNvSpPr>
              <a:spLocks noChangeArrowheads="1"/>
            </p:cNvSpPr>
            <p:nvPr/>
          </p:nvSpPr>
          <p:spPr bwMode="auto">
            <a:xfrm>
              <a:off x="4902" y="1771"/>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50" name="Oval 134"/>
            <p:cNvSpPr>
              <a:spLocks noChangeArrowheads="1"/>
            </p:cNvSpPr>
            <p:nvPr/>
          </p:nvSpPr>
          <p:spPr bwMode="auto">
            <a:xfrm>
              <a:off x="4890" y="2635"/>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1551" name="Line 135"/>
            <p:cNvSpPr>
              <a:spLocks noChangeShapeType="1"/>
            </p:cNvSpPr>
            <p:nvPr/>
          </p:nvSpPr>
          <p:spPr bwMode="auto">
            <a:xfrm>
              <a:off x="4649" y="1457"/>
              <a:ext cx="272" cy="0"/>
            </a:xfrm>
            <a:prstGeom prst="line">
              <a:avLst/>
            </a:prstGeom>
            <a:noFill/>
            <a:ln w="38100">
              <a:solidFill>
                <a:srgbClr val="000000"/>
              </a:solidFill>
              <a:round/>
              <a:headEnd/>
              <a:tailEnd/>
            </a:ln>
          </p:spPr>
          <p:txBody>
            <a:bodyPr wrap="none" anchor="ctr"/>
            <a:lstStyle/>
            <a:p>
              <a:endParaRPr lang="zh-CN" altLang="en-US"/>
            </a:p>
          </p:txBody>
        </p:sp>
      </p:grpSp>
      <p:sp>
        <p:nvSpPr>
          <p:cNvPr id="340105" name="Text Box 137"/>
          <p:cNvSpPr txBox="1">
            <a:spLocks noChangeArrowheads="1"/>
          </p:cNvSpPr>
          <p:nvPr/>
        </p:nvSpPr>
        <p:spPr bwMode="auto">
          <a:xfrm>
            <a:off x="3527425" y="2816225"/>
            <a:ext cx="2087563" cy="519113"/>
          </a:xfrm>
          <a:prstGeom prst="rect">
            <a:avLst/>
          </a:prstGeom>
          <a:noFill/>
          <a:ln w="9525">
            <a:noFill/>
            <a:miter lim="800000"/>
            <a:headEnd/>
            <a:tailEnd/>
          </a:ln>
        </p:spPr>
        <p:txBody>
          <a:bodyPr>
            <a:spAutoFit/>
          </a:bodyPr>
          <a:lstStyle/>
          <a:p>
            <a:pPr>
              <a:spcBef>
                <a:spcPct val="50000"/>
              </a:spcBef>
            </a:pPr>
            <a:r>
              <a:rPr lang="zh-CN" altLang="en-US" sz="2800" b="1">
                <a:solidFill>
                  <a:schemeClr val="accent2"/>
                </a:solidFill>
              </a:rPr>
              <a:t>电路等效为</a:t>
            </a:r>
          </a:p>
        </p:txBody>
      </p:sp>
      <p:sp>
        <p:nvSpPr>
          <p:cNvPr id="21513" name="Text Box 138"/>
          <p:cNvSpPr txBox="1">
            <a:spLocks noChangeArrowheads="1"/>
          </p:cNvSpPr>
          <p:nvPr/>
        </p:nvSpPr>
        <p:spPr bwMode="auto">
          <a:xfrm>
            <a:off x="179388" y="296863"/>
            <a:ext cx="8712200" cy="519112"/>
          </a:xfrm>
          <a:prstGeom prst="rect">
            <a:avLst/>
          </a:prstGeom>
          <a:noFill/>
          <a:ln w="9525">
            <a:noFill/>
            <a:miter lim="800000"/>
            <a:headEnd/>
            <a:tailEnd/>
          </a:ln>
        </p:spPr>
        <p:txBody>
          <a:bodyPr>
            <a:spAutoFit/>
          </a:bodyPr>
          <a:lstStyle/>
          <a:p>
            <a:pPr>
              <a:spcBef>
                <a:spcPct val="50000"/>
              </a:spcBef>
            </a:pPr>
            <a:r>
              <a:rPr lang="zh-CN" altLang="en-US" sz="2800" b="1">
                <a:ea typeface="楷体_GB2312" pitchFamily="49" charset="-122"/>
              </a:rPr>
              <a:t>练习：分析下图所示电路中，</a:t>
            </a:r>
            <a:r>
              <a:rPr lang="en-US" altLang="zh-CN" sz="2800" b="1" i="1">
                <a:ea typeface="楷体_GB2312" pitchFamily="49" charset="-122"/>
              </a:rPr>
              <a:t>u</a:t>
            </a:r>
            <a:r>
              <a:rPr lang="en-US" altLang="zh-CN" sz="2800" b="1" baseline="-20000">
                <a:ea typeface="楷体_GB2312" pitchFamily="49" charset="-122"/>
              </a:rPr>
              <a:t>o</a:t>
            </a:r>
            <a:r>
              <a:rPr lang="zh-CN" altLang="en-US" sz="2800" b="1">
                <a:ea typeface="楷体_GB2312" pitchFamily="49" charset="-122"/>
              </a:rPr>
              <a:t>与</a:t>
            </a:r>
            <a:r>
              <a:rPr lang="en-US" altLang="zh-CN" sz="2800" b="1" i="1">
                <a:ea typeface="楷体_GB2312" pitchFamily="49" charset="-122"/>
              </a:rPr>
              <a:t>u</a:t>
            </a:r>
            <a:r>
              <a:rPr lang="en-US" altLang="zh-CN" sz="2800" b="1" baseline="-20000">
                <a:ea typeface="楷体_GB2312" pitchFamily="49" charset="-122"/>
              </a:rPr>
              <a:t>i</a:t>
            </a:r>
            <a:r>
              <a:rPr lang="zh-CN" altLang="en-US" sz="2800" b="1">
                <a:ea typeface="楷体_GB2312" pitchFamily="49" charset="-122"/>
              </a:rPr>
              <a:t>之间的关系式。</a:t>
            </a:r>
          </a:p>
        </p:txBody>
      </p:sp>
      <p:sp>
        <p:nvSpPr>
          <p:cNvPr id="340107" name="Text Box 139"/>
          <p:cNvSpPr txBox="1">
            <a:spLocks noChangeArrowheads="1"/>
          </p:cNvSpPr>
          <p:nvPr/>
        </p:nvSpPr>
        <p:spPr bwMode="auto">
          <a:xfrm>
            <a:off x="7200900" y="1052513"/>
            <a:ext cx="1736725" cy="457200"/>
          </a:xfrm>
          <a:prstGeom prst="rect">
            <a:avLst/>
          </a:prstGeom>
          <a:noFill/>
          <a:ln w="9525">
            <a:noFill/>
            <a:miter lim="800000"/>
            <a:headEnd/>
            <a:tailEnd/>
          </a:ln>
        </p:spPr>
        <p:txBody>
          <a:bodyPr>
            <a:spAutoFit/>
          </a:bodyPr>
          <a:lstStyle/>
          <a:p>
            <a:pPr>
              <a:spcBef>
                <a:spcPct val="50000"/>
              </a:spcBef>
            </a:pPr>
            <a:r>
              <a:rPr lang="en-US" altLang="zh-CN" sz="2400" b="1" i="1">
                <a:solidFill>
                  <a:schemeClr val="accent2"/>
                </a:solidFill>
              </a:rPr>
              <a:t>D</a:t>
            </a:r>
            <a:r>
              <a:rPr lang="zh-CN" altLang="en-US" sz="2400" b="1">
                <a:solidFill>
                  <a:schemeClr val="accent2"/>
                </a:solidFill>
              </a:rPr>
              <a:t>截止</a:t>
            </a:r>
          </a:p>
        </p:txBody>
      </p:sp>
      <p:sp>
        <p:nvSpPr>
          <p:cNvPr id="340108" name="Text Box 140"/>
          <p:cNvSpPr txBox="1">
            <a:spLocks noChangeArrowheads="1"/>
          </p:cNvSpPr>
          <p:nvPr/>
        </p:nvSpPr>
        <p:spPr bwMode="auto">
          <a:xfrm>
            <a:off x="1871663" y="981075"/>
            <a:ext cx="1008062" cy="457200"/>
          </a:xfrm>
          <a:prstGeom prst="rect">
            <a:avLst/>
          </a:prstGeom>
          <a:noFill/>
          <a:ln w="9525">
            <a:noFill/>
            <a:miter lim="800000"/>
            <a:headEnd/>
            <a:tailEnd/>
          </a:ln>
        </p:spPr>
        <p:txBody>
          <a:bodyPr>
            <a:spAutoFit/>
          </a:bodyPr>
          <a:lstStyle/>
          <a:p>
            <a:pPr>
              <a:spcBef>
                <a:spcPct val="50000"/>
              </a:spcBef>
            </a:pPr>
            <a:r>
              <a:rPr lang="zh-CN" altLang="en-US" sz="2400" b="1"/>
              <a:t>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0108"/>
                                        </p:tgtEl>
                                        <p:attrNameLst>
                                          <p:attrName>style.visibility</p:attrName>
                                        </p:attrNameLst>
                                      </p:cBhvr>
                                      <p:to>
                                        <p:strVal val="visible"/>
                                      </p:to>
                                    </p:set>
                                    <p:animEffect transition="in" filter="box(in)">
                                      <p:cBhvr>
                                        <p:cTn id="7" dur="500"/>
                                        <p:tgtEl>
                                          <p:spTgt spid="340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9970">
                                            <p:txEl>
                                              <p:pRg st="0" end="0"/>
                                            </p:txEl>
                                          </p:spTgt>
                                        </p:tgtEl>
                                        <p:attrNameLst>
                                          <p:attrName>style.visibility</p:attrName>
                                        </p:attrNameLst>
                                      </p:cBhvr>
                                      <p:to>
                                        <p:strVal val="visible"/>
                                      </p:to>
                                    </p:set>
                                    <p:animEffect transition="in" filter="blinds(horizontal)">
                                      <p:cBhvr>
                                        <p:cTn id="12" dur="500"/>
                                        <p:tgtEl>
                                          <p:spTgt spid="3399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0107"/>
                                        </p:tgtEl>
                                        <p:attrNameLst>
                                          <p:attrName>style.visibility</p:attrName>
                                        </p:attrNameLst>
                                      </p:cBhvr>
                                      <p:to>
                                        <p:strVal val="visible"/>
                                      </p:to>
                                    </p:set>
                                    <p:animEffect transition="in" filter="box(in)">
                                      <p:cBhvr>
                                        <p:cTn id="17" dur="500"/>
                                        <p:tgtEl>
                                          <p:spTgt spid="3401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0105"/>
                                        </p:tgtEl>
                                        <p:attrNameLst>
                                          <p:attrName>style.visibility</p:attrName>
                                        </p:attrNameLst>
                                      </p:cBhvr>
                                      <p:to>
                                        <p:strVal val="visible"/>
                                      </p:to>
                                    </p:set>
                                    <p:animEffect transition="in" filter="box(in)">
                                      <p:cBhvr>
                                        <p:cTn id="22" dur="500"/>
                                        <p:tgtEl>
                                          <p:spTgt spid="3401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39971"/>
                                        </p:tgtEl>
                                        <p:attrNameLst>
                                          <p:attrName>style.visibility</p:attrName>
                                        </p:attrNameLst>
                                      </p:cBhvr>
                                      <p:to>
                                        <p:strVal val="visible"/>
                                      </p:to>
                                    </p:set>
                                    <p:animEffect transition="in" filter="blinds(horizontal)">
                                      <p:cBhvr>
                                        <p:cTn id="32" dur="500"/>
                                        <p:tgtEl>
                                          <p:spTgt spid="339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build="allAtOnce"/>
      <p:bldP spid="340105" grpId="0"/>
      <p:bldP spid="340107" grpId="0"/>
      <p:bldP spid="340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5" name="Object 5"/>
          <p:cNvGraphicFramePr>
            <a:graphicFrameLocks noChangeAspect="1"/>
          </p:cNvGraphicFramePr>
          <p:nvPr/>
        </p:nvGraphicFramePr>
        <p:xfrm>
          <a:off x="5729288" y="3136900"/>
          <a:ext cx="2016125" cy="1371600"/>
        </p:xfrm>
        <a:graphic>
          <a:graphicData uri="http://schemas.openxmlformats.org/presentationml/2006/ole">
            <p:oleObj spid="_x0000_s176130" name="Equation" r:id="rId5" imgW="914400" imgH="622080" progId="Equation.DSMT4">
              <p:embed/>
            </p:oleObj>
          </a:graphicData>
        </a:graphic>
      </p:graphicFrame>
      <p:graphicFrame>
        <p:nvGraphicFramePr>
          <p:cNvPr id="112646" name="Object 6"/>
          <p:cNvGraphicFramePr>
            <a:graphicFrameLocks noChangeAspect="1"/>
          </p:cNvGraphicFramePr>
          <p:nvPr/>
        </p:nvGraphicFramePr>
        <p:xfrm>
          <a:off x="5715000" y="1879600"/>
          <a:ext cx="2298700" cy="1346200"/>
        </p:xfrm>
        <a:graphic>
          <a:graphicData uri="http://schemas.openxmlformats.org/presentationml/2006/ole">
            <p:oleObj spid="_x0000_s176131" name="Equation" r:id="rId6" imgW="1054080" imgH="622080" progId="Equation.DSMT4">
              <p:embed/>
            </p:oleObj>
          </a:graphicData>
        </a:graphic>
      </p:graphicFrame>
      <p:graphicFrame>
        <p:nvGraphicFramePr>
          <p:cNvPr id="112647" name="Object 7"/>
          <p:cNvGraphicFramePr>
            <a:graphicFrameLocks noChangeAspect="1"/>
          </p:cNvGraphicFramePr>
          <p:nvPr/>
        </p:nvGraphicFramePr>
        <p:xfrm>
          <a:off x="5775325" y="977900"/>
          <a:ext cx="1555750" cy="812800"/>
        </p:xfrm>
        <a:graphic>
          <a:graphicData uri="http://schemas.openxmlformats.org/presentationml/2006/ole">
            <p:oleObj spid="_x0000_s176132" name="Equation" r:id="rId7" imgW="622080" imgH="330120" progId="Equation.DSMT4">
              <p:embed/>
            </p:oleObj>
          </a:graphicData>
        </a:graphic>
      </p:graphicFrame>
      <p:graphicFrame>
        <p:nvGraphicFramePr>
          <p:cNvPr id="112650" name="Object 10"/>
          <p:cNvGraphicFramePr>
            <a:graphicFrameLocks noChangeAspect="1"/>
          </p:cNvGraphicFramePr>
          <p:nvPr/>
        </p:nvGraphicFramePr>
        <p:xfrm>
          <a:off x="1095375" y="3924300"/>
          <a:ext cx="3306763" cy="1422400"/>
        </p:xfrm>
        <a:graphic>
          <a:graphicData uri="http://schemas.openxmlformats.org/presentationml/2006/ole">
            <p:oleObj spid="_x0000_s176133" name="Equation" r:id="rId8" imgW="1447560" imgH="622080" progId="Equation.DSMT4">
              <p:embed/>
            </p:oleObj>
          </a:graphicData>
        </a:graphic>
      </p:graphicFrame>
      <p:sp>
        <p:nvSpPr>
          <p:cNvPr id="112699" name="Text Box 59"/>
          <p:cNvSpPr txBox="1">
            <a:spLocks noChangeArrowheads="1"/>
          </p:cNvSpPr>
          <p:nvPr/>
        </p:nvSpPr>
        <p:spPr bwMode="auto">
          <a:xfrm>
            <a:off x="4860925" y="4786313"/>
            <a:ext cx="4283075" cy="519112"/>
          </a:xfrm>
          <a:prstGeom prst="rect">
            <a:avLst/>
          </a:prstGeom>
          <a:noFill/>
          <a:ln w="9525">
            <a:noFill/>
            <a:miter lim="800000"/>
            <a:headEnd/>
            <a:tailEnd/>
          </a:ln>
        </p:spPr>
        <p:txBody>
          <a:bodyPr>
            <a:spAutoFit/>
          </a:bodyPr>
          <a:lstStyle/>
          <a:p>
            <a:pPr>
              <a:spcBef>
                <a:spcPct val="50000"/>
              </a:spcBef>
            </a:pPr>
            <a:r>
              <a:rPr lang="en-US" altLang="zh-CN" sz="2800" b="1" i="1">
                <a:sym typeface="Symbol" pitchFamily="18" charset="2"/>
              </a:rPr>
              <a:t></a:t>
            </a:r>
            <a:r>
              <a:rPr lang="en-US" altLang="zh-CN" sz="2800" b="1">
                <a:sym typeface="Symbol" pitchFamily="18" charset="2"/>
              </a:rPr>
              <a:t> </a:t>
            </a:r>
            <a:r>
              <a:rPr lang="en-US" altLang="zh-CN" sz="2800" b="1" i="1">
                <a:sym typeface="Symbol" pitchFamily="18" charset="2"/>
              </a:rPr>
              <a:t>=RC</a:t>
            </a:r>
            <a:r>
              <a:rPr lang="en-US" altLang="zh-CN" sz="2800" i="1">
                <a:sym typeface="Symbol" pitchFamily="18" charset="2"/>
              </a:rPr>
              <a:t>——</a:t>
            </a:r>
            <a:r>
              <a:rPr lang="zh-CN" altLang="en-US" sz="2800" b="1">
                <a:ea typeface="楷体_GB2312" pitchFamily="49" charset="-122"/>
                <a:sym typeface="Symbol" pitchFamily="18" charset="2"/>
              </a:rPr>
              <a:t>微分时间常数</a:t>
            </a:r>
            <a:endParaRPr lang="zh-CN" altLang="en-US" sz="2800" b="1">
              <a:ea typeface="楷体_GB2312" pitchFamily="49" charset="-122"/>
            </a:endParaRPr>
          </a:p>
        </p:txBody>
      </p:sp>
      <p:sp>
        <p:nvSpPr>
          <p:cNvPr id="45066" name="Text Box 60"/>
          <p:cNvSpPr txBox="1">
            <a:spLocks noChangeArrowheads="1"/>
          </p:cNvSpPr>
          <p:nvPr/>
        </p:nvSpPr>
        <p:spPr bwMode="auto">
          <a:xfrm>
            <a:off x="684213" y="333375"/>
            <a:ext cx="2916237"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ea typeface="楷体_GB2312" pitchFamily="49" charset="-122"/>
              </a:rPr>
              <a:t>2. </a:t>
            </a:r>
            <a:r>
              <a:rPr lang="zh-CN" altLang="en-US" sz="2800" b="1" dirty="0" smtClean="0">
                <a:solidFill>
                  <a:srgbClr val="FF0000"/>
                </a:solidFill>
                <a:ea typeface="楷体_GB2312" pitchFamily="49" charset="-122"/>
              </a:rPr>
              <a:t>微分电路</a:t>
            </a:r>
            <a:endParaRPr lang="zh-CN" altLang="en-US" sz="2800" b="1" dirty="0">
              <a:solidFill>
                <a:srgbClr val="FF0000"/>
              </a:solidFill>
              <a:ea typeface="楷体_GB2312" pitchFamily="49" charset="-122"/>
            </a:endParaRPr>
          </a:p>
        </p:txBody>
      </p:sp>
      <p:sp>
        <p:nvSpPr>
          <p:cNvPr id="45067" name="Rectangle 63"/>
          <p:cNvSpPr>
            <a:spLocks noChangeArrowheads="1"/>
          </p:cNvSpPr>
          <p:nvPr/>
        </p:nvSpPr>
        <p:spPr bwMode="auto">
          <a:xfrm>
            <a:off x="611188" y="2852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12702" name="Object 62"/>
          <p:cNvGraphicFramePr>
            <a:graphicFrameLocks noChangeAspect="1"/>
          </p:cNvGraphicFramePr>
          <p:nvPr/>
        </p:nvGraphicFramePr>
        <p:xfrm>
          <a:off x="4611688" y="254000"/>
          <a:ext cx="2306637" cy="673100"/>
        </p:xfrm>
        <a:graphic>
          <a:graphicData uri="http://schemas.openxmlformats.org/presentationml/2006/ole">
            <p:oleObj spid="_x0000_s176134" name="Equation" r:id="rId9" imgW="3263760" imgH="952200" progId="Equation.DSMT4">
              <p:embed/>
            </p:oleObj>
          </a:graphicData>
        </a:graphic>
      </p:graphicFrame>
      <p:sp>
        <p:nvSpPr>
          <p:cNvPr id="53" name="Text Box 39"/>
          <p:cNvSpPr txBox="1">
            <a:spLocks noChangeArrowheads="1"/>
          </p:cNvSpPr>
          <p:nvPr/>
        </p:nvSpPr>
        <p:spPr bwMode="auto">
          <a:xfrm>
            <a:off x="181032" y="5532464"/>
            <a:ext cx="8915400" cy="1130760"/>
          </a:xfrm>
          <a:prstGeom prst="rect">
            <a:avLst/>
          </a:prstGeom>
          <a:solidFill>
            <a:schemeClr val="bg1"/>
          </a:solidFill>
          <a:ln w="9525" algn="ctr">
            <a:noFill/>
            <a:miter lim="800000"/>
            <a:headEnd/>
            <a:tailEnd/>
          </a:ln>
        </p:spPr>
        <p:txBody>
          <a:bodyPr lIns="90000" tIns="46800" rIns="90000" bIns="46800">
            <a:spAutoFit/>
          </a:bodyPr>
          <a:lstStyle/>
          <a:p>
            <a:pPr>
              <a:lnSpc>
                <a:spcPct val="150000"/>
              </a:lnSpc>
              <a:spcBef>
                <a:spcPct val="50000"/>
              </a:spcBef>
            </a:pPr>
            <a:r>
              <a:rPr lang="zh-CN" altLang="en-US" sz="2400" b="1" dirty="0"/>
              <a:t>输出电压</a:t>
            </a:r>
            <a:r>
              <a:rPr lang="en-US" altLang="zh-CN" sz="2400" b="1" dirty="0" err="1"/>
              <a:t>v</a:t>
            </a:r>
            <a:r>
              <a:rPr lang="en-US" altLang="zh-CN" sz="2400" b="1" baseline="-25000" dirty="0" err="1"/>
              <a:t>o</a:t>
            </a:r>
            <a:r>
              <a:rPr lang="zh-CN" altLang="en-US" sz="2400" b="1" dirty="0"/>
              <a:t>正比于输入电压</a:t>
            </a:r>
            <a:r>
              <a:rPr lang="en-US" altLang="zh-CN" sz="2400" b="1" dirty="0"/>
              <a:t>v</a:t>
            </a:r>
            <a:r>
              <a:rPr lang="en-US" altLang="zh-CN" sz="2400" b="1" baseline="-25000" dirty="0"/>
              <a:t>i</a:t>
            </a:r>
            <a:r>
              <a:rPr lang="zh-CN" altLang="en-US" sz="2400" b="1" dirty="0"/>
              <a:t>对时间的微分，其实质是流过电容电流</a:t>
            </a:r>
            <a:r>
              <a:rPr lang="en-US" altLang="zh-CN" sz="2400" b="1" dirty="0" err="1"/>
              <a:t>i</a:t>
            </a:r>
            <a:r>
              <a:rPr lang="en-US" altLang="zh-CN" sz="2400" b="1" baseline="-25000" dirty="0" err="1"/>
              <a:t>c</a:t>
            </a:r>
            <a:r>
              <a:rPr lang="zh-CN" altLang="en-US" sz="2400" b="1" dirty="0"/>
              <a:t>为电容两端电压</a:t>
            </a:r>
            <a:r>
              <a:rPr lang="en-US" altLang="zh-CN" sz="2400" b="1" dirty="0" err="1"/>
              <a:t>v</a:t>
            </a:r>
            <a:r>
              <a:rPr lang="en-US" altLang="zh-CN" sz="2400" b="1" baseline="-25000" dirty="0" err="1"/>
              <a:t>c</a:t>
            </a:r>
            <a:r>
              <a:rPr lang="zh-CN" altLang="en-US" sz="2400" b="1" dirty="0"/>
              <a:t>的微分。</a:t>
            </a:r>
          </a:p>
        </p:txBody>
      </p:sp>
      <p:grpSp>
        <p:nvGrpSpPr>
          <p:cNvPr id="2" name="Group 3"/>
          <p:cNvGrpSpPr>
            <a:grpSpLocks/>
          </p:cNvGrpSpPr>
          <p:nvPr/>
        </p:nvGrpSpPr>
        <p:grpSpPr bwMode="auto">
          <a:xfrm>
            <a:off x="285720" y="857232"/>
            <a:ext cx="4891088" cy="2879725"/>
            <a:chOff x="2648" y="0"/>
            <a:chExt cx="3081" cy="1814"/>
          </a:xfrm>
        </p:grpSpPr>
        <p:sp>
          <p:nvSpPr>
            <p:cNvPr id="55" name="AutoShape 4"/>
            <p:cNvSpPr>
              <a:spLocks noChangeArrowheads="1"/>
            </p:cNvSpPr>
            <p:nvPr/>
          </p:nvSpPr>
          <p:spPr bwMode="auto">
            <a:xfrm rot="5400000">
              <a:off x="4051" y="501"/>
              <a:ext cx="953" cy="1062"/>
            </a:xfrm>
            <a:prstGeom prst="triangle">
              <a:avLst>
                <a:gd name="adj" fmla="val 50000"/>
              </a:avLst>
            </a:prstGeom>
            <a:noFill/>
            <a:ln w="38100" algn="ctr">
              <a:solidFill>
                <a:srgbClr val="FF0000"/>
              </a:solidFill>
              <a:miter lim="800000"/>
              <a:headEnd/>
              <a:tailEnd/>
            </a:ln>
          </p:spPr>
          <p:txBody>
            <a:bodyPr wrap="none" anchor="ctr"/>
            <a:lstStyle/>
            <a:p>
              <a:endParaRPr lang="zh-CN" altLang="en-US"/>
            </a:p>
          </p:txBody>
        </p:sp>
        <p:sp>
          <p:nvSpPr>
            <p:cNvPr id="56" name="AutoShape 5"/>
            <p:cNvSpPr>
              <a:spLocks noChangeArrowheads="1"/>
            </p:cNvSpPr>
            <p:nvPr/>
          </p:nvSpPr>
          <p:spPr bwMode="auto">
            <a:xfrm>
              <a:off x="5558" y="1006"/>
              <a:ext cx="59" cy="56"/>
            </a:xfrm>
            <a:prstGeom prst="flowChartConnector">
              <a:avLst/>
            </a:prstGeom>
            <a:noFill/>
            <a:ln w="12700">
              <a:solidFill>
                <a:schemeClr val="tx1"/>
              </a:solidFill>
              <a:round/>
              <a:headEnd/>
              <a:tailEnd/>
            </a:ln>
          </p:spPr>
          <p:txBody>
            <a:bodyPr wrap="none" lIns="90000" tIns="46800" rIns="90000" bIns="46800" anchor="ctr"/>
            <a:lstStyle/>
            <a:p>
              <a:endParaRPr lang="zh-CN" altLang="en-US"/>
            </a:p>
          </p:txBody>
        </p:sp>
        <p:graphicFrame>
          <p:nvGraphicFramePr>
            <p:cNvPr id="57" name="Object 6"/>
            <p:cNvGraphicFramePr>
              <a:graphicFrameLocks noChangeAspect="1"/>
            </p:cNvGraphicFramePr>
            <p:nvPr/>
          </p:nvGraphicFramePr>
          <p:xfrm>
            <a:off x="3390" y="424"/>
            <a:ext cx="249" cy="294"/>
          </p:xfrm>
          <a:graphic>
            <a:graphicData uri="http://schemas.openxmlformats.org/presentationml/2006/ole">
              <p:oleObj spid="_x0000_s176135" name="公式" r:id="rId10" imgW="190440" imgH="228600" progId="Equation.3">
                <p:embed/>
              </p:oleObj>
            </a:graphicData>
          </a:graphic>
        </p:graphicFrame>
        <p:graphicFrame>
          <p:nvGraphicFramePr>
            <p:cNvPr id="58" name="Object 7"/>
            <p:cNvGraphicFramePr>
              <a:graphicFrameLocks noChangeAspect="1"/>
            </p:cNvGraphicFramePr>
            <p:nvPr/>
          </p:nvGraphicFramePr>
          <p:xfrm>
            <a:off x="4045" y="1286"/>
            <a:ext cx="108" cy="105"/>
          </p:xfrm>
          <a:graphic>
            <a:graphicData uri="http://schemas.openxmlformats.org/presentationml/2006/ole">
              <p:oleObj spid="_x0000_s176136" name="公式" r:id="rId11" imgW="139700" imgH="139700" progId="Equation.3">
                <p:embed/>
              </p:oleObj>
            </a:graphicData>
          </a:graphic>
        </p:graphicFrame>
        <p:graphicFrame>
          <p:nvGraphicFramePr>
            <p:cNvPr id="59" name="Object 8"/>
            <p:cNvGraphicFramePr>
              <a:graphicFrameLocks noChangeAspect="1"/>
            </p:cNvGraphicFramePr>
            <p:nvPr/>
          </p:nvGraphicFramePr>
          <p:xfrm>
            <a:off x="4014" y="680"/>
            <a:ext cx="184" cy="98"/>
          </p:xfrm>
          <a:graphic>
            <a:graphicData uri="http://schemas.openxmlformats.org/presentationml/2006/ole">
              <p:oleObj spid="_x0000_s176137" name="公式" r:id="rId12" imgW="139518" imgH="76101" progId="Equation.3">
                <p:embed/>
              </p:oleObj>
            </a:graphicData>
          </a:graphic>
        </p:graphicFrame>
        <p:graphicFrame>
          <p:nvGraphicFramePr>
            <p:cNvPr id="60" name="Object 9"/>
            <p:cNvGraphicFramePr>
              <a:graphicFrameLocks noChangeAspect="1"/>
            </p:cNvGraphicFramePr>
            <p:nvPr/>
          </p:nvGraphicFramePr>
          <p:xfrm>
            <a:off x="5480" y="748"/>
            <a:ext cx="249" cy="295"/>
          </p:xfrm>
          <a:graphic>
            <a:graphicData uri="http://schemas.openxmlformats.org/presentationml/2006/ole">
              <p:oleObj spid="_x0000_s176138" name="公式" r:id="rId13" imgW="190440" imgH="228600" progId="Equation.3">
                <p:embed/>
              </p:oleObj>
            </a:graphicData>
          </a:graphic>
        </p:graphicFrame>
        <p:sp>
          <p:nvSpPr>
            <p:cNvPr id="61" name="Line 10"/>
            <p:cNvSpPr>
              <a:spLocks noChangeShapeType="1"/>
            </p:cNvSpPr>
            <p:nvPr/>
          </p:nvSpPr>
          <p:spPr bwMode="auto">
            <a:xfrm flipH="1">
              <a:off x="3622" y="1329"/>
              <a:ext cx="375" cy="0"/>
            </a:xfrm>
            <a:prstGeom prst="line">
              <a:avLst/>
            </a:prstGeom>
            <a:noFill/>
            <a:ln w="12700">
              <a:solidFill>
                <a:schemeClr val="tx1"/>
              </a:solidFill>
              <a:round/>
              <a:headEnd/>
              <a:tailEnd/>
            </a:ln>
          </p:spPr>
          <p:txBody>
            <a:bodyPr/>
            <a:lstStyle/>
            <a:p>
              <a:endParaRPr lang="zh-CN" altLang="en-US"/>
            </a:p>
          </p:txBody>
        </p:sp>
        <p:sp>
          <p:nvSpPr>
            <p:cNvPr id="62" name="Rectangle 11"/>
            <p:cNvSpPr>
              <a:spLocks noChangeArrowheads="1"/>
            </p:cNvSpPr>
            <p:nvPr/>
          </p:nvSpPr>
          <p:spPr bwMode="auto">
            <a:xfrm rot="5400000">
              <a:off x="4348" y="250"/>
              <a:ext cx="125" cy="298"/>
            </a:xfrm>
            <a:prstGeom prst="rect">
              <a:avLst/>
            </a:prstGeom>
            <a:noFill/>
            <a:ln w="25400" algn="ctr">
              <a:solidFill>
                <a:srgbClr val="3366FF"/>
              </a:solidFill>
              <a:miter lim="800000"/>
              <a:headEnd/>
              <a:tailEnd/>
            </a:ln>
          </p:spPr>
          <p:txBody>
            <a:bodyPr wrap="none" anchor="ctr"/>
            <a:lstStyle/>
            <a:p>
              <a:endParaRPr lang="zh-CN" altLang="en-US"/>
            </a:p>
          </p:txBody>
        </p:sp>
        <p:sp>
          <p:nvSpPr>
            <p:cNvPr id="63" name="Line 12"/>
            <p:cNvSpPr>
              <a:spLocks noChangeShapeType="1"/>
            </p:cNvSpPr>
            <p:nvPr/>
          </p:nvSpPr>
          <p:spPr bwMode="auto">
            <a:xfrm>
              <a:off x="4559" y="388"/>
              <a:ext cx="750" cy="0"/>
            </a:xfrm>
            <a:prstGeom prst="line">
              <a:avLst/>
            </a:prstGeom>
            <a:noFill/>
            <a:ln w="12700">
              <a:solidFill>
                <a:schemeClr val="tx1"/>
              </a:solidFill>
              <a:round/>
              <a:headEnd/>
              <a:tailEnd/>
            </a:ln>
          </p:spPr>
          <p:txBody>
            <a:bodyPr/>
            <a:lstStyle/>
            <a:p>
              <a:endParaRPr lang="zh-CN" altLang="en-US"/>
            </a:p>
          </p:txBody>
        </p:sp>
        <p:sp>
          <p:nvSpPr>
            <p:cNvPr id="64" name="Line 13"/>
            <p:cNvSpPr>
              <a:spLocks noChangeShapeType="1"/>
            </p:cNvSpPr>
            <p:nvPr/>
          </p:nvSpPr>
          <p:spPr bwMode="auto">
            <a:xfrm>
              <a:off x="5059" y="1031"/>
              <a:ext cx="499" cy="0"/>
            </a:xfrm>
            <a:prstGeom prst="line">
              <a:avLst/>
            </a:prstGeom>
            <a:noFill/>
            <a:ln w="12700">
              <a:solidFill>
                <a:schemeClr val="tx1"/>
              </a:solidFill>
              <a:round/>
              <a:headEnd/>
              <a:tailEnd/>
            </a:ln>
          </p:spPr>
          <p:txBody>
            <a:bodyPr/>
            <a:lstStyle/>
            <a:p>
              <a:endParaRPr lang="zh-CN" altLang="en-US"/>
            </a:p>
          </p:txBody>
        </p:sp>
        <p:sp>
          <p:nvSpPr>
            <p:cNvPr id="65" name="Line 14"/>
            <p:cNvSpPr>
              <a:spLocks noChangeShapeType="1"/>
            </p:cNvSpPr>
            <p:nvPr/>
          </p:nvSpPr>
          <p:spPr bwMode="auto">
            <a:xfrm flipV="1">
              <a:off x="5309" y="379"/>
              <a:ext cx="0" cy="656"/>
            </a:xfrm>
            <a:prstGeom prst="line">
              <a:avLst/>
            </a:prstGeom>
            <a:noFill/>
            <a:ln w="12700">
              <a:solidFill>
                <a:schemeClr val="tx1"/>
              </a:solidFill>
              <a:round/>
              <a:headEnd/>
              <a:tailEnd/>
            </a:ln>
          </p:spPr>
          <p:txBody>
            <a:bodyPr/>
            <a:lstStyle/>
            <a:p>
              <a:endParaRPr lang="zh-CN" altLang="en-US"/>
            </a:p>
          </p:txBody>
        </p:sp>
        <p:sp>
          <p:nvSpPr>
            <p:cNvPr id="66" name="AutoShape 15"/>
            <p:cNvSpPr>
              <a:spLocks noChangeArrowheads="1"/>
            </p:cNvSpPr>
            <p:nvPr/>
          </p:nvSpPr>
          <p:spPr bwMode="auto">
            <a:xfrm>
              <a:off x="5281" y="1003"/>
              <a:ext cx="59" cy="5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67" name="AutoShape 16"/>
            <p:cNvSpPr>
              <a:spLocks noChangeArrowheads="1"/>
            </p:cNvSpPr>
            <p:nvPr/>
          </p:nvSpPr>
          <p:spPr bwMode="auto">
            <a:xfrm>
              <a:off x="3595" y="703"/>
              <a:ext cx="59" cy="5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68" name="Line 17"/>
            <p:cNvSpPr>
              <a:spLocks noChangeShapeType="1"/>
            </p:cNvSpPr>
            <p:nvPr/>
          </p:nvSpPr>
          <p:spPr bwMode="auto">
            <a:xfrm>
              <a:off x="3622" y="1680"/>
              <a:ext cx="0" cy="134"/>
            </a:xfrm>
            <a:prstGeom prst="line">
              <a:avLst/>
            </a:prstGeom>
            <a:noFill/>
            <a:ln w="12700">
              <a:solidFill>
                <a:schemeClr val="tx1"/>
              </a:solidFill>
              <a:round/>
              <a:headEnd/>
              <a:tailEnd/>
            </a:ln>
          </p:spPr>
          <p:txBody>
            <a:bodyPr/>
            <a:lstStyle/>
            <a:p>
              <a:endParaRPr lang="zh-CN" altLang="en-US"/>
            </a:p>
          </p:txBody>
        </p:sp>
        <p:sp>
          <p:nvSpPr>
            <p:cNvPr id="69" name="Line 18"/>
            <p:cNvSpPr>
              <a:spLocks noChangeShapeType="1"/>
            </p:cNvSpPr>
            <p:nvPr/>
          </p:nvSpPr>
          <p:spPr bwMode="auto">
            <a:xfrm>
              <a:off x="3529" y="1814"/>
              <a:ext cx="187" cy="0"/>
            </a:xfrm>
            <a:prstGeom prst="line">
              <a:avLst/>
            </a:prstGeom>
            <a:noFill/>
            <a:ln w="38100">
              <a:solidFill>
                <a:schemeClr val="tx1"/>
              </a:solidFill>
              <a:round/>
              <a:headEnd/>
              <a:tailEnd/>
            </a:ln>
          </p:spPr>
          <p:txBody>
            <a:bodyPr/>
            <a:lstStyle/>
            <a:p>
              <a:endParaRPr lang="zh-CN" altLang="en-US"/>
            </a:p>
          </p:txBody>
        </p:sp>
        <p:graphicFrame>
          <p:nvGraphicFramePr>
            <p:cNvPr id="70" name="Object 19"/>
            <p:cNvGraphicFramePr>
              <a:graphicFrameLocks noChangeAspect="1"/>
            </p:cNvGraphicFramePr>
            <p:nvPr/>
          </p:nvGraphicFramePr>
          <p:xfrm>
            <a:off x="4297" y="461"/>
            <a:ext cx="215" cy="214"/>
          </p:xfrm>
          <a:graphic>
            <a:graphicData uri="http://schemas.openxmlformats.org/presentationml/2006/ole">
              <p:oleObj spid="_x0000_s176139" name="公式" r:id="rId14" imgW="164885" imgH="164885" progId="Equation.3">
                <p:embed/>
              </p:oleObj>
            </a:graphicData>
          </a:graphic>
        </p:graphicFrame>
        <p:sp>
          <p:nvSpPr>
            <p:cNvPr id="71" name="Line 20"/>
            <p:cNvSpPr>
              <a:spLocks noChangeShapeType="1"/>
            </p:cNvSpPr>
            <p:nvPr/>
          </p:nvSpPr>
          <p:spPr bwMode="auto">
            <a:xfrm>
              <a:off x="3360" y="728"/>
              <a:ext cx="624" cy="0"/>
            </a:xfrm>
            <a:prstGeom prst="line">
              <a:avLst/>
            </a:prstGeom>
            <a:noFill/>
            <a:ln w="12700">
              <a:solidFill>
                <a:schemeClr val="tx1"/>
              </a:solidFill>
              <a:round/>
              <a:headEnd/>
              <a:tailEnd/>
            </a:ln>
          </p:spPr>
          <p:txBody>
            <a:bodyPr/>
            <a:lstStyle/>
            <a:p>
              <a:endParaRPr lang="zh-CN" altLang="en-US"/>
            </a:p>
          </p:txBody>
        </p:sp>
        <p:sp>
          <p:nvSpPr>
            <p:cNvPr id="72" name="Line 21"/>
            <p:cNvSpPr>
              <a:spLocks noChangeShapeType="1"/>
            </p:cNvSpPr>
            <p:nvPr/>
          </p:nvSpPr>
          <p:spPr bwMode="auto">
            <a:xfrm>
              <a:off x="3618" y="1334"/>
              <a:ext cx="0" cy="384"/>
            </a:xfrm>
            <a:prstGeom prst="line">
              <a:avLst/>
            </a:prstGeom>
            <a:noFill/>
            <a:ln w="12700">
              <a:solidFill>
                <a:schemeClr val="tx1"/>
              </a:solidFill>
              <a:round/>
              <a:headEnd/>
              <a:tailEnd/>
            </a:ln>
          </p:spPr>
          <p:txBody>
            <a:bodyPr/>
            <a:lstStyle/>
            <a:p>
              <a:endParaRPr lang="zh-CN" altLang="en-US"/>
            </a:p>
          </p:txBody>
        </p:sp>
        <p:sp>
          <p:nvSpPr>
            <p:cNvPr id="73" name="Line 22"/>
            <p:cNvSpPr>
              <a:spLocks noChangeShapeType="1"/>
            </p:cNvSpPr>
            <p:nvPr/>
          </p:nvSpPr>
          <p:spPr bwMode="auto">
            <a:xfrm>
              <a:off x="3621" y="392"/>
              <a:ext cx="0" cy="336"/>
            </a:xfrm>
            <a:prstGeom prst="line">
              <a:avLst/>
            </a:prstGeom>
            <a:noFill/>
            <a:ln w="12700">
              <a:solidFill>
                <a:schemeClr val="tx1"/>
              </a:solidFill>
              <a:round/>
              <a:headEnd/>
              <a:tailEnd/>
            </a:ln>
          </p:spPr>
          <p:txBody>
            <a:bodyPr/>
            <a:lstStyle/>
            <a:p>
              <a:endParaRPr lang="zh-CN" altLang="en-US"/>
            </a:p>
          </p:txBody>
        </p:sp>
        <p:sp>
          <p:nvSpPr>
            <p:cNvPr id="74" name="Line 23"/>
            <p:cNvSpPr>
              <a:spLocks noChangeShapeType="1"/>
            </p:cNvSpPr>
            <p:nvPr/>
          </p:nvSpPr>
          <p:spPr bwMode="auto">
            <a:xfrm>
              <a:off x="2918" y="731"/>
              <a:ext cx="288" cy="0"/>
            </a:xfrm>
            <a:prstGeom prst="line">
              <a:avLst/>
            </a:prstGeom>
            <a:noFill/>
            <a:ln w="12700">
              <a:solidFill>
                <a:schemeClr val="tx1"/>
              </a:solidFill>
              <a:round/>
              <a:headEnd/>
              <a:tailEnd/>
            </a:ln>
          </p:spPr>
          <p:txBody>
            <a:bodyPr/>
            <a:lstStyle/>
            <a:p>
              <a:endParaRPr lang="zh-CN" altLang="en-US"/>
            </a:p>
          </p:txBody>
        </p:sp>
        <p:sp>
          <p:nvSpPr>
            <p:cNvPr id="75" name="AutoShape 24"/>
            <p:cNvSpPr>
              <a:spLocks noChangeArrowheads="1"/>
            </p:cNvSpPr>
            <p:nvPr/>
          </p:nvSpPr>
          <p:spPr bwMode="auto">
            <a:xfrm>
              <a:off x="2877" y="70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76" name="Object 25"/>
            <p:cNvGraphicFramePr>
              <a:graphicFrameLocks noChangeAspect="1"/>
            </p:cNvGraphicFramePr>
            <p:nvPr/>
          </p:nvGraphicFramePr>
          <p:xfrm>
            <a:off x="2648" y="580"/>
            <a:ext cx="200" cy="275"/>
          </p:xfrm>
          <a:graphic>
            <a:graphicData uri="http://schemas.openxmlformats.org/presentationml/2006/ole">
              <p:oleObj spid="_x0000_s176140" name="公式" r:id="rId15" imgW="152280" imgH="215640" progId="Equation.3">
                <p:embed/>
              </p:oleObj>
            </a:graphicData>
          </a:graphic>
        </p:graphicFrame>
        <p:sp>
          <p:nvSpPr>
            <p:cNvPr id="77" name="Line 26"/>
            <p:cNvSpPr>
              <a:spLocks noChangeShapeType="1"/>
            </p:cNvSpPr>
            <p:nvPr/>
          </p:nvSpPr>
          <p:spPr bwMode="auto">
            <a:xfrm rot="-5400000">
              <a:off x="3072" y="384"/>
              <a:ext cx="0" cy="48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78" name="Object 27"/>
            <p:cNvGraphicFramePr>
              <a:graphicFrameLocks noChangeAspect="1"/>
            </p:cNvGraphicFramePr>
            <p:nvPr/>
          </p:nvGraphicFramePr>
          <p:xfrm>
            <a:off x="3098" y="346"/>
            <a:ext cx="166" cy="278"/>
          </p:xfrm>
          <a:graphic>
            <a:graphicData uri="http://schemas.openxmlformats.org/presentationml/2006/ole">
              <p:oleObj spid="_x0000_s176141" name="公式" r:id="rId16" imgW="126780" imgH="215526" progId="Equation.3">
                <p:embed/>
              </p:oleObj>
            </a:graphicData>
          </a:graphic>
        </p:graphicFrame>
        <p:sp>
          <p:nvSpPr>
            <p:cNvPr id="79" name="Line 28"/>
            <p:cNvSpPr>
              <a:spLocks noChangeShapeType="1"/>
            </p:cNvSpPr>
            <p:nvPr/>
          </p:nvSpPr>
          <p:spPr bwMode="auto">
            <a:xfrm rot="-5400000">
              <a:off x="3888" y="48"/>
              <a:ext cx="0" cy="48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80" name="Object 29"/>
            <p:cNvGraphicFramePr>
              <a:graphicFrameLocks noChangeAspect="1"/>
            </p:cNvGraphicFramePr>
            <p:nvPr/>
          </p:nvGraphicFramePr>
          <p:xfrm>
            <a:off x="3784" y="0"/>
            <a:ext cx="183" cy="278"/>
          </p:xfrm>
          <a:graphic>
            <a:graphicData uri="http://schemas.openxmlformats.org/presentationml/2006/ole">
              <p:oleObj spid="_x0000_s176142" name="公式" r:id="rId17" imgW="139579" imgH="215713" progId="Equation.3">
                <p:embed/>
              </p:oleObj>
            </a:graphicData>
          </a:graphic>
        </p:graphicFrame>
        <p:sp>
          <p:nvSpPr>
            <p:cNvPr id="81" name="Line 30"/>
            <p:cNvSpPr>
              <a:spLocks noChangeShapeType="1"/>
            </p:cNvSpPr>
            <p:nvPr/>
          </p:nvSpPr>
          <p:spPr bwMode="auto">
            <a:xfrm rot="-5400000">
              <a:off x="3816" y="648"/>
              <a:ext cx="0" cy="24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82" name="Object 31"/>
            <p:cNvGraphicFramePr>
              <a:graphicFrameLocks noChangeAspect="1"/>
            </p:cNvGraphicFramePr>
            <p:nvPr/>
          </p:nvGraphicFramePr>
          <p:xfrm>
            <a:off x="3752" y="817"/>
            <a:ext cx="166" cy="279"/>
          </p:xfrm>
          <a:graphic>
            <a:graphicData uri="http://schemas.openxmlformats.org/presentationml/2006/ole">
              <p:oleObj spid="_x0000_s176143" name="公式" r:id="rId18" imgW="126720" imgH="215640" progId="Equation.3">
                <p:embed/>
              </p:oleObj>
            </a:graphicData>
          </a:graphic>
        </p:graphicFrame>
        <p:grpSp>
          <p:nvGrpSpPr>
            <p:cNvPr id="3" name="Group 32"/>
            <p:cNvGrpSpPr>
              <a:grpSpLocks/>
            </p:cNvGrpSpPr>
            <p:nvPr/>
          </p:nvGrpSpPr>
          <p:grpSpPr bwMode="auto">
            <a:xfrm>
              <a:off x="3216" y="624"/>
              <a:ext cx="120" cy="240"/>
              <a:chOff x="2616" y="2928"/>
              <a:chExt cx="120" cy="240"/>
            </a:xfrm>
          </p:grpSpPr>
          <p:sp>
            <p:nvSpPr>
              <p:cNvPr id="86" name="Line 33"/>
              <p:cNvSpPr>
                <a:spLocks noChangeShapeType="1"/>
              </p:cNvSpPr>
              <p:nvPr/>
            </p:nvSpPr>
            <p:spPr bwMode="auto">
              <a:xfrm>
                <a:off x="2736" y="2928"/>
                <a:ext cx="0" cy="240"/>
              </a:xfrm>
              <a:prstGeom prst="line">
                <a:avLst/>
              </a:prstGeom>
              <a:noFill/>
              <a:ln w="38100">
                <a:solidFill>
                  <a:srgbClr val="008000"/>
                </a:solidFill>
                <a:round/>
                <a:headEnd/>
                <a:tailEnd/>
              </a:ln>
            </p:spPr>
            <p:txBody>
              <a:bodyPr/>
              <a:lstStyle/>
              <a:p>
                <a:endParaRPr lang="zh-CN" altLang="en-US"/>
              </a:p>
            </p:txBody>
          </p:sp>
          <p:sp>
            <p:nvSpPr>
              <p:cNvPr id="87" name="Line 34"/>
              <p:cNvSpPr>
                <a:spLocks noChangeShapeType="1"/>
              </p:cNvSpPr>
              <p:nvPr/>
            </p:nvSpPr>
            <p:spPr bwMode="auto">
              <a:xfrm>
                <a:off x="2616" y="2928"/>
                <a:ext cx="0" cy="240"/>
              </a:xfrm>
              <a:prstGeom prst="line">
                <a:avLst/>
              </a:prstGeom>
              <a:noFill/>
              <a:ln w="38100">
                <a:solidFill>
                  <a:srgbClr val="008000"/>
                </a:solidFill>
                <a:round/>
                <a:headEnd/>
                <a:tailEnd/>
              </a:ln>
            </p:spPr>
            <p:txBody>
              <a:bodyPr/>
              <a:lstStyle/>
              <a:p>
                <a:endParaRPr lang="zh-CN" altLang="en-US"/>
              </a:p>
            </p:txBody>
          </p:sp>
        </p:grpSp>
        <p:graphicFrame>
          <p:nvGraphicFramePr>
            <p:cNvPr id="84" name="Object 35"/>
            <p:cNvGraphicFramePr>
              <a:graphicFrameLocks noChangeAspect="1"/>
            </p:cNvGraphicFramePr>
            <p:nvPr/>
          </p:nvGraphicFramePr>
          <p:xfrm>
            <a:off x="3168" y="864"/>
            <a:ext cx="215" cy="230"/>
          </p:xfrm>
          <a:graphic>
            <a:graphicData uri="http://schemas.openxmlformats.org/presentationml/2006/ole">
              <p:oleObj spid="_x0000_s176144" name="公式" r:id="rId19" imgW="164814" imgH="177492" progId="Equation.3">
                <p:embed/>
              </p:oleObj>
            </a:graphicData>
          </a:graphic>
        </p:graphicFrame>
        <p:sp>
          <p:nvSpPr>
            <p:cNvPr id="85" name="Line 36"/>
            <p:cNvSpPr>
              <a:spLocks noChangeShapeType="1"/>
            </p:cNvSpPr>
            <p:nvPr/>
          </p:nvSpPr>
          <p:spPr bwMode="auto">
            <a:xfrm>
              <a:off x="3621" y="384"/>
              <a:ext cx="624" cy="0"/>
            </a:xfrm>
            <a:prstGeom prst="line">
              <a:avLst/>
            </a:prstGeom>
            <a:noFill/>
            <a:ln w="12700">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702"/>
                                        </p:tgtEl>
                                        <p:attrNameLst>
                                          <p:attrName>style.visibility</p:attrName>
                                        </p:attrNameLst>
                                      </p:cBhvr>
                                      <p:to>
                                        <p:strVal val="visible"/>
                                      </p:to>
                                    </p:set>
                                    <p:animEffect transition="in" filter="blinds(horizontal)">
                                      <p:cBhvr>
                                        <p:cTn id="7" dur="500"/>
                                        <p:tgtEl>
                                          <p:spTgt spid="112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7"/>
                                        </p:tgtEl>
                                        <p:attrNameLst>
                                          <p:attrName>style.visibility</p:attrName>
                                        </p:attrNameLst>
                                      </p:cBhvr>
                                      <p:to>
                                        <p:strVal val="visible"/>
                                      </p:to>
                                    </p:set>
                                    <p:animEffect transition="in" filter="blinds(horizontal)">
                                      <p:cBhvr>
                                        <p:cTn id="12" dur="500"/>
                                        <p:tgtEl>
                                          <p:spTgt spid="1126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2646"/>
                                        </p:tgtEl>
                                        <p:attrNameLst>
                                          <p:attrName>style.visibility</p:attrName>
                                        </p:attrNameLst>
                                      </p:cBhvr>
                                      <p:to>
                                        <p:strVal val="visible"/>
                                      </p:to>
                                    </p:set>
                                    <p:animEffect transition="in" filter="blinds(horizontal)">
                                      <p:cBhvr>
                                        <p:cTn id="17" dur="500"/>
                                        <p:tgtEl>
                                          <p:spTgt spid="1126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2645"/>
                                        </p:tgtEl>
                                        <p:attrNameLst>
                                          <p:attrName>style.visibility</p:attrName>
                                        </p:attrNameLst>
                                      </p:cBhvr>
                                      <p:to>
                                        <p:strVal val="visible"/>
                                      </p:to>
                                    </p:set>
                                    <p:animEffect transition="in" filter="blinds(horizontal)">
                                      <p:cBhvr>
                                        <p:cTn id="22" dur="500"/>
                                        <p:tgtEl>
                                          <p:spTgt spid="1126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2650"/>
                                        </p:tgtEl>
                                        <p:attrNameLst>
                                          <p:attrName>style.visibility</p:attrName>
                                        </p:attrNameLst>
                                      </p:cBhvr>
                                      <p:to>
                                        <p:strVal val="visible"/>
                                      </p:to>
                                    </p:set>
                                    <p:animEffect transition="in" filter="blinds(horizontal)">
                                      <p:cBhvr>
                                        <p:cTn id="27" dur="500"/>
                                        <p:tgtEl>
                                          <p:spTgt spid="1126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699"/>
                                        </p:tgtEl>
                                        <p:attrNameLst>
                                          <p:attrName>style.visibility</p:attrName>
                                        </p:attrNameLst>
                                      </p:cBhvr>
                                      <p:to>
                                        <p:strVal val="visible"/>
                                      </p:to>
                                    </p:set>
                                    <p:animEffect transition="in" filter="blinds(horizontal)">
                                      <p:cBhvr>
                                        <p:cTn id="32" dur="500"/>
                                        <p:tgtEl>
                                          <p:spTgt spid="11269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blinds(horizontal)">
                                      <p:cBhvr>
                                        <p:cTn id="37" dur="500"/>
                                        <p:tgtEl>
                                          <p:spTgt spid="53"/>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9" grpId="0"/>
      <p:bldP spid="5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6" name="Text Box 4"/>
          <p:cNvSpPr txBox="1">
            <a:spLocks noChangeArrowheads="1"/>
          </p:cNvSpPr>
          <p:nvPr/>
        </p:nvSpPr>
        <p:spPr bwMode="auto">
          <a:xfrm>
            <a:off x="3779838" y="873125"/>
            <a:ext cx="4679950" cy="519113"/>
          </a:xfrm>
          <a:prstGeom prst="rect">
            <a:avLst/>
          </a:prstGeom>
          <a:noFill/>
          <a:ln w="38100">
            <a:noFill/>
            <a:miter lim="800000"/>
            <a:headEnd/>
            <a:tailEnd/>
          </a:ln>
        </p:spPr>
        <p:txBody>
          <a:bodyPr>
            <a:spAutoFit/>
          </a:bodyPr>
          <a:lstStyle/>
          <a:p>
            <a:pPr eaLnBrk="0" hangingPunct="0">
              <a:spcBef>
                <a:spcPct val="50000"/>
              </a:spcBef>
            </a:pPr>
            <a:r>
              <a:rPr lang="zh-CN" altLang="en-US" sz="2800" b="1">
                <a:ea typeface="楷体_GB2312" pitchFamily="49" charset="-122"/>
              </a:rPr>
              <a:t>（</a:t>
            </a:r>
            <a:r>
              <a:rPr lang="en-US" altLang="zh-CN" sz="2800" b="1">
                <a:ea typeface="楷体_GB2312" pitchFamily="49" charset="-122"/>
              </a:rPr>
              <a:t>2</a:t>
            </a:r>
            <a:r>
              <a:rPr lang="zh-CN" altLang="en-US" sz="2800" b="1">
                <a:ea typeface="楷体_GB2312" pitchFamily="49" charset="-122"/>
              </a:rPr>
              <a:t>）</a:t>
            </a:r>
            <a:r>
              <a:rPr lang="en-US" altLang="zh-CN" sz="2800" b="1" i="1">
                <a:ea typeface="楷体_GB2312" pitchFamily="49" charset="-122"/>
              </a:rPr>
              <a:t>u</a:t>
            </a:r>
            <a:r>
              <a:rPr lang="en-US" altLang="zh-CN" sz="2800" b="1" baseline="-20000">
                <a:ea typeface="楷体_GB2312" pitchFamily="49" charset="-122"/>
              </a:rPr>
              <a:t>i</a:t>
            </a:r>
            <a:r>
              <a:rPr lang="en-US" altLang="zh-CN" sz="2800" b="1">
                <a:ea typeface="楷体_GB2312" pitchFamily="49" charset="-122"/>
              </a:rPr>
              <a:t>&lt;0</a:t>
            </a:r>
            <a:r>
              <a:rPr lang="zh-CN" altLang="en-US" sz="2800" b="1">
                <a:ea typeface="楷体_GB2312" pitchFamily="49" charset="-122"/>
              </a:rPr>
              <a:t>时： </a:t>
            </a:r>
            <a:r>
              <a:rPr lang="en-US" altLang="zh-CN" sz="2800" b="1" i="1"/>
              <a:t>u</a:t>
            </a:r>
            <a:r>
              <a:rPr lang="en-US" altLang="zh-CN" sz="2800" b="1" baseline="-25000"/>
              <a:t>o</a:t>
            </a:r>
            <a:r>
              <a:rPr lang="en-US" altLang="zh-CN" sz="2800" b="1"/>
              <a:t>&gt;0</a:t>
            </a:r>
            <a:r>
              <a:rPr lang="zh-CN" altLang="en-US" sz="2800" b="1"/>
              <a:t>，</a:t>
            </a:r>
          </a:p>
        </p:txBody>
      </p:sp>
      <p:graphicFrame>
        <p:nvGraphicFramePr>
          <p:cNvPr id="340997" name="Object 5"/>
          <p:cNvGraphicFramePr>
            <a:graphicFrameLocks noChangeAspect="1"/>
          </p:cNvGraphicFramePr>
          <p:nvPr/>
        </p:nvGraphicFramePr>
        <p:xfrm>
          <a:off x="2195513" y="5192713"/>
          <a:ext cx="3335337" cy="1235075"/>
        </p:xfrm>
        <a:graphic>
          <a:graphicData uri="http://schemas.openxmlformats.org/presentationml/2006/ole">
            <p:oleObj spid="_x0000_s22530" name="Equation" r:id="rId3" imgW="1333500" imgH="495300" progId="Equation.DSMT4">
              <p:embed/>
            </p:oleObj>
          </a:graphicData>
        </a:graphic>
      </p:graphicFrame>
      <p:grpSp>
        <p:nvGrpSpPr>
          <p:cNvPr id="22534" name="Group 6"/>
          <p:cNvGrpSpPr>
            <a:grpSpLocks/>
          </p:cNvGrpSpPr>
          <p:nvPr/>
        </p:nvGrpSpPr>
        <p:grpSpPr bwMode="auto">
          <a:xfrm>
            <a:off x="0" y="1304925"/>
            <a:ext cx="4095750" cy="3606800"/>
            <a:chOff x="370" y="1160"/>
            <a:chExt cx="2580" cy="2272"/>
          </a:xfrm>
        </p:grpSpPr>
        <p:grpSp>
          <p:nvGrpSpPr>
            <p:cNvPr id="22578" name="Group 7"/>
            <p:cNvGrpSpPr>
              <a:grpSpLocks/>
            </p:cNvGrpSpPr>
            <p:nvPr/>
          </p:nvGrpSpPr>
          <p:grpSpPr bwMode="auto">
            <a:xfrm>
              <a:off x="1316" y="2230"/>
              <a:ext cx="720" cy="1008"/>
              <a:chOff x="1008" y="2352"/>
              <a:chExt cx="720" cy="1008"/>
            </a:xfrm>
          </p:grpSpPr>
          <p:sp>
            <p:nvSpPr>
              <p:cNvPr id="22616" name="Line 8"/>
              <p:cNvSpPr>
                <a:spLocks noChangeShapeType="1"/>
              </p:cNvSpPr>
              <p:nvPr/>
            </p:nvSpPr>
            <p:spPr bwMode="auto">
              <a:xfrm rot="-5400000">
                <a:off x="504" y="2856"/>
                <a:ext cx="1008" cy="0"/>
              </a:xfrm>
              <a:prstGeom prst="line">
                <a:avLst/>
              </a:prstGeom>
              <a:noFill/>
              <a:ln w="38100">
                <a:solidFill>
                  <a:schemeClr val="tx1"/>
                </a:solidFill>
                <a:round/>
                <a:headEnd/>
                <a:tailEnd/>
              </a:ln>
            </p:spPr>
            <p:txBody>
              <a:bodyPr wrap="none" anchor="ctr"/>
              <a:lstStyle/>
              <a:p>
                <a:endParaRPr lang="zh-CN" altLang="en-US"/>
              </a:p>
            </p:txBody>
          </p:sp>
          <p:sp>
            <p:nvSpPr>
              <p:cNvPr id="22617" name="Line 9"/>
              <p:cNvSpPr>
                <a:spLocks noChangeShapeType="1"/>
              </p:cNvSpPr>
              <p:nvPr/>
            </p:nvSpPr>
            <p:spPr bwMode="auto">
              <a:xfrm rot="-5400000">
                <a:off x="1224" y="2856"/>
                <a:ext cx="1008" cy="0"/>
              </a:xfrm>
              <a:prstGeom prst="line">
                <a:avLst/>
              </a:prstGeom>
              <a:noFill/>
              <a:ln w="38100">
                <a:solidFill>
                  <a:schemeClr val="tx1"/>
                </a:solidFill>
                <a:round/>
                <a:headEnd/>
                <a:tailEnd/>
              </a:ln>
            </p:spPr>
            <p:txBody>
              <a:bodyPr wrap="none" anchor="ctr"/>
              <a:lstStyle/>
              <a:p>
                <a:endParaRPr lang="zh-CN" altLang="en-US"/>
              </a:p>
            </p:txBody>
          </p:sp>
          <p:sp>
            <p:nvSpPr>
              <p:cNvPr id="22618" name="Line 10"/>
              <p:cNvSpPr>
                <a:spLocks noChangeShapeType="1"/>
              </p:cNvSpPr>
              <p:nvPr/>
            </p:nvSpPr>
            <p:spPr bwMode="auto">
              <a:xfrm>
                <a:off x="1008" y="2352"/>
                <a:ext cx="720" cy="0"/>
              </a:xfrm>
              <a:prstGeom prst="line">
                <a:avLst/>
              </a:prstGeom>
              <a:noFill/>
              <a:ln w="38100">
                <a:solidFill>
                  <a:schemeClr val="tx1"/>
                </a:solidFill>
                <a:round/>
                <a:headEnd/>
                <a:tailEnd/>
              </a:ln>
            </p:spPr>
            <p:txBody>
              <a:bodyPr wrap="none" anchor="ctr"/>
              <a:lstStyle/>
              <a:p>
                <a:endParaRPr lang="zh-CN" altLang="en-US"/>
              </a:p>
            </p:txBody>
          </p:sp>
          <p:sp>
            <p:nvSpPr>
              <p:cNvPr id="22619" name="Line 11"/>
              <p:cNvSpPr>
                <a:spLocks noChangeShapeType="1"/>
              </p:cNvSpPr>
              <p:nvPr/>
            </p:nvSpPr>
            <p:spPr bwMode="auto">
              <a:xfrm>
                <a:off x="1008" y="3360"/>
                <a:ext cx="720" cy="0"/>
              </a:xfrm>
              <a:prstGeom prst="line">
                <a:avLst/>
              </a:prstGeom>
              <a:noFill/>
              <a:ln w="38100">
                <a:solidFill>
                  <a:schemeClr val="tx1"/>
                </a:solidFill>
                <a:round/>
                <a:headEnd/>
                <a:tailEnd/>
              </a:ln>
            </p:spPr>
            <p:txBody>
              <a:bodyPr wrap="none" anchor="ctr"/>
              <a:lstStyle/>
              <a:p>
                <a:endParaRPr lang="zh-CN" altLang="en-US"/>
              </a:p>
            </p:txBody>
          </p:sp>
        </p:grpSp>
        <p:sp>
          <p:nvSpPr>
            <p:cNvPr id="22579" name="Text Box 12"/>
            <p:cNvSpPr txBox="1">
              <a:spLocks noChangeArrowheads="1"/>
            </p:cNvSpPr>
            <p:nvPr/>
          </p:nvSpPr>
          <p:spPr bwMode="auto">
            <a:xfrm>
              <a:off x="1321" y="2302"/>
              <a:ext cx="22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_</a:t>
              </a:r>
            </a:p>
          </p:txBody>
        </p:sp>
        <p:sp>
          <p:nvSpPr>
            <p:cNvPr id="22580" name="Text Box 13"/>
            <p:cNvSpPr txBox="1">
              <a:spLocks noChangeArrowheads="1"/>
            </p:cNvSpPr>
            <p:nvPr/>
          </p:nvSpPr>
          <p:spPr bwMode="auto">
            <a:xfrm>
              <a:off x="1795" y="2566"/>
              <a:ext cx="244"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t>
              </a:r>
            </a:p>
          </p:txBody>
        </p:sp>
        <p:sp>
          <p:nvSpPr>
            <p:cNvPr id="22581" name="Line 14"/>
            <p:cNvSpPr>
              <a:spLocks noChangeShapeType="1"/>
            </p:cNvSpPr>
            <p:nvPr/>
          </p:nvSpPr>
          <p:spPr bwMode="auto">
            <a:xfrm>
              <a:off x="1172" y="2926"/>
              <a:ext cx="144" cy="0"/>
            </a:xfrm>
            <a:prstGeom prst="line">
              <a:avLst/>
            </a:prstGeom>
            <a:noFill/>
            <a:ln w="38100">
              <a:solidFill>
                <a:schemeClr val="tx1"/>
              </a:solidFill>
              <a:round/>
              <a:headEnd/>
              <a:tailEnd/>
            </a:ln>
          </p:spPr>
          <p:txBody>
            <a:bodyPr wrap="none" anchor="ctr"/>
            <a:lstStyle/>
            <a:p>
              <a:endParaRPr lang="zh-CN" altLang="en-US"/>
            </a:p>
          </p:txBody>
        </p:sp>
        <p:sp>
          <p:nvSpPr>
            <p:cNvPr id="22582" name="Line 15"/>
            <p:cNvSpPr>
              <a:spLocks noChangeShapeType="1"/>
            </p:cNvSpPr>
            <p:nvPr/>
          </p:nvSpPr>
          <p:spPr bwMode="auto">
            <a:xfrm>
              <a:off x="2036" y="2758"/>
              <a:ext cx="144" cy="0"/>
            </a:xfrm>
            <a:prstGeom prst="line">
              <a:avLst/>
            </a:prstGeom>
            <a:noFill/>
            <a:ln w="38100">
              <a:solidFill>
                <a:schemeClr val="tx1"/>
              </a:solidFill>
              <a:round/>
              <a:headEnd/>
              <a:tailEnd/>
            </a:ln>
          </p:spPr>
          <p:txBody>
            <a:bodyPr wrap="none" anchor="ctr"/>
            <a:lstStyle/>
            <a:p>
              <a:endParaRPr lang="zh-CN" altLang="en-US"/>
            </a:p>
          </p:txBody>
        </p:sp>
        <p:sp>
          <p:nvSpPr>
            <p:cNvPr id="22583" name="Line 16"/>
            <p:cNvSpPr>
              <a:spLocks noChangeShapeType="1"/>
            </p:cNvSpPr>
            <p:nvPr/>
          </p:nvSpPr>
          <p:spPr bwMode="auto">
            <a:xfrm>
              <a:off x="1172" y="2542"/>
              <a:ext cx="144" cy="0"/>
            </a:xfrm>
            <a:prstGeom prst="line">
              <a:avLst/>
            </a:prstGeom>
            <a:noFill/>
            <a:ln w="38100">
              <a:solidFill>
                <a:schemeClr val="tx1"/>
              </a:solidFill>
              <a:round/>
              <a:headEnd/>
              <a:tailEnd/>
            </a:ln>
          </p:spPr>
          <p:txBody>
            <a:bodyPr wrap="none" anchor="ctr"/>
            <a:lstStyle/>
            <a:p>
              <a:endParaRPr lang="zh-CN" altLang="en-US"/>
            </a:p>
          </p:txBody>
        </p:sp>
        <p:sp>
          <p:nvSpPr>
            <p:cNvPr id="22584" name="AutoShape 17"/>
            <p:cNvSpPr>
              <a:spLocks noChangeArrowheads="1"/>
            </p:cNvSpPr>
            <p:nvPr/>
          </p:nvSpPr>
          <p:spPr bwMode="auto">
            <a:xfrm rot="5400000">
              <a:off x="1484" y="2278"/>
              <a:ext cx="144" cy="144"/>
            </a:xfrm>
            <a:prstGeom prst="flowChartExtract">
              <a:avLst/>
            </a:prstGeom>
            <a:noFill/>
            <a:ln w="38100">
              <a:solidFill>
                <a:schemeClr val="tx1"/>
              </a:solidFill>
              <a:miter lim="800000"/>
              <a:headEnd/>
              <a:tailEnd/>
            </a:ln>
          </p:spPr>
          <p:txBody>
            <a:bodyPr wrap="none" anchor="ctr"/>
            <a:lstStyle/>
            <a:p>
              <a:endParaRPr lang="zh-CN" altLang="en-US"/>
            </a:p>
          </p:txBody>
        </p:sp>
        <p:graphicFrame>
          <p:nvGraphicFramePr>
            <p:cNvPr id="22532" name="Object 18"/>
            <p:cNvGraphicFramePr>
              <a:graphicFrameLocks noChangeAspect="1"/>
            </p:cNvGraphicFramePr>
            <p:nvPr/>
          </p:nvGraphicFramePr>
          <p:xfrm>
            <a:off x="1700" y="2230"/>
            <a:ext cx="336" cy="280"/>
          </p:xfrm>
          <a:graphic>
            <a:graphicData uri="http://schemas.openxmlformats.org/presentationml/2006/ole">
              <p:oleObj spid="_x0000_s22532" name="公式" r:id="rId4" imgW="152202" imgH="126835" progId="Equation.3">
                <p:embed/>
              </p:oleObj>
            </a:graphicData>
          </a:graphic>
        </p:graphicFrame>
        <p:sp>
          <p:nvSpPr>
            <p:cNvPr id="22585" name="Text Box 19"/>
            <p:cNvSpPr txBox="1">
              <a:spLocks noChangeArrowheads="1"/>
            </p:cNvSpPr>
            <p:nvPr/>
          </p:nvSpPr>
          <p:spPr bwMode="auto">
            <a:xfrm>
              <a:off x="1518" y="2614"/>
              <a:ext cx="27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a:t>
              </a:r>
            </a:p>
          </p:txBody>
        </p:sp>
        <p:sp>
          <p:nvSpPr>
            <p:cNvPr id="22586" name="Oval 20"/>
            <p:cNvSpPr>
              <a:spLocks noChangeArrowheads="1"/>
            </p:cNvSpPr>
            <p:nvPr/>
          </p:nvSpPr>
          <p:spPr bwMode="auto">
            <a:xfrm>
              <a:off x="514" y="2518"/>
              <a:ext cx="48"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2587" name="Text Box 21"/>
            <p:cNvSpPr txBox="1">
              <a:spLocks noChangeArrowheads="1"/>
            </p:cNvSpPr>
            <p:nvPr/>
          </p:nvSpPr>
          <p:spPr bwMode="auto">
            <a:xfrm>
              <a:off x="2492" y="2364"/>
              <a:ext cx="458" cy="365"/>
            </a:xfrm>
            <a:prstGeom prst="rect">
              <a:avLst/>
            </a:prstGeom>
            <a:noFill/>
            <a:ln w="38100">
              <a:noFill/>
              <a:miter lim="800000"/>
              <a:headEnd/>
              <a:tailEnd/>
            </a:ln>
          </p:spPr>
          <p:txBody>
            <a:bodyPr>
              <a:spAutoFit/>
            </a:bodyPr>
            <a:lstStyle/>
            <a:p>
              <a:pPr>
                <a:spcBef>
                  <a:spcPct val="50000"/>
                </a:spcBef>
              </a:pPr>
              <a:r>
                <a:rPr lang="en-US" altLang="zh-CN" sz="3200" b="1" i="1">
                  <a:ea typeface="楷体_GB2312" pitchFamily="49" charset="-122"/>
                </a:rPr>
                <a:t>u</a:t>
              </a:r>
              <a:r>
                <a:rPr lang="en-US" altLang="zh-CN" sz="3200" b="1" baseline="-25000">
                  <a:ea typeface="楷体_GB2312" pitchFamily="49" charset="-122"/>
                </a:rPr>
                <a:t>o</a:t>
              </a:r>
              <a:endParaRPr lang="en-US" altLang="zh-CN" sz="3200" b="1">
                <a:ea typeface="楷体_GB2312" pitchFamily="49" charset="-122"/>
              </a:endParaRPr>
            </a:p>
          </p:txBody>
        </p:sp>
        <p:sp>
          <p:nvSpPr>
            <p:cNvPr id="22588" name="Text Box 22"/>
            <p:cNvSpPr txBox="1">
              <a:spLocks noChangeArrowheads="1"/>
            </p:cNvSpPr>
            <p:nvPr/>
          </p:nvSpPr>
          <p:spPr bwMode="auto">
            <a:xfrm>
              <a:off x="370" y="3067"/>
              <a:ext cx="274" cy="365"/>
            </a:xfrm>
            <a:prstGeom prst="rect">
              <a:avLst/>
            </a:prstGeom>
            <a:noFill/>
            <a:ln w="9525">
              <a:noFill/>
              <a:miter lim="800000"/>
              <a:headEnd/>
              <a:tailEnd/>
            </a:ln>
          </p:spPr>
          <p:txBody>
            <a:bodyPr>
              <a:spAutoFit/>
            </a:bodyPr>
            <a:lstStyle/>
            <a:p>
              <a:pPr eaLnBrk="0" hangingPunct="0">
                <a:spcBef>
                  <a:spcPct val="50000"/>
                </a:spcBef>
              </a:pPr>
              <a:endParaRPr lang="zh-CN" altLang="zh-CN" sz="3200" b="1">
                <a:ea typeface="楷体_GB2312" pitchFamily="49" charset="-122"/>
              </a:endParaRPr>
            </a:p>
          </p:txBody>
        </p:sp>
        <p:sp>
          <p:nvSpPr>
            <p:cNvPr id="22589" name="Line 23"/>
            <p:cNvSpPr>
              <a:spLocks noChangeShapeType="1"/>
            </p:cNvSpPr>
            <p:nvPr/>
          </p:nvSpPr>
          <p:spPr bwMode="auto">
            <a:xfrm>
              <a:off x="570" y="2544"/>
              <a:ext cx="672" cy="0"/>
            </a:xfrm>
            <a:prstGeom prst="line">
              <a:avLst/>
            </a:prstGeom>
            <a:noFill/>
            <a:ln w="38100">
              <a:solidFill>
                <a:srgbClr val="000000"/>
              </a:solidFill>
              <a:round/>
              <a:headEnd/>
              <a:tailEnd/>
            </a:ln>
          </p:spPr>
          <p:txBody>
            <a:bodyPr wrap="none" anchor="ctr"/>
            <a:lstStyle/>
            <a:p>
              <a:endParaRPr lang="zh-CN" altLang="en-US"/>
            </a:p>
          </p:txBody>
        </p:sp>
        <p:sp>
          <p:nvSpPr>
            <p:cNvPr id="22590" name="Line 24"/>
            <p:cNvSpPr>
              <a:spLocks noChangeShapeType="1"/>
            </p:cNvSpPr>
            <p:nvPr/>
          </p:nvSpPr>
          <p:spPr bwMode="auto">
            <a:xfrm>
              <a:off x="744" y="2928"/>
              <a:ext cx="516" cy="0"/>
            </a:xfrm>
            <a:prstGeom prst="line">
              <a:avLst/>
            </a:prstGeom>
            <a:noFill/>
            <a:ln w="38100">
              <a:solidFill>
                <a:srgbClr val="000000"/>
              </a:solidFill>
              <a:round/>
              <a:headEnd/>
              <a:tailEnd/>
            </a:ln>
          </p:spPr>
          <p:txBody>
            <a:bodyPr wrap="none" anchor="ctr"/>
            <a:lstStyle/>
            <a:p>
              <a:endParaRPr lang="zh-CN" altLang="en-US"/>
            </a:p>
          </p:txBody>
        </p:sp>
        <p:sp>
          <p:nvSpPr>
            <p:cNvPr id="22591" name="Line 25"/>
            <p:cNvSpPr>
              <a:spLocks noChangeShapeType="1"/>
            </p:cNvSpPr>
            <p:nvPr/>
          </p:nvSpPr>
          <p:spPr bwMode="auto">
            <a:xfrm>
              <a:off x="756" y="2922"/>
              <a:ext cx="0" cy="264"/>
            </a:xfrm>
            <a:prstGeom prst="line">
              <a:avLst/>
            </a:prstGeom>
            <a:noFill/>
            <a:ln w="38100">
              <a:solidFill>
                <a:srgbClr val="000000"/>
              </a:solidFill>
              <a:round/>
              <a:headEnd/>
              <a:tailEnd/>
            </a:ln>
          </p:spPr>
          <p:txBody>
            <a:bodyPr wrap="none" anchor="ctr"/>
            <a:lstStyle/>
            <a:p>
              <a:endParaRPr lang="zh-CN" altLang="en-US"/>
            </a:p>
          </p:txBody>
        </p:sp>
        <p:sp>
          <p:nvSpPr>
            <p:cNvPr id="22592" name="Line 26"/>
            <p:cNvSpPr>
              <a:spLocks noChangeShapeType="1"/>
            </p:cNvSpPr>
            <p:nvPr/>
          </p:nvSpPr>
          <p:spPr bwMode="auto">
            <a:xfrm>
              <a:off x="654" y="3186"/>
              <a:ext cx="198" cy="0"/>
            </a:xfrm>
            <a:prstGeom prst="line">
              <a:avLst/>
            </a:prstGeom>
            <a:noFill/>
            <a:ln w="38100">
              <a:solidFill>
                <a:srgbClr val="000000"/>
              </a:solidFill>
              <a:round/>
              <a:headEnd/>
              <a:tailEnd/>
            </a:ln>
          </p:spPr>
          <p:txBody>
            <a:bodyPr wrap="none" anchor="ctr"/>
            <a:lstStyle/>
            <a:p>
              <a:endParaRPr lang="zh-CN" altLang="en-US"/>
            </a:p>
          </p:txBody>
        </p:sp>
        <p:sp>
          <p:nvSpPr>
            <p:cNvPr id="22593" name="Rectangle 27"/>
            <p:cNvSpPr>
              <a:spLocks noChangeArrowheads="1"/>
            </p:cNvSpPr>
            <p:nvPr/>
          </p:nvSpPr>
          <p:spPr bwMode="auto">
            <a:xfrm>
              <a:off x="864" y="2886"/>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94" name="Rectangle 28"/>
            <p:cNvSpPr>
              <a:spLocks noChangeArrowheads="1"/>
            </p:cNvSpPr>
            <p:nvPr/>
          </p:nvSpPr>
          <p:spPr bwMode="auto">
            <a:xfrm>
              <a:off x="828" y="2502"/>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95" name="Line 29"/>
            <p:cNvSpPr>
              <a:spLocks noChangeShapeType="1"/>
            </p:cNvSpPr>
            <p:nvPr/>
          </p:nvSpPr>
          <p:spPr bwMode="auto">
            <a:xfrm>
              <a:off x="1189" y="1571"/>
              <a:ext cx="2" cy="964"/>
            </a:xfrm>
            <a:prstGeom prst="line">
              <a:avLst/>
            </a:prstGeom>
            <a:noFill/>
            <a:ln w="38100">
              <a:solidFill>
                <a:srgbClr val="000000"/>
              </a:solidFill>
              <a:round/>
              <a:headEnd/>
              <a:tailEnd/>
            </a:ln>
          </p:spPr>
          <p:txBody>
            <a:bodyPr wrap="none" anchor="ctr"/>
            <a:lstStyle/>
            <a:p>
              <a:endParaRPr lang="zh-CN" altLang="en-US"/>
            </a:p>
          </p:txBody>
        </p:sp>
        <p:sp>
          <p:nvSpPr>
            <p:cNvPr id="22596" name="Line 30"/>
            <p:cNvSpPr>
              <a:spLocks noChangeShapeType="1"/>
            </p:cNvSpPr>
            <p:nvPr/>
          </p:nvSpPr>
          <p:spPr bwMode="auto">
            <a:xfrm flipV="1">
              <a:off x="2118" y="2745"/>
              <a:ext cx="510" cy="6"/>
            </a:xfrm>
            <a:prstGeom prst="line">
              <a:avLst/>
            </a:prstGeom>
            <a:noFill/>
            <a:ln w="38100">
              <a:solidFill>
                <a:srgbClr val="000000"/>
              </a:solidFill>
              <a:round/>
              <a:headEnd/>
              <a:tailEnd/>
            </a:ln>
          </p:spPr>
          <p:txBody>
            <a:bodyPr wrap="none" anchor="ctr"/>
            <a:lstStyle/>
            <a:p>
              <a:endParaRPr lang="zh-CN" altLang="en-US"/>
            </a:p>
          </p:txBody>
        </p:sp>
        <p:sp>
          <p:nvSpPr>
            <p:cNvPr id="22597" name="Line 31"/>
            <p:cNvSpPr>
              <a:spLocks noChangeShapeType="1"/>
            </p:cNvSpPr>
            <p:nvPr/>
          </p:nvSpPr>
          <p:spPr bwMode="auto">
            <a:xfrm>
              <a:off x="1182" y="1572"/>
              <a:ext cx="1092" cy="0"/>
            </a:xfrm>
            <a:prstGeom prst="line">
              <a:avLst/>
            </a:prstGeom>
            <a:noFill/>
            <a:ln w="38100">
              <a:solidFill>
                <a:srgbClr val="000000"/>
              </a:solidFill>
              <a:round/>
              <a:headEnd/>
              <a:tailEnd/>
            </a:ln>
          </p:spPr>
          <p:txBody>
            <a:bodyPr wrap="none" anchor="ctr"/>
            <a:lstStyle/>
            <a:p>
              <a:endParaRPr lang="zh-CN" altLang="en-US"/>
            </a:p>
          </p:txBody>
        </p:sp>
        <p:sp>
          <p:nvSpPr>
            <p:cNvPr id="22598" name="Line 32"/>
            <p:cNvSpPr>
              <a:spLocks noChangeShapeType="1"/>
            </p:cNvSpPr>
            <p:nvPr/>
          </p:nvSpPr>
          <p:spPr bwMode="auto">
            <a:xfrm flipH="1">
              <a:off x="2274" y="1568"/>
              <a:ext cx="0" cy="1186"/>
            </a:xfrm>
            <a:prstGeom prst="line">
              <a:avLst/>
            </a:prstGeom>
            <a:noFill/>
            <a:ln w="38100">
              <a:solidFill>
                <a:srgbClr val="000000"/>
              </a:solidFill>
              <a:round/>
              <a:headEnd/>
              <a:tailEnd/>
            </a:ln>
          </p:spPr>
          <p:txBody>
            <a:bodyPr wrap="none" anchor="ctr"/>
            <a:lstStyle/>
            <a:p>
              <a:endParaRPr lang="zh-CN" altLang="en-US"/>
            </a:p>
          </p:txBody>
        </p:sp>
        <p:sp>
          <p:nvSpPr>
            <p:cNvPr id="22599" name="Line 33"/>
            <p:cNvSpPr>
              <a:spLocks noChangeShapeType="1"/>
            </p:cNvSpPr>
            <p:nvPr/>
          </p:nvSpPr>
          <p:spPr bwMode="auto">
            <a:xfrm>
              <a:off x="1188" y="1884"/>
              <a:ext cx="1080" cy="0"/>
            </a:xfrm>
            <a:prstGeom prst="line">
              <a:avLst/>
            </a:prstGeom>
            <a:noFill/>
            <a:ln w="38100">
              <a:solidFill>
                <a:srgbClr val="000000"/>
              </a:solidFill>
              <a:round/>
              <a:headEnd/>
              <a:tailEnd/>
            </a:ln>
          </p:spPr>
          <p:txBody>
            <a:bodyPr wrap="none" anchor="ctr"/>
            <a:lstStyle/>
            <a:p>
              <a:endParaRPr lang="zh-CN" altLang="en-US"/>
            </a:p>
          </p:txBody>
        </p:sp>
        <p:sp>
          <p:nvSpPr>
            <p:cNvPr id="22600" name="Rectangle 34"/>
            <p:cNvSpPr>
              <a:spLocks noChangeArrowheads="1"/>
            </p:cNvSpPr>
            <p:nvPr/>
          </p:nvSpPr>
          <p:spPr bwMode="auto">
            <a:xfrm>
              <a:off x="1554" y="1839"/>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601" name="Rectangle 35"/>
            <p:cNvSpPr>
              <a:spLocks noChangeArrowheads="1"/>
            </p:cNvSpPr>
            <p:nvPr/>
          </p:nvSpPr>
          <p:spPr bwMode="auto">
            <a:xfrm>
              <a:off x="1410" y="1527"/>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grpSp>
          <p:nvGrpSpPr>
            <p:cNvPr id="22602" name="Group 36"/>
            <p:cNvGrpSpPr>
              <a:grpSpLocks/>
            </p:cNvGrpSpPr>
            <p:nvPr/>
          </p:nvGrpSpPr>
          <p:grpSpPr bwMode="auto">
            <a:xfrm>
              <a:off x="1878" y="1488"/>
              <a:ext cx="120" cy="162"/>
              <a:chOff x="2808" y="1608"/>
              <a:chExt cx="120" cy="162"/>
            </a:xfrm>
          </p:grpSpPr>
          <p:sp>
            <p:nvSpPr>
              <p:cNvPr id="22614" name="Line 37"/>
              <p:cNvSpPr>
                <a:spLocks noChangeShapeType="1"/>
              </p:cNvSpPr>
              <p:nvPr/>
            </p:nvSpPr>
            <p:spPr bwMode="auto">
              <a:xfrm>
                <a:off x="2808" y="1614"/>
                <a:ext cx="0" cy="156"/>
              </a:xfrm>
              <a:prstGeom prst="line">
                <a:avLst/>
              </a:prstGeom>
              <a:noFill/>
              <a:ln w="38100">
                <a:solidFill>
                  <a:srgbClr val="000000"/>
                </a:solidFill>
                <a:round/>
                <a:headEnd/>
                <a:tailEnd/>
              </a:ln>
            </p:spPr>
            <p:txBody>
              <a:bodyPr wrap="none" anchor="ctr"/>
              <a:lstStyle/>
              <a:p>
                <a:endParaRPr lang="zh-CN" altLang="en-US"/>
              </a:p>
            </p:txBody>
          </p:sp>
          <p:sp>
            <p:nvSpPr>
              <p:cNvPr id="22615" name="AutoShape 38"/>
              <p:cNvSpPr>
                <a:spLocks noChangeArrowheads="1"/>
              </p:cNvSpPr>
              <p:nvPr/>
            </p:nvSpPr>
            <p:spPr bwMode="auto">
              <a:xfrm rot="-5400000">
                <a:off x="2790" y="1626"/>
                <a:ext cx="156" cy="120"/>
              </a:xfrm>
              <a:prstGeom prst="triangle">
                <a:avLst>
                  <a:gd name="adj" fmla="val 50000"/>
                </a:avLst>
              </a:prstGeom>
              <a:noFill/>
              <a:ln w="38100">
                <a:solidFill>
                  <a:srgbClr val="000000"/>
                </a:solidFill>
                <a:miter lim="800000"/>
                <a:headEnd/>
                <a:tailEnd/>
              </a:ln>
            </p:spPr>
            <p:txBody>
              <a:bodyPr wrap="none" anchor="ctr"/>
              <a:lstStyle/>
              <a:p>
                <a:endParaRPr lang="zh-CN" altLang="en-US"/>
              </a:p>
            </p:txBody>
          </p:sp>
        </p:grpSp>
        <p:sp>
          <p:nvSpPr>
            <p:cNvPr id="22603" name="Text Box 39"/>
            <p:cNvSpPr txBox="1">
              <a:spLocks noChangeArrowheads="1"/>
            </p:cNvSpPr>
            <p:nvPr/>
          </p:nvSpPr>
          <p:spPr bwMode="auto">
            <a:xfrm>
              <a:off x="703" y="2160"/>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22604" name="Text Box 40"/>
            <p:cNvSpPr txBox="1">
              <a:spLocks noChangeArrowheads="1"/>
            </p:cNvSpPr>
            <p:nvPr/>
          </p:nvSpPr>
          <p:spPr bwMode="auto">
            <a:xfrm>
              <a:off x="1460" y="1887"/>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F1</a:t>
              </a:r>
              <a:endParaRPr lang="en-US" altLang="zh-CN" sz="2800" b="1">
                <a:ea typeface="楷体_GB2312" pitchFamily="49" charset="-122"/>
              </a:endParaRPr>
            </a:p>
          </p:txBody>
        </p:sp>
        <p:sp>
          <p:nvSpPr>
            <p:cNvPr id="22605" name="Text Box 41"/>
            <p:cNvSpPr txBox="1">
              <a:spLocks noChangeArrowheads="1"/>
            </p:cNvSpPr>
            <p:nvPr/>
          </p:nvSpPr>
          <p:spPr bwMode="auto">
            <a:xfrm>
              <a:off x="1296" y="1175"/>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F2</a:t>
              </a:r>
              <a:endParaRPr lang="en-US" altLang="zh-CN" sz="2800" b="1">
                <a:ea typeface="楷体_GB2312" pitchFamily="49" charset="-122"/>
              </a:endParaRPr>
            </a:p>
          </p:txBody>
        </p:sp>
        <p:sp>
          <p:nvSpPr>
            <p:cNvPr id="22606" name="Text Box 42"/>
            <p:cNvSpPr txBox="1">
              <a:spLocks noChangeArrowheads="1"/>
            </p:cNvSpPr>
            <p:nvPr/>
          </p:nvSpPr>
          <p:spPr bwMode="auto">
            <a:xfrm>
              <a:off x="1791" y="1160"/>
              <a:ext cx="384"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D</a:t>
              </a:r>
            </a:p>
          </p:txBody>
        </p:sp>
        <p:sp>
          <p:nvSpPr>
            <p:cNvPr id="22607" name="Text Box 43"/>
            <p:cNvSpPr txBox="1">
              <a:spLocks noChangeArrowheads="1"/>
            </p:cNvSpPr>
            <p:nvPr/>
          </p:nvSpPr>
          <p:spPr bwMode="auto">
            <a:xfrm>
              <a:off x="416" y="2148"/>
              <a:ext cx="468"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u</a:t>
              </a:r>
              <a:r>
                <a:rPr lang="en-US" altLang="zh-CN" sz="3200" b="1" baseline="-25000">
                  <a:ea typeface="楷体_GB2312" pitchFamily="49" charset="-122"/>
                </a:rPr>
                <a:t>i</a:t>
              </a:r>
              <a:endParaRPr lang="en-US" altLang="zh-CN" sz="3200" b="1">
                <a:ea typeface="楷体_GB2312" pitchFamily="49" charset="-122"/>
              </a:endParaRPr>
            </a:p>
          </p:txBody>
        </p:sp>
        <p:sp>
          <p:nvSpPr>
            <p:cNvPr id="22608" name="Text Box 44"/>
            <p:cNvSpPr txBox="1">
              <a:spLocks noChangeArrowheads="1"/>
            </p:cNvSpPr>
            <p:nvPr/>
          </p:nvSpPr>
          <p:spPr bwMode="auto">
            <a:xfrm>
              <a:off x="1212" y="2748"/>
              <a:ext cx="480" cy="327"/>
            </a:xfrm>
            <a:prstGeom prst="rect">
              <a:avLst/>
            </a:prstGeom>
            <a:noFill/>
            <a:ln w="38100">
              <a:noFill/>
              <a:miter lim="800000"/>
              <a:headEnd/>
              <a:tailEnd/>
            </a:ln>
          </p:spPr>
          <p:txBody>
            <a:bodyPr>
              <a:spAutoFit/>
            </a:bodyPr>
            <a:lstStyle/>
            <a:p>
              <a:pPr algn="ctr">
                <a:spcBef>
                  <a:spcPct val="50000"/>
                </a:spcBef>
              </a:pPr>
              <a:r>
                <a:rPr lang="en-US" altLang="zh-CN" sz="2800" b="1">
                  <a:ea typeface="楷体_GB2312" pitchFamily="49" charset="-122"/>
                </a:rPr>
                <a:t>+</a:t>
              </a:r>
            </a:p>
          </p:txBody>
        </p:sp>
        <p:sp>
          <p:nvSpPr>
            <p:cNvPr id="22609" name="Oval 45"/>
            <p:cNvSpPr>
              <a:spLocks noChangeArrowheads="1"/>
            </p:cNvSpPr>
            <p:nvPr/>
          </p:nvSpPr>
          <p:spPr bwMode="auto">
            <a:xfrm>
              <a:off x="2640" y="2724"/>
              <a:ext cx="47"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2610" name="Oval 46"/>
            <p:cNvSpPr>
              <a:spLocks noChangeArrowheads="1"/>
            </p:cNvSpPr>
            <p:nvPr/>
          </p:nvSpPr>
          <p:spPr bwMode="auto">
            <a:xfrm>
              <a:off x="1164" y="252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611" name="Oval 47"/>
            <p:cNvSpPr>
              <a:spLocks noChangeArrowheads="1"/>
            </p:cNvSpPr>
            <p:nvPr/>
          </p:nvSpPr>
          <p:spPr bwMode="auto">
            <a:xfrm>
              <a:off x="1164" y="1848"/>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612" name="Oval 48"/>
            <p:cNvSpPr>
              <a:spLocks noChangeArrowheads="1"/>
            </p:cNvSpPr>
            <p:nvPr/>
          </p:nvSpPr>
          <p:spPr bwMode="auto">
            <a:xfrm>
              <a:off x="2256" y="1860"/>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613" name="Oval 49"/>
            <p:cNvSpPr>
              <a:spLocks noChangeArrowheads="1"/>
            </p:cNvSpPr>
            <p:nvPr/>
          </p:nvSpPr>
          <p:spPr bwMode="auto">
            <a:xfrm>
              <a:off x="2244" y="2724"/>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grpSp>
      <p:grpSp>
        <p:nvGrpSpPr>
          <p:cNvPr id="5" name="Group 53"/>
          <p:cNvGrpSpPr>
            <a:grpSpLocks/>
          </p:cNvGrpSpPr>
          <p:nvPr/>
        </p:nvGrpSpPr>
        <p:grpSpPr bwMode="auto">
          <a:xfrm>
            <a:off x="5195888" y="1449388"/>
            <a:ext cx="3948112" cy="3606800"/>
            <a:chOff x="998" y="2228"/>
            <a:chExt cx="2487" cy="2272"/>
          </a:xfrm>
        </p:grpSpPr>
        <p:grpSp>
          <p:nvGrpSpPr>
            <p:cNvPr id="22539" name="Group 54"/>
            <p:cNvGrpSpPr>
              <a:grpSpLocks/>
            </p:cNvGrpSpPr>
            <p:nvPr/>
          </p:nvGrpSpPr>
          <p:grpSpPr bwMode="auto">
            <a:xfrm>
              <a:off x="1944" y="3298"/>
              <a:ext cx="720" cy="1008"/>
              <a:chOff x="1008" y="2352"/>
              <a:chExt cx="720" cy="1008"/>
            </a:xfrm>
          </p:grpSpPr>
          <p:sp>
            <p:nvSpPr>
              <p:cNvPr id="22574" name="Line 55"/>
              <p:cNvSpPr>
                <a:spLocks noChangeShapeType="1"/>
              </p:cNvSpPr>
              <p:nvPr/>
            </p:nvSpPr>
            <p:spPr bwMode="auto">
              <a:xfrm rot="-5400000">
                <a:off x="504" y="2856"/>
                <a:ext cx="1008" cy="0"/>
              </a:xfrm>
              <a:prstGeom prst="line">
                <a:avLst/>
              </a:prstGeom>
              <a:noFill/>
              <a:ln w="38100">
                <a:solidFill>
                  <a:schemeClr val="tx1"/>
                </a:solidFill>
                <a:round/>
                <a:headEnd/>
                <a:tailEnd/>
              </a:ln>
            </p:spPr>
            <p:txBody>
              <a:bodyPr wrap="none" anchor="ctr"/>
              <a:lstStyle/>
              <a:p>
                <a:endParaRPr lang="zh-CN" altLang="en-US"/>
              </a:p>
            </p:txBody>
          </p:sp>
          <p:sp>
            <p:nvSpPr>
              <p:cNvPr id="22575" name="Line 56"/>
              <p:cNvSpPr>
                <a:spLocks noChangeShapeType="1"/>
              </p:cNvSpPr>
              <p:nvPr/>
            </p:nvSpPr>
            <p:spPr bwMode="auto">
              <a:xfrm rot="-5400000">
                <a:off x="1224" y="2856"/>
                <a:ext cx="1008" cy="0"/>
              </a:xfrm>
              <a:prstGeom prst="line">
                <a:avLst/>
              </a:prstGeom>
              <a:noFill/>
              <a:ln w="38100">
                <a:solidFill>
                  <a:schemeClr val="tx1"/>
                </a:solidFill>
                <a:round/>
                <a:headEnd/>
                <a:tailEnd/>
              </a:ln>
            </p:spPr>
            <p:txBody>
              <a:bodyPr wrap="none" anchor="ctr"/>
              <a:lstStyle/>
              <a:p>
                <a:endParaRPr lang="zh-CN" altLang="en-US"/>
              </a:p>
            </p:txBody>
          </p:sp>
          <p:sp>
            <p:nvSpPr>
              <p:cNvPr id="22576" name="Line 57"/>
              <p:cNvSpPr>
                <a:spLocks noChangeShapeType="1"/>
              </p:cNvSpPr>
              <p:nvPr/>
            </p:nvSpPr>
            <p:spPr bwMode="auto">
              <a:xfrm>
                <a:off x="1008" y="2352"/>
                <a:ext cx="720" cy="0"/>
              </a:xfrm>
              <a:prstGeom prst="line">
                <a:avLst/>
              </a:prstGeom>
              <a:noFill/>
              <a:ln w="38100">
                <a:solidFill>
                  <a:schemeClr val="tx1"/>
                </a:solidFill>
                <a:round/>
                <a:headEnd/>
                <a:tailEnd/>
              </a:ln>
            </p:spPr>
            <p:txBody>
              <a:bodyPr wrap="none" anchor="ctr"/>
              <a:lstStyle/>
              <a:p>
                <a:endParaRPr lang="zh-CN" altLang="en-US"/>
              </a:p>
            </p:txBody>
          </p:sp>
          <p:sp>
            <p:nvSpPr>
              <p:cNvPr id="22577" name="Line 58"/>
              <p:cNvSpPr>
                <a:spLocks noChangeShapeType="1"/>
              </p:cNvSpPr>
              <p:nvPr/>
            </p:nvSpPr>
            <p:spPr bwMode="auto">
              <a:xfrm>
                <a:off x="1008" y="3360"/>
                <a:ext cx="720" cy="0"/>
              </a:xfrm>
              <a:prstGeom prst="line">
                <a:avLst/>
              </a:prstGeom>
              <a:noFill/>
              <a:ln w="38100">
                <a:solidFill>
                  <a:schemeClr val="tx1"/>
                </a:solidFill>
                <a:round/>
                <a:headEnd/>
                <a:tailEnd/>
              </a:ln>
            </p:spPr>
            <p:txBody>
              <a:bodyPr wrap="none" anchor="ctr"/>
              <a:lstStyle/>
              <a:p>
                <a:endParaRPr lang="zh-CN" altLang="en-US"/>
              </a:p>
            </p:txBody>
          </p:sp>
        </p:grpSp>
        <p:sp>
          <p:nvSpPr>
            <p:cNvPr id="22540" name="Text Box 59"/>
            <p:cNvSpPr txBox="1">
              <a:spLocks noChangeArrowheads="1"/>
            </p:cNvSpPr>
            <p:nvPr/>
          </p:nvSpPr>
          <p:spPr bwMode="auto">
            <a:xfrm>
              <a:off x="1949" y="3370"/>
              <a:ext cx="22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_</a:t>
              </a:r>
            </a:p>
          </p:txBody>
        </p:sp>
        <p:sp>
          <p:nvSpPr>
            <p:cNvPr id="22541" name="Text Box 60"/>
            <p:cNvSpPr txBox="1">
              <a:spLocks noChangeArrowheads="1"/>
            </p:cNvSpPr>
            <p:nvPr/>
          </p:nvSpPr>
          <p:spPr bwMode="auto">
            <a:xfrm>
              <a:off x="2423" y="3634"/>
              <a:ext cx="244"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t>
              </a:r>
            </a:p>
          </p:txBody>
        </p:sp>
        <p:sp>
          <p:nvSpPr>
            <p:cNvPr id="22542" name="Line 61"/>
            <p:cNvSpPr>
              <a:spLocks noChangeShapeType="1"/>
            </p:cNvSpPr>
            <p:nvPr/>
          </p:nvSpPr>
          <p:spPr bwMode="auto">
            <a:xfrm>
              <a:off x="1800" y="3994"/>
              <a:ext cx="144" cy="0"/>
            </a:xfrm>
            <a:prstGeom prst="line">
              <a:avLst/>
            </a:prstGeom>
            <a:noFill/>
            <a:ln w="38100">
              <a:solidFill>
                <a:schemeClr val="tx1"/>
              </a:solidFill>
              <a:round/>
              <a:headEnd/>
              <a:tailEnd/>
            </a:ln>
          </p:spPr>
          <p:txBody>
            <a:bodyPr wrap="none" anchor="ctr"/>
            <a:lstStyle/>
            <a:p>
              <a:endParaRPr lang="zh-CN" altLang="en-US"/>
            </a:p>
          </p:txBody>
        </p:sp>
        <p:sp>
          <p:nvSpPr>
            <p:cNvPr id="22543" name="Line 62"/>
            <p:cNvSpPr>
              <a:spLocks noChangeShapeType="1"/>
            </p:cNvSpPr>
            <p:nvPr/>
          </p:nvSpPr>
          <p:spPr bwMode="auto">
            <a:xfrm>
              <a:off x="2664" y="3826"/>
              <a:ext cx="144" cy="0"/>
            </a:xfrm>
            <a:prstGeom prst="line">
              <a:avLst/>
            </a:prstGeom>
            <a:noFill/>
            <a:ln w="38100">
              <a:solidFill>
                <a:schemeClr val="tx1"/>
              </a:solidFill>
              <a:round/>
              <a:headEnd/>
              <a:tailEnd/>
            </a:ln>
          </p:spPr>
          <p:txBody>
            <a:bodyPr wrap="none" anchor="ctr"/>
            <a:lstStyle/>
            <a:p>
              <a:endParaRPr lang="zh-CN" altLang="en-US"/>
            </a:p>
          </p:txBody>
        </p:sp>
        <p:sp>
          <p:nvSpPr>
            <p:cNvPr id="22544" name="Line 63"/>
            <p:cNvSpPr>
              <a:spLocks noChangeShapeType="1"/>
            </p:cNvSpPr>
            <p:nvPr/>
          </p:nvSpPr>
          <p:spPr bwMode="auto">
            <a:xfrm>
              <a:off x="1800" y="3610"/>
              <a:ext cx="144" cy="0"/>
            </a:xfrm>
            <a:prstGeom prst="line">
              <a:avLst/>
            </a:prstGeom>
            <a:noFill/>
            <a:ln w="38100">
              <a:solidFill>
                <a:schemeClr val="tx1"/>
              </a:solidFill>
              <a:round/>
              <a:headEnd/>
              <a:tailEnd/>
            </a:ln>
          </p:spPr>
          <p:txBody>
            <a:bodyPr wrap="none" anchor="ctr"/>
            <a:lstStyle/>
            <a:p>
              <a:endParaRPr lang="zh-CN" altLang="en-US"/>
            </a:p>
          </p:txBody>
        </p:sp>
        <p:sp>
          <p:nvSpPr>
            <p:cNvPr id="22545" name="AutoShape 64"/>
            <p:cNvSpPr>
              <a:spLocks noChangeArrowheads="1"/>
            </p:cNvSpPr>
            <p:nvPr/>
          </p:nvSpPr>
          <p:spPr bwMode="auto">
            <a:xfrm rot="5400000">
              <a:off x="2112" y="3346"/>
              <a:ext cx="144" cy="144"/>
            </a:xfrm>
            <a:prstGeom prst="flowChartExtract">
              <a:avLst/>
            </a:prstGeom>
            <a:noFill/>
            <a:ln w="38100">
              <a:solidFill>
                <a:schemeClr val="tx1"/>
              </a:solidFill>
              <a:miter lim="800000"/>
              <a:headEnd/>
              <a:tailEnd/>
            </a:ln>
          </p:spPr>
          <p:txBody>
            <a:bodyPr wrap="none" anchor="ctr"/>
            <a:lstStyle/>
            <a:p>
              <a:endParaRPr lang="zh-CN" altLang="en-US"/>
            </a:p>
          </p:txBody>
        </p:sp>
        <p:graphicFrame>
          <p:nvGraphicFramePr>
            <p:cNvPr id="22531" name="Object 65"/>
            <p:cNvGraphicFramePr>
              <a:graphicFrameLocks noChangeAspect="1"/>
            </p:cNvGraphicFramePr>
            <p:nvPr/>
          </p:nvGraphicFramePr>
          <p:xfrm>
            <a:off x="2328" y="3298"/>
            <a:ext cx="336" cy="280"/>
          </p:xfrm>
          <a:graphic>
            <a:graphicData uri="http://schemas.openxmlformats.org/presentationml/2006/ole">
              <p:oleObj spid="_x0000_s22531" name="公式" r:id="rId5" imgW="152202" imgH="126835" progId="Equation.3">
                <p:embed/>
              </p:oleObj>
            </a:graphicData>
          </a:graphic>
        </p:graphicFrame>
        <p:sp>
          <p:nvSpPr>
            <p:cNvPr id="22546" name="Text Box 66"/>
            <p:cNvSpPr txBox="1">
              <a:spLocks noChangeArrowheads="1"/>
            </p:cNvSpPr>
            <p:nvPr/>
          </p:nvSpPr>
          <p:spPr bwMode="auto">
            <a:xfrm>
              <a:off x="2146" y="3682"/>
              <a:ext cx="278" cy="327"/>
            </a:xfrm>
            <a:prstGeom prst="rect">
              <a:avLst/>
            </a:prstGeom>
            <a:noFill/>
            <a:ln w="38100">
              <a:noFill/>
              <a:miter lim="800000"/>
              <a:headEnd/>
              <a:tailEnd/>
            </a:ln>
          </p:spPr>
          <p:txBody>
            <a:bodyPr wrap="none" anchor="ctr">
              <a:spAutoFit/>
            </a:bodyPr>
            <a:lstStyle/>
            <a:p>
              <a:pPr algn="ctr">
                <a:spcBef>
                  <a:spcPct val="50000"/>
                </a:spcBef>
              </a:pPr>
              <a:r>
                <a:rPr lang="en-US" altLang="zh-CN" sz="2800" b="1">
                  <a:ea typeface="楷体_GB2312" pitchFamily="49" charset="-122"/>
                </a:rPr>
                <a:t>A</a:t>
              </a:r>
            </a:p>
          </p:txBody>
        </p:sp>
        <p:sp>
          <p:nvSpPr>
            <p:cNvPr id="22547" name="Oval 67"/>
            <p:cNvSpPr>
              <a:spLocks noChangeArrowheads="1"/>
            </p:cNvSpPr>
            <p:nvPr/>
          </p:nvSpPr>
          <p:spPr bwMode="auto">
            <a:xfrm>
              <a:off x="1142" y="3586"/>
              <a:ext cx="48"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2548" name="Text Box 68"/>
            <p:cNvSpPr txBox="1">
              <a:spLocks noChangeArrowheads="1"/>
            </p:cNvSpPr>
            <p:nvPr/>
          </p:nvSpPr>
          <p:spPr bwMode="auto">
            <a:xfrm>
              <a:off x="3025" y="3425"/>
              <a:ext cx="460" cy="365"/>
            </a:xfrm>
            <a:prstGeom prst="rect">
              <a:avLst/>
            </a:prstGeom>
            <a:noFill/>
            <a:ln w="38100">
              <a:noFill/>
              <a:miter lim="800000"/>
              <a:headEnd/>
              <a:tailEnd/>
            </a:ln>
          </p:spPr>
          <p:txBody>
            <a:bodyPr>
              <a:spAutoFit/>
            </a:bodyPr>
            <a:lstStyle/>
            <a:p>
              <a:pPr>
                <a:spcBef>
                  <a:spcPct val="50000"/>
                </a:spcBef>
              </a:pPr>
              <a:r>
                <a:rPr lang="en-US" altLang="zh-CN" sz="3200" b="1" i="1">
                  <a:ea typeface="楷体_GB2312" pitchFamily="49" charset="-122"/>
                </a:rPr>
                <a:t>u</a:t>
              </a:r>
              <a:r>
                <a:rPr lang="en-US" altLang="zh-CN" sz="3200" b="1" baseline="-25000">
                  <a:ea typeface="楷体_GB2312" pitchFamily="49" charset="-122"/>
                </a:rPr>
                <a:t>o</a:t>
              </a:r>
              <a:endParaRPr lang="en-US" altLang="zh-CN" sz="3200" b="1">
                <a:ea typeface="楷体_GB2312" pitchFamily="49" charset="-122"/>
              </a:endParaRPr>
            </a:p>
          </p:txBody>
        </p:sp>
        <p:sp>
          <p:nvSpPr>
            <p:cNvPr id="22549" name="Text Box 69"/>
            <p:cNvSpPr txBox="1">
              <a:spLocks noChangeArrowheads="1"/>
            </p:cNvSpPr>
            <p:nvPr/>
          </p:nvSpPr>
          <p:spPr bwMode="auto">
            <a:xfrm>
              <a:off x="998" y="4135"/>
              <a:ext cx="274" cy="365"/>
            </a:xfrm>
            <a:prstGeom prst="rect">
              <a:avLst/>
            </a:prstGeom>
            <a:noFill/>
            <a:ln w="9525">
              <a:noFill/>
              <a:miter lim="800000"/>
              <a:headEnd/>
              <a:tailEnd/>
            </a:ln>
          </p:spPr>
          <p:txBody>
            <a:bodyPr>
              <a:spAutoFit/>
            </a:bodyPr>
            <a:lstStyle/>
            <a:p>
              <a:pPr eaLnBrk="0" hangingPunct="0">
                <a:spcBef>
                  <a:spcPct val="50000"/>
                </a:spcBef>
              </a:pPr>
              <a:endParaRPr lang="zh-CN" altLang="zh-CN" sz="3200" b="1">
                <a:ea typeface="楷体_GB2312" pitchFamily="49" charset="-122"/>
              </a:endParaRPr>
            </a:p>
          </p:txBody>
        </p:sp>
        <p:sp>
          <p:nvSpPr>
            <p:cNvPr id="22550" name="Line 70"/>
            <p:cNvSpPr>
              <a:spLocks noChangeShapeType="1"/>
            </p:cNvSpPr>
            <p:nvPr/>
          </p:nvSpPr>
          <p:spPr bwMode="auto">
            <a:xfrm>
              <a:off x="1198" y="3612"/>
              <a:ext cx="672" cy="0"/>
            </a:xfrm>
            <a:prstGeom prst="line">
              <a:avLst/>
            </a:prstGeom>
            <a:noFill/>
            <a:ln w="38100">
              <a:solidFill>
                <a:srgbClr val="000000"/>
              </a:solidFill>
              <a:round/>
              <a:headEnd/>
              <a:tailEnd/>
            </a:ln>
          </p:spPr>
          <p:txBody>
            <a:bodyPr wrap="none" anchor="ctr"/>
            <a:lstStyle/>
            <a:p>
              <a:endParaRPr lang="zh-CN" altLang="en-US"/>
            </a:p>
          </p:txBody>
        </p:sp>
        <p:sp>
          <p:nvSpPr>
            <p:cNvPr id="22551" name="Line 71"/>
            <p:cNvSpPr>
              <a:spLocks noChangeShapeType="1"/>
            </p:cNvSpPr>
            <p:nvPr/>
          </p:nvSpPr>
          <p:spPr bwMode="auto">
            <a:xfrm>
              <a:off x="1372" y="3996"/>
              <a:ext cx="516" cy="0"/>
            </a:xfrm>
            <a:prstGeom prst="line">
              <a:avLst/>
            </a:prstGeom>
            <a:noFill/>
            <a:ln w="38100">
              <a:solidFill>
                <a:srgbClr val="000000"/>
              </a:solidFill>
              <a:round/>
              <a:headEnd/>
              <a:tailEnd/>
            </a:ln>
          </p:spPr>
          <p:txBody>
            <a:bodyPr wrap="none" anchor="ctr"/>
            <a:lstStyle/>
            <a:p>
              <a:endParaRPr lang="zh-CN" altLang="en-US"/>
            </a:p>
          </p:txBody>
        </p:sp>
        <p:sp>
          <p:nvSpPr>
            <p:cNvPr id="22552" name="Line 72"/>
            <p:cNvSpPr>
              <a:spLocks noChangeShapeType="1"/>
            </p:cNvSpPr>
            <p:nvPr/>
          </p:nvSpPr>
          <p:spPr bwMode="auto">
            <a:xfrm>
              <a:off x="1384" y="3990"/>
              <a:ext cx="0" cy="264"/>
            </a:xfrm>
            <a:prstGeom prst="line">
              <a:avLst/>
            </a:prstGeom>
            <a:noFill/>
            <a:ln w="38100">
              <a:solidFill>
                <a:srgbClr val="000000"/>
              </a:solidFill>
              <a:round/>
              <a:headEnd/>
              <a:tailEnd/>
            </a:ln>
          </p:spPr>
          <p:txBody>
            <a:bodyPr wrap="none" anchor="ctr"/>
            <a:lstStyle/>
            <a:p>
              <a:endParaRPr lang="zh-CN" altLang="en-US"/>
            </a:p>
          </p:txBody>
        </p:sp>
        <p:sp>
          <p:nvSpPr>
            <p:cNvPr id="22553" name="Line 73"/>
            <p:cNvSpPr>
              <a:spLocks noChangeShapeType="1"/>
            </p:cNvSpPr>
            <p:nvPr/>
          </p:nvSpPr>
          <p:spPr bwMode="auto">
            <a:xfrm>
              <a:off x="1282" y="4254"/>
              <a:ext cx="198" cy="0"/>
            </a:xfrm>
            <a:prstGeom prst="line">
              <a:avLst/>
            </a:prstGeom>
            <a:noFill/>
            <a:ln w="38100">
              <a:solidFill>
                <a:srgbClr val="000000"/>
              </a:solidFill>
              <a:round/>
              <a:headEnd/>
              <a:tailEnd/>
            </a:ln>
          </p:spPr>
          <p:txBody>
            <a:bodyPr wrap="none" anchor="ctr"/>
            <a:lstStyle/>
            <a:p>
              <a:endParaRPr lang="zh-CN" altLang="en-US"/>
            </a:p>
          </p:txBody>
        </p:sp>
        <p:sp>
          <p:nvSpPr>
            <p:cNvPr id="22554" name="Rectangle 74"/>
            <p:cNvSpPr>
              <a:spLocks noChangeArrowheads="1"/>
            </p:cNvSpPr>
            <p:nvPr/>
          </p:nvSpPr>
          <p:spPr bwMode="auto">
            <a:xfrm>
              <a:off x="1492" y="3954"/>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55" name="Rectangle 75"/>
            <p:cNvSpPr>
              <a:spLocks noChangeArrowheads="1"/>
            </p:cNvSpPr>
            <p:nvPr/>
          </p:nvSpPr>
          <p:spPr bwMode="auto">
            <a:xfrm>
              <a:off x="1456" y="3570"/>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56" name="Line 76"/>
            <p:cNvSpPr>
              <a:spLocks noChangeShapeType="1"/>
            </p:cNvSpPr>
            <p:nvPr/>
          </p:nvSpPr>
          <p:spPr bwMode="auto">
            <a:xfrm>
              <a:off x="1817" y="2639"/>
              <a:ext cx="2" cy="964"/>
            </a:xfrm>
            <a:prstGeom prst="line">
              <a:avLst/>
            </a:prstGeom>
            <a:noFill/>
            <a:ln w="38100">
              <a:solidFill>
                <a:srgbClr val="000000"/>
              </a:solidFill>
              <a:round/>
              <a:headEnd/>
              <a:tailEnd/>
            </a:ln>
          </p:spPr>
          <p:txBody>
            <a:bodyPr wrap="none" anchor="ctr"/>
            <a:lstStyle/>
            <a:p>
              <a:endParaRPr lang="zh-CN" altLang="en-US"/>
            </a:p>
          </p:txBody>
        </p:sp>
        <p:sp>
          <p:nvSpPr>
            <p:cNvPr id="22557" name="Line 77"/>
            <p:cNvSpPr>
              <a:spLocks noChangeShapeType="1"/>
            </p:cNvSpPr>
            <p:nvPr/>
          </p:nvSpPr>
          <p:spPr bwMode="auto">
            <a:xfrm flipV="1">
              <a:off x="2746" y="3813"/>
              <a:ext cx="510" cy="6"/>
            </a:xfrm>
            <a:prstGeom prst="line">
              <a:avLst/>
            </a:prstGeom>
            <a:noFill/>
            <a:ln w="38100">
              <a:solidFill>
                <a:srgbClr val="000000"/>
              </a:solidFill>
              <a:round/>
              <a:headEnd/>
              <a:tailEnd/>
            </a:ln>
          </p:spPr>
          <p:txBody>
            <a:bodyPr wrap="none" anchor="ctr"/>
            <a:lstStyle/>
            <a:p>
              <a:endParaRPr lang="zh-CN" altLang="en-US"/>
            </a:p>
          </p:txBody>
        </p:sp>
        <p:sp>
          <p:nvSpPr>
            <p:cNvPr id="22558" name="Line 78"/>
            <p:cNvSpPr>
              <a:spLocks noChangeShapeType="1"/>
            </p:cNvSpPr>
            <p:nvPr/>
          </p:nvSpPr>
          <p:spPr bwMode="auto">
            <a:xfrm>
              <a:off x="1810" y="2640"/>
              <a:ext cx="1092" cy="0"/>
            </a:xfrm>
            <a:prstGeom prst="line">
              <a:avLst/>
            </a:prstGeom>
            <a:noFill/>
            <a:ln w="38100">
              <a:solidFill>
                <a:srgbClr val="000000"/>
              </a:solidFill>
              <a:round/>
              <a:headEnd/>
              <a:tailEnd/>
            </a:ln>
          </p:spPr>
          <p:txBody>
            <a:bodyPr wrap="none" anchor="ctr"/>
            <a:lstStyle/>
            <a:p>
              <a:endParaRPr lang="zh-CN" altLang="en-US"/>
            </a:p>
          </p:txBody>
        </p:sp>
        <p:sp>
          <p:nvSpPr>
            <p:cNvPr id="22559" name="Line 79"/>
            <p:cNvSpPr>
              <a:spLocks noChangeShapeType="1"/>
            </p:cNvSpPr>
            <p:nvPr/>
          </p:nvSpPr>
          <p:spPr bwMode="auto">
            <a:xfrm flipH="1">
              <a:off x="2902" y="2636"/>
              <a:ext cx="0" cy="1186"/>
            </a:xfrm>
            <a:prstGeom prst="line">
              <a:avLst/>
            </a:prstGeom>
            <a:noFill/>
            <a:ln w="38100">
              <a:solidFill>
                <a:srgbClr val="000000"/>
              </a:solidFill>
              <a:round/>
              <a:headEnd/>
              <a:tailEnd/>
            </a:ln>
          </p:spPr>
          <p:txBody>
            <a:bodyPr wrap="none" anchor="ctr"/>
            <a:lstStyle/>
            <a:p>
              <a:endParaRPr lang="zh-CN" altLang="en-US"/>
            </a:p>
          </p:txBody>
        </p:sp>
        <p:sp>
          <p:nvSpPr>
            <p:cNvPr id="22560" name="Line 80"/>
            <p:cNvSpPr>
              <a:spLocks noChangeShapeType="1"/>
            </p:cNvSpPr>
            <p:nvPr/>
          </p:nvSpPr>
          <p:spPr bwMode="auto">
            <a:xfrm>
              <a:off x="1816" y="2952"/>
              <a:ext cx="1080" cy="0"/>
            </a:xfrm>
            <a:prstGeom prst="line">
              <a:avLst/>
            </a:prstGeom>
            <a:noFill/>
            <a:ln w="38100">
              <a:solidFill>
                <a:srgbClr val="000000"/>
              </a:solidFill>
              <a:round/>
              <a:headEnd/>
              <a:tailEnd/>
            </a:ln>
          </p:spPr>
          <p:txBody>
            <a:bodyPr wrap="none" anchor="ctr"/>
            <a:lstStyle/>
            <a:p>
              <a:endParaRPr lang="zh-CN" altLang="en-US"/>
            </a:p>
          </p:txBody>
        </p:sp>
        <p:sp>
          <p:nvSpPr>
            <p:cNvPr id="22561" name="Rectangle 81"/>
            <p:cNvSpPr>
              <a:spLocks noChangeArrowheads="1"/>
            </p:cNvSpPr>
            <p:nvPr/>
          </p:nvSpPr>
          <p:spPr bwMode="auto">
            <a:xfrm>
              <a:off x="2182" y="2907"/>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62" name="Rectangle 82"/>
            <p:cNvSpPr>
              <a:spLocks noChangeArrowheads="1"/>
            </p:cNvSpPr>
            <p:nvPr/>
          </p:nvSpPr>
          <p:spPr bwMode="auto">
            <a:xfrm>
              <a:off x="2038" y="2595"/>
              <a:ext cx="294" cy="78"/>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22563" name="Text Box 83"/>
            <p:cNvSpPr txBox="1">
              <a:spLocks noChangeArrowheads="1"/>
            </p:cNvSpPr>
            <p:nvPr/>
          </p:nvSpPr>
          <p:spPr bwMode="auto">
            <a:xfrm>
              <a:off x="1331" y="3228"/>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1</a:t>
              </a:r>
              <a:endParaRPr lang="en-US" altLang="zh-CN" sz="2800" b="1">
                <a:ea typeface="楷体_GB2312" pitchFamily="49" charset="-122"/>
              </a:endParaRPr>
            </a:p>
          </p:txBody>
        </p:sp>
        <p:sp>
          <p:nvSpPr>
            <p:cNvPr id="22564" name="Text Box 84"/>
            <p:cNvSpPr txBox="1">
              <a:spLocks noChangeArrowheads="1"/>
            </p:cNvSpPr>
            <p:nvPr/>
          </p:nvSpPr>
          <p:spPr bwMode="auto">
            <a:xfrm>
              <a:off x="2088" y="2955"/>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F1</a:t>
              </a:r>
              <a:endParaRPr lang="en-US" altLang="zh-CN" sz="2800" b="1">
                <a:ea typeface="楷体_GB2312" pitchFamily="49" charset="-122"/>
              </a:endParaRPr>
            </a:p>
          </p:txBody>
        </p:sp>
        <p:sp>
          <p:nvSpPr>
            <p:cNvPr id="22565" name="Text Box 85"/>
            <p:cNvSpPr txBox="1">
              <a:spLocks noChangeArrowheads="1"/>
            </p:cNvSpPr>
            <p:nvPr/>
          </p:nvSpPr>
          <p:spPr bwMode="auto">
            <a:xfrm>
              <a:off x="1924" y="2243"/>
              <a:ext cx="558" cy="327"/>
            </a:xfrm>
            <a:prstGeom prst="rect">
              <a:avLst/>
            </a:prstGeom>
            <a:noFill/>
            <a:ln w="38100">
              <a:noFill/>
              <a:miter lim="800000"/>
              <a:headEnd/>
              <a:tailEnd/>
            </a:ln>
          </p:spPr>
          <p:txBody>
            <a:bodyPr>
              <a:spAutoFit/>
            </a:bodyPr>
            <a:lstStyle/>
            <a:p>
              <a:pPr algn="ctr" eaLnBrk="0" hangingPunct="0">
                <a:spcBef>
                  <a:spcPct val="50000"/>
                </a:spcBef>
              </a:pPr>
              <a:r>
                <a:rPr lang="en-US" altLang="zh-CN" sz="2800" b="1" i="1">
                  <a:ea typeface="楷体_GB2312" pitchFamily="49" charset="-122"/>
                </a:rPr>
                <a:t>R</a:t>
              </a:r>
              <a:r>
                <a:rPr lang="en-US" altLang="zh-CN" sz="2800" b="1" baseline="-25000">
                  <a:ea typeface="楷体_GB2312" pitchFamily="49" charset="-122"/>
                </a:rPr>
                <a:t>F2</a:t>
              </a:r>
              <a:endParaRPr lang="en-US" altLang="zh-CN" sz="2800" b="1">
                <a:ea typeface="楷体_GB2312" pitchFamily="49" charset="-122"/>
              </a:endParaRPr>
            </a:p>
          </p:txBody>
        </p:sp>
        <p:sp>
          <p:nvSpPr>
            <p:cNvPr id="22566" name="Text Box 86"/>
            <p:cNvSpPr txBox="1">
              <a:spLocks noChangeArrowheads="1"/>
            </p:cNvSpPr>
            <p:nvPr/>
          </p:nvSpPr>
          <p:spPr bwMode="auto">
            <a:xfrm>
              <a:off x="2419" y="2228"/>
              <a:ext cx="384"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D</a:t>
              </a:r>
            </a:p>
          </p:txBody>
        </p:sp>
        <p:sp>
          <p:nvSpPr>
            <p:cNvPr id="22567" name="Text Box 87"/>
            <p:cNvSpPr txBox="1">
              <a:spLocks noChangeArrowheads="1"/>
            </p:cNvSpPr>
            <p:nvPr/>
          </p:nvSpPr>
          <p:spPr bwMode="auto">
            <a:xfrm>
              <a:off x="1044" y="3216"/>
              <a:ext cx="468" cy="365"/>
            </a:xfrm>
            <a:prstGeom prst="rect">
              <a:avLst/>
            </a:prstGeom>
            <a:noFill/>
            <a:ln w="38100">
              <a:noFill/>
              <a:miter lim="800000"/>
              <a:headEnd/>
              <a:tailEnd/>
            </a:ln>
          </p:spPr>
          <p:txBody>
            <a:bodyPr>
              <a:spAutoFit/>
            </a:bodyPr>
            <a:lstStyle/>
            <a:p>
              <a:pPr eaLnBrk="0" hangingPunct="0">
                <a:spcBef>
                  <a:spcPct val="50000"/>
                </a:spcBef>
              </a:pPr>
              <a:r>
                <a:rPr lang="en-US" altLang="zh-CN" sz="3200" b="1" i="1">
                  <a:ea typeface="楷体_GB2312" pitchFamily="49" charset="-122"/>
                </a:rPr>
                <a:t>u</a:t>
              </a:r>
              <a:r>
                <a:rPr lang="en-US" altLang="zh-CN" sz="3200" b="1" baseline="-25000">
                  <a:ea typeface="楷体_GB2312" pitchFamily="49" charset="-122"/>
                </a:rPr>
                <a:t>i</a:t>
              </a:r>
              <a:endParaRPr lang="en-US" altLang="zh-CN" sz="3200" b="1">
                <a:ea typeface="楷体_GB2312" pitchFamily="49" charset="-122"/>
              </a:endParaRPr>
            </a:p>
          </p:txBody>
        </p:sp>
        <p:sp>
          <p:nvSpPr>
            <p:cNvPr id="22568" name="Text Box 88"/>
            <p:cNvSpPr txBox="1">
              <a:spLocks noChangeArrowheads="1"/>
            </p:cNvSpPr>
            <p:nvPr/>
          </p:nvSpPr>
          <p:spPr bwMode="auto">
            <a:xfrm>
              <a:off x="1840" y="3816"/>
              <a:ext cx="480" cy="327"/>
            </a:xfrm>
            <a:prstGeom prst="rect">
              <a:avLst/>
            </a:prstGeom>
            <a:noFill/>
            <a:ln w="38100">
              <a:noFill/>
              <a:miter lim="800000"/>
              <a:headEnd/>
              <a:tailEnd/>
            </a:ln>
          </p:spPr>
          <p:txBody>
            <a:bodyPr>
              <a:spAutoFit/>
            </a:bodyPr>
            <a:lstStyle/>
            <a:p>
              <a:pPr algn="ctr">
                <a:spcBef>
                  <a:spcPct val="50000"/>
                </a:spcBef>
              </a:pPr>
              <a:r>
                <a:rPr lang="en-US" altLang="zh-CN" sz="2800" b="1">
                  <a:ea typeface="楷体_GB2312" pitchFamily="49" charset="-122"/>
                </a:rPr>
                <a:t>+</a:t>
              </a:r>
            </a:p>
          </p:txBody>
        </p:sp>
        <p:sp>
          <p:nvSpPr>
            <p:cNvPr id="22569" name="Oval 89"/>
            <p:cNvSpPr>
              <a:spLocks noChangeArrowheads="1"/>
            </p:cNvSpPr>
            <p:nvPr/>
          </p:nvSpPr>
          <p:spPr bwMode="auto">
            <a:xfrm>
              <a:off x="3268" y="3792"/>
              <a:ext cx="47" cy="48"/>
            </a:xfrm>
            <a:prstGeom prst="ellipse">
              <a:avLst/>
            </a:prstGeom>
            <a:noFill/>
            <a:ln w="38100">
              <a:solidFill>
                <a:schemeClr val="tx1"/>
              </a:solidFill>
              <a:round/>
              <a:headEnd/>
              <a:tailEnd/>
            </a:ln>
          </p:spPr>
          <p:txBody>
            <a:bodyPr wrap="none" anchor="ctr">
              <a:spAutoFit/>
            </a:bodyPr>
            <a:lstStyle/>
            <a:p>
              <a:endParaRPr lang="zh-CN" altLang="en-US"/>
            </a:p>
          </p:txBody>
        </p:sp>
        <p:sp>
          <p:nvSpPr>
            <p:cNvPr id="22570" name="Oval 90"/>
            <p:cNvSpPr>
              <a:spLocks noChangeArrowheads="1"/>
            </p:cNvSpPr>
            <p:nvPr/>
          </p:nvSpPr>
          <p:spPr bwMode="auto">
            <a:xfrm>
              <a:off x="1792" y="3588"/>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571" name="Oval 91"/>
            <p:cNvSpPr>
              <a:spLocks noChangeArrowheads="1"/>
            </p:cNvSpPr>
            <p:nvPr/>
          </p:nvSpPr>
          <p:spPr bwMode="auto">
            <a:xfrm>
              <a:off x="1792" y="2916"/>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572" name="Oval 92"/>
            <p:cNvSpPr>
              <a:spLocks noChangeArrowheads="1"/>
            </p:cNvSpPr>
            <p:nvPr/>
          </p:nvSpPr>
          <p:spPr bwMode="auto">
            <a:xfrm>
              <a:off x="2884" y="2928"/>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sp>
          <p:nvSpPr>
            <p:cNvPr id="22573" name="Oval 93"/>
            <p:cNvSpPr>
              <a:spLocks noChangeArrowheads="1"/>
            </p:cNvSpPr>
            <p:nvPr/>
          </p:nvSpPr>
          <p:spPr bwMode="auto">
            <a:xfrm>
              <a:off x="2872" y="3792"/>
              <a:ext cx="47" cy="48"/>
            </a:xfrm>
            <a:prstGeom prst="ellipse">
              <a:avLst/>
            </a:prstGeom>
            <a:solidFill>
              <a:schemeClr val="tx1"/>
            </a:solidFill>
            <a:ln w="38100">
              <a:solidFill>
                <a:schemeClr val="tx1"/>
              </a:solidFill>
              <a:round/>
              <a:headEnd/>
              <a:tailEnd/>
            </a:ln>
          </p:spPr>
          <p:txBody>
            <a:bodyPr wrap="none" anchor="ctr">
              <a:spAutoFit/>
            </a:bodyPr>
            <a:lstStyle/>
            <a:p>
              <a:endParaRPr lang="zh-CN" altLang="en-US"/>
            </a:p>
          </p:txBody>
        </p:sp>
      </p:grpSp>
      <p:sp>
        <p:nvSpPr>
          <p:cNvPr id="341086" name="Text Box 94"/>
          <p:cNvSpPr txBox="1">
            <a:spLocks noChangeArrowheads="1"/>
          </p:cNvSpPr>
          <p:nvPr/>
        </p:nvSpPr>
        <p:spPr bwMode="auto">
          <a:xfrm>
            <a:off x="3600450" y="2420938"/>
            <a:ext cx="2087563" cy="519112"/>
          </a:xfrm>
          <a:prstGeom prst="rect">
            <a:avLst/>
          </a:prstGeom>
          <a:noFill/>
          <a:ln w="9525">
            <a:noFill/>
            <a:miter lim="800000"/>
            <a:headEnd/>
            <a:tailEnd/>
          </a:ln>
        </p:spPr>
        <p:txBody>
          <a:bodyPr>
            <a:spAutoFit/>
          </a:bodyPr>
          <a:lstStyle/>
          <a:p>
            <a:pPr>
              <a:spcBef>
                <a:spcPct val="50000"/>
              </a:spcBef>
            </a:pPr>
            <a:r>
              <a:rPr lang="zh-CN" altLang="en-US" sz="2800" b="1">
                <a:solidFill>
                  <a:schemeClr val="accent2"/>
                </a:solidFill>
              </a:rPr>
              <a:t>电路等效为</a:t>
            </a:r>
          </a:p>
        </p:txBody>
      </p:sp>
      <p:sp>
        <p:nvSpPr>
          <p:cNvPr id="22537" name="Text Box 95"/>
          <p:cNvSpPr txBox="1">
            <a:spLocks noChangeArrowheads="1"/>
          </p:cNvSpPr>
          <p:nvPr/>
        </p:nvSpPr>
        <p:spPr bwMode="auto">
          <a:xfrm>
            <a:off x="179388" y="188913"/>
            <a:ext cx="8712200" cy="519112"/>
          </a:xfrm>
          <a:prstGeom prst="rect">
            <a:avLst/>
          </a:prstGeom>
          <a:noFill/>
          <a:ln w="9525">
            <a:noFill/>
            <a:miter lim="800000"/>
            <a:headEnd/>
            <a:tailEnd/>
          </a:ln>
        </p:spPr>
        <p:txBody>
          <a:bodyPr>
            <a:spAutoFit/>
          </a:bodyPr>
          <a:lstStyle/>
          <a:p>
            <a:pPr>
              <a:spcBef>
                <a:spcPct val="50000"/>
              </a:spcBef>
            </a:pPr>
            <a:r>
              <a:rPr lang="zh-CN" altLang="en-US" sz="2800" b="1">
                <a:ea typeface="楷体_GB2312" pitchFamily="49" charset="-122"/>
              </a:rPr>
              <a:t>练习：分析下图所示电路中，</a:t>
            </a:r>
            <a:r>
              <a:rPr lang="en-US" altLang="zh-CN" sz="2800" b="1" i="1">
                <a:ea typeface="楷体_GB2312" pitchFamily="49" charset="-122"/>
              </a:rPr>
              <a:t>u</a:t>
            </a:r>
            <a:r>
              <a:rPr lang="en-US" altLang="zh-CN" sz="2800" b="1" baseline="-20000">
                <a:ea typeface="楷体_GB2312" pitchFamily="49" charset="-122"/>
              </a:rPr>
              <a:t>o</a:t>
            </a:r>
            <a:r>
              <a:rPr lang="zh-CN" altLang="en-US" sz="2800" b="1">
                <a:ea typeface="楷体_GB2312" pitchFamily="49" charset="-122"/>
              </a:rPr>
              <a:t>与</a:t>
            </a:r>
            <a:r>
              <a:rPr lang="en-US" altLang="zh-CN" sz="2800" b="1" i="1">
                <a:ea typeface="楷体_GB2312" pitchFamily="49" charset="-122"/>
              </a:rPr>
              <a:t>u</a:t>
            </a:r>
            <a:r>
              <a:rPr lang="en-US" altLang="zh-CN" sz="2800" b="1" baseline="-20000">
                <a:ea typeface="楷体_GB2312" pitchFamily="49" charset="-122"/>
              </a:rPr>
              <a:t>i</a:t>
            </a:r>
            <a:r>
              <a:rPr lang="zh-CN" altLang="en-US" sz="2800" b="1">
                <a:ea typeface="楷体_GB2312" pitchFamily="49" charset="-122"/>
              </a:rPr>
              <a:t>之间的关系式。</a:t>
            </a:r>
          </a:p>
        </p:txBody>
      </p:sp>
      <p:sp>
        <p:nvSpPr>
          <p:cNvPr id="341088" name="Rectangle 96"/>
          <p:cNvSpPr>
            <a:spLocks noChangeArrowheads="1"/>
          </p:cNvSpPr>
          <p:nvPr/>
        </p:nvSpPr>
        <p:spPr bwMode="auto">
          <a:xfrm>
            <a:off x="7429500" y="849313"/>
            <a:ext cx="1017588" cy="457200"/>
          </a:xfrm>
          <a:prstGeom prst="rect">
            <a:avLst/>
          </a:prstGeom>
          <a:noFill/>
          <a:ln w="9525">
            <a:noFill/>
            <a:miter lim="800000"/>
            <a:headEnd/>
            <a:tailEnd/>
          </a:ln>
        </p:spPr>
        <p:txBody>
          <a:bodyPr wrap="none">
            <a:spAutoFit/>
          </a:bodyPr>
          <a:lstStyle/>
          <a:p>
            <a:r>
              <a:rPr lang="en-US" altLang="zh-CN" sz="2400" b="1" i="1"/>
              <a:t>D</a:t>
            </a:r>
            <a:r>
              <a:rPr lang="zh-CN" altLang="en-US" sz="2400" b="1"/>
              <a:t>导通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0996"/>
                                        </p:tgtEl>
                                        <p:attrNameLst>
                                          <p:attrName>style.visibility</p:attrName>
                                        </p:attrNameLst>
                                      </p:cBhvr>
                                      <p:to>
                                        <p:strVal val="visible"/>
                                      </p:to>
                                    </p:set>
                                    <p:animEffect transition="in" filter="blinds(horizontal)">
                                      <p:cBhvr>
                                        <p:cTn id="7" dur="500"/>
                                        <p:tgtEl>
                                          <p:spTgt spid="340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1088"/>
                                        </p:tgtEl>
                                        <p:attrNameLst>
                                          <p:attrName>style.visibility</p:attrName>
                                        </p:attrNameLst>
                                      </p:cBhvr>
                                      <p:to>
                                        <p:strVal val="visible"/>
                                      </p:to>
                                    </p:set>
                                    <p:animEffect transition="in" filter="box(in)">
                                      <p:cBhvr>
                                        <p:cTn id="12" dur="500"/>
                                        <p:tgtEl>
                                          <p:spTgt spid="3410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1086"/>
                                        </p:tgtEl>
                                        <p:attrNameLst>
                                          <p:attrName>style.visibility</p:attrName>
                                        </p:attrNameLst>
                                      </p:cBhvr>
                                      <p:to>
                                        <p:strVal val="visible"/>
                                      </p:to>
                                    </p:set>
                                    <p:animEffect transition="in" filter="box(in)">
                                      <p:cBhvr>
                                        <p:cTn id="17" dur="500"/>
                                        <p:tgtEl>
                                          <p:spTgt spid="341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0997"/>
                                        </p:tgtEl>
                                        <p:attrNameLst>
                                          <p:attrName>style.visibility</p:attrName>
                                        </p:attrNameLst>
                                      </p:cBhvr>
                                      <p:to>
                                        <p:strVal val="visible"/>
                                      </p:to>
                                    </p:set>
                                    <p:animEffect transition="in" filter="blinds(horizontal)">
                                      <p:cBhvr>
                                        <p:cTn id="27" dur="500"/>
                                        <p:tgtEl>
                                          <p:spTgt spid="340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6" grpId="0"/>
      <p:bldP spid="341086" grpId="0"/>
      <p:bldP spid="34108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日期占位符 1"/>
          <p:cNvSpPr>
            <a:spLocks noGrp="1"/>
          </p:cNvSpPr>
          <p:nvPr>
            <p:ph type="dt" sz="quarter" idx="10"/>
          </p:nvPr>
        </p:nvSpPr>
        <p:spPr>
          <a:noFill/>
        </p:spPr>
        <p:txBody>
          <a:bodyPr/>
          <a:lstStyle/>
          <a:p>
            <a:fld id="{12112AE8-0C37-402E-8639-878101E36315}" type="datetime1">
              <a:rPr lang="zh-CN" altLang="en-US" smtClean="0">
                <a:latin typeface="Arial" pitchFamily="34" charset="0"/>
              </a:rPr>
              <a:pPr/>
              <a:t>2019-9-18</a:t>
            </a:fld>
            <a:endParaRPr lang="en-US" altLang="zh-CN" smtClean="0">
              <a:latin typeface="Arial" pitchFamily="34" charset="0"/>
            </a:endParaRPr>
          </a:p>
        </p:txBody>
      </p:sp>
      <p:sp>
        <p:nvSpPr>
          <p:cNvPr id="23563"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23564" name="灯片编号占位符 3"/>
          <p:cNvSpPr>
            <a:spLocks noGrp="1"/>
          </p:cNvSpPr>
          <p:nvPr>
            <p:ph type="sldNum" sz="quarter" idx="12"/>
          </p:nvPr>
        </p:nvSpPr>
        <p:spPr>
          <a:noFill/>
        </p:spPr>
        <p:txBody>
          <a:bodyPr/>
          <a:lstStyle/>
          <a:p>
            <a:fld id="{ED672E58-D41B-4614-B12B-63CFC5230523}" type="slidenum">
              <a:rPr lang="en-US" altLang="zh-CN" smtClean="0">
                <a:latin typeface="Arial" pitchFamily="34" charset="0"/>
              </a:rPr>
              <a:pPr/>
              <a:t>61</a:t>
            </a:fld>
            <a:endParaRPr lang="en-US" altLang="zh-CN" smtClean="0">
              <a:latin typeface="Arial" pitchFamily="34" charset="0"/>
            </a:endParaRPr>
          </a:p>
        </p:txBody>
      </p:sp>
      <p:grpSp>
        <p:nvGrpSpPr>
          <p:cNvPr id="2" name="Group 16"/>
          <p:cNvGrpSpPr>
            <a:grpSpLocks/>
          </p:cNvGrpSpPr>
          <p:nvPr/>
        </p:nvGrpSpPr>
        <p:grpSpPr bwMode="auto">
          <a:xfrm>
            <a:off x="936625" y="1049338"/>
            <a:ext cx="2789238" cy="2581275"/>
            <a:chOff x="590" y="661"/>
            <a:chExt cx="1757" cy="1626"/>
          </a:xfrm>
        </p:grpSpPr>
        <p:sp>
          <p:nvSpPr>
            <p:cNvPr id="23587" name="Line 6"/>
            <p:cNvSpPr>
              <a:spLocks noChangeShapeType="1"/>
            </p:cNvSpPr>
            <p:nvPr/>
          </p:nvSpPr>
          <p:spPr bwMode="auto">
            <a:xfrm flipV="1">
              <a:off x="1175" y="729"/>
              <a:ext cx="0" cy="1354"/>
            </a:xfrm>
            <a:prstGeom prst="line">
              <a:avLst/>
            </a:prstGeom>
            <a:noFill/>
            <a:ln w="12700">
              <a:solidFill>
                <a:schemeClr val="tx1"/>
              </a:solidFill>
              <a:round/>
              <a:headEnd/>
              <a:tailEnd type="triangle" w="med" len="med"/>
            </a:ln>
          </p:spPr>
          <p:txBody>
            <a:bodyPr/>
            <a:lstStyle/>
            <a:p>
              <a:endParaRPr lang="zh-CN" altLang="en-US"/>
            </a:p>
          </p:txBody>
        </p:sp>
        <p:sp>
          <p:nvSpPr>
            <p:cNvPr id="23588" name="Line 7"/>
            <p:cNvSpPr>
              <a:spLocks noChangeShapeType="1"/>
            </p:cNvSpPr>
            <p:nvPr/>
          </p:nvSpPr>
          <p:spPr bwMode="auto">
            <a:xfrm>
              <a:off x="590" y="2096"/>
              <a:ext cx="1676"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23559" name="Object 8"/>
            <p:cNvGraphicFramePr>
              <a:graphicFrameLocks noChangeAspect="1"/>
            </p:cNvGraphicFramePr>
            <p:nvPr/>
          </p:nvGraphicFramePr>
          <p:xfrm>
            <a:off x="952" y="661"/>
            <a:ext cx="171" cy="190"/>
          </p:xfrm>
          <a:graphic>
            <a:graphicData uri="http://schemas.openxmlformats.org/presentationml/2006/ole">
              <p:oleObj spid="_x0000_s23559" name="公式" r:id="rId6" imgW="164885" imgH="215619" progId="Equation.3">
                <p:embed/>
              </p:oleObj>
            </a:graphicData>
          </a:graphic>
        </p:graphicFrame>
        <p:graphicFrame>
          <p:nvGraphicFramePr>
            <p:cNvPr id="23560" name="Object 9"/>
            <p:cNvGraphicFramePr>
              <a:graphicFrameLocks noChangeAspect="1"/>
            </p:cNvGraphicFramePr>
            <p:nvPr/>
          </p:nvGraphicFramePr>
          <p:xfrm>
            <a:off x="2133" y="2108"/>
            <a:ext cx="214" cy="179"/>
          </p:xfrm>
          <a:graphic>
            <a:graphicData uri="http://schemas.openxmlformats.org/presentationml/2006/ole">
              <p:oleObj spid="_x0000_s23560" name="公式" r:id="rId7" imgW="190335" imgH="215713" progId="Equation.3">
                <p:embed/>
              </p:oleObj>
            </a:graphicData>
          </a:graphic>
        </p:graphicFrame>
        <p:graphicFrame>
          <p:nvGraphicFramePr>
            <p:cNvPr id="23561" name="Object 10"/>
            <p:cNvGraphicFramePr>
              <a:graphicFrameLocks noChangeAspect="1"/>
            </p:cNvGraphicFramePr>
            <p:nvPr/>
          </p:nvGraphicFramePr>
          <p:xfrm>
            <a:off x="1097" y="2129"/>
            <a:ext cx="178" cy="144"/>
          </p:xfrm>
          <a:graphic>
            <a:graphicData uri="http://schemas.openxmlformats.org/presentationml/2006/ole">
              <p:oleObj spid="_x0000_s23561" name="公式" r:id="rId8" imgW="126835" imgH="139518" progId="Equation.3">
                <p:embed/>
              </p:oleObj>
            </a:graphicData>
          </a:graphic>
        </p:graphicFrame>
        <p:sp>
          <p:nvSpPr>
            <p:cNvPr id="23589" name="Line 11"/>
            <p:cNvSpPr>
              <a:spLocks noChangeShapeType="1"/>
            </p:cNvSpPr>
            <p:nvPr/>
          </p:nvSpPr>
          <p:spPr bwMode="auto">
            <a:xfrm>
              <a:off x="717" y="2096"/>
              <a:ext cx="458" cy="0"/>
            </a:xfrm>
            <a:prstGeom prst="line">
              <a:avLst/>
            </a:prstGeom>
            <a:noFill/>
            <a:ln w="38100">
              <a:solidFill>
                <a:srgbClr val="3366FF"/>
              </a:solidFill>
              <a:round/>
              <a:headEnd/>
              <a:tailEnd/>
            </a:ln>
          </p:spPr>
          <p:txBody>
            <a:bodyPr/>
            <a:lstStyle/>
            <a:p>
              <a:endParaRPr lang="zh-CN" altLang="en-US"/>
            </a:p>
          </p:txBody>
        </p:sp>
        <p:sp>
          <p:nvSpPr>
            <p:cNvPr id="23590" name="Line 12"/>
            <p:cNvSpPr>
              <a:spLocks noChangeShapeType="1"/>
            </p:cNvSpPr>
            <p:nvPr/>
          </p:nvSpPr>
          <p:spPr bwMode="auto">
            <a:xfrm>
              <a:off x="1175" y="2096"/>
              <a:ext cx="431" cy="0"/>
            </a:xfrm>
            <a:prstGeom prst="line">
              <a:avLst/>
            </a:prstGeom>
            <a:noFill/>
            <a:ln w="25400">
              <a:solidFill>
                <a:srgbClr val="FF00FF"/>
              </a:solidFill>
              <a:prstDash val="lgDash"/>
              <a:round/>
              <a:headEnd/>
              <a:tailEnd/>
            </a:ln>
          </p:spPr>
          <p:txBody>
            <a:bodyPr/>
            <a:lstStyle/>
            <a:p>
              <a:endParaRPr lang="zh-CN" altLang="en-US"/>
            </a:p>
          </p:txBody>
        </p:sp>
        <p:sp>
          <p:nvSpPr>
            <p:cNvPr id="23591" name="Freeform 13"/>
            <p:cNvSpPr>
              <a:spLocks/>
            </p:cNvSpPr>
            <p:nvPr/>
          </p:nvSpPr>
          <p:spPr bwMode="auto">
            <a:xfrm>
              <a:off x="1581" y="1054"/>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25400">
              <a:solidFill>
                <a:srgbClr val="339966"/>
              </a:solidFill>
              <a:prstDash val="lgDash"/>
              <a:round/>
              <a:headEnd/>
              <a:tailEnd/>
            </a:ln>
          </p:spPr>
          <p:txBody>
            <a:bodyPr/>
            <a:lstStyle/>
            <a:p>
              <a:endParaRPr lang="zh-CN" altLang="en-US"/>
            </a:p>
          </p:txBody>
        </p:sp>
        <p:sp>
          <p:nvSpPr>
            <p:cNvPr id="23592" name="Line 14"/>
            <p:cNvSpPr>
              <a:spLocks noChangeShapeType="1"/>
            </p:cNvSpPr>
            <p:nvPr/>
          </p:nvSpPr>
          <p:spPr bwMode="auto">
            <a:xfrm flipV="1">
              <a:off x="1788" y="1042"/>
              <a:ext cx="0" cy="1041"/>
            </a:xfrm>
            <a:prstGeom prst="line">
              <a:avLst/>
            </a:prstGeom>
            <a:noFill/>
            <a:ln w="38100">
              <a:solidFill>
                <a:srgbClr val="FF00FF"/>
              </a:solidFill>
              <a:round/>
              <a:headEnd/>
              <a:tailEnd/>
            </a:ln>
          </p:spPr>
          <p:txBody>
            <a:bodyPr/>
            <a:lstStyle/>
            <a:p>
              <a:endParaRPr lang="zh-CN" altLang="en-US"/>
            </a:p>
          </p:txBody>
        </p:sp>
        <p:sp>
          <p:nvSpPr>
            <p:cNvPr id="23593" name="Line 15"/>
            <p:cNvSpPr>
              <a:spLocks noChangeShapeType="1"/>
            </p:cNvSpPr>
            <p:nvPr/>
          </p:nvSpPr>
          <p:spPr bwMode="auto">
            <a:xfrm>
              <a:off x="1178" y="2093"/>
              <a:ext cx="610" cy="0"/>
            </a:xfrm>
            <a:prstGeom prst="line">
              <a:avLst/>
            </a:prstGeom>
            <a:noFill/>
            <a:ln w="38100">
              <a:solidFill>
                <a:srgbClr val="FF00FF"/>
              </a:solidFill>
              <a:round/>
              <a:headEnd/>
              <a:tailEnd/>
            </a:ln>
          </p:spPr>
          <p:txBody>
            <a:bodyPr/>
            <a:lstStyle/>
            <a:p>
              <a:endParaRPr lang="zh-CN" altLang="en-US"/>
            </a:p>
          </p:txBody>
        </p:sp>
      </p:grpSp>
      <p:sp>
        <p:nvSpPr>
          <p:cNvPr id="23566" name="Text Box 4"/>
          <p:cNvSpPr txBox="1">
            <a:spLocks noChangeArrowheads="1"/>
          </p:cNvSpPr>
          <p:nvPr/>
        </p:nvSpPr>
        <p:spPr bwMode="auto">
          <a:xfrm>
            <a:off x="95250" y="122238"/>
            <a:ext cx="2571750" cy="52546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latin typeface="宋体" pitchFamily="2" charset="-122"/>
              </a:rPr>
              <a:t>⑵</a:t>
            </a:r>
            <a:r>
              <a:rPr lang="zh-CN" altLang="en-US" sz="2800" b="1"/>
              <a:t>恒压降模型</a:t>
            </a:r>
            <a:endParaRPr lang="zh-CN" altLang="en-US" sz="2800" b="1" baseline="-25000"/>
          </a:p>
        </p:txBody>
      </p:sp>
      <p:sp>
        <p:nvSpPr>
          <p:cNvPr id="197649" name="Text Box 17"/>
          <p:cNvSpPr txBox="1">
            <a:spLocks noChangeArrowheads="1"/>
          </p:cNvSpPr>
          <p:nvPr/>
        </p:nvSpPr>
        <p:spPr bwMode="auto">
          <a:xfrm>
            <a:off x="1103313" y="3871913"/>
            <a:ext cx="229870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恒压降模型</a:t>
            </a:r>
            <a:r>
              <a:rPr lang="en-US" altLang="zh-CN" sz="2000" b="1"/>
              <a:t>V-I</a:t>
            </a:r>
            <a:r>
              <a:rPr lang="zh-CN" altLang="en-US" sz="2000" b="1"/>
              <a:t>特性</a:t>
            </a:r>
          </a:p>
        </p:txBody>
      </p:sp>
      <p:sp>
        <p:nvSpPr>
          <p:cNvPr id="197650" name="Line 18"/>
          <p:cNvSpPr>
            <a:spLocks noChangeShapeType="1"/>
          </p:cNvSpPr>
          <p:nvPr/>
        </p:nvSpPr>
        <p:spPr bwMode="auto">
          <a:xfrm flipV="1">
            <a:off x="2838450" y="1816100"/>
            <a:ext cx="606425" cy="604838"/>
          </a:xfrm>
          <a:prstGeom prst="line">
            <a:avLst/>
          </a:prstGeom>
          <a:noFill/>
          <a:ln w="12700">
            <a:solidFill>
              <a:srgbClr val="FF0000"/>
            </a:solidFill>
            <a:round/>
            <a:headEnd/>
            <a:tailEnd type="triangle" w="med" len="med"/>
          </a:ln>
        </p:spPr>
        <p:txBody>
          <a:bodyPr/>
          <a:lstStyle/>
          <a:p>
            <a:endParaRPr lang="zh-CN" altLang="en-US"/>
          </a:p>
        </p:txBody>
      </p:sp>
      <p:sp>
        <p:nvSpPr>
          <p:cNvPr id="197651" name="Text Box 19"/>
          <p:cNvSpPr txBox="1">
            <a:spLocks noChangeArrowheads="1"/>
          </p:cNvSpPr>
          <p:nvPr/>
        </p:nvSpPr>
        <p:spPr bwMode="auto">
          <a:xfrm>
            <a:off x="3443288" y="1452563"/>
            <a:ext cx="1773237" cy="10064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正向压降为恒定值，典型值</a:t>
            </a:r>
            <a:r>
              <a:rPr lang="en-US" altLang="zh-CN" sz="2000" b="1"/>
              <a:t>0.7V</a:t>
            </a:r>
            <a:r>
              <a:rPr lang="zh-CN" altLang="en-US" sz="2000" b="1"/>
              <a:t>（硅）</a:t>
            </a:r>
          </a:p>
        </p:txBody>
      </p:sp>
      <p:sp>
        <p:nvSpPr>
          <p:cNvPr id="197652" name="Line 20"/>
          <p:cNvSpPr>
            <a:spLocks noChangeShapeType="1"/>
          </p:cNvSpPr>
          <p:nvPr/>
        </p:nvSpPr>
        <p:spPr bwMode="auto">
          <a:xfrm flipH="1" flipV="1">
            <a:off x="1265238" y="2663825"/>
            <a:ext cx="161925" cy="644525"/>
          </a:xfrm>
          <a:prstGeom prst="line">
            <a:avLst/>
          </a:prstGeom>
          <a:noFill/>
          <a:ln w="12700">
            <a:solidFill>
              <a:srgbClr val="FF0000"/>
            </a:solidFill>
            <a:round/>
            <a:headEnd/>
            <a:tailEnd type="triangle" w="med" len="med"/>
          </a:ln>
        </p:spPr>
        <p:txBody>
          <a:bodyPr/>
          <a:lstStyle/>
          <a:p>
            <a:endParaRPr lang="zh-CN" altLang="en-US"/>
          </a:p>
        </p:txBody>
      </p:sp>
      <p:sp>
        <p:nvSpPr>
          <p:cNvPr id="197653" name="Text Box 21"/>
          <p:cNvSpPr txBox="1">
            <a:spLocks noChangeArrowheads="1"/>
          </p:cNvSpPr>
          <p:nvPr/>
        </p:nvSpPr>
        <p:spPr bwMode="auto">
          <a:xfrm>
            <a:off x="700088" y="1373188"/>
            <a:ext cx="806450" cy="13112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反向电阻为无穷大</a:t>
            </a:r>
          </a:p>
        </p:txBody>
      </p:sp>
      <p:sp>
        <p:nvSpPr>
          <p:cNvPr id="197668" name="Text Box 36"/>
          <p:cNvSpPr txBox="1">
            <a:spLocks noChangeArrowheads="1"/>
          </p:cNvSpPr>
          <p:nvPr/>
        </p:nvSpPr>
        <p:spPr bwMode="auto">
          <a:xfrm>
            <a:off x="6305550" y="3832225"/>
            <a:ext cx="1249363"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电路模型</a:t>
            </a:r>
          </a:p>
        </p:txBody>
      </p:sp>
      <p:grpSp>
        <p:nvGrpSpPr>
          <p:cNvPr id="3" name="Group 61"/>
          <p:cNvGrpSpPr>
            <a:grpSpLocks/>
          </p:cNvGrpSpPr>
          <p:nvPr/>
        </p:nvGrpSpPr>
        <p:grpSpPr bwMode="auto">
          <a:xfrm>
            <a:off x="5741988" y="2025650"/>
            <a:ext cx="2298700" cy="1443038"/>
            <a:chOff x="3769" y="1118"/>
            <a:chExt cx="1448" cy="909"/>
          </a:xfrm>
        </p:grpSpPr>
        <p:sp>
          <p:nvSpPr>
            <p:cNvPr id="23575" name="Oval 24"/>
            <p:cNvSpPr>
              <a:spLocks noChangeArrowheads="1"/>
            </p:cNvSpPr>
            <p:nvPr/>
          </p:nvSpPr>
          <p:spPr bwMode="auto">
            <a:xfrm>
              <a:off x="3784" y="1491"/>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23576" name="Oval 25"/>
            <p:cNvSpPr>
              <a:spLocks noChangeArrowheads="1"/>
            </p:cNvSpPr>
            <p:nvPr/>
          </p:nvSpPr>
          <p:spPr bwMode="auto">
            <a:xfrm>
              <a:off x="5098" y="1491"/>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23577" name="Line 26"/>
            <p:cNvSpPr>
              <a:spLocks noChangeShapeType="1"/>
            </p:cNvSpPr>
            <p:nvPr/>
          </p:nvSpPr>
          <p:spPr bwMode="auto">
            <a:xfrm rot="5400000">
              <a:off x="4302" y="1067"/>
              <a:ext cx="0" cy="915"/>
            </a:xfrm>
            <a:prstGeom prst="line">
              <a:avLst/>
            </a:prstGeom>
            <a:noFill/>
            <a:ln w="25400">
              <a:solidFill>
                <a:schemeClr val="tx1"/>
              </a:solidFill>
              <a:round/>
              <a:headEnd/>
              <a:tailEnd/>
            </a:ln>
          </p:spPr>
          <p:txBody>
            <a:bodyPr/>
            <a:lstStyle/>
            <a:p>
              <a:endParaRPr lang="zh-CN" altLang="en-US"/>
            </a:p>
          </p:txBody>
        </p:sp>
        <p:grpSp>
          <p:nvGrpSpPr>
            <p:cNvPr id="23578" name="Group 27"/>
            <p:cNvGrpSpPr>
              <a:grpSpLocks/>
            </p:cNvGrpSpPr>
            <p:nvPr/>
          </p:nvGrpSpPr>
          <p:grpSpPr bwMode="auto">
            <a:xfrm rot="-5400000">
              <a:off x="4124" y="1422"/>
              <a:ext cx="304" cy="204"/>
              <a:chOff x="5065" y="1931"/>
              <a:chExt cx="304" cy="204"/>
            </a:xfrm>
          </p:grpSpPr>
          <p:sp>
            <p:nvSpPr>
              <p:cNvPr id="23584" name="AutoShape 28"/>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23585" name="Line 29"/>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23586" name="Line 30"/>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23554" name="Object 31"/>
            <p:cNvGraphicFramePr>
              <a:graphicFrameLocks noChangeAspect="1"/>
            </p:cNvGraphicFramePr>
            <p:nvPr/>
          </p:nvGraphicFramePr>
          <p:xfrm>
            <a:off x="4190" y="1779"/>
            <a:ext cx="187" cy="248"/>
          </p:xfrm>
          <a:graphic>
            <a:graphicData uri="http://schemas.openxmlformats.org/presentationml/2006/ole">
              <p:oleObj spid="_x0000_s23554" name="公式" r:id="rId9" imgW="164885" imgH="215619" progId="Equation.3">
                <p:embed/>
              </p:oleObj>
            </a:graphicData>
          </a:graphic>
        </p:graphicFrame>
        <p:graphicFrame>
          <p:nvGraphicFramePr>
            <p:cNvPr id="23555" name="Object 32"/>
            <p:cNvGraphicFramePr>
              <a:graphicFrameLocks noChangeAspect="1"/>
            </p:cNvGraphicFramePr>
            <p:nvPr/>
          </p:nvGraphicFramePr>
          <p:xfrm>
            <a:off x="3769" y="1322"/>
            <a:ext cx="102" cy="101"/>
          </p:xfrm>
          <a:graphic>
            <a:graphicData uri="http://schemas.openxmlformats.org/presentationml/2006/ole">
              <p:oleObj spid="_x0000_s23555" name="公式" r:id="rId10" imgW="139700" imgH="139700" progId="Equation.3">
                <p:embed/>
              </p:oleObj>
            </a:graphicData>
          </a:graphic>
        </p:graphicFrame>
        <p:graphicFrame>
          <p:nvGraphicFramePr>
            <p:cNvPr id="23556" name="Object 33"/>
            <p:cNvGraphicFramePr>
              <a:graphicFrameLocks noChangeAspect="1"/>
            </p:cNvGraphicFramePr>
            <p:nvPr/>
          </p:nvGraphicFramePr>
          <p:xfrm>
            <a:off x="5044" y="1347"/>
            <a:ext cx="173" cy="93"/>
          </p:xfrm>
          <a:graphic>
            <a:graphicData uri="http://schemas.openxmlformats.org/presentationml/2006/ole">
              <p:oleObj spid="_x0000_s23556" name="公式" r:id="rId11" imgW="139518" imgH="76101" progId="Equation.3">
                <p:embed/>
              </p:oleObj>
            </a:graphicData>
          </a:graphic>
        </p:graphicFrame>
        <p:graphicFrame>
          <p:nvGraphicFramePr>
            <p:cNvPr id="23557" name="Object 34"/>
            <p:cNvGraphicFramePr>
              <a:graphicFrameLocks noChangeAspect="1"/>
            </p:cNvGraphicFramePr>
            <p:nvPr/>
          </p:nvGraphicFramePr>
          <p:xfrm>
            <a:off x="4175" y="1118"/>
            <a:ext cx="214" cy="240"/>
          </p:xfrm>
          <a:graphic>
            <a:graphicData uri="http://schemas.openxmlformats.org/presentationml/2006/ole">
              <p:oleObj spid="_x0000_s23557" name="公式" r:id="rId12" imgW="190335" imgH="215713" progId="Equation.3">
                <p:embed/>
              </p:oleObj>
            </a:graphicData>
          </a:graphic>
        </p:graphicFrame>
        <p:sp>
          <p:nvSpPr>
            <p:cNvPr id="23579" name="Line 35"/>
            <p:cNvSpPr>
              <a:spLocks noChangeShapeType="1"/>
            </p:cNvSpPr>
            <p:nvPr/>
          </p:nvSpPr>
          <p:spPr bwMode="auto">
            <a:xfrm>
              <a:off x="4089" y="1753"/>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23580" name="Group 44"/>
            <p:cNvGrpSpPr>
              <a:grpSpLocks/>
            </p:cNvGrpSpPr>
            <p:nvPr/>
          </p:nvGrpSpPr>
          <p:grpSpPr bwMode="auto">
            <a:xfrm rot="-5400000">
              <a:off x="4659" y="1474"/>
              <a:ext cx="304" cy="102"/>
              <a:chOff x="112" y="3074"/>
              <a:chExt cx="304" cy="102"/>
            </a:xfrm>
          </p:grpSpPr>
          <p:sp>
            <p:nvSpPr>
              <p:cNvPr id="23582" name="Line 45"/>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23583" name="Line 46"/>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23581" name="Line 59"/>
            <p:cNvSpPr>
              <a:spLocks noChangeShapeType="1"/>
            </p:cNvSpPr>
            <p:nvPr/>
          </p:nvSpPr>
          <p:spPr bwMode="auto">
            <a:xfrm>
              <a:off x="4861" y="1525"/>
              <a:ext cx="229" cy="0"/>
            </a:xfrm>
            <a:prstGeom prst="line">
              <a:avLst/>
            </a:prstGeom>
            <a:noFill/>
            <a:ln w="25400">
              <a:solidFill>
                <a:schemeClr val="tx1"/>
              </a:solidFill>
              <a:round/>
              <a:headEnd/>
              <a:tailEnd/>
            </a:ln>
          </p:spPr>
          <p:txBody>
            <a:bodyPr/>
            <a:lstStyle/>
            <a:p>
              <a:endParaRPr lang="zh-CN" altLang="en-US"/>
            </a:p>
          </p:txBody>
        </p:sp>
        <p:graphicFrame>
          <p:nvGraphicFramePr>
            <p:cNvPr id="23558" name="Object 60"/>
            <p:cNvGraphicFramePr>
              <a:graphicFrameLocks noChangeAspect="1"/>
            </p:cNvGraphicFramePr>
            <p:nvPr/>
          </p:nvGraphicFramePr>
          <p:xfrm>
            <a:off x="4615" y="1150"/>
            <a:ext cx="399" cy="197"/>
          </p:xfrm>
          <a:graphic>
            <a:graphicData uri="http://schemas.openxmlformats.org/presentationml/2006/ole">
              <p:oleObj spid="_x0000_s23558" name="公式" r:id="rId13" imgW="355138" imgH="177569" progId="Equation.3">
                <p:embed/>
              </p:oleObj>
            </a:graphicData>
          </a:graphic>
        </p:graphicFrame>
      </p:grpSp>
      <p:sp>
        <p:nvSpPr>
          <p:cNvPr id="197695" name="Text Box 63"/>
          <p:cNvSpPr txBox="1">
            <a:spLocks noChangeArrowheads="1"/>
          </p:cNvSpPr>
          <p:nvPr/>
        </p:nvSpPr>
        <p:spPr bwMode="auto">
          <a:xfrm>
            <a:off x="444500" y="5095875"/>
            <a:ext cx="7743825"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应用条件：流过二极管电流</a:t>
            </a:r>
            <a:r>
              <a:rPr lang="en-US" altLang="zh-CN" sz="2400" b="1">
                <a:solidFill>
                  <a:srgbClr val="FF0000"/>
                </a:solidFill>
              </a:rPr>
              <a:t>i</a:t>
            </a:r>
            <a:r>
              <a:rPr lang="en-US" altLang="zh-CN" sz="2400" b="1" baseline="-25000">
                <a:solidFill>
                  <a:srgbClr val="FF0000"/>
                </a:solidFill>
              </a:rPr>
              <a:t>D</a:t>
            </a:r>
            <a:r>
              <a:rPr lang="zh-CN" altLang="en-US" sz="2400" b="1"/>
              <a:t>近似等于或大于</a:t>
            </a:r>
            <a:r>
              <a:rPr lang="en-US" altLang="zh-CN" sz="2400" b="1"/>
              <a:t>1mA</a:t>
            </a:r>
            <a:r>
              <a:rPr lang="zh-CN" altLang="en-US" sz="2400" b="1"/>
              <a:t>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builtIn="1"/>
                                        </p:tgtEl>
                                      </p:cMediaNode>
                                    </p:audio>
                                  </p:subTnLst>
                                </p:cTn>
                              </p:par>
                              <p:par>
                                <p:cTn id="8" presetID="3" presetClass="entr" presetSubtype="10" fill="hold" grpId="0" nodeType="withEffect">
                                  <p:stCondLst>
                                    <p:cond delay="0"/>
                                  </p:stCondLst>
                                  <p:childTnLst>
                                    <p:set>
                                      <p:cBhvr>
                                        <p:cTn id="9" dur="1" fill="hold">
                                          <p:stCondLst>
                                            <p:cond delay="0"/>
                                          </p:stCondLst>
                                        </p:cTn>
                                        <p:tgtEl>
                                          <p:spTgt spid="197649"/>
                                        </p:tgtEl>
                                        <p:attrNameLst>
                                          <p:attrName>style.visibility</p:attrName>
                                        </p:attrNameLst>
                                      </p:cBhvr>
                                      <p:to>
                                        <p:strVal val="visible"/>
                                      </p:to>
                                    </p:set>
                                    <p:animEffect transition="in" filter="blinds(horizontal)">
                                      <p:cBhvr>
                                        <p:cTn id="10" dur="500"/>
                                        <p:tgtEl>
                                          <p:spTgt spid="1976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7650"/>
                                        </p:tgtEl>
                                        <p:attrNameLst>
                                          <p:attrName>style.visibility</p:attrName>
                                        </p:attrNameLst>
                                      </p:cBhvr>
                                      <p:to>
                                        <p:strVal val="visible"/>
                                      </p:to>
                                    </p:set>
                                    <p:animEffect transition="in" filter="blinds(horizontal)">
                                      <p:cBhvr>
                                        <p:cTn id="15" dur="500"/>
                                        <p:tgtEl>
                                          <p:spTgt spid="197650"/>
                                        </p:tgtEl>
                                      </p:cBhvr>
                                    </p:animEffect>
                                  </p:childTnLst>
                                  <p:subTnLst>
                                    <p:audio>
                                      <p:cMediaNode>
                                        <p:cTn display="0" masterRel="sameClick">
                                          <p:stCondLst>
                                            <p:cond evt="begin" delay="0">
                                              <p:tn val="13"/>
                                            </p:cond>
                                          </p:stCondLst>
                                          <p:endCondLst>
                                            <p:cond evt="onStopAudio" delay="0">
                                              <p:tgtEl>
                                                <p:sldTgt/>
                                              </p:tgtEl>
                                            </p:cond>
                                          </p:endCondLst>
                                        </p:cTn>
                                        <p:tgtEl>
                                          <p:sndTgt r:embed="rId4" name="camera.wav" builtIn="1"/>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197651"/>
                                        </p:tgtEl>
                                        <p:attrNameLst>
                                          <p:attrName>style.visibility</p:attrName>
                                        </p:attrNameLst>
                                      </p:cBhvr>
                                      <p:to>
                                        <p:strVal val="visible"/>
                                      </p:to>
                                    </p:set>
                                    <p:animEffect transition="in" filter="blinds(horizontal)">
                                      <p:cBhvr>
                                        <p:cTn id="18" dur="500"/>
                                        <p:tgtEl>
                                          <p:spTgt spid="1976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7652"/>
                                        </p:tgtEl>
                                        <p:attrNameLst>
                                          <p:attrName>style.visibility</p:attrName>
                                        </p:attrNameLst>
                                      </p:cBhvr>
                                      <p:to>
                                        <p:strVal val="visible"/>
                                      </p:to>
                                    </p:set>
                                    <p:animEffect transition="in" filter="blinds(horizontal)">
                                      <p:cBhvr>
                                        <p:cTn id="23" dur="500"/>
                                        <p:tgtEl>
                                          <p:spTgt spid="197652"/>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builtIn="1"/>
                                        </p:tgtEl>
                                      </p:cMediaNode>
                                    </p:audio>
                                  </p:subTnLst>
                                </p:cTn>
                              </p:par>
                              <p:par>
                                <p:cTn id="24" presetID="3" presetClass="entr" presetSubtype="10" fill="hold" grpId="0" nodeType="withEffect">
                                  <p:stCondLst>
                                    <p:cond delay="0"/>
                                  </p:stCondLst>
                                  <p:childTnLst>
                                    <p:set>
                                      <p:cBhvr>
                                        <p:cTn id="25" dur="1" fill="hold">
                                          <p:stCondLst>
                                            <p:cond delay="0"/>
                                          </p:stCondLst>
                                        </p:cTn>
                                        <p:tgtEl>
                                          <p:spTgt spid="197653"/>
                                        </p:tgtEl>
                                        <p:attrNameLst>
                                          <p:attrName>style.visibility</p:attrName>
                                        </p:attrNameLst>
                                      </p:cBhvr>
                                      <p:to>
                                        <p:strVal val="visible"/>
                                      </p:to>
                                    </p:set>
                                    <p:animEffect transition="in" filter="blinds(horizontal)">
                                      <p:cBhvr>
                                        <p:cTn id="26" dur="500"/>
                                        <p:tgtEl>
                                          <p:spTgt spid="1976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subTnLst>
                                    <p:audio>
                                      <p:cMediaNode>
                                        <p:cTn display="0" masterRel="sameClick">
                                          <p:stCondLst>
                                            <p:cond evt="begin" delay="0">
                                              <p:tn val="29"/>
                                            </p:cond>
                                          </p:stCondLst>
                                          <p:endCondLst>
                                            <p:cond evt="onStopAudio" delay="0">
                                              <p:tgtEl>
                                                <p:sldTgt/>
                                              </p:tgtEl>
                                            </p:cond>
                                          </p:endCondLst>
                                        </p:cTn>
                                        <p:tgtEl>
                                          <p:sndTgt r:embed="rId4" name="camera.wav" builtIn="1"/>
                                        </p:tgtEl>
                                      </p:cMediaNode>
                                    </p:audio>
                                  </p:subTnLst>
                                </p:cTn>
                              </p:par>
                              <p:par>
                                <p:cTn id="32" presetID="3" presetClass="entr" presetSubtype="10" fill="hold" grpId="0" nodeType="withEffect">
                                  <p:stCondLst>
                                    <p:cond delay="0"/>
                                  </p:stCondLst>
                                  <p:childTnLst>
                                    <p:set>
                                      <p:cBhvr>
                                        <p:cTn id="33" dur="1" fill="hold">
                                          <p:stCondLst>
                                            <p:cond delay="0"/>
                                          </p:stCondLst>
                                        </p:cTn>
                                        <p:tgtEl>
                                          <p:spTgt spid="197668"/>
                                        </p:tgtEl>
                                        <p:attrNameLst>
                                          <p:attrName>style.visibility</p:attrName>
                                        </p:attrNameLst>
                                      </p:cBhvr>
                                      <p:to>
                                        <p:strVal val="visible"/>
                                      </p:to>
                                    </p:set>
                                    <p:animEffect transition="in" filter="blinds(horizontal)">
                                      <p:cBhvr>
                                        <p:cTn id="34" dur="500"/>
                                        <p:tgtEl>
                                          <p:spTgt spid="1976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97695"/>
                                        </p:tgtEl>
                                        <p:attrNameLst>
                                          <p:attrName>style.visibility</p:attrName>
                                        </p:attrNameLst>
                                      </p:cBhvr>
                                      <p:to>
                                        <p:strVal val="visible"/>
                                      </p:to>
                                    </p:set>
                                    <p:animEffect transition="in" filter="blinds(horizontal)">
                                      <p:cBhvr>
                                        <p:cTn id="39" dur="500"/>
                                        <p:tgtEl>
                                          <p:spTgt spid="197695"/>
                                        </p:tgtEl>
                                      </p:cBhvr>
                                    </p:animEffect>
                                  </p:childTnLst>
                                  <p:subTnLst>
                                    <p:audio>
                                      <p:cMediaNode>
                                        <p:cTn display="0" masterRel="sameClick">
                                          <p:stCondLst>
                                            <p:cond evt="begin" delay="0">
                                              <p:tn val="37"/>
                                            </p:cond>
                                          </p:stCondLst>
                                          <p:endCondLst>
                                            <p:cond evt="onStopAudio" delay="0">
                                              <p:tgtEl>
                                                <p:sldTgt/>
                                              </p:tgtEl>
                                            </p:cond>
                                          </p:endCondLst>
                                        </p:cTn>
                                        <p:tgtEl>
                                          <p:sndTgt r:embed="rId5"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9" grpId="0"/>
      <p:bldP spid="197650" grpId="0" animBg="1"/>
      <p:bldP spid="197651" grpId="0"/>
      <p:bldP spid="197652" grpId="0" animBg="1"/>
      <p:bldP spid="197653" grpId="0"/>
      <p:bldP spid="197668" grpId="0"/>
      <p:bldP spid="19769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8" name="日期占位符 1"/>
          <p:cNvSpPr>
            <a:spLocks noGrp="1"/>
          </p:cNvSpPr>
          <p:nvPr>
            <p:ph type="dt" sz="quarter" idx="10"/>
          </p:nvPr>
        </p:nvSpPr>
        <p:spPr>
          <a:noFill/>
        </p:spPr>
        <p:txBody>
          <a:bodyPr/>
          <a:lstStyle/>
          <a:p>
            <a:fld id="{A756110E-662E-441F-9533-BF633778583A}" type="datetime1">
              <a:rPr lang="zh-CN" altLang="en-US" smtClean="0">
                <a:latin typeface="Arial" pitchFamily="34" charset="0"/>
              </a:rPr>
              <a:pPr/>
              <a:t>2019-9-18</a:t>
            </a:fld>
            <a:endParaRPr lang="en-US" altLang="zh-CN" smtClean="0">
              <a:latin typeface="Arial" pitchFamily="34" charset="0"/>
            </a:endParaRPr>
          </a:p>
        </p:txBody>
      </p:sp>
      <p:sp>
        <p:nvSpPr>
          <p:cNvPr id="24589"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24590" name="灯片编号占位符 3"/>
          <p:cNvSpPr>
            <a:spLocks noGrp="1"/>
          </p:cNvSpPr>
          <p:nvPr>
            <p:ph type="sldNum" sz="quarter" idx="12"/>
          </p:nvPr>
        </p:nvSpPr>
        <p:spPr>
          <a:noFill/>
        </p:spPr>
        <p:txBody>
          <a:bodyPr/>
          <a:lstStyle/>
          <a:p>
            <a:fld id="{7DD21A58-1D9B-4254-9C72-95DFDABB780A}" type="slidenum">
              <a:rPr lang="en-US" altLang="zh-CN" smtClean="0">
                <a:latin typeface="Arial" pitchFamily="34" charset="0"/>
              </a:rPr>
              <a:pPr/>
              <a:t>62</a:t>
            </a:fld>
            <a:endParaRPr lang="en-US" altLang="zh-CN" smtClean="0">
              <a:latin typeface="Arial" pitchFamily="34" charset="0"/>
            </a:endParaRPr>
          </a:p>
        </p:txBody>
      </p:sp>
      <p:sp>
        <p:nvSpPr>
          <p:cNvPr id="24591" name="Text Box 4"/>
          <p:cNvSpPr txBox="1">
            <a:spLocks noChangeArrowheads="1"/>
          </p:cNvSpPr>
          <p:nvPr/>
        </p:nvSpPr>
        <p:spPr bwMode="auto">
          <a:xfrm>
            <a:off x="95250" y="95250"/>
            <a:ext cx="2571750" cy="525463"/>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latin typeface="宋体" pitchFamily="2" charset="-122"/>
              </a:rPr>
              <a:t>⑶</a:t>
            </a:r>
            <a:r>
              <a:rPr lang="zh-CN" altLang="en-US" sz="2800" b="1"/>
              <a:t>折线模型</a:t>
            </a:r>
            <a:endParaRPr lang="zh-CN" altLang="en-US" sz="2800" b="1" baseline="-25000"/>
          </a:p>
        </p:txBody>
      </p:sp>
      <p:grpSp>
        <p:nvGrpSpPr>
          <p:cNvPr id="2" name="Group 42"/>
          <p:cNvGrpSpPr>
            <a:grpSpLocks/>
          </p:cNvGrpSpPr>
          <p:nvPr/>
        </p:nvGrpSpPr>
        <p:grpSpPr bwMode="auto">
          <a:xfrm>
            <a:off x="936625" y="531813"/>
            <a:ext cx="2789238" cy="2581275"/>
            <a:chOff x="590" y="661"/>
            <a:chExt cx="1757" cy="1626"/>
          </a:xfrm>
        </p:grpSpPr>
        <p:sp>
          <p:nvSpPr>
            <p:cNvPr id="24621" name="Line 6"/>
            <p:cNvSpPr>
              <a:spLocks noChangeShapeType="1"/>
            </p:cNvSpPr>
            <p:nvPr/>
          </p:nvSpPr>
          <p:spPr bwMode="auto">
            <a:xfrm flipV="1">
              <a:off x="1175" y="729"/>
              <a:ext cx="0" cy="1354"/>
            </a:xfrm>
            <a:prstGeom prst="line">
              <a:avLst/>
            </a:prstGeom>
            <a:noFill/>
            <a:ln w="12700">
              <a:solidFill>
                <a:schemeClr val="tx1"/>
              </a:solidFill>
              <a:round/>
              <a:headEnd/>
              <a:tailEnd type="triangle" w="med" len="med"/>
            </a:ln>
          </p:spPr>
          <p:txBody>
            <a:bodyPr/>
            <a:lstStyle/>
            <a:p>
              <a:endParaRPr lang="zh-CN" altLang="en-US"/>
            </a:p>
          </p:txBody>
        </p:sp>
        <p:sp>
          <p:nvSpPr>
            <p:cNvPr id="24622" name="Line 7"/>
            <p:cNvSpPr>
              <a:spLocks noChangeShapeType="1"/>
            </p:cNvSpPr>
            <p:nvPr/>
          </p:nvSpPr>
          <p:spPr bwMode="auto">
            <a:xfrm>
              <a:off x="590" y="2096"/>
              <a:ext cx="1676"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24585" name="Object 8"/>
            <p:cNvGraphicFramePr>
              <a:graphicFrameLocks noChangeAspect="1"/>
            </p:cNvGraphicFramePr>
            <p:nvPr/>
          </p:nvGraphicFramePr>
          <p:xfrm>
            <a:off x="952" y="661"/>
            <a:ext cx="171" cy="190"/>
          </p:xfrm>
          <a:graphic>
            <a:graphicData uri="http://schemas.openxmlformats.org/presentationml/2006/ole">
              <p:oleObj spid="_x0000_s24585" name="公式" r:id="rId7" imgW="164885" imgH="215619" progId="Equation.3">
                <p:embed/>
              </p:oleObj>
            </a:graphicData>
          </a:graphic>
        </p:graphicFrame>
        <p:graphicFrame>
          <p:nvGraphicFramePr>
            <p:cNvPr id="24586" name="Object 9"/>
            <p:cNvGraphicFramePr>
              <a:graphicFrameLocks noChangeAspect="1"/>
            </p:cNvGraphicFramePr>
            <p:nvPr/>
          </p:nvGraphicFramePr>
          <p:xfrm>
            <a:off x="2133" y="2108"/>
            <a:ext cx="214" cy="179"/>
          </p:xfrm>
          <a:graphic>
            <a:graphicData uri="http://schemas.openxmlformats.org/presentationml/2006/ole">
              <p:oleObj spid="_x0000_s24586" name="公式" r:id="rId8" imgW="190335" imgH="215713" progId="Equation.3">
                <p:embed/>
              </p:oleObj>
            </a:graphicData>
          </a:graphic>
        </p:graphicFrame>
        <p:graphicFrame>
          <p:nvGraphicFramePr>
            <p:cNvPr id="24587" name="Object 10"/>
            <p:cNvGraphicFramePr>
              <a:graphicFrameLocks noChangeAspect="1"/>
            </p:cNvGraphicFramePr>
            <p:nvPr/>
          </p:nvGraphicFramePr>
          <p:xfrm>
            <a:off x="1097" y="2129"/>
            <a:ext cx="178" cy="144"/>
          </p:xfrm>
          <a:graphic>
            <a:graphicData uri="http://schemas.openxmlformats.org/presentationml/2006/ole">
              <p:oleObj spid="_x0000_s24587" name="公式" r:id="rId9" imgW="126835" imgH="139518" progId="Equation.3">
                <p:embed/>
              </p:oleObj>
            </a:graphicData>
          </a:graphic>
        </p:graphicFrame>
        <p:sp>
          <p:nvSpPr>
            <p:cNvPr id="24623" name="Line 11"/>
            <p:cNvSpPr>
              <a:spLocks noChangeShapeType="1"/>
            </p:cNvSpPr>
            <p:nvPr/>
          </p:nvSpPr>
          <p:spPr bwMode="auto">
            <a:xfrm>
              <a:off x="717" y="2096"/>
              <a:ext cx="458" cy="0"/>
            </a:xfrm>
            <a:prstGeom prst="line">
              <a:avLst/>
            </a:prstGeom>
            <a:noFill/>
            <a:ln w="38100">
              <a:solidFill>
                <a:srgbClr val="3366FF"/>
              </a:solidFill>
              <a:round/>
              <a:headEnd/>
              <a:tailEnd/>
            </a:ln>
          </p:spPr>
          <p:txBody>
            <a:bodyPr/>
            <a:lstStyle/>
            <a:p>
              <a:endParaRPr lang="zh-CN" altLang="en-US"/>
            </a:p>
          </p:txBody>
        </p:sp>
        <p:sp>
          <p:nvSpPr>
            <p:cNvPr id="24624" name="Line 12"/>
            <p:cNvSpPr>
              <a:spLocks noChangeShapeType="1"/>
            </p:cNvSpPr>
            <p:nvPr/>
          </p:nvSpPr>
          <p:spPr bwMode="auto">
            <a:xfrm>
              <a:off x="1175" y="2096"/>
              <a:ext cx="431" cy="0"/>
            </a:xfrm>
            <a:prstGeom prst="line">
              <a:avLst/>
            </a:prstGeom>
            <a:noFill/>
            <a:ln w="25400">
              <a:solidFill>
                <a:srgbClr val="FF00FF"/>
              </a:solidFill>
              <a:prstDash val="lgDash"/>
              <a:round/>
              <a:headEnd/>
              <a:tailEnd/>
            </a:ln>
          </p:spPr>
          <p:txBody>
            <a:bodyPr/>
            <a:lstStyle/>
            <a:p>
              <a:endParaRPr lang="zh-CN" altLang="en-US"/>
            </a:p>
          </p:txBody>
        </p:sp>
        <p:sp>
          <p:nvSpPr>
            <p:cNvPr id="24625" name="Freeform 13"/>
            <p:cNvSpPr>
              <a:spLocks/>
            </p:cNvSpPr>
            <p:nvPr/>
          </p:nvSpPr>
          <p:spPr bwMode="auto">
            <a:xfrm>
              <a:off x="1581" y="1054"/>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25400">
              <a:solidFill>
                <a:srgbClr val="339966"/>
              </a:solidFill>
              <a:prstDash val="lgDash"/>
              <a:round/>
              <a:headEnd/>
              <a:tailEnd/>
            </a:ln>
          </p:spPr>
          <p:txBody>
            <a:bodyPr/>
            <a:lstStyle/>
            <a:p>
              <a:endParaRPr lang="zh-CN" altLang="en-US"/>
            </a:p>
          </p:txBody>
        </p:sp>
        <p:sp>
          <p:nvSpPr>
            <p:cNvPr id="24626" name="Line 14"/>
            <p:cNvSpPr>
              <a:spLocks noChangeShapeType="1"/>
            </p:cNvSpPr>
            <p:nvPr/>
          </p:nvSpPr>
          <p:spPr bwMode="auto">
            <a:xfrm flipV="1">
              <a:off x="1737" y="1042"/>
              <a:ext cx="102" cy="1042"/>
            </a:xfrm>
            <a:prstGeom prst="line">
              <a:avLst/>
            </a:prstGeom>
            <a:noFill/>
            <a:ln w="38100">
              <a:solidFill>
                <a:srgbClr val="FF00FF"/>
              </a:solidFill>
              <a:round/>
              <a:headEnd/>
              <a:tailEnd/>
            </a:ln>
          </p:spPr>
          <p:txBody>
            <a:bodyPr/>
            <a:lstStyle/>
            <a:p>
              <a:endParaRPr lang="zh-CN" altLang="en-US"/>
            </a:p>
          </p:txBody>
        </p:sp>
        <p:sp>
          <p:nvSpPr>
            <p:cNvPr id="24627" name="Line 15"/>
            <p:cNvSpPr>
              <a:spLocks noChangeShapeType="1"/>
            </p:cNvSpPr>
            <p:nvPr/>
          </p:nvSpPr>
          <p:spPr bwMode="auto">
            <a:xfrm>
              <a:off x="1178" y="2093"/>
              <a:ext cx="559" cy="0"/>
            </a:xfrm>
            <a:prstGeom prst="line">
              <a:avLst/>
            </a:prstGeom>
            <a:noFill/>
            <a:ln w="38100">
              <a:solidFill>
                <a:srgbClr val="FF00FF"/>
              </a:solidFill>
              <a:round/>
              <a:headEnd/>
              <a:tailEnd/>
            </a:ln>
          </p:spPr>
          <p:txBody>
            <a:bodyPr/>
            <a:lstStyle/>
            <a:p>
              <a:endParaRPr lang="zh-CN" altLang="en-US"/>
            </a:p>
          </p:txBody>
        </p:sp>
      </p:grpSp>
      <p:sp>
        <p:nvSpPr>
          <p:cNvPr id="198672" name="Text Box 16"/>
          <p:cNvSpPr txBox="1">
            <a:spLocks noChangeArrowheads="1"/>
          </p:cNvSpPr>
          <p:nvPr/>
        </p:nvSpPr>
        <p:spPr bwMode="auto">
          <a:xfrm>
            <a:off x="1079500" y="3111500"/>
            <a:ext cx="2097088"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折线模型</a:t>
            </a:r>
            <a:r>
              <a:rPr lang="en-US" altLang="zh-CN" sz="2000" b="1"/>
              <a:t>V-I</a:t>
            </a:r>
            <a:r>
              <a:rPr lang="zh-CN" altLang="en-US" sz="2000" b="1"/>
              <a:t>特性</a:t>
            </a:r>
          </a:p>
        </p:txBody>
      </p:sp>
      <p:sp>
        <p:nvSpPr>
          <p:cNvPr id="198673" name="Line 17"/>
          <p:cNvSpPr>
            <a:spLocks noChangeShapeType="1"/>
          </p:cNvSpPr>
          <p:nvPr/>
        </p:nvSpPr>
        <p:spPr bwMode="auto">
          <a:xfrm flipV="1">
            <a:off x="2838450" y="1298575"/>
            <a:ext cx="606425" cy="604838"/>
          </a:xfrm>
          <a:prstGeom prst="line">
            <a:avLst/>
          </a:prstGeom>
          <a:noFill/>
          <a:ln w="12700">
            <a:solidFill>
              <a:srgbClr val="FF0000"/>
            </a:solidFill>
            <a:round/>
            <a:headEnd/>
            <a:tailEnd type="triangle" w="med" len="med"/>
          </a:ln>
        </p:spPr>
        <p:txBody>
          <a:bodyPr/>
          <a:lstStyle/>
          <a:p>
            <a:endParaRPr lang="zh-CN" altLang="en-US"/>
          </a:p>
        </p:txBody>
      </p:sp>
      <p:sp>
        <p:nvSpPr>
          <p:cNvPr id="198674" name="Text Box 18"/>
          <p:cNvSpPr txBox="1">
            <a:spLocks noChangeArrowheads="1"/>
          </p:cNvSpPr>
          <p:nvPr/>
        </p:nvSpPr>
        <p:spPr bwMode="auto">
          <a:xfrm>
            <a:off x="3443288" y="935038"/>
            <a:ext cx="1773237" cy="10064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正向压降不恒定，随着电流做线性变化</a:t>
            </a:r>
          </a:p>
        </p:txBody>
      </p:sp>
      <p:sp>
        <p:nvSpPr>
          <p:cNvPr id="198675" name="Line 19"/>
          <p:cNvSpPr>
            <a:spLocks noChangeShapeType="1"/>
          </p:cNvSpPr>
          <p:nvPr/>
        </p:nvSpPr>
        <p:spPr bwMode="auto">
          <a:xfrm flipH="1" flipV="1">
            <a:off x="1265238" y="2146300"/>
            <a:ext cx="161925" cy="644525"/>
          </a:xfrm>
          <a:prstGeom prst="line">
            <a:avLst/>
          </a:prstGeom>
          <a:noFill/>
          <a:ln w="12700">
            <a:solidFill>
              <a:srgbClr val="FF0000"/>
            </a:solidFill>
            <a:round/>
            <a:headEnd/>
            <a:tailEnd type="triangle" w="med" len="med"/>
          </a:ln>
        </p:spPr>
        <p:txBody>
          <a:bodyPr/>
          <a:lstStyle/>
          <a:p>
            <a:endParaRPr lang="zh-CN" altLang="en-US"/>
          </a:p>
        </p:txBody>
      </p:sp>
      <p:sp>
        <p:nvSpPr>
          <p:cNvPr id="198676" name="Text Box 20"/>
          <p:cNvSpPr txBox="1">
            <a:spLocks noChangeArrowheads="1"/>
          </p:cNvSpPr>
          <p:nvPr/>
        </p:nvSpPr>
        <p:spPr bwMode="auto">
          <a:xfrm>
            <a:off x="700088" y="855663"/>
            <a:ext cx="806450" cy="13112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反向电阻为无穷大</a:t>
            </a:r>
          </a:p>
        </p:txBody>
      </p:sp>
      <p:sp>
        <p:nvSpPr>
          <p:cNvPr id="198677" name="Text Box 21"/>
          <p:cNvSpPr txBox="1">
            <a:spLocks noChangeArrowheads="1"/>
          </p:cNvSpPr>
          <p:nvPr/>
        </p:nvSpPr>
        <p:spPr bwMode="auto">
          <a:xfrm>
            <a:off x="6521450" y="3024188"/>
            <a:ext cx="1249363"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电路模型</a:t>
            </a:r>
          </a:p>
        </p:txBody>
      </p:sp>
      <p:sp>
        <p:nvSpPr>
          <p:cNvPr id="198697" name="Text Box 41"/>
          <p:cNvSpPr txBox="1">
            <a:spLocks noChangeArrowheads="1"/>
          </p:cNvSpPr>
          <p:nvPr/>
        </p:nvSpPr>
        <p:spPr bwMode="auto">
          <a:xfrm>
            <a:off x="603250" y="5730875"/>
            <a:ext cx="6694488" cy="46355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由于二极管的分散性，</a:t>
            </a:r>
            <a:r>
              <a:rPr lang="en-US" altLang="zh-CN" sz="2400" b="1">
                <a:solidFill>
                  <a:srgbClr val="FF0000"/>
                </a:solidFill>
              </a:rPr>
              <a:t>V</a:t>
            </a:r>
            <a:r>
              <a:rPr lang="en-US" altLang="zh-CN" sz="2400" b="1" baseline="-25000">
                <a:solidFill>
                  <a:srgbClr val="FF0000"/>
                </a:solidFill>
              </a:rPr>
              <a:t>th</a:t>
            </a:r>
            <a:r>
              <a:rPr lang="zh-CN" altLang="en-US" sz="2400" b="1"/>
              <a:t>和</a:t>
            </a:r>
            <a:r>
              <a:rPr lang="en-US" altLang="zh-CN" sz="2400" b="1">
                <a:solidFill>
                  <a:srgbClr val="FF0000"/>
                </a:solidFill>
              </a:rPr>
              <a:t>r</a:t>
            </a:r>
            <a:r>
              <a:rPr lang="en-US" altLang="zh-CN" sz="2400" b="1" baseline="-25000">
                <a:solidFill>
                  <a:srgbClr val="FF0000"/>
                </a:solidFill>
              </a:rPr>
              <a:t>D</a:t>
            </a:r>
            <a:r>
              <a:rPr lang="zh-CN" altLang="en-US" sz="2400" b="1"/>
              <a:t>的值不是固定的。</a:t>
            </a:r>
          </a:p>
        </p:txBody>
      </p:sp>
      <p:grpSp>
        <p:nvGrpSpPr>
          <p:cNvPr id="3" name="Group 66"/>
          <p:cNvGrpSpPr>
            <a:grpSpLocks/>
          </p:cNvGrpSpPr>
          <p:nvPr/>
        </p:nvGrpSpPr>
        <p:grpSpPr bwMode="auto">
          <a:xfrm>
            <a:off x="5715000" y="1047750"/>
            <a:ext cx="3063875" cy="1612900"/>
            <a:chOff x="3617" y="1169"/>
            <a:chExt cx="1930" cy="1016"/>
          </a:xfrm>
        </p:grpSpPr>
        <p:sp>
          <p:nvSpPr>
            <p:cNvPr id="24607" name="Oval 23"/>
            <p:cNvSpPr>
              <a:spLocks noChangeArrowheads="1"/>
            </p:cNvSpPr>
            <p:nvPr/>
          </p:nvSpPr>
          <p:spPr bwMode="auto">
            <a:xfrm>
              <a:off x="3632" y="1649"/>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24608" name="Oval 24"/>
            <p:cNvSpPr>
              <a:spLocks noChangeArrowheads="1"/>
            </p:cNvSpPr>
            <p:nvPr/>
          </p:nvSpPr>
          <p:spPr bwMode="auto">
            <a:xfrm>
              <a:off x="5428" y="1640"/>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24609" name="Line 25"/>
            <p:cNvSpPr>
              <a:spLocks noChangeShapeType="1"/>
            </p:cNvSpPr>
            <p:nvPr/>
          </p:nvSpPr>
          <p:spPr bwMode="auto">
            <a:xfrm rot="5400000">
              <a:off x="4150" y="1225"/>
              <a:ext cx="0" cy="915"/>
            </a:xfrm>
            <a:prstGeom prst="line">
              <a:avLst/>
            </a:prstGeom>
            <a:noFill/>
            <a:ln w="25400">
              <a:solidFill>
                <a:schemeClr val="tx1"/>
              </a:solidFill>
              <a:round/>
              <a:headEnd/>
              <a:tailEnd/>
            </a:ln>
          </p:spPr>
          <p:txBody>
            <a:bodyPr/>
            <a:lstStyle/>
            <a:p>
              <a:endParaRPr lang="zh-CN" altLang="en-US"/>
            </a:p>
          </p:txBody>
        </p:sp>
        <p:grpSp>
          <p:nvGrpSpPr>
            <p:cNvPr id="24610" name="Group 26"/>
            <p:cNvGrpSpPr>
              <a:grpSpLocks/>
            </p:cNvGrpSpPr>
            <p:nvPr/>
          </p:nvGrpSpPr>
          <p:grpSpPr bwMode="auto">
            <a:xfrm rot="-5400000">
              <a:off x="3972" y="1580"/>
              <a:ext cx="304" cy="204"/>
              <a:chOff x="5065" y="1931"/>
              <a:chExt cx="304" cy="204"/>
            </a:xfrm>
          </p:grpSpPr>
          <p:sp>
            <p:nvSpPr>
              <p:cNvPr id="24618" name="AutoShape 27"/>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24619" name="Line 28"/>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24620" name="Line 29"/>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24579" name="Object 30"/>
            <p:cNvGraphicFramePr>
              <a:graphicFrameLocks noChangeAspect="1"/>
            </p:cNvGraphicFramePr>
            <p:nvPr/>
          </p:nvGraphicFramePr>
          <p:xfrm>
            <a:off x="4038" y="1937"/>
            <a:ext cx="187" cy="248"/>
          </p:xfrm>
          <a:graphic>
            <a:graphicData uri="http://schemas.openxmlformats.org/presentationml/2006/ole">
              <p:oleObj spid="_x0000_s24579" name="公式" r:id="rId10" imgW="164885" imgH="215619" progId="Equation.3">
                <p:embed/>
              </p:oleObj>
            </a:graphicData>
          </a:graphic>
        </p:graphicFrame>
        <p:graphicFrame>
          <p:nvGraphicFramePr>
            <p:cNvPr id="24580" name="Object 31"/>
            <p:cNvGraphicFramePr>
              <a:graphicFrameLocks noChangeAspect="1"/>
            </p:cNvGraphicFramePr>
            <p:nvPr/>
          </p:nvGraphicFramePr>
          <p:xfrm>
            <a:off x="3617" y="1480"/>
            <a:ext cx="102" cy="101"/>
          </p:xfrm>
          <a:graphic>
            <a:graphicData uri="http://schemas.openxmlformats.org/presentationml/2006/ole">
              <p:oleObj spid="_x0000_s24580" name="公式" r:id="rId11" imgW="139700" imgH="139700" progId="Equation.3">
                <p:embed/>
              </p:oleObj>
            </a:graphicData>
          </a:graphic>
        </p:graphicFrame>
        <p:graphicFrame>
          <p:nvGraphicFramePr>
            <p:cNvPr id="24581" name="Object 32"/>
            <p:cNvGraphicFramePr>
              <a:graphicFrameLocks noChangeAspect="1"/>
            </p:cNvGraphicFramePr>
            <p:nvPr/>
          </p:nvGraphicFramePr>
          <p:xfrm>
            <a:off x="5374" y="1496"/>
            <a:ext cx="173" cy="93"/>
          </p:xfrm>
          <a:graphic>
            <a:graphicData uri="http://schemas.openxmlformats.org/presentationml/2006/ole">
              <p:oleObj spid="_x0000_s24581" name="公式" r:id="rId12" imgW="139518" imgH="76101" progId="Equation.3">
                <p:embed/>
              </p:oleObj>
            </a:graphicData>
          </a:graphic>
        </p:graphicFrame>
        <p:graphicFrame>
          <p:nvGraphicFramePr>
            <p:cNvPr id="24582" name="Object 33"/>
            <p:cNvGraphicFramePr>
              <a:graphicFrameLocks noChangeAspect="1"/>
            </p:cNvGraphicFramePr>
            <p:nvPr/>
          </p:nvGraphicFramePr>
          <p:xfrm>
            <a:off x="4469" y="1169"/>
            <a:ext cx="214" cy="240"/>
          </p:xfrm>
          <a:graphic>
            <a:graphicData uri="http://schemas.openxmlformats.org/presentationml/2006/ole">
              <p:oleObj spid="_x0000_s24582" name="公式" r:id="rId13" imgW="190335" imgH="215713" progId="Equation.3">
                <p:embed/>
              </p:oleObj>
            </a:graphicData>
          </a:graphic>
        </p:graphicFrame>
        <p:sp>
          <p:nvSpPr>
            <p:cNvPr id="24611" name="Line 34"/>
            <p:cNvSpPr>
              <a:spLocks noChangeShapeType="1"/>
            </p:cNvSpPr>
            <p:nvPr/>
          </p:nvSpPr>
          <p:spPr bwMode="auto">
            <a:xfrm>
              <a:off x="3937" y="1911"/>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24612" name="Group 35"/>
            <p:cNvGrpSpPr>
              <a:grpSpLocks/>
            </p:cNvGrpSpPr>
            <p:nvPr/>
          </p:nvGrpSpPr>
          <p:grpSpPr bwMode="auto">
            <a:xfrm rot="-5400000">
              <a:off x="4507" y="1632"/>
              <a:ext cx="304" cy="102"/>
              <a:chOff x="112" y="3074"/>
              <a:chExt cx="304" cy="102"/>
            </a:xfrm>
          </p:grpSpPr>
          <p:sp>
            <p:nvSpPr>
              <p:cNvPr id="24616" name="Line 3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24617" name="Line 3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24613" name="Line 38"/>
            <p:cNvSpPr>
              <a:spLocks noChangeShapeType="1"/>
            </p:cNvSpPr>
            <p:nvPr/>
          </p:nvSpPr>
          <p:spPr bwMode="auto">
            <a:xfrm>
              <a:off x="4709" y="1683"/>
              <a:ext cx="229" cy="0"/>
            </a:xfrm>
            <a:prstGeom prst="line">
              <a:avLst/>
            </a:prstGeom>
            <a:noFill/>
            <a:ln w="25400">
              <a:solidFill>
                <a:schemeClr val="tx1"/>
              </a:solidFill>
              <a:round/>
              <a:headEnd/>
              <a:tailEnd/>
            </a:ln>
          </p:spPr>
          <p:txBody>
            <a:bodyPr/>
            <a:lstStyle/>
            <a:p>
              <a:endParaRPr lang="zh-CN" altLang="en-US"/>
            </a:p>
          </p:txBody>
        </p:sp>
        <p:graphicFrame>
          <p:nvGraphicFramePr>
            <p:cNvPr id="24583" name="Object 39"/>
            <p:cNvGraphicFramePr>
              <a:graphicFrameLocks noChangeAspect="1"/>
            </p:cNvGraphicFramePr>
            <p:nvPr/>
          </p:nvGraphicFramePr>
          <p:xfrm>
            <a:off x="4549" y="1804"/>
            <a:ext cx="242" cy="253"/>
          </p:xfrm>
          <a:graphic>
            <a:graphicData uri="http://schemas.openxmlformats.org/presentationml/2006/ole">
              <p:oleObj spid="_x0000_s24583" name="公式" r:id="rId14" imgW="215806" imgH="228501" progId="Equation.3">
                <p:embed/>
              </p:oleObj>
            </a:graphicData>
          </a:graphic>
        </p:graphicFrame>
        <p:sp>
          <p:nvSpPr>
            <p:cNvPr id="24614" name="Rectangle 45"/>
            <p:cNvSpPr>
              <a:spLocks noChangeArrowheads="1"/>
            </p:cNvSpPr>
            <p:nvPr/>
          </p:nvSpPr>
          <p:spPr bwMode="auto">
            <a:xfrm rot="5400000">
              <a:off x="5018" y="1541"/>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24584" name="Object 64"/>
            <p:cNvGraphicFramePr>
              <a:graphicFrameLocks noChangeAspect="1"/>
            </p:cNvGraphicFramePr>
            <p:nvPr/>
          </p:nvGraphicFramePr>
          <p:xfrm>
            <a:off x="4979" y="1754"/>
            <a:ext cx="187" cy="248"/>
          </p:xfrm>
          <a:graphic>
            <a:graphicData uri="http://schemas.openxmlformats.org/presentationml/2006/ole">
              <p:oleObj spid="_x0000_s24584" name="公式" r:id="rId15" imgW="164885" imgH="215619" progId="Equation.3">
                <p:embed/>
              </p:oleObj>
            </a:graphicData>
          </a:graphic>
        </p:graphicFrame>
        <p:sp>
          <p:nvSpPr>
            <p:cNvPr id="24615" name="Line 65"/>
            <p:cNvSpPr>
              <a:spLocks noChangeShapeType="1"/>
            </p:cNvSpPr>
            <p:nvPr/>
          </p:nvSpPr>
          <p:spPr bwMode="auto">
            <a:xfrm>
              <a:off x="5192" y="1677"/>
              <a:ext cx="229" cy="0"/>
            </a:xfrm>
            <a:prstGeom prst="line">
              <a:avLst/>
            </a:prstGeom>
            <a:noFill/>
            <a:ln w="25400">
              <a:solidFill>
                <a:schemeClr val="tx1"/>
              </a:solidFill>
              <a:round/>
              <a:headEnd/>
              <a:tailEnd/>
            </a:ln>
          </p:spPr>
          <p:txBody>
            <a:bodyPr/>
            <a:lstStyle/>
            <a:p>
              <a:endParaRPr lang="zh-CN" altLang="en-US"/>
            </a:p>
          </p:txBody>
        </p:sp>
      </p:grpSp>
      <p:graphicFrame>
        <p:nvGraphicFramePr>
          <p:cNvPr id="198724" name="Object 68"/>
          <p:cNvGraphicFramePr>
            <a:graphicFrameLocks noChangeAspect="1"/>
          </p:cNvGraphicFramePr>
          <p:nvPr/>
        </p:nvGraphicFramePr>
        <p:xfrm>
          <a:off x="4373563" y="4619625"/>
          <a:ext cx="4524375" cy="876300"/>
        </p:xfrm>
        <a:graphic>
          <a:graphicData uri="http://schemas.openxmlformats.org/presentationml/2006/ole">
            <p:oleObj spid="_x0000_s24578" name="公式" r:id="rId16" imgW="2082800" imgH="406400" progId="Equation.3">
              <p:embed/>
            </p:oleObj>
          </a:graphicData>
        </a:graphic>
      </p:graphicFrame>
      <p:sp>
        <p:nvSpPr>
          <p:cNvPr id="47" name="Rectangle 38"/>
          <p:cNvSpPr>
            <a:spLocks noChangeArrowheads="1"/>
          </p:cNvSpPr>
          <p:nvPr/>
        </p:nvSpPr>
        <p:spPr bwMode="auto">
          <a:xfrm>
            <a:off x="3421063" y="3763963"/>
            <a:ext cx="2862262" cy="457200"/>
          </a:xfrm>
          <a:prstGeom prst="rect">
            <a:avLst/>
          </a:prstGeom>
          <a:noFill/>
          <a:ln w="9525">
            <a:noFill/>
            <a:miter lim="800000"/>
            <a:headEnd/>
            <a:tailEnd/>
          </a:ln>
        </p:spPr>
        <p:txBody>
          <a:bodyPr>
            <a:spAutoFit/>
          </a:bodyPr>
          <a:lstStyle/>
          <a:p>
            <a:r>
              <a:rPr lang="zh-CN" altLang="en-US" sz="2400" i="1"/>
              <a:t>门坎电压</a:t>
            </a:r>
            <a:r>
              <a:rPr lang="en-US" altLang="zh-CN" sz="2400" i="1"/>
              <a:t>V</a:t>
            </a:r>
            <a:r>
              <a:rPr lang="en-US" altLang="zh-CN" sz="2400" i="1" baseline="-25000"/>
              <a:t>th</a:t>
            </a:r>
            <a:r>
              <a:rPr lang="en-US" altLang="zh-CN" sz="2400" baseline="-30000"/>
              <a:t> </a:t>
            </a:r>
            <a:r>
              <a:rPr lang="en-US" altLang="zh-CN" sz="2400"/>
              <a:t>≈</a:t>
            </a:r>
          </a:p>
        </p:txBody>
      </p:sp>
      <p:sp>
        <p:nvSpPr>
          <p:cNvPr id="48" name="AutoShape 39"/>
          <p:cNvSpPr>
            <a:spLocks/>
          </p:cNvSpPr>
          <p:nvPr/>
        </p:nvSpPr>
        <p:spPr bwMode="auto">
          <a:xfrm>
            <a:off x="5489575" y="3713163"/>
            <a:ext cx="109538" cy="658812"/>
          </a:xfrm>
          <a:prstGeom prst="leftBrace">
            <a:avLst>
              <a:gd name="adj1" fmla="val 50121"/>
              <a:gd name="adj2" fmla="val 50000"/>
            </a:avLst>
          </a:prstGeom>
          <a:noFill/>
          <a:ln w="28575">
            <a:solidFill>
              <a:schemeClr val="tx1"/>
            </a:solidFill>
            <a:round/>
            <a:headEnd/>
            <a:tailEnd/>
          </a:ln>
        </p:spPr>
        <p:txBody>
          <a:bodyPr wrap="none" anchor="ctr"/>
          <a:lstStyle/>
          <a:p>
            <a:endParaRPr lang="zh-CN" altLang="en-US"/>
          </a:p>
        </p:txBody>
      </p:sp>
      <p:sp>
        <p:nvSpPr>
          <p:cNvPr id="49" name="Text Box 40"/>
          <p:cNvSpPr txBox="1">
            <a:spLocks noChangeArrowheads="1"/>
          </p:cNvSpPr>
          <p:nvPr/>
        </p:nvSpPr>
        <p:spPr bwMode="auto">
          <a:xfrm>
            <a:off x="5580063" y="3548063"/>
            <a:ext cx="1839912" cy="457200"/>
          </a:xfrm>
          <a:prstGeom prst="rect">
            <a:avLst/>
          </a:prstGeom>
          <a:noFill/>
          <a:ln w="9525">
            <a:noFill/>
            <a:miter lim="800000"/>
            <a:headEnd/>
            <a:tailEnd/>
          </a:ln>
        </p:spPr>
        <p:txBody>
          <a:bodyPr>
            <a:spAutoFit/>
          </a:bodyPr>
          <a:lstStyle/>
          <a:p>
            <a:r>
              <a:rPr lang="en-US" altLang="zh-CN" sz="2400"/>
              <a:t>0.5 V (Si)</a:t>
            </a:r>
          </a:p>
        </p:txBody>
      </p:sp>
      <p:sp>
        <p:nvSpPr>
          <p:cNvPr id="50" name="Text Box 41"/>
          <p:cNvSpPr txBox="1">
            <a:spLocks noChangeArrowheads="1"/>
          </p:cNvSpPr>
          <p:nvPr/>
        </p:nvSpPr>
        <p:spPr bwMode="auto">
          <a:xfrm>
            <a:off x="5683250" y="4064000"/>
            <a:ext cx="2003425" cy="457200"/>
          </a:xfrm>
          <a:prstGeom prst="rect">
            <a:avLst/>
          </a:prstGeom>
          <a:noFill/>
          <a:ln w="9525">
            <a:noFill/>
            <a:miter lim="800000"/>
            <a:headEnd/>
            <a:tailEnd/>
          </a:ln>
        </p:spPr>
        <p:txBody>
          <a:bodyPr>
            <a:spAutoFit/>
          </a:bodyPr>
          <a:lstStyle/>
          <a:p>
            <a:r>
              <a:rPr lang="en-US" altLang="zh-CN" sz="2400"/>
              <a:t>0.1 V (Ge)</a:t>
            </a:r>
          </a:p>
        </p:txBody>
      </p:sp>
      <p:sp>
        <p:nvSpPr>
          <p:cNvPr id="51" name="Rectangle 45"/>
          <p:cNvSpPr>
            <a:spLocks noChangeArrowheads="1"/>
          </p:cNvSpPr>
          <p:nvPr/>
        </p:nvSpPr>
        <p:spPr bwMode="auto">
          <a:xfrm>
            <a:off x="206375" y="3565525"/>
            <a:ext cx="3097213" cy="830263"/>
          </a:xfrm>
          <a:prstGeom prst="rect">
            <a:avLst/>
          </a:prstGeom>
          <a:noFill/>
          <a:ln w="9525">
            <a:noFill/>
            <a:miter lim="800000"/>
            <a:headEnd/>
            <a:tailEnd/>
          </a:ln>
          <a:effectLst/>
        </p:spPr>
        <p:txBody>
          <a:bodyPr>
            <a:spAutoFit/>
          </a:bodyPr>
          <a:lstStyle/>
          <a:p>
            <a:pPr>
              <a:defRPr/>
            </a:pPr>
            <a:r>
              <a:rPr lang="zh-CN" altLang="en-US" sz="2400" b="1" dirty="0">
                <a:solidFill>
                  <a:srgbClr val="3333FF"/>
                </a:solidFill>
                <a:latin typeface="+mn-ea"/>
                <a:ea typeface="+mn-ea"/>
              </a:rPr>
              <a:t>电池的电压选定为二极管的门坎电压</a:t>
            </a:r>
            <a:r>
              <a:rPr lang="en-US" altLang="zh-CN" sz="2400" b="1" i="1" dirty="0" err="1">
                <a:solidFill>
                  <a:srgbClr val="3333FF"/>
                </a:solidFill>
                <a:latin typeface="+mn-ea"/>
                <a:ea typeface="+mn-ea"/>
              </a:rPr>
              <a:t>V</a:t>
            </a:r>
            <a:r>
              <a:rPr lang="en-US" altLang="zh-CN" sz="2400" b="1" dirty="0" err="1">
                <a:solidFill>
                  <a:srgbClr val="3333FF"/>
                </a:solidFill>
                <a:latin typeface="+mn-ea"/>
                <a:ea typeface="+mn-ea"/>
              </a:rPr>
              <a:t>th</a:t>
            </a:r>
            <a:r>
              <a:rPr lang="en-US" altLang="zh-CN" sz="2400" b="1" dirty="0">
                <a:solidFill>
                  <a:srgbClr val="3333FF"/>
                </a:solidFill>
                <a:latin typeface="+mn-ea"/>
                <a:ea typeface="+mn-ea"/>
              </a:rPr>
              <a:t>:</a:t>
            </a:r>
          </a:p>
        </p:txBody>
      </p:sp>
      <p:sp>
        <p:nvSpPr>
          <p:cNvPr id="52" name="Rectangle 46"/>
          <p:cNvSpPr>
            <a:spLocks noChangeArrowheads="1"/>
          </p:cNvSpPr>
          <p:nvPr/>
        </p:nvSpPr>
        <p:spPr bwMode="auto">
          <a:xfrm>
            <a:off x="285750" y="4699000"/>
            <a:ext cx="3413125" cy="830263"/>
          </a:xfrm>
          <a:prstGeom prst="rect">
            <a:avLst/>
          </a:prstGeom>
          <a:noFill/>
          <a:ln w="9525">
            <a:noFill/>
            <a:miter lim="800000"/>
            <a:headEnd/>
            <a:tailEnd/>
          </a:ln>
          <a:effectLst/>
        </p:spPr>
        <p:txBody>
          <a:bodyPr>
            <a:spAutoFit/>
          </a:bodyPr>
          <a:lstStyle/>
          <a:p>
            <a:pPr>
              <a:defRPr/>
            </a:pPr>
            <a:r>
              <a:rPr lang="zh-CN" altLang="en-US" sz="2400" b="1" dirty="0">
                <a:solidFill>
                  <a:srgbClr val="3333FF"/>
                </a:solidFill>
                <a:latin typeface="+mn-ea"/>
                <a:ea typeface="+mn-ea"/>
              </a:rPr>
              <a:t>当二极管的导通电流为</a:t>
            </a:r>
            <a:r>
              <a:rPr lang="en-US" altLang="zh-CN" sz="2400" b="1" dirty="0">
                <a:solidFill>
                  <a:srgbClr val="3333FF"/>
                </a:solidFill>
                <a:latin typeface="+mn-ea"/>
                <a:ea typeface="+mn-ea"/>
              </a:rPr>
              <a:t>1mA</a:t>
            </a:r>
            <a:r>
              <a:rPr lang="zh-CN" altLang="en-US" sz="2400" b="1" dirty="0">
                <a:solidFill>
                  <a:srgbClr val="3333FF"/>
                </a:solidFill>
                <a:latin typeface="+mn-ea"/>
                <a:ea typeface="+mn-ea"/>
              </a:rPr>
              <a:t>时，管压降为</a:t>
            </a:r>
            <a:r>
              <a:rPr lang="en-US" altLang="zh-CN" sz="2400" b="1" dirty="0">
                <a:solidFill>
                  <a:srgbClr val="3333FF"/>
                </a:solidFill>
                <a:latin typeface="+mn-ea"/>
                <a:ea typeface="+mn-ea"/>
              </a:rPr>
              <a:t>0.7V</a:t>
            </a:r>
            <a:endParaRPr lang="zh-CN" altLang="en-US" sz="2400" b="1" dirty="0">
              <a:solidFill>
                <a:srgbClr val="3333FF"/>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builtIn="1"/>
                                        </p:tgtEl>
                                      </p:cMediaNode>
                                    </p:audio>
                                  </p:subTnLst>
                                </p:cTn>
                              </p:par>
                              <p:par>
                                <p:cTn id="8" presetID="3" presetClass="entr" presetSubtype="10" fill="hold" grpId="0" nodeType="withEffect">
                                  <p:stCondLst>
                                    <p:cond delay="0"/>
                                  </p:stCondLst>
                                  <p:childTnLst>
                                    <p:set>
                                      <p:cBhvr>
                                        <p:cTn id="9" dur="1" fill="hold">
                                          <p:stCondLst>
                                            <p:cond delay="0"/>
                                          </p:stCondLst>
                                        </p:cTn>
                                        <p:tgtEl>
                                          <p:spTgt spid="198672"/>
                                        </p:tgtEl>
                                        <p:attrNameLst>
                                          <p:attrName>style.visibility</p:attrName>
                                        </p:attrNameLst>
                                      </p:cBhvr>
                                      <p:to>
                                        <p:strVal val="visible"/>
                                      </p:to>
                                    </p:set>
                                    <p:animEffect transition="in" filter="blinds(horizontal)">
                                      <p:cBhvr>
                                        <p:cTn id="10" dur="500"/>
                                        <p:tgtEl>
                                          <p:spTgt spid="1986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8673"/>
                                        </p:tgtEl>
                                        <p:attrNameLst>
                                          <p:attrName>style.visibility</p:attrName>
                                        </p:attrNameLst>
                                      </p:cBhvr>
                                      <p:to>
                                        <p:strVal val="visible"/>
                                      </p:to>
                                    </p:set>
                                    <p:animEffect transition="in" filter="blinds(horizontal)">
                                      <p:cBhvr>
                                        <p:cTn id="15" dur="500"/>
                                        <p:tgtEl>
                                          <p:spTgt spid="198673"/>
                                        </p:tgtEl>
                                      </p:cBhvr>
                                    </p:animEffect>
                                  </p:childTnLst>
                                  <p:subTnLst>
                                    <p:audio>
                                      <p:cMediaNode>
                                        <p:cTn display="0" masterRel="sameClick">
                                          <p:stCondLst>
                                            <p:cond evt="begin" delay="0">
                                              <p:tn val="13"/>
                                            </p:cond>
                                          </p:stCondLst>
                                          <p:endCondLst>
                                            <p:cond evt="onStopAudio" delay="0">
                                              <p:tgtEl>
                                                <p:sldTgt/>
                                              </p:tgtEl>
                                            </p:cond>
                                          </p:endCondLst>
                                        </p:cTn>
                                        <p:tgtEl>
                                          <p:sndTgt r:embed="rId4" name="camera.wav" builtIn="1"/>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198674"/>
                                        </p:tgtEl>
                                        <p:attrNameLst>
                                          <p:attrName>style.visibility</p:attrName>
                                        </p:attrNameLst>
                                      </p:cBhvr>
                                      <p:to>
                                        <p:strVal val="visible"/>
                                      </p:to>
                                    </p:set>
                                    <p:animEffect transition="in" filter="blinds(horizontal)">
                                      <p:cBhvr>
                                        <p:cTn id="18" dur="500"/>
                                        <p:tgtEl>
                                          <p:spTgt spid="1986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8675"/>
                                        </p:tgtEl>
                                        <p:attrNameLst>
                                          <p:attrName>style.visibility</p:attrName>
                                        </p:attrNameLst>
                                      </p:cBhvr>
                                      <p:to>
                                        <p:strVal val="visible"/>
                                      </p:to>
                                    </p:set>
                                    <p:animEffect transition="in" filter="blinds(horizontal)">
                                      <p:cBhvr>
                                        <p:cTn id="23" dur="500"/>
                                        <p:tgtEl>
                                          <p:spTgt spid="198675"/>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builtIn="1"/>
                                        </p:tgtEl>
                                      </p:cMediaNode>
                                    </p:audio>
                                  </p:subTnLst>
                                </p:cTn>
                              </p:par>
                              <p:par>
                                <p:cTn id="24" presetID="3" presetClass="entr" presetSubtype="10" fill="hold" grpId="0" nodeType="withEffect">
                                  <p:stCondLst>
                                    <p:cond delay="0"/>
                                  </p:stCondLst>
                                  <p:childTnLst>
                                    <p:set>
                                      <p:cBhvr>
                                        <p:cTn id="25" dur="1" fill="hold">
                                          <p:stCondLst>
                                            <p:cond delay="0"/>
                                          </p:stCondLst>
                                        </p:cTn>
                                        <p:tgtEl>
                                          <p:spTgt spid="198676"/>
                                        </p:tgtEl>
                                        <p:attrNameLst>
                                          <p:attrName>style.visibility</p:attrName>
                                        </p:attrNameLst>
                                      </p:cBhvr>
                                      <p:to>
                                        <p:strVal val="visible"/>
                                      </p:to>
                                    </p:set>
                                    <p:animEffect transition="in" filter="blinds(horizontal)">
                                      <p:cBhvr>
                                        <p:cTn id="26" dur="500"/>
                                        <p:tgtEl>
                                          <p:spTgt spid="19867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subTnLst>
                                    <p:audio>
                                      <p:cMediaNode>
                                        <p:cTn display="0" masterRel="sameClick">
                                          <p:stCondLst>
                                            <p:cond evt="begin" delay="0">
                                              <p:tn val="29"/>
                                            </p:cond>
                                          </p:stCondLst>
                                          <p:endCondLst>
                                            <p:cond evt="onStopAudio" delay="0">
                                              <p:tgtEl>
                                                <p:sldTgt/>
                                              </p:tgtEl>
                                            </p:cond>
                                          </p:endCondLst>
                                        </p:cTn>
                                        <p:tgtEl>
                                          <p:sndTgt r:embed="rId4" name="camera.wav" builtIn="1"/>
                                        </p:tgtEl>
                                      </p:cMediaNode>
                                    </p:audio>
                                  </p:subTnLst>
                                </p:cTn>
                              </p:par>
                              <p:par>
                                <p:cTn id="32" presetID="3" presetClass="entr" presetSubtype="10" fill="hold" grpId="0" nodeType="withEffect">
                                  <p:stCondLst>
                                    <p:cond delay="0"/>
                                  </p:stCondLst>
                                  <p:childTnLst>
                                    <p:set>
                                      <p:cBhvr>
                                        <p:cTn id="33" dur="1" fill="hold">
                                          <p:stCondLst>
                                            <p:cond delay="0"/>
                                          </p:stCondLst>
                                        </p:cTn>
                                        <p:tgtEl>
                                          <p:spTgt spid="198677"/>
                                        </p:tgtEl>
                                        <p:attrNameLst>
                                          <p:attrName>style.visibility</p:attrName>
                                        </p:attrNameLst>
                                      </p:cBhvr>
                                      <p:to>
                                        <p:strVal val="visible"/>
                                      </p:to>
                                    </p:set>
                                    <p:animEffect transition="in" filter="blinds(horizontal)">
                                      <p:cBhvr>
                                        <p:cTn id="34" dur="500"/>
                                        <p:tgtEl>
                                          <p:spTgt spid="19867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down)">
                                      <p:cBhvr>
                                        <p:cTn id="39" dur="500"/>
                                        <p:tgtEl>
                                          <p:spTgt spid="51"/>
                                        </p:tgtEl>
                                      </p:cBhvr>
                                    </p:animEffect>
                                  </p:childTnLst>
                                  <p:subTnLst>
                                    <p:audio>
                                      <p:cMediaNode>
                                        <p:cTn display="0" masterRel="sameClick">
                                          <p:stCondLst>
                                            <p:cond evt="begin" delay="0">
                                              <p:tn val="37"/>
                                            </p:cond>
                                          </p:stCondLst>
                                          <p:endCondLst>
                                            <p:cond evt="onStopAudio" delay="0">
                                              <p:tgtEl>
                                                <p:sldTgt/>
                                              </p:tgtEl>
                                            </p:cond>
                                          </p:endCondLst>
                                        </p:cTn>
                                        <p:tgtEl>
                                          <p:sndTgt r:embed="rId5" name="TYPE.WAV" builtIn="1"/>
                                        </p:tgtEl>
                                      </p:cMediaNode>
                                    </p:audio>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lt">
                                    <p:tmPct val="100000"/>
                                  </p:iterate>
                                  <p:childTnLst>
                                    <p:set>
                                      <p:cBhvr>
                                        <p:cTn id="43" dur="1" fill="hold">
                                          <p:stCondLst>
                                            <p:cond delay="0"/>
                                          </p:stCondLst>
                                        </p:cTn>
                                        <p:tgtEl>
                                          <p:spTgt spid="47"/>
                                        </p:tgtEl>
                                        <p:attrNameLst>
                                          <p:attrName>style.visibility</p:attrName>
                                        </p:attrNameLst>
                                      </p:cBhvr>
                                      <p:to>
                                        <p:strVal val="visible"/>
                                      </p:to>
                                    </p:set>
                                    <p:animEffect transition="in" filter="wipe(left)">
                                      <p:cBhvr>
                                        <p:cTn id="44" dur="75"/>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up)">
                                      <p:cBhvr>
                                        <p:cTn id="49" dur="500"/>
                                        <p:tgtEl>
                                          <p:spTgt spid="48"/>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49">
                                            <p:txEl>
                                              <p:pRg st="0" end="0"/>
                                            </p:txEl>
                                          </p:spTgt>
                                        </p:tgtEl>
                                        <p:attrNameLst>
                                          <p:attrName>style.visibility</p:attrName>
                                        </p:attrNameLst>
                                      </p:cBhvr>
                                      <p:to>
                                        <p:strVal val="visible"/>
                                      </p:to>
                                    </p:set>
                                    <p:animEffect transition="in" filter="wipe(left)">
                                      <p:cBhvr>
                                        <p:cTn id="53" dur="500"/>
                                        <p:tgtEl>
                                          <p:spTgt spid="49">
                                            <p:txEl>
                                              <p:pRg st="0" end="0"/>
                                            </p:txEl>
                                          </p:spTgt>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animEffect transition="in" filter="wipe(left)">
                                      <p:cBhvr>
                                        <p:cTn id="57" dur="500"/>
                                        <p:tgtEl>
                                          <p:spTgt spid="5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98724"/>
                                        </p:tgtEl>
                                        <p:attrNameLst>
                                          <p:attrName>style.visibility</p:attrName>
                                        </p:attrNameLst>
                                      </p:cBhvr>
                                      <p:to>
                                        <p:strVal val="visible"/>
                                      </p:to>
                                    </p:set>
                                    <p:animEffect transition="in" filter="blinds(horizontal)">
                                      <p:cBhvr>
                                        <p:cTn id="67" dur="500"/>
                                        <p:tgtEl>
                                          <p:spTgt spid="198724"/>
                                        </p:tgtEl>
                                      </p:cBhvr>
                                    </p:animEffect>
                                  </p:childTnLst>
                                  <p:subTnLst>
                                    <p:audio>
                                      <p:cMediaNode>
                                        <p:cTn display="0" masterRel="sameClick">
                                          <p:stCondLst>
                                            <p:cond evt="begin" delay="0">
                                              <p:tn val="65"/>
                                            </p:cond>
                                          </p:stCondLst>
                                          <p:endCondLst>
                                            <p:cond evt="onStopAudio" delay="0">
                                              <p:tgtEl>
                                                <p:sldTgt/>
                                              </p:tgtEl>
                                            </p:cond>
                                          </p:endCondLst>
                                        </p:cTn>
                                        <p:tgtEl>
                                          <p:sndTgt r:embed="rId6" name="chimes.wav" builtIn="1"/>
                                        </p:tgtEl>
                                      </p:cMediaNode>
                                    </p:audio>
                                  </p:sub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98697"/>
                                        </p:tgtEl>
                                        <p:attrNameLst>
                                          <p:attrName>style.visibility</p:attrName>
                                        </p:attrNameLst>
                                      </p:cBhvr>
                                      <p:to>
                                        <p:strVal val="visible"/>
                                      </p:to>
                                    </p:set>
                                    <p:animEffect transition="in" filter="blinds(horizontal)">
                                      <p:cBhvr>
                                        <p:cTn id="72" dur="500"/>
                                        <p:tgtEl>
                                          <p:spTgt spid="198697"/>
                                        </p:tgtEl>
                                      </p:cBhvr>
                                    </p:animEffect>
                                  </p:childTnLst>
                                  <p:subTnLst>
                                    <p:audio>
                                      <p:cMediaNode>
                                        <p:cTn display="0" masterRel="sameClick">
                                          <p:stCondLst>
                                            <p:cond evt="begin" delay="0">
                                              <p:tn val="70"/>
                                            </p:cond>
                                          </p:stCondLst>
                                          <p:endCondLst>
                                            <p:cond evt="onStopAudio" delay="0">
                                              <p:tgtEl>
                                                <p:sldTgt/>
                                              </p:tgtEl>
                                            </p:cond>
                                          </p:endCondLst>
                                        </p:cTn>
                                        <p:tgtEl>
                                          <p:sndTgt r:embed="rId6"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2" grpId="0"/>
      <p:bldP spid="198673" grpId="0" animBg="1"/>
      <p:bldP spid="198674" grpId="0"/>
      <p:bldP spid="198675" grpId="0" animBg="1"/>
      <p:bldP spid="198676" grpId="0"/>
      <p:bldP spid="198677" grpId="0"/>
      <p:bldP spid="198697" grpId="0" animBg="1"/>
      <p:bldP spid="47" grpId="0" autoUpdateAnimBg="0"/>
      <p:bldP spid="48" grpId="0" animBg="1"/>
      <p:bldP spid="49" grpId="0" build="p" autoUpdateAnimBg="0" advAuto="0"/>
      <p:bldP spid="50" grpId="0" build="p" autoUpdateAnimBg="0" advAuto="0"/>
      <p:bldP spid="51" grpId="0"/>
      <p:bldP spid="5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30" name="日期占位符 1"/>
          <p:cNvSpPr>
            <a:spLocks noGrp="1"/>
          </p:cNvSpPr>
          <p:nvPr>
            <p:ph type="dt" sz="quarter" idx="10"/>
          </p:nvPr>
        </p:nvSpPr>
        <p:spPr>
          <a:noFill/>
        </p:spPr>
        <p:txBody>
          <a:bodyPr/>
          <a:lstStyle/>
          <a:p>
            <a:fld id="{A716C27D-A23B-4217-8C2B-25BA5DA6C903}" type="datetime1">
              <a:rPr lang="zh-CN" altLang="en-US" smtClean="0">
                <a:latin typeface="Arial" pitchFamily="34" charset="0"/>
              </a:rPr>
              <a:pPr/>
              <a:t>2019-9-18</a:t>
            </a:fld>
            <a:endParaRPr lang="en-US" altLang="zh-CN" smtClean="0">
              <a:latin typeface="Arial" pitchFamily="34" charset="0"/>
            </a:endParaRPr>
          </a:p>
        </p:txBody>
      </p:sp>
      <p:sp>
        <p:nvSpPr>
          <p:cNvPr id="25631"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25632" name="灯片编号占位符 3"/>
          <p:cNvSpPr>
            <a:spLocks noGrp="1"/>
          </p:cNvSpPr>
          <p:nvPr>
            <p:ph type="sldNum" sz="quarter" idx="12"/>
          </p:nvPr>
        </p:nvSpPr>
        <p:spPr>
          <a:noFill/>
        </p:spPr>
        <p:txBody>
          <a:bodyPr/>
          <a:lstStyle/>
          <a:p>
            <a:fld id="{3359253B-8D4B-4381-B8F8-6428DE0883B3}" type="slidenum">
              <a:rPr lang="en-US" altLang="zh-CN" smtClean="0">
                <a:latin typeface="Arial" pitchFamily="34" charset="0"/>
              </a:rPr>
              <a:pPr/>
              <a:t>63</a:t>
            </a:fld>
            <a:endParaRPr lang="en-US" altLang="zh-CN" smtClean="0">
              <a:latin typeface="Arial" pitchFamily="34" charset="0"/>
            </a:endParaRPr>
          </a:p>
        </p:txBody>
      </p:sp>
      <p:sp>
        <p:nvSpPr>
          <p:cNvPr id="25633" name="Text Box 4"/>
          <p:cNvSpPr txBox="1">
            <a:spLocks noChangeArrowheads="1"/>
          </p:cNvSpPr>
          <p:nvPr/>
        </p:nvSpPr>
        <p:spPr bwMode="auto">
          <a:xfrm>
            <a:off x="95250" y="122238"/>
            <a:ext cx="2057400" cy="45720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400" b="1">
                <a:latin typeface="宋体" pitchFamily="2" charset="-122"/>
              </a:rPr>
              <a:t>⑷</a:t>
            </a:r>
            <a:r>
              <a:rPr lang="zh-CN" altLang="en-US" sz="2400" b="1"/>
              <a:t>小信号模型</a:t>
            </a:r>
            <a:endParaRPr lang="zh-CN" altLang="en-US" sz="2400" b="1" baseline="-25000"/>
          </a:p>
        </p:txBody>
      </p:sp>
      <p:grpSp>
        <p:nvGrpSpPr>
          <p:cNvPr id="2" name="Group 116"/>
          <p:cNvGrpSpPr>
            <a:grpSpLocks/>
          </p:cNvGrpSpPr>
          <p:nvPr/>
        </p:nvGrpSpPr>
        <p:grpSpPr bwMode="auto">
          <a:xfrm>
            <a:off x="3927475" y="-17463"/>
            <a:ext cx="5216525" cy="3144838"/>
            <a:chOff x="2474" y="-11"/>
            <a:chExt cx="3286" cy="1981"/>
          </a:xfrm>
        </p:grpSpPr>
        <p:sp>
          <p:nvSpPr>
            <p:cNvPr id="25670" name="Line 6"/>
            <p:cNvSpPr>
              <a:spLocks noChangeShapeType="1"/>
            </p:cNvSpPr>
            <p:nvPr/>
          </p:nvSpPr>
          <p:spPr bwMode="auto">
            <a:xfrm>
              <a:off x="3058" y="713"/>
              <a:ext cx="1498" cy="954"/>
            </a:xfrm>
            <a:prstGeom prst="line">
              <a:avLst/>
            </a:prstGeom>
            <a:noFill/>
            <a:ln w="38100">
              <a:solidFill>
                <a:srgbClr val="3366FF"/>
              </a:solidFill>
              <a:round/>
              <a:headEnd/>
              <a:tailEnd/>
            </a:ln>
          </p:spPr>
          <p:txBody>
            <a:bodyPr/>
            <a:lstStyle/>
            <a:p>
              <a:endParaRPr lang="zh-CN" altLang="en-US"/>
            </a:p>
          </p:txBody>
        </p:sp>
        <p:graphicFrame>
          <p:nvGraphicFramePr>
            <p:cNvPr id="25622" name="Object 7"/>
            <p:cNvGraphicFramePr>
              <a:graphicFrameLocks noChangeAspect="1"/>
            </p:cNvGraphicFramePr>
            <p:nvPr/>
          </p:nvGraphicFramePr>
          <p:xfrm>
            <a:off x="2771" y="459"/>
            <a:ext cx="288" cy="390"/>
          </p:xfrm>
          <a:graphic>
            <a:graphicData uri="http://schemas.openxmlformats.org/presentationml/2006/ole">
              <p:oleObj spid="_x0000_s25622" name="公式" r:id="rId6" imgW="304536" imgH="406048" progId="Equation.3">
                <p:embed/>
              </p:oleObj>
            </a:graphicData>
          </a:graphic>
        </p:graphicFrame>
        <p:graphicFrame>
          <p:nvGraphicFramePr>
            <p:cNvPr id="25623" name="Object 8"/>
            <p:cNvGraphicFramePr>
              <a:graphicFrameLocks noChangeAspect="1"/>
            </p:cNvGraphicFramePr>
            <p:nvPr/>
          </p:nvGraphicFramePr>
          <p:xfrm>
            <a:off x="4407" y="1652"/>
            <a:ext cx="252" cy="208"/>
          </p:xfrm>
          <a:graphic>
            <a:graphicData uri="http://schemas.openxmlformats.org/presentationml/2006/ole">
              <p:oleObj spid="_x0000_s25623" name="公式" r:id="rId7" imgW="266353" imgH="215619" progId="Equation.3">
                <p:embed/>
              </p:oleObj>
            </a:graphicData>
          </a:graphic>
        </p:graphicFrame>
        <p:sp>
          <p:nvSpPr>
            <p:cNvPr id="25671" name="Line 32"/>
            <p:cNvSpPr>
              <a:spLocks noChangeShapeType="1"/>
            </p:cNvSpPr>
            <p:nvPr/>
          </p:nvSpPr>
          <p:spPr bwMode="auto">
            <a:xfrm flipV="1">
              <a:off x="3059" y="0"/>
              <a:ext cx="0" cy="1970"/>
            </a:xfrm>
            <a:prstGeom prst="line">
              <a:avLst/>
            </a:prstGeom>
            <a:noFill/>
            <a:ln w="12700">
              <a:solidFill>
                <a:schemeClr val="tx1"/>
              </a:solidFill>
              <a:round/>
              <a:headEnd/>
              <a:tailEnd type="triangle" w="med" len="med"/>
            </a:ln>
          </p:spPr>
          <p:txBody>
            <a:bodyPr/>
            <a:lstStyle/>
            <a:p>
              <a:endParaRPr lang="zh-CN" altLang="en-US"/>
            </a:p>
          </p:txBody>
        </p:sp>
        <p:sp>
          <p:nvSpPr>
            <p:cNvPr id="25672" name="Line 33"/>
            <p:cNvSpPr>
              <a:spLocks noChangeShapeType="1"/>
            </p:cNvSpPr>
            <p:nvPr/>
          </p:nvSpPr>
          <p:spPr bwMode="auto">
            <a:xfrm>
              <a:off x="2474" y="1665"/>
              <a:ext cx="314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25624" name="Object 34"/>
            <p:cNvGraphicFramePr>
              <a:graphicFrameLocks noChangeAspect="1"/>
            </p:cNvGraphicFramePr>
            <p:nvPr/>
          </p:nvGraphicFramePr>
          <p:xfrm>
            <a:off x="2519" y="-11"/>
            <a:ext cx="527" cy="190"/>
          </p:xfrm>
          <a:graphic>
            <a:graphicData uri="http://schemas.openxmlformats.org/presentationml/2006/ole">
              <p:oleObj spid="_x0000_s25624" name="公式" r:id="rId8" imgW="507780" imgH="215806" progId="Equation.3">
                <p:embed/>
              </p:oleObj>
            </a:graphicData>
          </a:graphic>
        </p:graphicFrame>
        <p:graphicFrame>
          <p:nvGraphicFramePr>
            <p:cNvPr id="25625" name="Object 35"/>
            <p:cNvGraphicFramePr>
              <a:graphicFrameLocks noChangeAspect="1"/>
            </p:cNvGraphicFramePr>
            <p:nvPr/>
          </p:nvGraphicFramePr>
          <p:xfrm>
            <a:off x="5244" y="1423"/>
            <a:ext cx="516" cy="203"/>
          </p:xfrm>
          <a:graphic>
            <a:graphicData uri="http://schemas.openxmlformats.org/presentationml/2006/ole">
              <p:oleObj spid="_x0000_s25625" name="公式" r:id="rId9" imgW="406048" imgH="215713" progId="Equation.3">
                <p:embed/>
              </p:oleObj>
            </a:graphicData>
          </a:graphic>
        </p:graphicFrame>
        <p:graphicFrame>
          <p:nvGraphicFramePr>
            <p:cNvPr id="25626" name="Object 36"/>
            <p:cNvGraphicFramePr>
              <a:graphicFrameLocks noChangeAspect="1"/>
            </p:cNvGraphicFramePr>
            <p:nvPr/>
          </p:nvGraphicFramePr>
          <p:xfrm>
            <a:off x="2881" y="1698"/>
            <a:ext cx="178" cy="144"/>
          </p:xfrm>
          <a:graphic>
            <a:graphicData uri="http://schemas.openxmlformats.org/presentationml/2006/ole">
              <p:oleObj spid="_x0000_s25626" name="公式" r:id="rId10" imgW="126835" imgH="139518" progId="Equation.3">
                <p:embed/>
              </p:oleObj>
            </a:graphicData>
          </a:graphic>
        </p:graphicFrame>
        <p:sp>
          <p:nvSpPr>
            <p:cNvPr id="25673" name="Line 37"/>
            <p:cNvSpPr>
              <a:spLocks noChangeShapeType="1"/>
            </p:cNvSpPr>
            <p:nvPr/>
          </p:nvSpPr>
          <p:spPr bwMode="auto">
            <a:xfrm>
              <a:off x="2601" y="1665"/>
              <a:ext cx="458" cy="0"/>
            </a:xfrm>
            <a:prstGeom prst="line">
              <a:avLst/>
            </a:prstGeom>
            <a:noFill/>
            <a:ln w="38100">
              <a:solidFill>
                <a:srgbClr val="3366FF"/>
              </a:solidFill>
              <a:round/>
              <a:headEnd/>
              <a:tailEnd/>
            </a:ln>
          </p:spPr>
          <p:txBody>
            <a:bodyPr/>
            <a:lstStyle/>
            <a:p>
              <a:endParaRPr lang="zh-CN" altLang="en-US"/>
            </a:p>
          </p:txBody>
        </p:sp>
        <p:sp>
          <p:nvSpPr>
            <p:cNvPr id="25674" name="Line 38"/>
            <p:cNvSpPr>
              <a:spLocks noChangeShapeType="1"/>
            </p:cNvSpPr>
            <p:nvPr/>
          </p:nvSpPr>
          <p:spPr bwMode="auto">
            <a:xfrm>
              <a:off x="3059" y="1665"/>
              <a:ext cx="431" cy="0"/>
            </a:xfrm>
            <a:prstGeom prst="line">
              <a:avLst/>
            </a:prstGeom>
            <a:noFill/>
            <a:ln w="38100">
              <a:solidFill>
                <a:srgbClr val="FF00FF"/>
              </a:solidFill>
              <a:round/>
              <a:headEnd/>
              <a:tailEnd/>
            </a:ln>
          </p:spPr>
          <p:txBody>
            <a:bodyPr/>
            <a:lstStyle/>
            <a:p>
              <a:endParaRPr lang="zh-CN" altLang="en-US"/>
            </a:p>
          </p:txBody>
        </p:sp>
        <p:sp>
          <p:nvSpPr>
            <p:cNvPr id="25675" name="Freeform 39"/>
            <p:cNvSpPr>
              <a:spLocks/>
            </p:cNvSpPr>
            <p:nvPr/>
          </p:nvSpPr>
          <p:spPr bwMode="auto">
            <a:xfrm>
              <a:off x="3465" y="623"/>
              <a:ext cx="279" cy="1042"/>
            </a:xfrm>
            <a:custGeom>
              <a:avLst/>
              <a:gdLst>
                <a:gd name="T0" fmla="*/ 0 w 279"/>
                <a:gd name="T1" fmla="*/ 1042 h 1042"/>
                <a:gd name="T2" fmla="*/ 152 w 279"/>
                <a:gd name="T3" fmla="*/ 838 h 1042"/>
                <a:gd name="T4" fmla="*/ 279 w 279"/>
                <a:gd name="T5" fmla="*/ 0 h 1042"/>
                <a:gd name="T6" fmla="*/ 0 60000 65536"/>
                <a:gd name="T7" fmla="*/ 0 60000 65536"/>
                <a:gd name="T8" fmla="*/ 0 60000 65536"/>
                <a:gd name="T9" fmla="*/ 0 w 279"/>
                <a:gd name="T10" fmla="*/ 0 h 1042"/>
                <a:gd name="T11" fmla="*/ 279 w 279"/>
                <a:gd name="T12" fmla="*/ 1042 h 1042"/>
              </a:gdLst>
              <a:ahLst/>
              <a:cxnLst>
                <a:cxn ang="T6">
                  <a:pos x="T0" y="T1"/>
                </a:cxn>
                <a:cxn ang="T7">
                  <a:pos x="T2" y="T3"/>
                </a:cxn>
                <a:cxn ang="T8">
                  <a:pos x="T4" y="T5"/>
                </a:cxn>
              </a:cxnLst>
              <a:rect l="T9" t="T10" r="T11" b="T12"/>
              <a:pathLst>
                <a:path w="279" h="1042">
                  <a:moveTo>
                    <a:pt x="0" y="1042"/>
                  </a:moveTo>
                  <a:cubicBezTo>
                    <a:pt x="53" y="1027"/>
                    <a:pt x="106" y="1012"/>
                    <a:pt x="152" y="838"/>
                  </a:cubicBezTo>
                  <a:cubicBezTo>
                    <a:pt x="198" y="664"/>
                    <a:pt x="238" y="332"/>
                    <a:pt x="279" y="0"/>
                  </a:cubicBezTo>
                </a:path>
              </a:pathLst>
            </a:custGeom>
            <a:noFill/>
            <a:ln w="38100">
              <a:solidFill>
                <a:srgbClr val="FF00FF"/>
              </a:solidFill>
              <a:round/>
              <a:headEnd/>
              <a:tailEnd/>
            </a:ln>
          </p:spPr>
          <p:txBody>
            <a:bodyPr/>
            <a:lstStyle/>
            <a:p>
              <a:endParaRPr lang="zh-CN" altLang="en-US"/>
            </a:p>
          </p:txBody>
        </p:sp>
        <p:grpSp>
          <p:nvGrpSpPr>
            <p:cNvPr id="25676" name="Group 41"/>
            <p:cNvGrpSpPr>
              <a:grpSpLocks/>
            </p:cNvGrpSpPr>
            <p:nvPr/>
          </p:nvGrpSpPr>
          <p:grpSpPr bwMode="auto">
            <a:xfrm>
              <a:off x="2847" y="967"/>
              <a:ext cx="1057" cy="893"/>
              <a:chOff x="3151" y="865"/>
              <a:chExt cx="1057" cy="893"/>
            </a:xfrm>
          </p:grpSpPr>
          <p:sp>
            <p:nvSpPr>
              <p:cNvPr id="25677" name="Oval 42"/>
              <p:cNvSpPr>
                <a:spLocks noChangeArrowheads="1"/>
              </p:cNvSpPr>
              <p:nvPr/>
            </p:nvSpPr>
            <p:spPr bwMode="auto">
              <a:xfrm>
                <a:off x="3956" y="984"/>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25678" name="Line 43"/>
              <p:cNvSpPr>
                <a:spLocks noChangeShapeType="1"/>
              </p:cNvSpPr>
              <p:nvPr/>
            </p:nvSpPr>
            <p:spPr bwMode="auto">
              <a:xfrm flipH="1">
                <a:off x="3362" y="1017"/>
                <a:ext cx="610" cy="0"/>
              </a:xfrm>
              <a:prstGeom prst="line">
                <a:avLst/>
              </a:prstGeom>
              <a:noFill/>
              <a:ln w="12700">
                <a:solidFill>
                  <a:schemeClr val="tx1"/>
                </a:solidFill>
                <a:prstDash val="lgDash"/>
                <a:round/>
                <a:headEnd/>
                <a:tailEnd/>
              </a:ln>
            </p:spPr>
            <p:txBody>
              <a:bodyPr/>
              <a:lstStyle/>
              <a:p>
                <a:endParaRPr lang="zh-CN" altLang="en-US"/>
              </a:p>
            </p:txBody>
          </p:sp>
          <p:graphicFrame>
            <p:nvGraphicFramePr>
              <p:cNvPr id="25627" name="Object 44"/>
              <p:cNvGraphicFramePr>
                <a:graphicFrameLocks noChangeAspect="1"/>
              </p:cNvGraphicFramePr>
              <p:nvPr/>
            </p:nvGraphicFramePr>
            <p:xfrm>
              <a:off x="3151" y="885"/>
              <a:ext cx="180" cy="208"/>
            </p:xfrm>
            <a:graphic>
              <a:graphicData uri="http://schemas.openxmlformats.org/presentationml/2006/ole">
                <p:oleObj spid="_x0000_s25627" name="公式" r:id="rId11" imgW="190335" imgH="215713" progId="Equation.3">
                  <p:embed/>
                </p:oleObj>
              </a:graphicData>
            </a:graphic>
          </p:graphicFrame>
          <p:graphicFrame>
            <p:nvGraphicFramePr>
              <p:cNvPr id="25628" name="Object 45"/>
              <p:cNvGraphicFramePr>
                <a:graphicFrameLocks noChangeAspect="1"/>
              </p:cNvGraphicFramePr>
              <p:nvPr/>
            </p:nvGraphicFramePr>
            <p:xfrm>
              <a:off x="3907" y="1550"/>
              <a:ext cx="192" cy="208"/>
            </p:xfrm>
            <a:graphic>
              <a:graphicData uri="http://schemas.openxmlformats.org/presentationml/2006/ole">
                <p:oleObj spid="_x0000_s25628" name="公式" r:id="rId12" imgW="203024" imgH="215713" progId="Equation.3">
                  <p:embed/>
                </p:oleObj>
              </a:graphicData>
            </a:graphic>
          </p:graphicFrame>
          <p:sp>
            <p:nvSpPr>
              <p:cNvPr id="25679" name="Line 46"/>
              <p:cNvSpPr>
                <a:spLocks noChangeShapeType="1"/>
              </p:cNvSpPr>
              <p:nvPr/>
            </p:nvSpPr>
            <p:spPr bwMode="auto">
              <a:xfrm>
                <a:off x="3989" y="1017"/>
                <a:ext cx="0" cy="533"/>
              </a:xfrm>
              <a:prstGeom prst="line">
                <a:avLst/>
              </a:prstGeom>
              <a:noFill/>
              <a:ln w="12700">
                <a:solidFill>
                  <a:schemeClr val="tx1"/>
                </a:solidFill>
                <a:prstDash val="lgDash"/>
                <a:round/>
                <a:headEnd/>
                <a:tailEnd/>
              </a:ln>
            </p:spPr>
            <p:txBody>
              <a:bodyPr/>
              <a:lstStyle/>
              <a:p>
                <a:endParaRPr lang="zh-CN" altLang="en-US"/>
              </a:p>
            </p:txBody>
          </p:sp>
          <p:graphicFrame>
            <p:nvGraphicFramePr>
              <p:cNvPr id="25629" name="Object 47"/>
              <p:cNvGraphicFramePr>
                <a:graphicFrameLocks noChangeAspect="1"/>
              </p:cNvGraphicFramePr>
              <p:nvPr/>
            </p:nvGraphicFramePr>
            <p:xfrm>
              <a:off x="4052" y="865"/>
              <a:ext cx="156" cy="195"/>
            </p:xfrm>
            <a:graphic>
              <a:graphicData uri="http://schemas.openxmlformats.org/presentationml/2006/ole">
                <p:oleObj spid="_x0000_s25629" name="公式" r:id="rId13" imgW="164957" imgH="203024" progId="Equation.3">
                  <p:embed/>
                </p:oleObj>
              </a:graphicData>
            </a:graphic>
          </p:graphicFrame>
        </p:grpSp>
      </p:grpSp>
      <p:sp>
        <p:nvSpPr>
          <p:cNvPr id="199729" name="Text Box 49"/>
          <p:cNvSpPr txBox="1">
            <a:spLocks noChangeArrowheads="1"/>
          </p:cNvSpPr>
          <p:nvPr/>
        </p:nvSpPr>
        <p:spPr bwMode="auto">
          <a:xfrm>
            <a:off x="271463" y="3508375"/>
            <a:ext cx="8872537"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此时电路中只有直流量，即电路处于直流工作状态，也称</a:t>
            </a:r>
            <a:r>
              <a:rPr lang="zh-CN" altLang="en-US" sz="2400" b="1">
                <a:solidFill>
                  <a:srgbClr val="FF0000"/>
                </a:solidFill>
              </a:rPr>
              <a:t>静态</a:t>
            </a:r>
            <a:r>
              <a:rPr lang="zh-CN" altLang="en-US" sz="2400" b="1"/>
              <a:t>，</a:t>
            </a:r>
            <a:r>
              <a:rPr lang="en-US" altLang="zh-CN" sz="2400" b="1"/>
              <a:t>Q</a:t>
            </a:r>
            <a:r>
              <a:rPr lang="zh-CN" altLang="en-US" sz="2400" b="1"/>
              <a:t>点称为</a:t>
            </a:r>
            <a:r>
              <a:rPr lang="zh-CN" altLang="en-US" sz="2400" b="1">
                <a:solidFill>
                  <a:srgbClr val="FF0000"/>
                </a:solidFill>
              </a:rPr>
              <a:t>静态工作点。</a:t>
            </a:r>
            <a:endParaRPr lang="zh-CN" altLang="en-US" sz="2400" b="1"/>
          </a:p>
        </p:txBody>
      </p:sp>
      <p:grpSp>
        <p:nvGrpSpPr>
          <p:cNvPr id="4" name="Group 106"/>
          <p:cNvGrpSpPr>
            <a:grpSpLocks/>
          </p:cNvGrpSpPr>
          <p:nvPr/>
        </p:nvGrpSpPr>
        <p:grpSpPr bwMode="auto">
          <a:xfrm>
            <a:off x="176213" y="687388"/>
            <a:ext cx="3114675" cy="1692275"/>
            <a:chOff x="416" y="586"/>
            <a:chExt cx="1962" cy="1066"/>
          </a:xfrm>
        </p:grpSpPr>
        <p:graphicFrame>
          <p:nvGraphicFramePr>
            <p:cNvPr id="25616" name="Object 10"/>
            <p:cNvGraphicFramePr>
              <a:graphicFrameLocks noChangeAspect="1"/>
            </p:cNvGraphicFramePr>
            <p:nvPr/>
          </p:nvGraphicFramePr>
          <p:xfrm>
            <a:off x="1714" y="586"/>
            <a:ext cx="187" cy="248"/>
          </p:xfrm>
          <a:graphic>
            <a:graphicData uri="http://schemas.openxmlformats.org/presentationml/2006/ole">
              <p:oleObj spid="_x0000_s25616" name="公式" r:id="rId14" imgW="164885" imgH="215619" progId="Equation.3">
                <p:embed/>
              </p:oleObj>
            </a:graphicData>
          </a:graphic>
        </p:graphicFrame>
        <p:sp>
          <p:nvSpPr>
            <p:cNvPr id="25655" name="Rectangle 11"/>
            <p:cNvSpPr>
              <a:spLocks noChangeArrowheads="1"/>
            </p:cNvSpPr>
            <p:nvPr/>
          </p:nvSpPr>
          <p:spPr bwMode="auto">
            <a:xfrm rot="5400000">
              <a:off x="1272" y="760"/>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25617" name="Object 12"/>
            <p:cNvGraphicFramePr>
              <a:graphicFrameLocks noChangeAspect="1"/>
            </p:cNvGraphicFramePr>
            <p:nvPr/>
          </p:nvGraphicFramePr>
          <p:xfrm>
            <a:off x="2189" y="1043"/>
            <a:ext cx="102" cy="101"/>
          </p:xfrm>
          <a:graphic>
            <a:graphicData uri="http://schemas.openxmlformats.org/presentationml/2006/ole">
              <p:oleObj spid="_x0000_s25617" name="公式" r:id="rId15" imgW="139700" imgH="139700" progId="Equation.3">
                <p:embed/>
              </p:oleObj>
            </a:graphicData>
          </a:graphic>
        </p:graphicFrame>
        <p:graphicFrame>
          <p:nvGraphicFramePr>
            <p:cNvPr id="25618" name="Object 13"/>
            <p:cNvGraphicFramePr>
              <a:graphicFrameLocks noChangeAspect="1"/>
            </p:cNvGraphicFramePr>
            <p:nvPr/>
          </p:nvGraphicFramePr>
          <p:xfrm>
            <a:off x="2164" y="1432"/>
            <a:ext cx="173" cy="93"/>
          </p:xfrm>
          <a:graphic>
            <a:graphicData uri="http://schemas.openxmlformats.org/presentationml/2006/ole">
              <p:oleObj spid="_x0000_s25618" name="公式" r:id="rId16" imgW="139518" imgH="76101" progId="Equation.3">
                <p:embed/>
              </p:oleObj>
            </a:graphicData>
          </a:graphic>
        </p:graphicFrame>
        <p:graphicFrame>
          <p:nvGraphicFramePr>
            <p:cNvPr id="25619" name="Object 14"/>
            <p:cNvGraphicFramePr>
              <a:graphicFrameLocks noChangeAspect="1"/>
            </p:cNvGraphicFramePr>
            <p:nvPr/>
          </p:nvGraphicFramePr>
          <p:xfrm>
            <a:off x="2164" y="1151"/>
            <a:ext cx="214" cy="240"/>
          </p:xfrm>
          <a:graphic>
            <a:graphicData uri="http://schemas.openxmlformats.org/presentationml/2006/ole">
              <p:oleObj spid="_x0000_s25619" name="公式" r:id="rId17" imgW="190335" imgH="215713" progId="Equation.3">
                <p:embed/>
              </p:oleObj>
            </a:graphicData>
          </a:graphic>
        </p:graphicFrame>
        <p:sp>
          <p:nvSpPr>
            <p:cNvPr id="25656" name="Line 15"/>
            <p:cNvSpPr>
              <a:spLocks noChangeShapeType="1"/>
            </p:cNvSpPr>
            <p:nvPr/>
          </p:nvSpPr>
          <p:spPr bwMode="auto">
            <a:xfrm>
              <a:off x="1613" y="826"/>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25657" name="Group 16"/>
            <p:cNvGrpSpPr>
              <a:grpSpLocks/>
            </p:cNvGrpSpPr>
            <p:nvPr/>
          </p:nvGrpSpPr>
          <p:grpSpPr bwMode="auto">
            <a:xfrm>
              <a:off x="724" y="992"/>
              <a:ext cx="304" cy="102"/>
              <a:chOff x="112" y="3074"/>
              <a:chExt cx="304" cy="102"/>
            </a:xfrm>
          </p:grpSpPr>
          <p:sp>
            <p:nvSpPr>
              <p:cNvPr id="25668" name="Line 17"/>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25669" name="Line 18"/>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25658" name="Group 19"/>
            <p:cNvGrpSpPr>
              <a:grpSpLocks/>
            </p:cNvGrpSpPr>
            <p:nvPr/>
          </p:nvGrpSpPr>
          <p:grpSpPr bwMode="auto">
            <a:xfrm>
              <a:off x="1902" y="1205"/>
              <a:ext cx="271" cy="153"/>
              <a:chOff x="5065" y="1931"/>
              <a:chExt cx="304" cy="204"/>
            </a:xfrm>
          </p:grpSpPr>
          <p:sp>
            <p:nvSpPr>
              <p:cNvPr id="25665" name="AutoShape 20"/>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25666" name="Line 21"/>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25667" name="Line 22"/>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25659" name="Line 23"/>
            <p:cNvSpPr>
              <a:spLocks noChangeShapeType="1"/>
            </p:cNvSpPr>
            <p:nvPr/>
          </p:nvSpPr>
          <p:spPr bwMode="auto">
            <a:xfrm>
              <a:off x="876" y="890"/>
              <a:ext cx="305" cy="0"/>
            </a:xfrm>
            <a:prstGeom prst="line">
              <a:avLst/>
            </a:prstGeom>
            <a:noFill/>
            <a:ln w="12700">
              <a:solidFill>
                <a:schemeClr val="tx1"/>
              </a:solidFill>
              <a:round/>
              <a:headEnd/>
              <a:tailEnd/>
            </a:ln>
          </p:spPr>
          <p:txBody>
            <a:bodyPr/>
            <a:lstStyle/>
            <a:p>
              <a:endParaRPr lang="zh-CN" altLang="en-US"/>
            </a:p>
          </p:txBody>
        </p:sp>
        <p:sp>
          <p:nvSpPr>
            <p:cNvPr id="25660" name="Line 26"/>
            <p:cNvSpPr>
              <a:spLocks noChangeShapeType="1"/>
            </p:cNvSpPr>
            <p:nvPr/>
          </p:nvSpPr>
          <p:spPr bwMode="auto">
            <a:xfrm>
              <a:off x="877" y="1652"/>
              <a:ext cx="1168" cy="0"/>
            </a:xfrm>
            <a:prstGeom prst="line">
              <a:avLst/>
            </a:prstGeom>
            <a:noFill/>
            <a:ln w="12700">
              <a:solidFill>
                <a:schemeClr val="tx1"/>
              </a:solidFill>
              <a:round/>
              <a:headEnd/>
              <a:tailEnd/>
            </a:ln>
          </p:spPr>
          <p:txBody>
            <a:bodyPr/>
            <a:lstStyle/>
            <a:p>
              <a:endParaRPr lang="zh-CN" altLang="en-US"/>
            </a:p>
          </p:txBody>
        </p:sp>
        <p:sp>
          <p:nvSpPr>
            <p:cNvPr id="25661" name="Line 27"/>
            <p:cNvSpPr>
              <a:spLocks noChangeShapeType="1"/>
            </p:cNvSpPr>
            <p:nvPr/>
          </p:nvSpPr>
          <p:spPr bwMode="auto">
            <a:xfrm>
              <a:off x="1460" y="890"/>
              <a:ext cx="585" cy="0"/>
            </a:xfrm>
            <a:prstGeom prst="line">
              <a:avLst/>
            </a:prstGeom>
            <a:noFill/>
            <a:ln w="12700">
              <a:solidFill>
                <a:schemeClr val="tx1"/>
              </a:solidFill>
              <a:round/>
              <a:headEnd/>
              <a:tailEnd/>
            </a:ln>
          </p:spPr>
          <p:txBody>
            <a:bodyPr/>
            <a:lstStyle/>
            <a:p>
              <a:endParaRPr lang="zh-CN" altLang="en-US"/>
            </a:p>
          </p:txBody>
        </p:sp>
        <p:sp>
          <p:nvSpPr>
            <p:cNvPr id="25662" name="Line 28"/>
            <p:cNvSpPr>
              <a:spLocks noChangeShapeType="1"/>
            </p:cNvSpPr>
            <p:nvPr/>
          </p:nvSpPr>
          <p:spPr bwMode="auto">
            <a:xfrm>
              <a:off x="2045" y="890"/>
              <a:ext cx="0" cy="762"/>
            </a:xfrm>
            <a:prstGeom prst="line">
              <a:avLst/>
            </a:prstGeom>
            <a:noFill/>
            <a:ln w="12700">
              <a:solidFill>
                <a:schemeClr val="tx1"/>
              </a:solidFill>
              <a:round/>
              <a:headEnd/>
              <a:tailEnd/>
            </a:ln>
          </p:spPr>
          <p:txBody>
            <a:bodyPr/>
            <a:lstStyle/>
            <a:p>
              <a:endParaRPr lang="zh-CN" altLang="en-US"/>
            </a:p>
          </p:txBody>
        </p:sp>
        <p:graphicFrame>
          <p:nvGraphicFramePr>
            <p:cNvPr id="25620" name="Object 29"/>
            <p:cNvGraphicFramePr>
              <a:graphicFrameLocks noChangeAspect="1"/>
            </p:cNvGraphicFramePr>
            <p:nvPr/>
          </p:nvGraphicFramePr>
          <p:xfrm>
            <a:off x="416" y="865"/>
            <a:ext cx="300" cy="240"/>
          </p:xfrm>
          <a:graphic>
            <a:graphicData uri="http://schemas.openxmlformats.org/presentationml/2006/ole">
              <p:oleObj spid="_x0000_s25620" name="公式" r:id="rId18" imgW="266353" imgH="215619" progId="Equation.3">
                <p:embed/>
              </p:oleObj>
            </a:graphicData>
          </a:graphic>
        </p:graphicFrame>
        <p:graphicFrame>
          <p:nvGraphicFramePr>
            <p:cNvPr id="25621" name="Object 30"/>
            <p:cNvGraphicFramePr>
              <a:graphicFrameLocks noChangeAspect="1"/>
            </p:cNvGraphicFramePr>
            <p:nvPr/>
          </p:nvGraphicFramePr>
          <p:xfrm>
            <a:off x="1240" y="614"/>
            <a:ext cx="187" cy="190"/>
          </p:xfrm>
          <a:graphic>
            <a:graphicData uri="http://schemas.openxmlformats.org/presentationml/2006/ole">
              <p:oleObj spid="_x0000_s25621" name="公式" r:id="rId19" imgW="164885" imgH="164885" progId="Equation.3">
                <p:embed/>
              </p:oleObj>
            </a:graphicData>
          </a:graphic>
        </p:graphicFrame>
        <p:sp>
          <p:nvSpPr>
            <p:cNvPr id="25663" name="Line 102"/>
            <p:cNvSpPr>
              <a:spLocks noChangeShapeType="1"/>
            </p:cNvSpPr>
            <p:nvPr/>
          </p:nvSpPr>
          <p:spPr bwMode="auto">
            <a:xfrm>
              <a:off x="873" y="890"/>
              <a:ext cx="0" cy="102"/>
            </a:xfrm>
            <a:prstGeom prst="line">
              <a:avLst/>
            </a:prstGeom>
            <a:noFill/>
            <a:ln w="12700">
              <a:solidFill>
                <a:schemeClr val="tx1"/>
              </a:solidFill>
              <a:round/>
              <a:headEnd/>
              <a:tailEnd/>
            </a:ln>
          </p:spPr>
          <p:txBody>
            <a:bodyPr/>
            <a:lstStyle/>
            <a:p>
              <a:endParaRPr lang="zh-CN" altLang="en-US"/>
            </a:p>
          </p:txBody>
        </p:sp>
        <p:sp>
          <p:nvSpPr>
            <p:cNvPr id="25664" name="Line 104"/>
            <p:cNvSpPr>
              <a:spLocks noChangeShapeType="1"/>
            </p:cNvSpPr>
            <p:nvPr/>
          </p:nvSpPr>
          <p:spPr bwMode="auto">
            <a:xfrm>
              <a:off x="873" y="1093"/>
              <a:ext cx="0" cy="559"/>
            </a:xfrm>
            <a:prstGeom prst="line">
              <a:avLst/>
            </a:prstGeom>
            <a:noFill/>
            <a:ln w="12700">
              <a:solidFill>
                <a:schemeClr val="tx1"/>
              </a:solidFill>
              <a:round/>
              <a:headEnd/>
              <a:tailEnd/>
            </a:ln>
          </p:spPr>
          <p:txBody>
            <a:bodyPr/>
            <a:lstStyle/>
            <a:p>
              <a:endParaRPr lang="zh-CN" altLang="en-US"/>
            </a:p>
          </p:txBody>
        </p:sp>
      </p:grpSp>
      <p:grpSp>
        <p:nvGrpSpPr>
          <p:cNvPr id="7" name="Group 105"/>
          <p:cNvGrpSpPr>
            <a:grpSpLocks/>
          </p:cNvGrpSpPr>
          <p:nvPr/>
        </p:nvGrpSpPr>
        <p:grpSpPr bwMode="auto">
          <a:xfrm>
            <a:off x="363538" y="1695450"/>
            <a:ext cx="754062" cy="592138"/>
            <a:chOff x="525" y="1177"/>
            <a:chExt cx="475" cy="373"/>
          </a:xfrm>
        </p:grpSpPr>
        <p:graphicFrame>
          <p:nvGraphicFramePr>
            <p:cNvPr id="25613" name="Object 76"/>
            <p:cNvGraphicFramePr>
              <a:graphicFrameLocks noChangeAspect="1"/>
            </p:cNvGraphicFramePr>
            <p:nvPr/>
          </p:nvGraphicFramePr>
          <p:xfrm>
            <a:off x="653" y="1177"/>
            <a:ext cx="93" cy="94"/>
          </p:xfrm>
          <a:graphic>
            <a:graphicData uri="http://schemas.openxmlformats.org/presentationml/2006/ole">
              <p:oleObj spid="_x0000_s25613" name="公式" r:id="rId20" imgW="139700" imgH="139700" progId="Equation.3">
                <p:embed/>
              </p:oleObj>
            </a:graphicData>
          </a:graphic>
        </p:graphicFrame>
        <p:graphicFrame>
          <p:nvGraphicFramePr>
            <p:cNvPr id="25614" name="Object 77"/>
            <p:cNvGraphicFramePr>
              <a:graphicFrameLocks noChangeAspect="1"/>
            </p:cNvGraphicFramePr>
            <p:nvPr/>
          </p:nvGraphicFramePr>
          <p:xfrm>
            <a:off x="619" y="1461"/>
            <a:ext cx="158" cy="89"/>
          </p:xfrm>
          <a:graphic>
            <a:graphicData uri="http://schemas.openxmlformats.org/presentationml/2006/ole">
              <p:oleObj spid="_x0000_s25614" name="公式" r:id="rId21" imgW="139518" imgH="76101" progId="Equation.3">
                <p:embed/>
              </p:oleObj>
            </a:graphicData>
          </a:graphic>
        </p:graphicFrame>
        <p:graphicFrame>
          <p:nvGraphicFramePr>
            <p:cNvPr id="25615" name="Object 100"/>
            <p:cNvGraphicFramePr>
              <a:graphicFrameLocks noChangeAspect="1"/>
            </p:cNvGraphicFramePr>
            <p:nvPr/>
          </p:nvGraphicFramePr>
          <p:xfrm>
            <a:off x="525" y="1227"/>
            <a:ext cx="186" cy="254"/>
          </p:xfrm>
          <a:graphic>
            <a:graphicData uri="http://schemas.openxmlformats.org/presentationml/2006/ole">
              <p:oleObj spid="_x0000_s25615" name="公式" r:id="rId22" imgW="165028" imgH="228501" progId="Equation.3">
                <p:embed/>
              </p:oleObj>
            </a:graphicData>
          </a:graphic>
        </p:graphicFrame>
        <p:grpSp>
          <p:nvGrpSpPr>
            <p:cNvPr id="25652" name="Group 80"/>
            <p:cNvGrpSpPr>
              <a:grpSpLocks/>
            </p:cNvGrpSpPr>
            <p:nvPr/>
          </p:nvGrpSpPr>
          <p:grpSpPr bwMode="auto">
            <a:xfrm>
              <a:off x="731" y="1220"/>
              <a:ext cx="269" cy="268"/>
              <a:chOff x="144" y="3216"/>
              <a:chExt cx="240" cy="240"/>
            </a:xfrm>
          </p:grpSpPr>
          <p:sp>
            <p:nvSpPr>
              <p:cNvPr id="25653" name="Oval 81"/>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25654" name="Line 82"/>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graphicFrame>
        <p:nvGraphicFramePr>
          <p:cNvPr id="199787" name="Object 107"/>
          <p:cNvGraphicFramePr>
            <a:graphicFrameLocks noChangeAspect="1"/>
          </p:cNvGraphicFramePr>
          <p:nvPr/>
        </p:nvGraphicFramePr>
        <p:xfrm>
          <a:off x="152400" y="2863850"/>
          <a:ext cx="4241800" cy="549275"/>
        </p:xfrm>
        <a:graphic>
          <a:graphicData uri="http://schemas.openxmlformats.org/presentationml/2006/ole">
            <p:oleObj spid="_x0000_s25602" name="公式" r:id="rId23" imgW="1701800" imgH="228600" progId="Equation.3">
              <p:embed/>
            </p:oleObj>
          </a:graphicData>
        </a:graphic>
      </p:graphicFrame>
      <p:graphicFrame>
        <p:nvGraphicFramePr>
          <p:cNvPr id="199789" name="Object 109"/>
          <p:cNvGraphicFramePr>
            <a:graphicFrameLocks noChangeAspect="1"/>
          </p:cNvGraphicFramePr>
          <p:nvPr/>
        </p:nvGraphicFramePr>
        <p:xfrm>
          <a:off x="4438650" y="4521200"/>
          <a:ext cx="3805238" cy="923925"/>
        </p:xfrm>
        <a:graphic>
          <a:graphicData uri="http://schemas.openxmlformats.org/presentationml/2006/ole">
            <p:oleObj spid="_x0000_s25603" name="公式" r:id="rId24" imgW="1662978" imgH="406224" progId="Equation.3">
              <p:embed/>
            </p:oleObj>
          </a:graphicData>
        </a:graphic>
      </p:graphicFrame>
      <p:sp>
        <p:nvSpPr>
          <p:cNvPr id="199791" name="Line 111"/>
          <p:cNvSpPr>
            <a:spLocks noChangeShapeType="1"/>
          </p:cNvSpPr>
          <p:nvPr/>
        </p:nvSpPr>
        <p:spPr bwMode="auto">
          <a:xfrm>
            <a:off x="4854575" y="1635125"/>
            <a:ext cx="1573213" cy="1001713"/>
          </a:xfrm>
          <a:prstGeom prst="line">
            <a:avLst/>
          </a:prstGeom>
          <a:noFill/>
          <a:ln w="25400">
            <a:solidFill>
              <a:srgbClr val="3366FF"/>
            </a:solidFill>
            <a:prstDash val="lgDash"/>
            <a:round/>
            <a:headEnd/>
            <a:tailEnd/>
          </a:ln>
        </p:spPr>
        <p:txBody>
          <a:bodyPr/>
          <a:lstStyle/>
          <a:p>
            <a:endParaRPr lang="zh-CN" altLang="en-US"/>
          </a:p>
        </p:txBody>
      </p:sp>
      <p:sp>
        <p:nvSpPr>
          <p:cNvPr id="199794" name="Line 114"/>
          <p:cNvSpPr>
            <a:spLocks noChangeShapeType="1"/>
          </p:cNvSpPr>
          <p:nvPr/>
        </p:nvSpPr>
        <p:spPr bwMode="auto">
          <a:xfrm>
            <a:off x="4854575" y="606425"/>
            <a:ext cx="3186113" cy="2027238"/>
          </a:xfrm>
          <a:prstGeom prst="line">
            <a:avLst/>
          </a:prstGeom>
          <a:noFill/>
          <a:ln w="25400">
            <a:solidFill>
              <a:srgbClr val="3366FF"/>
            </a:solidFill>
            <a:prstDash val="lgDash"/>
            <a:round/>
            <a:headEnd/>
            <a:tailEnd/>
          </a:ln>
        </p:spPr>
        <p:txBody>
          <a:bodyPr/>
          <a:lstStyle/>
          <a:p>
            <a:endParaRPr lang="zh-CN" altLang="en-US"/>
          </a:p>
        </p:txBody>
      </p:sp>
      <p:graphicFrame>
        <p:nvGraphicFramePr>
          <p:cNvPr id="199799" name="Object 119"/>
          <p:cNvGraphicFramePr>
            <a:graphicFrameLocks noChangeAspect="1"/>
          </p:cNvGraphicFramePr>
          <p:nvPr/>
        </p:nvGraphicFramePr>
        <p:xfrm>
          <a:off x="5459413" y="0"/>
          <a:ext cx="933450" cy="619125"/>
        </p:xfrm>
        <a:graphic>
          <a:graphicData uri="http://schemas.openxmlformats.org/presentationml/2006/ole">
            <p:oleObj spid="_x0000_s25604" name="公式" r:id="rId25" imgW="622030" imgH="406224" progId="Equation.3">
              <p:embed/>
            </p:oleObj>
          </a:graphicData>
        </a:graphic>
      </p:graphicFrame>
      <p:graphicFrame>
        <p:nvGraphicFramePr>
          <p:cNvPr id="199800" name="Object 120"/>
          <p:cNvGraphicFramePr>
            <a:graphicFrameLocks noChangeAspect="1"/>
          </p:cNvGraphicFramePr>
          <p:nvPr/>
        </p:nvGraphicFramePr>
        <p:xfrm>
          <a:off x="6076950" y="2671763"/>
          <a:ext cx="823913" cy="315912"/>
        </p:xfrm>
        <a:graphic>
          <a:graphicData uri="http://schemas.openxmlformats.org/presentationml/2006/ole">
            <p:oleObj spid="_x0000_s25605" name="公式" r:id="rId26" imgW="571252" imgH="215806" progId="Equation.3">
              <p:embed/>
            </p:oleObj>
          </a:graphicData>
        </a:graphic>
      </p:graphicFrame>
      <p:graphicFrame>
        <p:nvGraphicFramePr>
          <p:cNvPr id="199801" name="Object 121"/>
          <p:cNvGraphicFramePr>
            <a:graphicFrameLocks noChangeAspect="1"/>
          </p:cNvGraphicFramePr>
          <p:nvPr/>
        </p:nvGraphicFramePr>
        <p:xfrm>
          <a:off x="7802563" y="2659063"/>
          <a:ext cx="842962" cy="317500"/>
        </p:xfrm>
        <a:graphic>
          <a:graphicData uri="http://schemas.openxmlformats.org/presentationml/2006/ole">
            <p:oleObj spid="_x0000_s25606" name="公式" r:id="rId27" imgW="583693" imgH="215713" progId="Equation.3">
              <p:embed/>
            </p:oleObj>
          </a:graphicData>
        </a:graphic>
      </p:graphicFrame>
      <p:sp>
        <p:nvSpPr>
          <p:cNvPr id="199802" name="Line 122"/>
          <p:cNvSpPr>
            <a:spLocks noChangeShapeType="1"/>
          </p:cNvSpPr>
          <p:nvPr/>
        </p:nvSpPr>
        <p:spPr bwMode="auto">
          <a:xfrm flipV="1">
            <a:off x="4854575" y="284163"/>
            <a:ext cx="563563" cy="322262"/>
          </a:xfrm>
          <a:prstGeom prst="line">
            <a:avLst/>
          </a:prstGeom>
          <a:noFill/>
          <a:ln w="12700">
            <a:solidFill>
              <a:srgbClr val="FF0000"/>
            </a:solidFill>
            <a:prstDash val="lgDash"/>
            <a:round/>
            <a:headEnd/>
            <a:tailEnd type="triangle" w="med" len="med"/>
          </a:ln>
        </p:spPr>
        <p:txBody>
          <a:bodyPr/>
          <a:lstStyle/>
          <a:p>
            <a:endParaRPr lang="zh-CN" altLang="en-US"/>
          </a:p>
        </p:txBody>
      </p:sp>
      <p:sp>
        <p:nvSpPr>
          <p:cNvPr id="199803" name="Line 123"/>
          <p:cNvSpPr>
            <a:spLocks noChangeShapeType="1"/>
          </p:cNvSpPr>
          <p:nvPr/>
        </p:nvSpPr>
        <p:spPr bwMode="auto">
          <a:xfrm flipV="1">
            <a:off x="4894263" y="727075"/>
            <a:ext cx="1452562" cy="927100"/>
          </a:xfrm>
          <a:prstGeom prst="line">
            <a:avLst/>
          </a:prstGeom>
          <a:noFill/>
          <a:ln w="12700">
            <a:solidFill>
              <a:srgbClr val="FF0000"/>
            </a:solidFill>
            <a:prstDash val="lgDash"/>
            <a:round/>
            <a:headEnd/>
            <a:tailEnd type="triangle" w="med" len="med"/>
          </a:ln>
        </p:spPr>
        <p:txBody>
          <a:bodyPr/>
          <a:lstStyle/>
          <a:p>
            <a:endParaRPr lang="zh-CN" altLang="en-US"/>
          </a:p>
        </p:txBody>
      </p:sp>
      <p:graphicFrame>
        <p:nvGraphicFramePr>
          <p:cNvPr id="199804" name="Object 124"/>
          <p:cNvGraphicFramePr>
            <a:graphicFrameLocks noChangeAspect="1"/>
          </p:cNvGraphicFramePr>
          <p:nvPr/>
        </p:nvGraphicFramePr>
        <p:xfrm>
          <a:off x="6389688" y="444500"/>
          <a:ext cx="914400" cy="619125"/>
        </p:xfrm>
        <a:graphic>
          <a:graphicData uri="http://schemas.openxmlformats.org/presentationml/2006/ole">
            <p:oleObj spid="_x0000_s25607" name="公式" r:id="rId28" imgW="609336" imgH="406224" progId="Equation.3">
              <p:embed/>
            </p:oleObj>
          </a:graphicData>
        </a:graphic>
      </p:graphicFrame>
      <p:sp>
        <p:nvSpPr>
          <p:cNvPr id="199807" name="Oval 127"/>
          <p:cNvSpPr>
            <a:spLocks noChangeArrowheads="1"/>
          </p:cNvSpPr>
          <p:nvPr/>
        </p:nvSpPr>
        <p:spPr bwMode="auto">
          <a:xfrm>
            <a:off x="5851525" y="1239838"/>
            <a:ext cx="107950" cy="107950"/>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199808" name="Line 128"/>
          <p:cNvSpPr>
            <a:spLocks noChangeShapeType="1"/>
          </p:cNvSpPr>
          <p:nvPr/>
        </p:nvSpPr>
        <p:spPr bwMode="auto">
          <a:xfrm flipH="1">
            <a:off x="3967163" y="1292225"/>
            <a:ext cx="1936750"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199809" name="Object 129"/>
          <p:cNvGraphicFramePr>
            <a:graphicFrameLocks noChangeAspect="1"/>
          </p:cNvGraphicFramePr>
          <p:nvPr/>
        </p:nvGraphicFramePr>
        <p:xfrm>
          <a:off x="3848100" y="1566863"/>
          <a:ext cx="381000" cy="330200"/>
        </p:xfrm>
        <a:graphic>
          <a:graphicData uri="http://schemas.openxmlformats.org/presentationml/2006/ole">
            <p:oleObj spid="_x0000_s25608" name="公式" r:id="rId29" imgW="253780" imgH="215713" progId="Equation.3">
              <p:embed/>
            </p:oleObj>
          </a:graphicData>
        </a:graphic>
      </p:graphicFrame>
      <p:graphicFrame>
        <p:nvGraphicFramePr>
          <p:cNvPr id="199810" name="Object 130"/>
          <p:cNvGraphicFramePr>
            <a:graphicFrameLocks noChangeAspect="1"/>
          </p:cNvGraphicFramePr>
          <p:nvPr/>
        </p:nvGraphicFramePr>
        <p:xfrm>
          <a:off x="5670550" y="3227388"/>
          <a:ext cx="419100" cy="330200"/>
        </p:xfrm>
        <a:graphic>
          <a:graphicData uri="http://schemas.openxmlformats.org/presentationml/2006/ole">
            <p:oleObj spid="_x0000_s25609" name="公式" r:id="rId30" imgW="279279" imgH="215806" progId="Equation.3">
              <p:embed/>
            </p:oleObj>
          </a:graphicData>
        </a:graphic>
      </p:graphicFrame>
      <p:sp>
        <p:nvSpPr>
          <p:cNvPr id="199811" name="Line 131"/>
          <p:cNvSpPr>
            <a:spLocks noChangeShapeType="1"/>
          </p:cNvSpPr>
          <p:nvPr/>
        </p:nvSpPr>
        <p:spPr bwMode="auto">
          <a:xfrm>
            <a:off x="5781675" y="2205038"/>
            <a:ext cx="0" cy="1022350"/>
          </a:xfrm>
          <a:prstGeom prst="line">
            <a:avLst/>
          </a:prstGeom>
          <a:noFill/>
          <a:ln w="12700">
            <a:solidFill>
              <a:srgbClr val="339966"/>
            </a:solidFill>
            <a:prstDash val="lgDash"/>
            <a:round/>
            <a:headEnd/>
            <a:tailEnd/>
          </a:ln>
        </p:spPr>
        <p:txBody>
          <a:bodyPr/>
          <a:lstStyle/>
          <a:p>
            <a:endParaRPr lang="zh-CN" altLang="en-US"/>
          </a:p>
        </p:txBody>
      </p:sp>
      <p:graphicFrame>
        <p:nvGraphicFramePr>
          <p:cNvPr id="199812" name="Object 132"/>
          <p:cNvGraphicFramePr>
            <a:graphicFrameLocks noChangeAspect="1"/>
          </p:cNvGraphicFramePr>
          <p:nvPr/>
        </p:nvGraphicFramePr>
        <p:xfrm>
          <a:off x="5975350" y="1050925"/>
          <a:ext cx="304800" cy="309563"/>
        </p:xfrm>
        <a:graphic>
          <a:graphicData uri="http://schemas.openxmlformats.org/presentationml/2006/ole">
            <p:oleObj spid="_x0000_s25610" name="公式" r:id="rId31" imgW="203024" imgH="203024" progId="Equation.3">
              <p:embed/>
            </p:oleObj>
          </a:graphicData>
        </a:graphic>
      </p:graphicFrame>
      <p:sp>
        <p:nvSpPr>
          <p:cNvPr id="199813" name="Oval 133"/>
          <p:cNvSpPr>
            <a:spLocks noChangeArrowheads="1"/>
          </p:cNvSpPr>
          <p:nvPr/>
        </p:nvSpPr>
        <p:spPr bwMode="auto">
          <a:xfrm>
            <a:off x="5716588" y="2165350"/>
            <a:ext cx="107950" cy="107950"/>
          </a:xfrm>
          <a:prstGeom prst="ellipse">
            <a:avLst/>
          </a:prstGeom>
          <a:solidFill>
            <a:schemeClr val="tx1"/>
          </a:solidFill>
          <a:ln w="12700" algn="ctr">
            <a:solidFill>
              <a:schemeClr val="tx1"/>
            </a:solidFill>
            <a:round/>
            <a:headEnd/>
            <a:tailEnd/>
          </a:ln>
        </p:spPr>
        <p:txBody>
          <a:bodyPr wrap="none" anchor="ctr"/>
          <a:lstStyle/>
          <a:p>
            <a:endParaRPr lang="zh-CN" altLang="en-US"/>
          </a:p>
        </p:txBody>
      </p:sp>
      <p:graphicFrame>
        <p:nvGraphicFramePr>
          <p:cNvPr id="199814" name="Object 134"/>
          <p:cNvGraphicFramePr>
            <a:graphicFrameLocks noChangeAspect="1"/>
          </p:cNvGraphicFramePr>
          <p:nvPr/>
        </p:nvGraphicFramePr>
        <p:xfrm>
          <a:off x="5338763" y="2155825"/>
          <a:ext cx="361950" cy="346075"/>
        </p:xfrm>
        <a:graphic>
          <a:graphicData uri="http://schemas.openxmlformats.org/presentationml/2006/ole">
            <p:oleObj spid="_x0000_s25611" name="公式" r:id="rId32" imgW="215713" imgH="203024" progId="Equation.3">
              <p:embed/>
            </p:oleObj>
          </a:graphicData>
        </a:graphic>
      </p:graphicFrame>
      <p:sp>
        <p:nvSpPr>
          <p:cNvPr id="199815" name="Line 135"/>
          <p:cNvSpPr>
            <a:spLocks noChangeShapeType="1"/>
          </p:cNvSpPr>
          <p:nvPr/>
        </p:nvSpPr>
        <p:spPr bwMode="auto">
          <a:xfrm flipH="1">
            <a:off x="3927475" y="2219325"/>
            <a:ext cx="1855788" cy="0"/>
          </a:xfrm>
          <a:prstGeom prst="line">
            <a:avLst/>
          </a:prstGeom>
          <a:noFill/>
          <a:ln w="12700">
            <a:solidFill>
              <a:srgbClr val="339966"/>
            </a:solidFill>
            <a:prstDash val="lgDash"/>
            <a:round/>
            <a:headEnd/>
            <a:tailEnd/>
          </a:ln>
        </p:spPr>
        <p:txBody>
          <a:bodyPr/>
          <a:lstStyle/>
          <a:p>
            <a:endParaRPr lang="zh-CN" altLang="en-US"/>
          </a:p>
        </p:txBody>
      </p:sp>
      <p:sp>
        <p:nvSpPr>
          <p:cNvPr id="199816" name="Line 136"/>
          <p:cNvSpPr>
            <a:spLocks noChangeShapeType="1"/>
          </p:cNvSpPr>
          <p:nvPr/>
        </p:nvSpPr>
        <p:spPr bwMode="auto">
          <a:xfrm>
            <a:off x="4249738" y="1292225"/>
            <a:ext cx="0" cy="927100"/>
          </a:xfrm>
          <a:prstGeom prst="line">
            <a:avLst/>
          </a:prstGeom>
          <a:noFill/>
          <a:ln w="12700">
            <a:solidFill>
              <a:schemeClr val="tx1"/>
            </a:solidFill>
            <a:round/>
            <a:headEnd type="triangle" w="med" len="med"/>
            <a:tailEnd type="triangle" w="med" len="med"/>
          </a:ln>
        </p:spPr>
        <p:txBody>
          <a:bodyPr/>
          <a:lstStyle/>
          <a:p>
            <a:endParaRPr lang="zh-CN" altLang="en-US"/>
          </a:p>
        </p:txBody>
      </p:sp>
      <p:sp>
        <p:nvSpPr>
          <p:cNvPr id="199817" name="Line 137"/>
          <p:cNvSpPr>
            <a:spLocks noChangeShapeType="1"/>
          </p:cNvSpPr>
          <p:nvPr/>
        </p:nvSpPr>
        <p:spPr bwMode="auto">
          <a:xfrm>
            <a:off x="5930900" y="1292225"/>
            <a:ext cx="0" cy="1935163"/>
          </a:xfrm>
          <a:prstGeom prst="line">
            <a:avLst/>
          </a:prstGeom>
          <a:noFill/>
          <a:ln w="12700">
            <a:solidFill>
              <a:srgbClr val="339966"/>
            </a:solidFill>
            <a:prstDash val="lgDash"/>
            <a:round/>
            <a:headEnd/>
            <a:tailEnd/>
          </a:ln>
        </p:spPr>
        <p:txBody>
          <a:bodyPr/>
          <a:lstStyle/>
          <a:p>
            <a:endParaRPr lang="zh-CN" altLang="en-US"/>
          </a:p>
        </p:txBody>
      </p:sp>
      <p:sp>
        <p:nvSpPr>
          <p:cNvPr id="199818" name="Line 138"/>
          <p:cNvSpPr>
            <a:spLocks noChangeShapeType="1"/>
          </p:cNvSpPr>
          <p:nvPr/>
        </p:nvSpPr>
        <p:spPr bwMode="auto">
          <a:xfrm>
            <a:off x="5499100" y="3106738"/>
            <a:ext cx="282575" cy="0"/>
          </a:xfrm>
          <a:prstGeom prst="line">
            <a:avLst/>
          </a:prstGeom>
          <a:noFill/>
          <a:ln w="12700">
            <a:solidFill>
              <a:schemeClr val="tx1"/>
            </a:solidFill>
            <a:round/>
            <a:headEnd/>
            <a:tailEnd type="triangle" w="med" len="med"/>
          </a:ln>
        </p:spPr>
        <p:txBody>
          <a:bodyPr/>
          <a:lstStyle/>
          <a:p>
            <a:endParaRPr lang="zh-CN" altLang="en-US"/>
          </a:p>
        </p:txBody>
      </p:sp>
      <p:sp>
        <p:nvSpPr>
          <p:cNvPr id="199819" name="Line 139"/>
          <p:cNvSpPr>
            <a:spLocks noChangeShapeType="1"/>
          </p:cNvSpPr>
          <p:nvPr/>
        </p:nvSpPr>
        <p:spPr bwMode="auto">
          <a:xfrm flipH="1">
            <a:off x="5942013" y="3106738"/>
            <a:ext cx="242887" cy="0"/>
          </a:xfrm>
          <a:prstGeom prst="line">
            <a:avLst/>
          </a:prstGeom>
          <a:noFill/>
          <a:ln w="12700">
            <a:solidFill>
              <a:schemeClr val="tx1"/>
            </a:solidFill>
            <a:round/>
            <a:headEnd/>
            <a:tailEnd type="triangle" w="med" len="med"/>
          </a:ln>
        </p:spPr>
        <p:txBody>
          <a:bodyPr/>
          <a:lstStyle/>
          <a:p>
            <a:endParaRPr lang="zh-CN" altLang="en-US"/>
          </a:p>
        </p:txBody>
      </p:sp>
      <p:sp>
        <p:nvSpPr>
          <p:cNvPr id="199820" name="Text Box 140"/>
          <p:cNvSpPr txBox="1">
            <a:spLocks noChangeArrowheads="1"/>
          </p:cNvSpPr>
          <p:nvPr/>
        </p:nvSpPr>
        <p:spPr bwMode="auto">
          <a:xfrm>
            <a:off x="95250" y="5467350"/>
            <a:ext cx="8872538" cy="12017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此时电路中除了直流量，还有交流量作用的结果；工作点沿</a:t>
            </a:r>
            <a:r>
              <a:rPr lang="en-US" altLang="zh-CN" sz="2400" b="1"/>
              <a:t>V-I</a:t>
            </a:r>
            <a:r>
              <a:rPr lang="zh-CN" altLang="en-US" sz="2400" b="1"/>
              <a:t>特性曲线，在</a:t>
            </a:r>
            <a:r>
              <a:rPr lang="en-US" altLang="zh-CN" sz="2400" b="1"/>
              <a:t>Q</a:t>
            </a:r>
            <a:r>
              <a:rPr lang="zh-CN" altLang="en-US" sz="2400" b="1"/>
              <a:t>附近小范围内变化，可把二极管</a:t>
            </a:r>
            <a:r>
              <a:rPr lang="en-US" altLang="zh-CN" sz="2400" b="1"/>
              <a:t>V-I</a:t>
            </a:r>
            <a:r>
              <a:rPr lang="zh-CN" altLang="en-US" sz="2400" b="1"/>
              <a:t>特性曲线近似为一条线性直线处理。</a:t>
            </a:r>
          </a:p>
        </p:txBody>
      </p:sp>
      <p:graphicFrame>
        <p:nvGraphicFramePr>
          <p:cNvPr id="199821" name="Object 141"/>
          <p:cNvGraphicFramePr>
            <a:graphicFrameLocks noChangeAspect="1"/>
          </p:cNvGraphicFramePr>
          <p:nvPr/>
        </p:nvGraphicFramePr>
        <p:xfrm>
          <a:off x="755650" y="4521200"/>
          <a:ext cx="2643188" cy="923925"/>
        </p:xfrm>
        <a:graphic>
          <a:graphicData uri="http://schemas.openxmlformats.org/presentationml/2006/ole">
            <p:oleObj spid="_x0000_s25612" name="公式" r:id="rId33" imgW="1155199" imgH="406224"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9729"/>
                                        </p:tgtEl>
                                        <p:attrNameLst>
                                          <p:attrName>style.visibility</p:attrName>
                                        </p:attrNameLst>
                                      </p:cBhvr>
                                      <p:to>
                                        <p:strVal val="visible"/>
                                      </p:to>
                                    </p:set>
                                    <p:animEffect transition="in" filter="blinds(horizontal)">
                                      <p:cBhvr>
                                        <p:cTn id="17" dur="500"/>
                                        <p:tgtEl>
                                          <p:spTgt spid="199729"/>
                                        </p:tgtEl>
                                      </p:cBhvr>
                                    </p:animEffect>
                                  </p:childTnLst>
                                  <p:subTnLst>
                                    <p:audio>
                                      <p:cMediaNode>
                                        <p:cTn display="0" masterRel="sameClick">
                                          <p:stCondLst>
                                            <p:cond evt="begin" delay="0">
                                              <p:tn val="15"/>
                                            </p:cond>
                                          </p:stCondLst>
                                          <p:endCondLst>
                                            <p:cond evt="onStopAudio" delay="0">
                                              <p:tgtEl>
                                                <p:sldTgt/>
                                              </p:tgtEl>
                                            </p:cond>
                                          </p:endCondLst>
                                        </p:cTn>
                                        <p:tgtEl>
                                          <p:sndTgt r:embed="rId5" name="chimes.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builtIn="1"/>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9787"/>
                                        </p:tgtEl>
                                        <p:attrNameLst>
                                          <p:attrName>style.visibility</p:attrName>
                                        </p:attrNameLst>
                                      </p:cBhvr>
                                      <p:to>
                                        <p:strVal val="visible"/>
                                      </p:to>
                                    </p:set>
                                    <p:animEffect transition="in" filter="blinds(horizontal)">
                                      <p:cBhvr>
                                        <p:cTn id="27" dur="500"/>
                                        <p:tgtEl>
                                          <p:spTgt spid="199787"/>
                                        </p:tgtEl>
                                      </p:cBhvr>
                                    </p:animEffect>
                                  </p:childTnLst>
                                  <p:subTnLst>
                                    <p:audio>
                                      <p:cMediaNode>
                                        <p:cTn display="0" masterRel="sameClick">
                                          <p:stCondLst>
                                            <p:cond evt="begin" delay="0">
                                              <p:tn val="25"/>
                                            </p:cond>
                                          </p:stCondLst>
                                          <p:endCondLst>
                                            <p:cond evt="onStopAudio" delay="0">
                                              <p:tgtEl>
                                                <p:sldTgt/>
                                              </p:tgtEl>
                                            </p:cond>
                                          </p:endCondLst>
                                        </p:cTn>
                                        <p:tgtEl>
                                          <p:sndTgt r:embed="rId5" name="chimes.wav" builtIn="1"/>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9821"/>
                                        </p:tgtEl>
                                        <p:attrNameLst>
                                          <p:attrName>style.visibility</p:attrName>
                                        </p:attrNameLst>
                                      </p:cBhvr>
                                      <p:to>
                                        <p:strVal val="visible"/>
                                      </p:to>
                                    </p:set>
                                    <p:animEffect transition="in" filter="blinds(horizontal)">
                                      <p:cBhvr>
                                        <p:cTn id="32" dur="500"/>
                                        <p:tgtEl>
                                          <p:spTgt spid="199821"/>
                                        </p:tgtEl>
                                      </p:cBhvr>
                                    </p:animEffect>
                                  </p:childTnLst>
                                  <p:subTnLst>
                                    <p:audio>
                                      <p:cMediaNode>
                                        <p:cTn display="0" masterRel="sameClick">
                                          <p:stCondLst>
                                            <p:cond evt="begin" delay="0">
                                              <p:tn val="30"/>
                                            </p:cond>
                                          </p:stCondLst>
                                          <p:endCondLst>
                                            <p:cond evt="onStopAudio" delay="0">
                                              <p:tgtEl>
                                                <p:sldTgt/>
                                              </p:tgtEl>
                                            </p:cond>
                                          </p:endCondLst>
                                        </p:cTn>
                                        <p:tgtEl>
                                          <p:sndTgt r:embed="rId5" name="chimes.wav" builtIn="1"/>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9789"/>
                                        </p:tgtEl>
                                        <p:attrNameLst>
                                          <p:attrName>style.visibility</p:attrName>
                                        </p:attrNameLst>
                                      </p:cBhvr>
                                      <p:to>
                                        <p:strVal val="visible"/>
                                      </p:to>
                                    </p:set>
                                    <p:animEffect transition="in" filter="blinds(horizontal)">
                                      <p:cBhvr>
                                        <p:cTn id="37" dur="500"/>
                                        <p:tgtEl>
                                          <p:spTgt spid="199789"/>
                                        </p:tgtEl>
                                      </p:cBhvr>
                                    </p:animEffect>
                                  </p:childTnLst>
                                  <p:subTnLst>
                                    <p:audio>
                                      <p:cMediaNode>
                                        <p:cTn display="0" masterRel="sameClick">
                                          <p:stCondLst>
                                            <p:cond evt="begin" delay="0">
                                              <p:tn val="35"/>
                                            </p:cond>
                                          </p:stCondLst>
                                          <p:endCondLst>
                                            <p:cond evt="onStopAudio" delay="0">
                                              <p:tgtEl>
                                                <p:sldTgt/>
                                              </p:tgtEl>
                                            </p:cond>
                                          </p:endCondLst>
                                        </p:cTn>
                                        <p:tgtEl>
                                          <p:sndTgt r:embed="rId5" name="chimes.wav" builtIn="1"/>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9794"/>
                                        </p:tgtEl>
                                        <p:attrNameLst>
                                          <p:attrName>style.visibility</p:attrName>
                                        </p:attrNameLst>
                                      </p:cBhvr>
                                      <p:to>
                                        <p:strVal val="visible"/>
                                      </p:to>
                                    </p:set>
                                    <p:animEffect transition="in" filter="blinds(horizontal)">
                                      <p:cBhvr>
                                        <p:cTn id="42" dur="500"/>
                                        <p:tgtEl>
                                          <p:spTgt spid="199794"/>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builtIn="1"/>
                                        </p:tgtEl>
                                      </p:cMediaNode>
                                    </p:audio>
                                  </p:subTnLst>
                                </p:cTn>
                              </p:par>
                              <p:par>
                                <p:cTn id="43" presetID="3" presetClass="entr" presetSubtype="10" fill="hold" grpId="0" nodeType="withEffect">
                                  <p:stCondLst>
                                    <p:cond delay="0"/>
                                  </p:stCondLst>
                                  <p:childTnLst>
                                    <p:set>
                                      <p:cBhvr>
                                        <p:cTn id="44" dur="1" fill="hold">
                                          <p:stCondLst>
                                            <p:cond delay="0"/>
                                          </p:stCondLst>
                                        </p:cTn>
                                        <p:tgtEl>
                                          <p:spTgt spid="199791"/>
                                        </p:tgtEl>
                                        <p:attrNameLst>
                                          <p:attrName>style.visibility</p:attrName>
                                        </p:attrNameLst>
                                      </p:cBhvr>
                                      <p:to>
                                        <p:strVal val="visible"/>
                                      </p:to>
                                    </p:set>
                                    <p:animEffect transition="in" filter="blinds(horizontal)">
                                      <p:cBhvr>
                                        <p:cTn id="45" dur="500"/>
                                        <p:tgtEl>
                                          <p:spTgt spid="199791"/>
                                        </p:tgtEl>
                                      </p:cBhvr>
                                    </p:animEffect>
                                  </p:childTnLst>
                                  <p:subTnLst>
                                    <p:audio>
                                      <p:cMediaNode>
                                        <p:cTn display="0" masterRel="sameClick">
                                          <p:stCondLst>
                                            <p:cond evt="begin" delay="0">
                                              <p:tn val="43"/>
                                            </p:cond>
                                          </p:stCondLst>
                                          <p:endCondLst>
                                            <p:cond evt="onStopAudio" delay="0">
                                              <p:tgtEl>
                                                <p:sldTgt/>
                                              </p:tgtEl>
                                            </p:cond>
                                          </p:endCondLst>
                                        </p:cTn>
                                        <p:tgtEl>
                                          <p:sndTgt r:embed="rId4" name="camera.wav" builtIn="1"/>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199801"/>
                                        </p:tgtEl>
                                        <p:attrNameLst>
                                          <p:attrName>style.visibility</p:attrName>
                                        </p:attrNameLst>
                                      </p:cBhvr>
                                      <p:to>
                                        <p:strVal val="visible"/>
                                      </p:to>
                                    </p:set>
                                    <p:animEffect transition="in" filter="blinds(horizontal)">
                                      <p:cBhvr>
                                        <p:cTn id="50" dur="500"/>
                                        <p:tgtEl>
                                          <p:spTgt spid="199801"/>
                                        </p:tgtEl>
                                      </p:cBhvr>
                                    </p:animEffect>
                                  </p:childTnLst>
                                  <p:subTnLst>
                                    <p:audio>
                                      <p:cMediaNode>
                                        <p:cTn display="0" masterRel="sameClick">
                                          <p:stCondLst>
                                            <p:cond evt="begin" delay="0">
                                              <p:tn val="48"/>
                                            </p:cond>
                                          </p:stCondLst>
                                          <p:endCondLst>
                                            <p:cond evt="onStopAudio" delay="0">
                                              <p:tgtEl>
                                                <p:sldTgt/>
                                              </p:tgtEl>
                                            </p:cond>
                                          </p:endCondLst>
                                        </p:cTn>
                                        <p:tgtEl>
                                          <p:sndTgt r:embed="rId5" name="chimes.wav" builtIn="1"/>
                                        </p:tgtEl>
                                      </p:cMediaNode>
                                    </p:audio>
                                  </p:subTnLst>
                                </p:cTn>
                              </p:par>
                              <p:par>
                                <p:cTn id="51" presetID="3" presetClass="entr" presetSubtype="10" fill="hold" grpId="0" nodeType="withEffect">
                                  <p:stCondLst>
                                    <p:cond delay="0"/>
                                  </p:stCondLst>
                                  <p:childTnLst>
                                    <p:set>
                                      <p:cBhvr>
                                        <p:cTn id="52" dur="1" fill="hold">
                                          <p:stCondLst>
                                            <p:cond delay="0"/>
                                          </p:stCondLst>
                                        </p:cTn>
                                        <p:tgtEl>
                                          <p:spTgt spid="199802"/>
                                        </p:tgtEl>
                                        <p:attrNameLst>
                                          <p:attrName>style.visibility</p:attrName>
                                        </p:attrNameLst>
                                      </p:cBhvr>
                                      <p:to>
                                        <p:strVal val="visible"/>
                                      </p:to>
                                    </p:set>
                                    <p:animEffect transition="in" filter="blinds(horizontal)">
                                      <p:cBhvr>
                                        <p:cTn id="53" dur="500"/>
                                        <p:tgtEl>
                                          <p:spTgt spid="199802"/>
                                        </p:tgtEl>
                                      </p:cBhvr>
                                    </p:animEffect>
                                  </p:childTnLst>
                                  <p:subTnLst>
                                    <p:audio>
                                      <p:cMediaNode>
                                        <p:cTn display="0" masterRel="sameClick">
                                          <p:stCondLst>
                                            <p:cond evt="begin" delay="0">
                                              <p:tn val="51"/>
                                            </p:cond>
                                          </p:stCondLst>
                                          <p:endCondLst>
                                            <p:cond evt="onStopAudio" delay="0">
                                              <p:tgtEl>
                                                <p:sldTgt/>
                                              </p:tgtEl>
                                            </p:cond>
                                          </p:endCondLst>
                                        </p:cTn>
                                        <p:tgtEl>
                                          <p:sndTgt r:embed="rId5" name="chimes.wav" builtIn="1"/>
                                        </p:tgtEl>
                                      </p:cMediaNode>
                                    </p:audio>
                                  </p:subTnLst>
                                </p:cTn>
                              </p:par>
                              <p:par>
                                <p:cTn id="54" presetID="3" presetClass="entr" presetSubtype="10" fill="hold" nodeType="withEffect">
                                  <p:stCondLst>
                                    <p:cond delay="0"/>
                                  </p:stCondLst>
                                  <p:childTnLst>
                                    <p:set>
                                      <p:cBhvr>
                                        <p:cTn id="55" dur="1" fill="hold">
                                          <p:stCondLst>
                                            <p:cond delay="0"/>
                                          </p:stCondLst>
                                        </p:cTn>
                                        <p:tgtEl>
                                          <p:spTgt spid="199799"/>
                                        </p:tgtEl>
                                        <p:attrNameLst>
                                          <p:attrName>style.visibility</p:attrName>
                                        </p:attrNameLst>
                                      </p:cBhvr>
                                      <p:to>
                                        <p:strVal val="visible"/>
                                      </p:to>
                                    </p:set>
                                    <p:animEffect transition="in" filter="blinds(horizontal)">
                                      <p:cBhvr>
                                        <p:cTn id="56" dur="500"/>
                                        <p:tgtEl>
                                          <p:spTgt spid="199799"/>
                                        </p:tgtEl>
                                      </p:cBhvr>
                                    </p:animEffect>
                                  </p:childTnLst>
                                  <p:subTnLst>
                                    <p:audio>
                                      <p:cMediaNode>
                                        <p:cTn display="0" masterRel="sameClick">
                                          <p:stCondLst>
                                            <p:cond evt="begin" delay="0">
                                              <p:tn val="54"/>
                                            </p:cond>
                                          </p:stCondLst>
                                          <p:endCondLst>
                                            <p:cond evt="onStopAudio" delay="0">
                                              <p:tgtEl>
                                                <p:sldTgt/>
                                              </p:tgtEl>
                                            </p:cond>
                                          </p:endCondLst>
                                        </p:cTn>
                                        <p:tgtEl>
                                          <p:sndTgt r:embed="rId5" name="chimes.wav" builtIn="1"/>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199800"/>
                                        </p:tgtEl>
                                        <p:attrNameLst>
                                          <p:attrName>style.visibility</p:attrName>
                                        </p:attrNameLst>
                                      </p:cBhvr>
                                      <p:to>
                                        <p:strVal val="visible"/>
                                      </p:to>
                                    </p:set>
                                    <p:animEffect transition="in" filter="blinds(horizontal)">
                                      <p:cBhvr>
                                        <p:cTn id="61" dur="500"/>
                                        <p:tgtEl>
                                          <p:spTgt spid="199800"/>
                                        </p:tgtEl>
                                      </p:cBhvr>
                                    </p:animEffect>
                                  </p:childTnLst>
                                  <p:subTnLst>
                                    <p:audio>
                                      <p:cMediaNode>
                                        <p:cTn display="0" masterRel="sameClick">
                                          <p:stCondLst>
                                            <p:cond evt="begin" delay="0">
                                              <p:tn val="59"/>
                                            </p:cond>
                                          </p:stCondLst>
                                          <p:endCondLst>
                                            <p:cond evt="onStopAudio" delay="0">
                                              <p:tgtEl>
                                                <p:sldTgt/>
                                              </p:tgtEl>
                                            </p:cond>
                                          </p:endCondLst>
                                        </p:cTn>
                                        <p:tgtEl>
                                          <p:sndTgt r:embed="rId5" name="chimes.wav" builtIn="1"/>
                                        </p:tgtEl>
                                      </p:cMediaNode>
                                    </p:audio>
                                  </p:subTnLst>
                                </p:cTn>
                              </p:par>
                              <p:par>
                                <p:cTn id="62" presetID="3" presetClass="entr" presetSubtype="10" fill="hold" grpId="0" nodeType="withEffect">
                                  <p:stCondLst>
                                    <p:cond delay="0"/>
                                  </p:stCondLst>
                                  <p:childTnLst>
                                    <p:set>
                                      <p:cBhvr>
                                        <p:cTn id="63" dur="1" fill="hold">
                                          <p:stCondLst>
                                            <p:cond delay="0"/>
                                          </p:stCondLst>
                                        </p:cTn>
                                        <p:tgtEl>
                                          <p:spTgt spid="199803"/>
                                        </p:tgtEl>
                                        <p:attrNameLst>
                                          <p:attrName>style.visibility</p:attrName>
                                        </p:attrNameLst>
                                      </p:cBhvr>
                                      <p:to>
                                        <p:strVal val="visible"/>
                                      </p:to>
                                    </p:set>
                                    <p:animEffect transition="in" filter="blinds(horizontal)">
                                      <p:cBhvr>
                                        <p:cTn id="64" dur="500"/>
                                        <p:tgtEl>
                                          <p:spTgt spid="199803"/>
                                        </p:tgtEl>
                                      </p:cBhvr>
                                    </p:animEffect>
                                  </p:childTnLst>
                                  <p:subTnLst>
                                    <p:audio>
                                      <p:cMediaNode>
                                        <p:cTn display="0" masterRel="sameClick">
                                          <p:stCondLst>
                                            <p:cond evt="begin" delay="0">
                                              <p:tn val="62"/>
                                            </p:cond>
                                          </p:stCondLst>
                                          <p:endCondLst>
                                            <p:cond evt="onStopAudio" delay="0">
                                              <p:tgtEl>
                                                <p:sldTgt/>
                                              </p:tgtEl>
                                            </p:cond>
                                          </p:endCondLst>
                                        </p:cTn>
                                        <p:tgtEl>
                                          <p:sndTgt r:embed="rId5" name="chimes.wav" builtIn="1"/>
                                        </p:tgtEl>
                                      </p:cMediaNode>
                                    </p:audio>
                                  </p:subTnLst>
                                </p:cTn>
                              </p:par>
                              <p:par>
                                <p:cTn id="65" presetID="3" presetClass="entr" presetSubtype="10" fill="hold" nodeType="withEffect">
                                  <p:stCondLst>
                                    <p:cond delay="0"/>
                                  </p:stCondLst>
                                  <p:childTnLst>
                                    <p:set>
                                      <p:cBhvr>
                                        <p:cTn id="66" dur="1" fill="hold">
                                          <p:stCondLst>
                                            <p:cond delay="0"/>
                                          </p:stCondLst>
                                        </p:cTn>
                                        <p:tgtEl>
                                          <p:spTgt spid="199804"/>
                                        </p:tgtEl>
                                        <p:attrNameLst>
                                          <p:attrName>style.visibility</p:attrName>
                                        </p:attrNameLst>
                                      </p:cBhvr>
                                      <p:to>
                                        <p:strVal val="visible"/>
                                      </p:to>
                                    </p:set>
                                    <p:animEffect transition="in" filter="blinds(horizontal)">
                                      <p:cBhvr>
                                        <p:cTn id="67" dur="500"/>
                                        <p:tgtEl>
                                          <p:spTgt spid="199804"/>
                                        </p:tgtEl>
                                      </p:cBhvr>
                                    </p:animEffect>
                                  </p:childTnLst>
                                  <p:subTnLst>
                                    <p:audio>
                                      <p:cMediaNode>
                                        <p:cTn display="0" masterRel="sameClick">
                                          <p:stCondLst>
                                            <p:cond evt="begin" delay="0">
                                              <p:tn val="65"/>
                                            </p:cond>
                                          </p:stCondLst>
                                          <p:endCondLst>
                                            <p:cond evt="onStopAudio" delay="0">
                                              <p:tgtEl>
                                                <p:sldTgt/>
                                              </p:tgtEl>
                                            </p:cond>
                                          </p:endCondLst>
                                        </p:cTn>
                                        <p:tgtEl>
                                          <p:sndTgt r:embed="rId5" name="chimes.wav" builtIn="1"/>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99807"/>
                                        </p:tgtEl>
                                        <p:attrNameLst>
                                          <p:attrName>style.visibility</p:attrName>
                                        </p:attrNameLst>
                                      </p:cBhvr>
                                      <p:to>
                                        <p:strVal val="visible"/>
                                      </p:to>
                                    </p:set>
                                    <p:animEffect transition="in" filter="blinds(horizontal)">
                                      <p:cBhvr>
                                        <p:cTn id="72" dur="500"/>
                                        <p:tgtEl>
                                          <p:spTgt spid="199807"/>
                                        </p:tgtEl>
                                      </p:cBhvr>
                                    </p:animEffect>
                                  </p:childTnLst>
                                  <p:subTnLst>
                                    <p:audio>
                                      <p:cMediaNode>
                                        <p:cTn display="0" masterRel="sameClick">
                                          <p:stCondLst>
                                            <p:cond evt="begin" delay="0">
                                              <p:tn val="70"/>
                                            </p:cond>
                                          </p:stCondLst>
                                          <p:endCondLst>
                                            <p:cond evt="onStopAudio" delay="0">
                                              <p:tgtEl>
                                                <p:sldTgt/>
                                              </p:tgtEl>
                                            </p:cond>
                                          </p:endCondLst>
                                        </p:cTn>
                                        <p:tgtEl>
                                          <p:sndTgt r:embed="rId4" name="camera.wav" builtIn="1"/>
                                        </p:tgtEl>
                                      </p:cMediaNode>
                                    </p:audio>
                                  </p:subTnLst>
                                </p:cTn>
                              </p:par>
                              <p:par>
                                <p:cTn id="73" presetID="3" presetClass="entr" presetSubtype="10" fill="hold" nodeType="withEffect">
                                  <p:stCondLst>
                                    <p:cond delay="0"/>
                                  </p:stCondLst>
                                  <p:childTnLst>
                                    <p:set>
                                      <p:cBhvr>
                                        <p:cTn id="74" dur="1" fill="hold">
                                          <p:stCondLst>
                                            <p:cond delay="0"/>
                                          </p:stCondLst>
                                        </p:cTn>
                                        <p:tgtEl>
                                          <p:spTgt spid="199812"/>
                                        </p:tgtEl>
                                        <p:attrNameLst>
                                          <p:attrName>style.visibility</p:attrName>
                                        </p:attrNameLst>
                                      </p:cBhvr>
                                      <p:to>
                                        <p:strVal val="visible"/>
                                      </p:to>
                                    </p:set>
                                    <p:animEffect transition="in" filter="blinds(horizontal)">
                                      <p:cBhvr>
                                        <p:cTn id="75" dur="500"/>
                                        <p:tgtEl>
                                          <p:spTgt spid="199812"/>
                                        </p:tgtEl>
                                      </p:cBhvr>
                                    </p:animEffect>
                                  </p:childTnLst>
                                  <p:subTnLst>
                                    <p:audio>
                                      <p:cMediaNode>
                                        <p:cTn display="0" masterRel="sameClick">
                                          <p:stCondLst>
                                            <p:cond evt="begin" delay="0">
                                              <p:tn val="73"/>
                                            </p:cond>
                                          </p:stCondLst>
                                          <p:endCondLst>
                                            <p:cond evt="onStopAudio" delay="0">
                                              <p:tgtEl>
                                                <p:sldTgt/>
                                              </p:tgtEl>
                                            </p:cond>
                                          </p:endCondLst>
                                        </p:cTn>
                                        <p:tgtEl>
                                          <p:sndTgt r:embed="rId4" name="camera.wav" builtIn="1"/>
                                        </p:tgtEl>
                                      </p:cMediaNode>
                                    </p:audio>
                                  </p:subTnLst>
                                </p:cTn>
                              </p:par>
                              <p:par>
                                <p:cTn id="76" presetID="3" presetClass="entr" presetSubtype="10" fill="hold" grpId="0" nodeType="withEffect">
                                  <p:stCondLst>
                                    <p:cond delay="0"/>
                                  </p:stCondLst>
                                  <p:childTnLst>
                                    <p:set>
                                      <p:cBhvr>
                                        <p:cTn id="77" dur="1" fill="hold">
                                          <p:stCondLst>
                                            <p:cond delay="0"/>
                                          </p:stCondLst>
                                        </p:cTn>
                                        <p:tgtEl>
                                          <p:spTgt spid="199813"/>
                                        </p:tgtEl>
                                        <p:attrNameLst>
                                          <p:attrName>style.visibility</p:attrName>
                                        </p:attrNameLst>
                                      </p:cBhvr>
                                      <p:to>
                                        <p:strVal val="visible"/>
                                      </p:to>
                                    </p:set>
                                    <p:animEffect transition="in" filter="blinds(horizontal)">
                                      <p:cBhvr>
                                        <p:cTn id="78" dur="500"/>
                                        <p:tgtEl>
                                          <p:spTgt spid="199813"/>
                                        </p:tgtEl>
                                      </p:cBhvr>
                                    </p:animEffect>
                                  </p:childTnLst>
                                  <p:subTnLst>
                                    <p:audio>
                                      <p:cMediaNode>
                                        <p:cTn display="0" masterRel="sameClick">
                                          <p:stCondLst>
                                            <p:cond evt="begin" delay="0">
                                              <p:tn val="76"/>
                                            </p:cond>
                                          </p:stCondLst>
                                          <p:endCondLst>
                                            <p:cond evt="onStopAudio" delay="0">
                                              <p:tgtEl>
                                                <p:sldTgt/>
                                              </p:tgtEl>
                                            </p:cond>
                                          </p:endCondLst>
                                        </p:cTn>
                                        <p:tgtEl>
                                          <p:sndTgt r:embed="rId4" name="camera.wav" builtIn="1"/>
                                        </p:tgtEl>
                                      </p:cMediaNode>
                                    </p:audio>
                                  </p:subTnLst>
                                </p:cTn>
                              </p:par>
                              <p:par>
                                <p:cTn id="79" presetID="3" presetClass="entr" presetSubtype="10" fill="hold" nodeType="withEffect">
                                  <p:stCondLst>
                                    <p:cond delay="0"/>
                                  </p:stCondLst>
                                  <p:childTnLst>
                                    <p:set>
                                      <p:cBhvr>
                                        <p:cTn id="80" dur="1" fill="hold">
                                          <p:stCondLst>
                                            <p:cond delay="0"/>
                                          </p:stCondLst>
                                        </p:cTn>
                                        <p:tgtEl>
                                          <p:spTgt spid="199814"/>
                                        </p:tgtEl>
                                        <p:attrNameLst>
                                          <p:attrName>style.visibility</p:attrName>
                                        </p:attrNameLst>
                                      </p:cBhvr>
                                      <p:to>
                                        <p:strVal val="visible"/>
                                      </p:to>
                                    </p:set>
                                    <p:animEffect transition="in" filter="blinds(horizontal)">
                                      <p:cBhvr>
                                        <p:cTn id="81" dur="500"/>
                                        <p:tgtEl>
                                          <p:spTgt spid="199814"/>
                                        </p:tgtEl>
                                      </p:cBhvr>
                                    </p:animEffect>
                                  </p:childTnLst>
                                  <p:subTnLst>
                                    <p:audio>
                                      <p:cMediaNode>
                                        <p:cTn display="0" masterRel="sameClick">
                                          <p:stCondLst>
                                            <p:cond evt="begin" delay="0">
                                              <p:tn val="79"/>
                                            </p:cond>
                                          </p:stCondLst>
                                          <p:endCondLst>
                                            <p:cond evt="onStopAudio" delay="0">
                                              <p:tgtEl>
                                                <p:sldTgt/>
                                              </p:tgtEl>
                                            </p:cond>
                                          </p:endCondLst>
                                        </p:cTn>
                                        <p:tgtEl>
                                          <p:sndTgt r:embed="rId4" name="camera.wav" builtIn="1"/>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99808"/>
                                        </p:tgtEl>
                                        <p:attrNameLst>
                                          <p:attrName>style.visibility</p:attrName>
                                        </p:attrNameLst>
                                      </p:cBhvr>
                                      <p:to>
                                        <p:strVal val="visible"/>
                                      </p:to>
                                    </p:set>
                                    <p:animEffect transition="in" filter="blinds(horizontal)">
                                      <p:cBhvr>
                                        <p:cTn id="86" dur="500"/>
                                        <p:tgtEl>
                                          <p:spTgt spid="199808"/>
                                        </p:tgtEl>
                                      </p:cBhvr>
                                    </p:animEffect>
                                  </p:childTnLst>
                                  <p:subTnLst>
                                    <p:audio>
                                      <p:cMediaNode>
                                        <p:cTn display="0" masterRel="sameClick">
                                          <p:stCondLst>
                                            <p:cond evt="begin" delay="0">
                                              <p:tn val="84"/>
                                            </p:cond>
                                          </p:stCondLst>
                                          <p:endCondLst>
                                            <p:cond evt="onStopAudio" delay="0">
                                              <p:tgtEl>
                                                <p:sldTgt/>
                                              </p:tgtEl>
                                            </p:cond>
                                          </p:endCondLst>
                                        </p:cTn>
                                        <p:tgtEl>
                                          <p:sndTgt r:embed="rId5" name="chimes.wav" builtIn="1"/>
                                        </p:tgtEl>
                                      </p:cMediaNode>
                                    </p:audio>
                                  </p:subTnLst>
                                </p:cTn>
                              </p:par>
                              <p:par>
                                <p:cTn id="87" presetID="3" presetClass="entr" presetSubtype="10" fill="hold" grpId="0" nodeType="withEffect">
                                  <p:stCondLst>
                                    <p:cond delay="0"/>
                                  </p:stCondLst>
                                  <p:childTnLst>
                                    <p:set>
                                      <p:cBhvr>
                                        <p:cTn id="88" dur="1" fill="hold">
                                          <p:stCondLst>
                                            <p:cond delay="0"/>
                                          </p:stCondLst>
                                        </p:cTn>
                                        <p:tgtEl>
                                          <p:spTgt spid="199815"/>
                                        </p:tgtEl>
                                        <p:attrNameLst>
                                          <p:attrName>style.visibility</p:attrName>
                                        </p:attrNameLst>
                                      </p:cBhvr>
                                      <p:to>
                                        <p:strVal val="visible"/>
                                      </p:to>
                                    </p:set>
                                    <p:animEffect transition="in" filter="blinds(horizontal)">
                                      <p:cBhvr>
                                        <p:cTn id="89" dur="500"/>
                                        <p:tgtEl>
                                          <p:spTgt spid="199815"/>
                                        </p:tgtEl>
                                      </p:cBhvr>
                                    </p:animEffect>
                                  </p:childTnLst>
                                  <p:subTnLst>
                                    <p:audio>
                                      <p:cMediaNode>
                                        <p:cTn display="0" masterRel="sameClick">
                                          <p:stCondLst>
                                            <p:cond evt="begin" delay="0">
                                              <p:tn val="87"/>
                                            </p:cond>
                                          </p:stCondLst>
                                          <p:endCondLst>
                                            <p:cond evt="onStopAudio" delay="0">
                                              <p:tgtEl>
                                                <p:sldTgt/>
                                              </p:tgtEl>
                                            </p:cond>
                                          </p:endCondLst>
                                        </p:cTn>
                                        <p:tgtEl>
                                          <p:sndTgt r:embed="rId5" name="chimes.wav" builtIn="1"/>
                                        </p:tgtEl>
                                      </p:cMediaNode>
                                    </p:audio>
                                  </p:subTnLst>
                                </p:cTn>
                              </p:par>
                              <p:par>
                                <p:cTn id="90" presetID="3" presetClass="entr" presetSubtype="10" fill="hold" grpId="0" nodeType="withEffect">
                                  <p:stCondLst>
                                    <p:cond delay="0"/>
                                  </p:stCondLst>
                                  <p:childTnLst>
                                    <p:set>
                                      <p:cBhvr>
                                        <p:cTn id="91" dur="1" fill="hold">
                                          <p:stCondLst>
                                            <p:cond delay="0"/>
                                          </p:stCondLst>
                                        </p:cTn>
                                        <p:tgtEl>
                                          <p:spTgt spid="199816"/>
                                        </p:tgtEl>
                                        <p:attrNameLst>
                                          <p:attrName>style.visibility</p:attrName>
                                        </p:attrNameLst>
                                      </p:cBhvr>
                                      <p:to>
                                        <p:strVal val="visible"/>
                                      </p:to>
                                    </p:set>
                                    <p:animEffect transition="in" filter="blinds(horizontal)">
                                      <p:cBhvr>
                                        <p:cTn id="92" dur="500"/>
                                        <p:tgtEl>
                                          <p:spTgt spid="199816"/>
                                        </p:tgtEl>
                                      </p:cBhvr>
                                    </p:animEffect>
                                  </p:childTnLst>
                                  <p:subTnLst>
                                    <p:audio>
                                      <p:cMediaNode>
                                        <p:cTn display="0" masterRel="sameClick">
                                          <p:stCondLst>
                                            <p:cond evt="begin" delay="0">
                                              <p:tn val="90"/>
                                            </p:cond>
                                          </p:stCondLst>
                                          <p:endCondLst>
                                            <p:cond evt="onStopAudio" delay="0">
                                              <p:tgtEl>
                                                <p:sldTgt/>
                                              </p:tgtEl>
                                            </p:cond>
                                          </p:endCondLst>
                                        </p:cTn>
                                        <p:tgtEl>
                                          <p:sndTgt r:embed="rId5" name="chimes.wav" builtIn="1"/>
                                        </p:tgtEl>
                                      </p:cMediaNode>
                                    </p:audio>
                                  </p:subTnLst>
                                </p:cTn>
                              </p:par>
                              <p:par>
                                <p:cTn id="93" presetID="3" presetClass="entr" presetSubtype="10" fill="hold" nodeType="withEffect">
                                  <p:stCondLst>
                                    <p:cond delay="0"/>
                                  </p:stCondLst>
                                  <p:childTnLst>
                                    <p:set>
                                      <p:cBhvr>
                                        <p:cTn id="94" dur="1" fill="hold">
                                          <p:stCondLst>
                                            <p:cond delay="0"/>
                                          </p:stCondLst>
                                        </p:cTn>
                                        <p:tgtEl>
                                          <p:spTgt spid="199809"/>
                                        </p:tgtEl>
                                        <p:attrNameLst>
                                          <p:attrName>style.visibility</p:attrName>
                                        </p:attrNameLst>
                                      </p:cBhvr>
                                      <p:to>
                                        <p:strVal val="visible"/>
                                      </p:to>
                                    </p:set>
                                    <p:animEffect transition="in" filter="blinds(horizontal)">
                                      <p:cBhvr>
                                        <p:cTn id="95" dur="500"/>
                                        <p:tgtEl>
                                          <p:spTgt spid="199809"/>
                                        </p:tgtEl>
                                      </p:cBhvr>
                                    </p:animEffect>
                                  </p:childTnLst>
                                  <p:subTnLst>
                                    <p:audio>
                                      <p:cMediaNode>
                                        <p:cTn display="0" masterRel="sameClick">
                                          <p:stCondLst>
                                            <p:cond evt="begin" delay="0">
                                              <p:tn val="93"/>
                                            </p:cond>
                                          </p:stCondLst>
                                          <p:endCondLst>
                                            <p:cond evt="onStopAudio" delay="0">
                                              <p:tgtEl>
                                                <p:sldTgt/>
                                              </p:tgtEl>
                                            </p:cond>
                                          </p:endCondLst>
                                        </p:cTn>
                                        <p:tgtEl>
                                          <p:sndTgt r:embed="rId5" name="chimes.wav" builtIn="1"/>
                                        </p:tgtEl>
                                      </p:cMediaNode>
                                    </p:audio>
                                  </p:sub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99811"/>
                                        </p:tgtEl>
                                        <p:attrNameLst>
                                          <p:attrName>style.visibility</p:attrName>
                                        </p:attrNameLst>
                                      </p:cBhvr>
                                      <p:to>
                                        <p:strVal val="visible"/>
                                      </p:to>
                                    </p:set>
                                    <p:animEffect transition="in" filter="blinds(horizontal)">
                                      <p:cBhvr>
                                        <p:cTn id="100" dur="500"/>
                                        <p:tgtEl>
                                          <p:spTgt spid="199811"/>
                                        </p:tgtEl>
                                      </p:cBhvr>
                                    </p:animEffect>
                                  </p:childTnLst>
                                  <p:subTnLst>
                                    <p:audio>
                                      <p:cMediaNode>
                                        <p:cTn display="0" masterRel="sameClick">
                                          <p:stCondLst>
                                            <p:cond evt="begin" delay="0">
                                              <p:tn val="98"/>
                                            </p:cond>
                                          </p:stCondLst>
                                          <p:endCondLst>
                                            <p:cond evt="onStopAudio" delay="0">
                                              <p:tgtEl>
                                                <p:sldTgt/>
                                              </p:tgtEl>
                                            </p:cond>
                                          </p:endCondLst>
                                        </p:cTn>
                                        <p:tgtEl>
                                          <p:sndTgt r:embed="rId5" name="chimes.wav" builtIn="1"/>
                                        </p:tgtEl>
                                      </p:cMediaNode>
                                    </p:audio>
                                  </p:subTnLst>
                                </p:cTn>
                              </p:par>
                              <p:par>
                                <p:cTn id="101" presetID="3" presetClass="entr" presetSubtype="10" fill="hold" grpId="0" nodeType="withEffect">
                                  <p:stCondLst>
                                    <p:cond delay="0"/>
                                  </p:stCondLst>
                                  <p:childTnLst>
                                    <p:set>
                                      <p:cBhvr>
                                        <p:cTn id="102" dur="1" fill="hold">
                                          <p:stCondLst>
                                            <p:cond delay="0"/>
                                          </p:stCondLst>
                                        </p:cTn>
                                        <p:tgtEl>
                                          <p:spTgt spid="199818"/>
                                        </p:tgtEl>
                                        <p:attrNameLst>
                                          <p:attrName>style.visibility</p:attrName>
                                        </p:attrNameLst>
                                      </p:cBhvr>
                                      <p:to>
                                        <p:strVal val="visible"/>
                                      </p:to>
                                    </p:set>
                                    <p:animEffect transition="in" filter="blinds(horizontal)">
                                      <p:cBhvr>
                                        <p:cTn id="103" dur="500"/>
                                        <p:tgtEl>
                                          <p:spTgt spid="199818"/>
                                        </p:tgtEl>
                                      </p:cBhvr>
                                    </p:animEffect>
                                  </p:childTnLst>
                                  <p:subTnLst>
                                    <p:audio>
                                      <p:cMediaNode>
                                        <p:cTn display="0" masterRel="sameClick">
                                          <p:stCondLst>
                                            <p:cond evt="begin" delay="0">
                                              <p:tn val="101"/>
                                            </p:cond>
                                          </p:stCondLst>
                                          <p:endCondLst>
                                            <p:cond evt="onStopAudio" delay="0">
                                              <p:tgtEl>
                                                <p:sldTgt/>
                                              </p:tgtEl>
                                            </p:cond>
                                          </p:endCondLst>
                                        </p:cTn>
                                        <p:tgtEl>
                                          <p:sndTgt r:embed="rId5" name="chimes.wav" builtIn="1"/>
                                        </p:tgtEl>
                                      </p:cMediaNode>
                                    </p:audio>
                                  </p:subTnLst>
                                </p:cTn>
                              </p:par>
                              <p:par>
                                <p:cTn id="104" presetID="3" presetClass="entr" presetSubtype="10" fill="hold" grpId="0" nodeType="withEffect">
                                  <p:stCondLst>
                                    <p:cond delay="0"/>
                                  </p:stCondLst>
                                  <p:childTnLst>
                                    <p:set>
                                      <p:cBhvr>
                                        <p:cTn id="105" dur="1" fill="hold">
                                          <p:stCondLst>
                                            <p:cond delay="0"/>
                                          </p:stCondLst>
                                        </p:cTn>
                                        <p:tgtEl>
                                          <p:spTgt spid="199817"/>
                                        </p:tgtEl>
                                        <p:attrNameLst>
                                          <p:attrName>style.visibility</p:attrName>
                                        </p:attrNameLst>
                                      </p:cBhvr>
                                      <p:to>
                                        <p:strVal val="visible"/>
                                      </p:to>
                                    </p:set>
                                    <p:animEffect transition="in" filter="blinds(horizontal)">
                                      <p:cBhvr>
                                        <p:cTn id="106" dur="500"/>
                                        <p:tgtEl>
                                          <p:spTgt spid="199817"/>
                                        </p:tgtEl>
                                      </p:cBhvr>
                                    </p:animEffect>
                                  </p:childTnLst>
                                  <p:subTnLst>
                                    <p:audio>
                                      <p:cMediaNode>
                                        <p:cTn display="0" masterRel="sameClick">
                                          <p:stCondLst>
                                            <p:cond evt="begin" delay="0">
                                              <p:tn val="104"/>
                                            </p:cond>
                                          </p:stCondLst>
                                          <p:endCondLst>
                                            <p:cond evt="onStopAudio" delay="0">
                                              <p:tgtEl>
                                                <p:sldTgt/>
                                              </p:tgtEl>
                                            </p:cond>
                                          </p:endCondLst>
                                        </p:cTn>
                                        <p:tgtEl>
                                          <p:sndTgt r:embed="rId5" name="chimes.wav" builtIn="1"/>
                                        </p:tgtEl>
                                      </p:cMediaNode>
                                    </p:audio>
                                  </p:subTnLst>
                                </p:cTn>
                              </p:par>
                              <p:par>
                                <p:cTn id="107" presetID="3" presetClass="entr" presetSubtype="10" fill="hold" grpId="0" nodeType="withEffect">
                                  <p:stCondLst>
                                    <p:cond delay="0"/>
                                  </p:stCondLst>
                                  <p:childTnLst>
                                    <p:set>
                                      <p:cBhvr>
                                        <p:cTn id="108" dur="1" fill="hold">
                                          <p:stCondLst>
                                            <p:cond delay="0"/>
                                          </p:stCondLst>
                                        </p:cTn>
                                        <p:tgtEl>
                                          <p:spTgt spid="199819"/>
                                        </p:tgtEl>
                                        <p:attrNameLst>
                                          <p:attrName>style.visibility</p:attrName>
                                        </p:attrNameLst>
                                      </p:cBhvr>
                                      <p:to>
                                        <p:strVal val="visible"/>
                                      </p:to>
                                    </p:set>
                                    <p:animEffect transition="in" filter="blinds(horizontal)">
                                      <p:cBhvr>
                                        <p:cTn id="109" dur="500"/>
                                        <p:tgtEl>
                                          <p:spTgt spid="199819"/>
                                        </p:tgtEl>
                                      </p:cBhvr>
                                    </p:animEffect>
                                  </p:childTnLst>
                                  <p:subTnLst>
                                    <p:audio>
                                      <p:cMediaNode>
                                        <p:cTn display="0" masterRel="sameClick">
                                          <p:stCondLst>
                                            <p:cond evt="begin" delay="0">
                                              <p:tn val="107"/>
                                            </p:cond>
                                          </p:stCondLst>
                                          <p:endCondLst>
                                            <p:cond evt="onStopAudio" delay="0">
                                              <p:tgtEl>
                                                <p:sldTgt/>
                                              </p:tgtEl>
                                            </p:cond>
                                          </p:endCondLst>
                                        </p:cTn>
                                        <p:tgtEl>
                                          <p:sndTgt r:embed="rId5" name="chimes.wav" builtIn="1"/>
                                        </p:tgtEl>
                                      </p:cMediaNode>
                                    </p:audio>
                                  </p:subTnLst>
                                </p:cTn>
                              </p:par>
                              <p:par>
                                <p:cTn id="110" presetID="3" presetClass="entr" presetSubtype="10" fill="hold" nodeType="withEffect">
                                  <p:stCondLst>
                                    <p:cond delay="0"/>
                                  </p:stCondLst>
                                  <p:childTnLst>
                                    <p:set>
                                      <p:cBhvr>
                                        <p:cTn id="111" dur="1" fill="hold">
                                          <p:stCondLst>
                                            <p:cond delay="0"/>
                                          </p:stCondLst>
                                        </p:cTn>
                                        <p:tgtEl>
                                          <p:spTgt spid="199810"/>
                                        </p:tgtEl>
                                        <p:attrNameLst>
                                          <p:attrName>style.visibility</p:attrName>
                                        </p:attrNameLst>
                                      </p:cBhvr>
                                      <p:to>
                                        <p:strVal val="visible"/>
                                      </p:to>
                                    </p:set>
                                    <p:animEffect transition="in" filter="blinds(horizontal)">
                                      <p:cBhvr>
                                        <p:cTn id="112" dur="500"/>
                                        <p:tgtEl>
                                          <p:spTgt spid="199810"/>
                                        </p:tgtEl>
                                      </p:cBhvr>
                                    </p:animEffect>
                                  </p:childTnLst>
                                  <p:subTnLst>
                                    <p:audio>
                                      <p:cMediaNode>
                                        <p:cTn display="0" masterRel="sameClick">
                                          <p:stCondLst>
                                            <p:cond evt="begin" delay="0">
                                              <p:tn val="110"/>
                                            </p:cond>
                                          </p:stCondLst>
                                          <p:endCondLst>
                                            <p:cond evt="onStopAudio" delay="0">
                                              <p:tgtEl>
                                                <p:sldTgt/>
                                              </p:tgtEl>
                                            </p:cond>
                                          </p:endCondLst>
                                        </p:cTn>
                                        <p:tgtEl>
                                          <p:sndTgt r:embed="rId5" name="chimes.wav" builtIn="1"/>
                                        </p:tgtEl>
                                      </p:cMediaNode>
                                    </p:audio>
                                  </p:sub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199820"/>
                                        </p:tgtEl>
                                        <p:attrNameLst>
                                          <p:attrName>style.visibility</p:attrName>
                                        </p:attrNameLst>
                                      </p:cBhvr>
                                      <p:to>
                                        <p:strVal val="visible"/>
                                      </p:to>
                                    </p:set>
                                    <p:animEffect transition="in" filter="blinds(horizontal)">
                                      <p:cBhvr>
                                        <p:cTn id="117" dur="500"/>
                                        <p:tgtEl>
                                          <p:spTgt spid="199820"/>
                                        </p:tgtEl>
                                      </p:cBhvr>
                                    </p:animEffect>
                                  </p:childTnLst>
                                  <p:subTnLst>
                                    <p:audio>
                                      <p:cMediaNode>
                                        <p:cTn display="0" masterRel="sameClick">
                                          <p:stCondLst>
                                            <p:cond evt="begin" delay="0">
                                              <p:tn val="115"/>
                                            </p:cond>
                                          </p:stCondLst>
                                          <p:endCondLst>
                                            <p:cond evt="onStopAudio" delay="0">
                                              <p:tgtEl>
                                                <p:sldTgt/>
                                              </p:tgtEl>
                                            </p:cond>
                                          </p:endCondLst>
                                        </p:cTn>
                                        <p:tgtEl>
                                          <p:sndTgt r:embed="rId5"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29" grpId="0" animBg="1"/>
      <p:bldP spid="199791" grpId="0" animBg="1"/>
      <p:bldP spid="199794" grpId="0" animBg="1"/>
      <p:bldP spid="199802" grpId="0" animBg="1"/>
      <p:bldP spid="199803" grpId="0" animBg="1"/>
      <p:bldP spid="199807" grpId="0" animBg="1"/>
      <p:bldP spid="199808" grpId="0" animBg="1"/>
      <p:bldP spid="199811" grpId="0" animBg="1"/>
      <p:bldP spid="199813" grpId="0" animBg="1"/>
      <p:bldP spid="199815" grpId="0" animBg="1"/>
      <p:bldP spid="199816" grpId="0" animBg="1"/>
      <p:bldP spid="199817" grpId="0" animBg="1"/>
      <p:bldP spid="199818" grpId="0" animBg="1"/>
      <p:bldP spid="199819" grpId="0" animBg="1"/>
      <p:bldP spid="19982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6308725" y="549275"/>
            <a:ext cx="2509838" cy="2663825"/>
            <a:chOff x="2018" y="845"/>
            <a:chExt cx="1581" cy="1678"/>
          </a:xfrm>
        </p:grpSpPr>
        <p:sp>
          <p:nvSpPr>
            <p:cNvPr id="26669" name="Line 7"/>
            <p:cNvSpPr>
              <a:spLocks noChangeShapeType="1"/>
            </p:cNvSpPr>
            <p:nvPr/>
          </p:nvSpPr>
          <p:spPr bwMode="auto">
            <a:xfrm>
              <a:off x="2018" y="2297"/>
              <a:ext cx="1304" cy="0"/>
            </a:xfrm>
            <a:prstGeom prst="line">
              <a:avLst/>
            </a:prstGeom>
            <a:noFill/>
            <a:ln w="19050">
              <a:solidFill>
                <a:schemeClr val="tx1"/>
              </a:solidFill>
              <a:round/>
              <a:headEnd/>
              <a:tailEnd type="triangle" w="sm" len="lg"/>
            </a:ln>
          </p:spPr>
          <p:txBody>
            <a:bodyPr wrap="none" anchor="ctr"/>
            <a:lstStyle/>
            <a:p>
              <a:endParaRPr lang="zh-CN" altLang="en-US"/>
            </a:p>
          </p:txBody>
        </p:sp>
        <p:sp>
          <p:nvSpPr>
            <p:cNvPr id="26670" name="Line 8"/>
            <p:cNvSpPr>
              <a:spLocks noChangeShapeType="1"/>
            </p:cNvSpPr>
            <p:nvPr/>
          </p:nvSpPr>
          <p:spPr bwMode="auto">
            <a:xfrm flipH="1" flipV="1">
              <a:off x="2687" y="1069"/>
              <a:ext cx="2" cy="1228"/>
            </a:xfrm>
            <a:prstGeom prst="line">
              <a:avLst/>
            </a:prstGeom>
            <a:noFill/>
            <a:ln w="19050">
              <a:solidFill>
                <a:schemeClr val="tx1"/>
              </a:solidFill>
              <a:round/>
              <a:headEnd/>
              <a:tailEnd type="triangle" w="sm" len="lg"/>
            </a:ln>
          </p:spPr>
          <p:txBody>
            <a:bodyPr wrap="none" anchor="ctr"/>
            <a:lstStyle/>
            <a:p>
              <a:endParaRPr lang="zh-CN" altLang="en-US"/>
            </a:p>
          </p:txBody>
        </p:sp>
        <p:sp>
          <p:nvSpPr>
            <p:cNvPr id="26671" name="Text Box 9"/>
            <p:cNvSpPr txBox="1">
              <a:spLocks noChangeArrowheads="1"/>
            </p:cNvSpPr>
            <p:nvPr/>
          </p:nvSpPr>
          <p:spPr bwMode="auto">
            <a:xfrm>
              <a:off x="3198" y="2235"/>
              <a:ext cx="401" cy="288"/>
            </a:xfrm>
            <a:prstGeom prst="rect">
              <a:avLst/>
            </a:prstGeom>
            <a:noFill/>
            <a:ln w="9525">
              <a:noFill/>
              <a:miter lim="800000"/>
              <a:headEnd/>
              <a:tailEnd/>
            </a:ln>
          </p:spPr>
          <p:txBody>
            <a:bodyPr>
              <a:spAutoFit/>
            </a:bodyPr>
            <a:lstStyle/>
            <a:p>
              <a:r>
                <a:rPr lang="en-US" altLang="zh-CN" sz="2400" i="1"/>
                <a:t>v</a:t>
              </a:r>
              <a:r>
                <a:rPr lang="en-US" altLang="zh-CN" sz="2400" baseline="-30000"/>
                <a:t>D</a:t>
              </a:r>
            </a:p>
          </p:txBody>
        </p:sp>
        <p:sp>
          <p:nvSpPr>
            <p:cNvPr id="26672" name="Text Box 10"/>
            <p:cNvSpPr txBox="1">
              <a:spLocks noChangeArrowheads="1"/>
            </p:cNvSpPr>
            <p:nvPr/>
          </p:nvSpPr>
          <p:spPr bwMode="auto">
            <a:xfrm>
              <a:off x="2426" y="845"/>
              <a:ext cx="263" cy="288"/>
            </a:xfrm>
            <a:prstGeom prst="rect">
              <a:avLst/>
            </a:prstGeom>
            <a:noFill/>
            <a:ln w="9525">
              <a:noFill/>
              <a:miter lim="800000"/>
              <a:headEnd/>
              <a:tailEnd/>
            </a:ln>
          </p:spPr>
          <p:txBody>
            <a:bodyPr wrap="none">
              <a:spAutoFit/>
            </a:bodyPr>
            <a:lstStyle/>
            <a:p>
              <a:r>
                <a:rPr lang="en-US" altLang="zh-CN" sz="2400" i="1"/>
                <a:t>i</a:t>
              </a:r>
              <a:r>
                <a:rPr lang="en-US" altLang="zh-CN" sz="2400" baseline="-30000"/>
                <a:t>D</a:t>
              </a:r>
            </a:p>
          </p:txBody>
        </p:sp>
        <p:sp>
          <p:nvSpPr>
            <p:cNvPr id="26673" name="Freeform 11"/>
            <p:cNvSpPr>
              <a:spLocks/>
            </p:cNvSpPr>
            <p:nvPr/>
          </p:nvSpPr>
          <p:spPr bwMode="auto">
            <a:xfrm>
              <a:off x="2868" y="1118"/>
              <a:ext cx="272" cy="1179"/>
            </a:xfrm>
            <a:custGeom>
              <a:avLst/>
              <a:gdLst>
                <a:gd name="T0" fmla="*/ 0 w 324"/>
                <a:gd name="T1" fmla="*/ 1898 h 1089"/>
                <a:gd name="T2" fmla="*/ 27 w 324"/>
                <a:gd name="T3" fmla="*/ 1818 h 1089"/>
                <a:gd name="T4" fmla="*/ 54 w 324"/>
                <a:gd name="T5" fmla="*/ 1581 h 1089"/>
                <a:gd name="T6" fmla="*/ 79 w 324"/>
                <a:gd name="T7" fmla="*/ 1030 h 1089"/>
                <a:gd name="T8" fmla="*/ 93 w 324"/>
                <a:gd name="T9" fmla="*/ 396 h 1089"/>
                <a:gd name="T10" fmla="*/ 93 w 324"/>
                <a:gd name="T11" fmla="*/ 0 h 1089"/>
                <a:gd name="T12" fmla="*/ 0 60000 65536"/>
                <a:gd name="T13" fmla="*/ 0 60000 65536"/>
                <a:gd name="T14" fmla="*/ 0 60000 65536"/>
                <a:gd name="T15" fmla="*/ 0 60000 65536"/>
                <a:gd name="T16" fmla="*/ 0 60000 65536"/>
                <a:gd name="T17" fmla="*/ 0 60000 65536"/>
                <a:gd name="T18" fmla="*/ 0 w 324"/>
                <a:gd name="T19" fmla="*/ 0 h 1089"/>
                <a:gd name="T20" fmla="*/ 324 w 324"/>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324" h="1089">
                  <a:moveTo>
                    <a:pt x="0" y="1089"/>
                  </a:moveTo>
                  <a:cubicBezTo>
                    <a:pt x="30" y="1081"/>
                    <a:pt x="61" y="1074"/>
                    <a:pt x="91" y="1044"/>
                  </a:cubicBezTo>
                  <a:cubicBezTo>
                    <a:pt x="121" y="1014"/>
                    <a:pt x="151" y="983"/>
                    <a:pt x="181" y="907"/>
                  </a:cubicBezTo>
                  <a:cubicBezTo>
                    <a:pt x="211" y="831"/>
                    <a:pt x="249" y="703"/>
                    <a:pt x="272" y="590"/>
                  </a:cubicBezTo>
                  <a:cubicBezTo>
                    <a:pt x="295" y="477"/>
                    <a:pt x="310" y="325"/>
                    <a:pt x="317" y="227"/>
                  </a:cubicBezTo>
                  <a:cubicBezTo>
                    <a:pt x="324" y="129"/>
                    <a:pt x="320" y="64"/>
                    <a:pt x="317" y="0"/>
                  </a:cubicBezTo>
                </a:path>
              </a:pathLst>
            </a:custGeom>
            <a:noFill/>
            <a:ln w="28575">
              <a:solidFill>
                <a:schemeClr val="tx1"/>
              </a:solidFill>
              <a:prstDash val="dash"/>
              <a:round/>
              <a:headEnd/>
              <a:tailEnd/>
            </a:ln>
          </p:spPr>
          <p:txBody>
            <a:bodyPr>
              <a:spAutoFit/>
            </a:bodyPr>
            <a:lstStyle/>
            <a:p>
              <a:endParaRPr lang="zh-CN" altLang="en-US"/>
            </a:p>
          </p:txBody>
        </p:sp>
      </p:grpSp>
      <p:grpSp>
        <p:nvGrpSpPr>
          <p:cNvPr id="3" name="Group 18"/>
          <p:cNvGrpSpPr>
            <a:grpSpLocks/>
          </p:cNvGrpSpPr>
          <p:nvPr/>
        </p:nvGrpSpPr>
        <p:grpSpPr bwMode="auto">
          <a:xfrm>
            <a:off x="7531100" y="1639888"/>
            <a:ext cx="649288" cy="519112"/>
            <a:chOff x="4285" y="1525"/>
            <a:chExt cx="409" cy="327"/>
          </a:xfrm>
        </p:grpSpPr>
        <p:sp>
          <p:nvSpPr>
            <p:cNvPr id="26667" name="Oval 12"/>
            <p:cNvSpPr>
              <a:spLocks noChangeArrowheads="1"/>
            </p:cNvSpPr>
            <p:nvPr/>
          </p:nvSpPr>
          <p:spPr bwMode="auto">
            <a:xfrm>
              <a:off x="4582" y="1706"/>
              <a:ext cx="45" cy="45"/>
            </a:xfrm>
            <a:prstGeom prst="ellipse">
              <a:avLst/>
            </a:prstGeom>
            <a:solidFill>
              <a:srgbClr val="FF0000"/>
            </a:solidFill>
            <a:ln w="9525">
              <a:solidFill>
                <a:srgbClr val="FF0000"/>
              </a:solidFill>
              <a:round/>
              <a:headEnd/>
              <a:tailEnd/>
            </a:ln>
          </p:spPr>
          <p:txBody>
            <a:bodyPr wrap="none" anchor="ctr">
              <a:spAutoFit/>
            </a:bodyPr>
            <a:lstStyle/>
            <a:p>
              <a:endParaRPr lang="zh-CN" altLang="en-US"/>
            </a:p>
          </p:txBody>
        </p:sp>
        <p:sp>
          <p:nvSpPr>
            <p:cNvPr id="26668" name="Text Box 14"/>
            <p:cNvSpPr txBox="1">
              <a:spLocks noChangeArrowheads="1"/>
            </p:cNvSpPr>
            <p:nvPr/>
          </p:nvSpPr>
          <p:spPr bwMode="auto">
            <a:xfrm>
              <a:off x="4285" y="1525"/>
              <a:ext cx="409" cy="327"/>
            </a:xfrm>
            <a:prstGeom prst="rect">
              <a:avLst/>
            </a:prstGeom>
            <a:noFill/>
            <a:ln w="9525">
              <a:noFill/>
              <a:miter lim="800000"/>
              <a:headEnd/>
              <a:tailEnd/>
            </a:ln>
          </p:spPr>
          <p:txBody>
            <a:bodyPr>
              <a:spAutoFit/>
            </a:bodyPr>
            <a:lstStyle/>
            <a:p>
              <a:pPr>
                <a:spcBef>
                  <a:spcPct val="50000"/>
                </a:spcBef>
              </a:pPr>
              <a:r>
                <a:rPr lang="en-US" altLang="zh-CN" sz="2800"/>
                <a:t>Q</a:t>
              </a:r>
            </a:p>
          </p:txBody>
        </p:sp>
      </p:grpSp>
      <p:sp>
        <p:nvSpPr>
          <p:cNvPr id="179219" name="Line 19"/>
          <p:cNvSpPr>
            <a:spLocks noChangeShapeType="1"/>
          </p:cNvSpPr>
          <p:nvPr/>
        </p:nvSpPr>
        <p:spPr bwMode="auto">
          <a:xfrm rot="300000" flipH="1">
            <a:off x="8037513" y="1350963"/>
            <a:ext cx="71437" cy="1152525"/>
          </a:xfrm>
          <a:prstGeom prst="line">
            <a:avLst/>
          </a:prstGeom>
          <a:noFill/>
          <a:ln w="28575">
            <a:solidFill>
              <a:srgbClr val="0000FF"/>
            </a:solidFill>
            <a:round/>
            <a:headEnd/>
            <a:tailEnd/>
          </a:ln>
        </p:spPr>
        <p:txBody>
          <a:bodyPr>
            <a:spAutoFit/>
          </a:bodyPr>
          <a:lstStyle/>
          <a:p>
            <a:endParaRPr lang="zh-CN" altLang="en-US"/>
          </a:p>
        </p:txBody>
      </p:sp>
      <p:sp>
        <p:nvSpPr>
          <p:cNvPr id="179233" name="Rectangle 33"/>
          <p:cNvSpPr>
            <a:spLocks noChangeArrowheads="1"/>
          </p:cNvSpPr>
          <p:nvPr/>
        </p:nvSpPr>
        <p:spPr bwMode="auto">
          <a:xfrm>
            <a:off x="1793875" y="412750"/>
            <a:ext cx="2159000" cy="457200"/>
          </a:xfrm>
          <a:prstGeom prst="rect">
            <a:avLst/>
          </a:prstGeom>
          <a:noFill/>
          <a:ln w="9525">
            <a:noFill/>
            <a:miter lim="800000"/>
            <a:headEnd/>
            <a:tailEnd/>
          </a:ln>
        </p:spPr>
        <p:txBody>
          <a:bodyPr>
            <a:spAutoFit/>
          </a:bodyPr>
          <a:lstStyle/>
          <a:p>
            <a:r>
              <a:rPr lang="zh-CN" altLang="en-US" sz="2400" b="1">
                <a:solidFill>
                  <a:srgbClr val="FF0000"/>
                </a:solidFill>
              </a:rPr>
              <a:t>电路模型</a:t>
            </a:r>
            <a:r>
              <a:rPr lang="en-US" altLang="zh-CN" sz="2400" b="1">
                <a:solidFill>
                  <a:srgbClr val="FF0000"/>
                </a:solidFill>
              </a:rPr>
              <a:t>:</a:t>
            </a:r>
          </a:p>
        </p:txBody>
      </p:sp>
      <p:grpSp>
        <p:nvGrpSpPr>
          <p:cNvPr id="4" name="Group 54"/>
          <p:cNvGrpSpPr>
            <a:grpSpLocks/>
          </p:cNvGrpSpPr>
          <p:nvPr/>
        </p:nvGrpSpPr>
        <p:grpSpPr bwMode="auto">
          <a:xfrm>
            <a:off x="3937000" y="452438"/>
            <a:ext cx="1679575" cy="1541462"/>
            <a:chOff x="839" y="1661"/>
            <a:chExt cx="1058" cy="971"/>
          </a:xfrm>
        </p:grpSpPr>
        <p:graphicFrame>
          <p:nvGraphicFramePr>
            <p:cNvPr id="26637" name="Object 13"/>
            <p:cNvGraphicFramePr>
              <a:graphicFrameLocks noChangeAspect="1"/>
            </p:cNvGraphicFramePr>
            <p:nvPr/>
          </p:nvGraphicFramePr>
          <p:xfrm>
            <a:off x="1164" y="1888"/>
            <a:ext cx="243" cy="219"/>
          </p:xfrm>
          <a:graphic>
            <a:graphicData uri="http://schemas.openxmlformats.org/presentationml/2006/ole">
              <p:oleObj spid="_x0000_s26637" name="Equation" r:id="rId7" imgW="253800" imgH="228600" progId="Equation.DSMT4">
                <p:embed/>
              </p:oleObj>
            </a:graphicData>
          </a:graphic>
        </p:graphicFrame>
        <p:graphicFrame>
          <p:nvGraphicFramePr>
            <p:cNvPr id="26638" name="Object 14"/>
            <p:cNvGraphicFramePr>
              <a:graphicFrameLocks noChangeAspect="1"/>
            </p:cNvGraphicFramePr>
            <p:nvPr/>
          </p:nvGraphicFramePr>
          <p:xfrm>
            <a:off x="939" y="2121"/>
            <a:ext cx="300" cy="246"/>
          </p:xfrm>
          <a:graphic>
            <a:graphicData uri="http://schemas.openxmlformats.org/presentationml/2006/ole">
              <p:oleObj spid="_x0000_s26638" name="Equation" r:id="rId8" imgW="279360" imgH="228600" progId="Equation.DSMT4">
                <p:embed/>
              </p:oleObj>
            </a:graphicData>
          </a:graphic>
        </p:graphicFrame>
        <p:sp>
          <p:nvSpPr>
            <p:cNvPr id="26657" name="Line 57"/>
            <p:cNvSpPr>
              <a:spLocks noChangeShapeType="1"/>
            </p:cNvSpPr>
            <p:nvPr/>
          </p:nvSpPr>
          <p:spPr bwMode="auto">
            <a:xfrm>
              <a:off x="1156" y="1797"/>
              <a:ext cx="454" cy="0"/>
            </a:xfrm>
            <a:prstGeom prst="line">
              <a:avLst/>
            </a:prstGeom>
            <a:noFill/>
            <a:ln w="19050">
              <a:solidFill>
                <a:schemeClr val="tx1"/>
              </a:solidFill>
              <a:round/>
              <a:headEnd/>
              <a:tailEnd/>
            </a:ln>
          </p:spPr>
          <p:txBody>
            <a:bodyPr>
              <a:spAutoFit/>
            </a:bodyPr>
            <a:lstStyle/>
            <a:p>
              <a:endParaRPr lang="zh-CN" altLang="en-US"/>
            </a:p>
          </p:txBody>
        </p:sp>
        <p:sp>
          <p:nvSpPr>
            <p:cNvPr id="26658" name="Line 58"/>
            <p:cNvSpPr>
              <a:spLocks noChangeShapeType="1"/>
            </p:cNvSpPr>
            <p:nvPr/>
          </p:nvSpPr>
          <p:spPr bwMode="auto">
            <a:xfrm>
              <a:off x="1610" y="1797"/>
              <a:ext cx="0" cy="182"/>
            </a:xfrm>
            <a:prstGeom prst="line">
              <a:avLst/>
            </a:prstGeom>
            <a:noFill/>
            <a:ln w="19050">
              <a:solidFill>
                <a:schemeClr val="tx1"/>
              </a:solidFill>
              <a:round/>
              <a:headEnd/>
              <a:tailEnd/>
            </a:ln>
          </p:spPr>
          <p:txBody>
            <a:bodyPr>
              <a:spAutoFit/>
            </a:bodyPr>
            <a:lstStyle/>
            <a:p>
              <a:endParaRPr lang="zh-CN" altLang="en-US"/>
            </a:p>
          </p:txBody>
        </p:sp>
        <p:sp>
          <p:nvSpPr>
            <p:cNvPr id="26659" name="Rectangle 59"/>
            <p:cNvSpPr>
              <a:spLocks noChangeArrowheads="1"/>
            </p:cNvSpPr>
            <p:nvPr/>
          </p:nvSpPr>
          <p:spPr bwMode="auto">
            <a:xfrm>
              <a:off x="1541" y="1979"/>
              <a:ext cx="114" cy="291"/>
            </a:xfrm>
            <a:prstGeom prst="rect">
              <a:avLst/>
            </a:prstGeom>
            <a:solidFill>
              <a:srgbClr val="FFCC99"/>
            </a:solidFill>
            <a:ln w="19050">
              <a:solidFill>
                <a:schemeClr val="tx1"/>
              </a:solidFill>
              <a:miter lim="800000"/>
              <a:headEnd/>
              <a:tailEnd/>
            </a:ln>
          </p:spPr>
          <p:txBody>
            <a:bodyPr anchor="ctr">
              <a:spAutoFit/>
            </a:bodyPr>
            <a:lstStyle/>
            <a:p>
              <a:endParaRPr lang="zh-CN" altLang="en-US" sz="2400"/>
            </a:p>
          </p:txBody>
        </p:sp>
        <p:sp>
          <p:nvSpPr>
            <p:cNvPr id="26660" name="Line 60"/>
            <p:cNvSpPr>
              <a:spLocks noChangeShapeType="1"/>
            </p:cNvSpPr>
            <p:nvPr/>
          </p:nvSpPr>
          <p:spPr bwMode="auto">
            <a:xfrm>
              <a:off x="1610" y="2251"/>
              <a:ext cx="0" cy="317"/>
            </a:xfrm>
            <a:prstGeom prst="line">
              <a:avLst/>
            </a:prstGeom>
            <a:noFill/>
            <a:ln w="19050">
              <a:solidFill>
                <a:schemeClr val="tx1"/>
              </a:solidFill>
              <a:round/>
              <a:headEnd/>
              <a:tailEnd/>
            </a:ln>
          </p:spPr>
          <p:txBody>
            <a:bodyPr>
              <a:spAutoFit/>
            </a:bodyPr>
            <a:lstStyle/>
            <a:p>
              <a:endParaRPr lang="zh-CN" altLang="en-US"/>
            </a:p>
          </p:txBody>
        </p:sp>
        <p:sp>
          <p:nvSpPr>
            <p:cNvPr id="26661" name="Line 61"/>
            <p:cNvSpPr>
              <a:spLocks noChangeShapeType="1"/>
            </p:cNvSpPr>
            <p:nvPr/>
          </p:nvSpPr>
          <p:spPr bwMode="auto">
            <a:xfrm>
              <a:off x="1202" y="2558"/>
              <a:ext cx="408" cy="0"/>
            </a:xfrm>
            <a:prstGeom prst="line">
              <a:avLst/>
            </a:prstGeom>
            <a:noFill/>
            <a:ln w="19050">
              <a:solidFill>
                <a:schemeClr val="tx1"/>
              </a:solidFill>
              <a:round/>
              <a:headEnd/>
              <a:tailEnd/>
            </a:ln>
          </p:spPr>
          <p:txBody>
            <a:bodyPr>
              <a:spAutoFit/>
            </a:bodyPr>
            <a:lstStyle/>
            <a:p>
              <a:endParaRPr lang="zh-CN" altLang="en-US"/>
            </a:p>
          </p:txBody>
        </p:sp>
        <p:sp>
          <p:nvSpPr>
            <p:cNvPr id="26662" name="Oval 62"/>
            <p:cNvSpPr>
              <a:spLocks noChangeAspect="1" noChangeArrowheads="1"/>
            </p:cNvSpPr>
            <p:nvPr/>
          </p:nvSpPr>
          <p:spPr bwMode="auto">
            <a:xfrm>
              <a:off x="1155" y="2535"/>
              <a:ext cx="47" cy="47"/>
            </a:xfrm>
            <a:prstGeom prst="ellipse">
              <a:avLst/>
            </a:prstGeom>
            <a:noFill/>
            <a:ln w="19050">
              <a:solidFill>
                <a:schemeClr val="tx1"/>
              </a:solidFill>
              <a:round/>
              <a:headEnd/>
              <a:tailEnd/>
            </a:ln>
          </p:spPr>
          <p:txBody>
            <a:bodyPr anchor="ctr"/>
            <a:lstStyle/>
            <a:p>
              <a:endParaRPr lang="zh-CN" altLang="zh-CN" sz="2400"/>
            </a:p>
          </p:txBody>
        </p:sp>
        <p:sp>
          <p:nvSpPr>
            <p:cNvPr id="26663" name="Oval 63"/>
            <p:cNvSpPr>
              <a:spLocks noChangeAspect="1" noChangeArrowheads="1"/>
            </p:cNvSpPr>
            <p:nvPr/>
          </p:nvSpPr>
          <p:spPr bwMode="auto">
            <a:xfrm>
              <a:off x="1120" y="1764"/>
              <a:ext cx="47" cy="47"/>
            </a:xfrm>
            <a:prstGeom prst="ellipse">
              <a:avLst/>
            </a:prstGeom>
            <a:noFill/>
            <a:ln w="19050">
              <a:solidFill>
                <a:schemeClr val="tx1"/>
              </a:solidFill>
              <a:round/>
              <a:headEnd/>
              <a:tailEnd/>
            </a:ln>
          </p:spPr>
          <p:txBody>
            <a:bodyPr anchor="ctr"/>
            <a:lstStyle/>
            <a:p>
              <a:endParaRPr lang="zh-CN" altLang="zh-CN" sz="2400"/>
            </a:p>
          </p:txBody>
        </p:sp>
        <p:sp>
          <p:nvSpPr>
            <p:cNvPr id="26664" name="Text Box 64"/>
            <p:cNvSpPr txBox="1">
              <a:spLocks noChangeArrowheads="1"/>
            </p:cNvSpPr>
            <p:nvPr/>
          </p:nvSpPr>
          <p:spPr bwMode="auto">
            <a:xfrm>
              <a:off x="839" y="1661"/>
              <a:ext cx="453" cy="291"/>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26665" name="Text Box 65"/>
            <p:cNvSpPr txBox="1">
              <a:spLocks noChangeArrowheads="1"/>
            </p:cNvSpPr>
            <p:nvPr/>
          </p:nvSpPr>
          <p:spPr bwMode="auto">
            <a:xfrm>
              <a:off x="884" y="2341"/>
              <a:ext cx="363" cy="291"/>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26666" name="Line 66"/>
            <p:cNvSpPr>
              <a:spLocks noChangeShapeType="1"/>
            </p:cNvSpPr>
            <p:nvPr/>
          </p:nvSpPr>
          <p:spPr bwMode="auto">
            <a:xfrm>
              <a:off x="1247" y="1854"/>
              <a:ext cx="227" cy="0"/>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26639" name="Object 15"/>
            <p:cNvGraphicFramePr>
              <a:graphicFrameLocks noChangeAspect="1"/>
            </p:cNvGraphicFramePr>
            <p:nvPr/>
          </p:nvGraphicFramePr>
          <p:xfrm>
            <a:off x="1717" y="2024"/>
            <a:ext cx="180" cy="295"/>
          </p:xfrm>
          <a:graphic>
            <a:graphicData uri="http://schemas.openxmlformats.org/presentationml/2006/ole">
              <p:oleObj spid="_x0000_s26639" name="Equation" r:id="rId9" imgW="139680" imgH="228600" progId="Equation.DSMT4">
                <p:embed/>
              </p:oleObj>
            </a:graphicData>
          </a:graphic>
        </p:graphicFrame>
      </p:grpSp>
      <p:grpSp>
        <p:nvGrpSpPr>
          <p:cNvPr id="5" name="Group 79"/>
          <p:cNvGrpSpPr>
            <a:grpSpLocks/>
          </p:cNvGrpSpPr>
          <p:nvPr/>
        </p:nvGrpSpPr>
        <p:grpSpPr bwMode="auto">
          <a:xfrm>
            <a:off x="7964488" y="1352550"/>
            <a:ext cx="711200" cy="1366838"/>
            <a:chOff x="4881" y="1344"/>
            <a:chExt cx="448" cy="861"/>
          </a:xfrm>
        </p:grpSpPr>
        <p:sp>
          <p:nvSpPr>
            <p:cNvPr id="26654" name="Line 80"/>
            <p:cNvSpPr>
              <a:spLocks noChangeShapeType="1"/>
            </p:cNvSpPr>
            <p:nvPr/>
          </p:nvSpPr>
          <p:spPr bwMode="auto">
            <a:xfrm>
              <a:off x="4881" y="2069"/>
              <a:ext cx="136" cy="0"/>
            </a:xfrm>
            <a:prstGeom prst="line">
              <a:avLst/>
            </a:prstGeom>
            <a:noFill/>
            <a:ln w="28575">
              <a:solidFill>
                <a:srgbClr val="CC6600"/>
              </a:solidFill>
              <a:round/>
              <a:headEnd/>
              <a:tailEnd/>
            </a:ln>
          </p:spPr>
          <p:txBody>
            <a:bodyPr>
              <a:spAutoFit/>
            </a:bodyPr>
            <a:lstStyle/>
            <a:p>
              <a:endParaRPr lang="zh-CN" altLang="en-US"/>
            </a:p>
          </p:txBody>
        </p:sp>
        <p:sp>
          <p:nvSpPr>
            <p:cNvPr id="26655" name="Line 81"/>
            <p:cNvSpPr>
              <a:spLocks noChangeShapeType="1"/>
            </p:cNvSpPr>
            <p:nvPr/>
          </p:nvSpPr>
          <p:spPr bwMode="auto">
            <a:xfrm>
              <a:off x="5005" y="1344"/>
              <a:ext cx="0" cy="725"/>
            </a:xfrm>
            <a:prstGeom prst="line">
              <a:avLst/>
            </a:prstGeom>
            <a:noFill/>
            <a:ln w="28575">
              <a:solidFill>
                <a:srgbClr val="CC6600"/>
              </a:solidFill>
              <a:round/>
              <a:headEnd/>
              <a:tailEnd/>
            </a:ln>
          </p:spPr>
          <p:txBody>
            <a:bodyPr>
              <a:spAutoFit/>
            </a:bodyPr>
            <a:lstStyle/>
            <a:p>
              <a:endParaRPr lang="zh-CN" altLang="en-US"/>
            </a:p>
          </p:txBody>
        </p:sp>
        <p:graphicFrame>
          <p:nvGraphicFramePr>
            <p:cNvPr id="26635" name="Object 11"/>
            <p:cNvGraphicFramePr>
              <a:graphicFrameLocks noChangeAspect="1"/>
            </p:cNvGraphicFramePr>
            <p:nvPr/>
          </p:nvGraphicFramePr>
          <p:xfrm>
            <a:off x="5153" y="2016"/>
            <a:ext cx="176" cy="144"/>
          </p:xfrm>
          <a:graphic>
            <a:graphicData uri="http://schemas.openxmlformats.org/presentationml/2006/ole">
              <p:oleObj spid="_x0000_s26635" name="Equation" r:id="rId10" imgW="279360" imgH="228600" progId="Equation.DSMT4">
                <p:embed/>
              </p:oleObj>
            </a:graphicData>
          </a:graphic>
        </p:graphicFrame>
        <p:sp>
          <p:nvSpPr>
            <p:cNvPr id="26656" name="Freeform 83"/>
            <p:cNvSpPr>
              <a:spLocks/>
            </p:cNvSpPr>
            <p:nvPr/>
          </p:nvSpPr>
          <p:spPr bwMode="auto">
            <a:xfrm>
              <a:off x="4927" y="2069"/>
              <a:ext cx="317" cy="136"/>
            </a:xfrm>
            <a:custGeom>
              <a:avLst/>
              <a:gdLst>
                <a:gd name="T0" fmla="*/ 0 w 317"/>
                <a:gd name="T1" fmla="*/ 0 h 136"/>
                <a:gd name="T2" fmla="*/ 45 w 317"/>
                <a:gd name="T3" fmla="*/ 91 h 136"/>
                <a:gd name="T4" fmla="*/ 226 w 317"/>
                <a:gd name="T5" fmla="*/ 136 h 136"/>
                <a:gd name="T6" fmla="*/ 317 w 317"/>
                <a:gd name="T7" fmla="*/ 91 h 136"/>
                <a:gd name="T8" fmla="*/ 0 60000 65536"/>
                <a:gd name="T9" fmla="*/ 0 60000 65536"/>
                <a:gd name="T10" fmla="*/ 0 60000 65536"/>
                <a:gd name="T11" fmla="*/ 0 60000 65536"/>
                <a:gd name="T12" fmla="*/ 0 w 317"/>
                <a:gd name="T13" fmla="*/ 0 h 136"/>
                <a:gd name="T14" fmla="*/ 317 w 317"/>
                <a:gd name="T15" fmla="*/ 136 h 136"/>
              </a:gdLst>
              <a:ahLst/>
              <a:cxnLst>
                <a:cxn ang="T8">
                  <a:pos x="T0" y="T1"/>
                </a:cxn>
                <a:cxn ang="T9">
                  <a:pos x="T2" y="T3"/>
                </a:cxn>
                <a:cxn ang="T10">
                  <a:pos x="T4" y="T5"/>
                </a:cxn>
                <a:cxn ang="T11">
                  <a:pos x="T6" y="T7"/>
                </a:cxn>
              </a:cxnLst>
              <a:rect l="T12" t="T13" r="T14" b="T15"/>
              <a:pathLst>
                <a:path w="317" h="136">
                  <a:moveTo>
                    <a:pt x="0" y="0"/>
                  </a:moveTo>
                  <a:cubicBezTo>
                    <a:pt x="4" y="34"/>
                    <a:pt x="8" y="68"/>
                    <a:pt x="45" y="91"/>
                  </a:cubicBezTo>
                  <a:cubicBezTo>
                    <a:pt x="82" y="114"/>
                    <a:pt x="181" y="136"/>
                    <a:pt x="226" y="136"/>
                  </a:cubicBezTo>
                  <a:cubicBezTo>
                    <a:pt x="271" y="136"/>
                    <a:pt x="302" y="106"/>
                    <a:pt x="317" y="91"/>
                  </a:cubicBezTo>
                </a:path>
              </a:pathLst>
            </a:custGeom>
            <a:noFill/>
            <a:ln w="9525">
              <a:solidFill>
                <a:srgbClr val="CC6600"/>
              </a:solidFill>
              <a:round/>
              <a:headEnd/>
              <a:tailEnd/>
            </a:ln>
          </p:spPr>
          <p:txBody>
            <a:bodyPr>
              <a:spAutoFit/>
            </a:bodyPr>
            <a:lstStyle/>
            <a:p>
              <a:endParaRPr lang="zh-CN" altLang="en-US"/>
            </a:p>
          </p:txBody>
        </p:sp>
        <p:graphicFrame>
          <p:nvGraphicFramePr>
            <p:cNvPr id="26636" name="Object 12"/>
            <p:cNvGraphicFramePr>
              <a:graphicFrameLocks noChangeAspect="1"/>
            </p:cNvGraphicFramePr>
            <p:nvPr/>
          </p:nvGraphicFramePr>
          <p:xfrm>
            <a:off x="5063" y="1570"/>
            <a:ext cx="160" cy="144"/>
          </p:xfrm>
          <a:graphic>
            <a:graphicData uri="http://schemas.openxmlformats.org/presentationml/2006/ole">
              <p:oleObj spid="_x0000_s26636" name="Equation" r:id="rId11" imgW="253800" imgH="228600" progId="Equation.DSMT4">
                <p:embed/>
              </p:oleObj>
            </a:graphicData>
          </a:graphic>
        </p:graphicFrame>
      </p:grpSp>
      <p:sp>
        <p:nvSpPr>
          <p:cNvPr id="179286" name="Text Box 86"/>
          <p:cNvSpPr txBox="1">
            <a:spLocks noChangeArrowheads="1"/>
          </p:cNvSpPr>
          <p:nvPr/>
        </p:nvSpPr>
        <p:spPr bwMode="auto">
          <a:xfrm>
            <a:off x="325438" y="1524000"/>
            <a:ext cx="2024062" cy="461963"/>
          </a:xfrm>
          <a:prstGeom prst="rect">
            <a:avLst/>
          </a:prstGeom>
          <a:noFill/>
          <a:ln w="9525">
            <a:noFill/>
            <a:miter lim="800000"/>
            <a:headEnd/>
            <a:tailEnd/>
          </a:ln>
        </p:spPr>
        <p:txBody>
          <a:bodyPr>
            <a:spAutoFit/>
          </a:bodyPr>
          <a:lstStyle/>
          <a:p>
            <a:pPr>
              <a:spcBef>
                <a:spcPct val="50000"/>
              </a:spcBef>
            </a:pPr>
            <a:r>
              <a:rPr lang="zh-CN" altLang="en-US" sz="2400" b="1"/>
              <a:t>求微变电阻</a:t>
            </a:r>
            <a:r>
              <a:rPr lang="en-US" altLang="zh-CN" sz="2400" b="1"/>
              <a:t>r</a:t>
            </a:r>
            <a:r>
              <a:rPr lang="en-US" altLang="zh-CN" sz="2400" b="1" baseline="-25000"/>
              <a:t>d:</a:t>
            </a:r>
            <a:endParaRPr lang="en-US" altLang="zh-CN" sz="2400" b="1"/>
          </a:p>
        </p:txBody>
      </p:sp>
      <p:graphicFrame>
        <p:nvGraphicFramePr>
          <p:cNvPr id="179287" name="Object 2"/>
          <p:cNvGraphicFramePr>
            <a:graphicFrameLocks noGrp="1" noChangeAspect="1"/>
          </p:cNvGraphicFramePr>
          <p:nvPr>
            <p:ph sz="quarter" idx="1"/>
          </p:nvPr>
        </p:nvGraphicFramePr>
        <p:xfrm>
          <a:off x="2530475" y="1563688"/>
          <a:ext cx="1033463" cy="781050"/>
        </p:xfrm>
        <a:graphic>
          <a:graphicData uri="http://schemas.openxmlformats.org/presentationml/2006/ole">
            <p:oleObj spid="_x0000_s26626" name="Equation" r:id="rId12" imgW="571320" imgH="431640" progId="Equation.DSMT4">
              <p:embed/>
            </p:oleObj>
          </a:graphicData>
        </a:graphic>
      </p:graphicFrame>
      <p:graphicFrame>
        <p:nvGraphicFramePr>
          <p:cNvPr id="179289" name="Object 3"/>
          <p:cNvGraphicFramePr>
            <a:graphicFrameLocks noGrp="1" noChangeAspect="1"/>
          </p:cNvGraphicFramePr>
          <p:nvPr>
            <p:ph sz="quarter" idx="2"/>
          </p:nvPr>
        </p:nvGraphicFramePr>
        <p:xfrm>
          <a:off x="307975" y="3371850"/>
          <a:ext cx="846138" cy="777875"/>
        </p:xfrm>
        <a:graphic>
          <a:graphicData uri="http://schemas.openxmlformats.org/presentationml/2006/ole">
            <p:oleObj spid="_x0000_s26627" name="Equation" r:id="rId13" imgW="469800" imgH="431640" progId="Equation.DSMT4">
              <p:embed/>
            </p:oleObj>
          </a:graphicData>
        </a:graphic>
      </p:graphicFrame>
      <p:graphicFrame>
        <p:nvGraphicFramePr>
          <p:cNvPr id="179292" name="Object 4"/>
          <p:cNvGraphicFramePr>
            <a:graphicFrameLocks noGrp="1" noChangeAspect="1"/>
          </p:cNvGraphicFramePr>
          <p:nvPr>
            <p:ph sz="quarter" idx="3"/>
          </p:nvPr>
        </p:nvGraphicFramePr>
        <p:xfrm>
          <a:off x="352425" y="4540250"/>
          <a:ext cx="1096963" cy="981075"/>
        </p:xfrm>
        <a:graphic>
          <a:graphicData uri="http://schemas.openxmlformats.org/presentationml/2006/ole">
            <p:oleObj spid="_x0000_s26628" name="Equation" r:id="rId14" imgW="482400" imgH="431640" progId="Equation.DSMT4">
              <p:embed/>
            </p:oleObj>
          </a:graphicData>
        </a:graphic>
      </p:graphicFrame>
      <p:sp>
        <p:nvSpPr>
          <p:cNvPr id="179296" name="Text Box 96"/>
          <p:cNvSpPr txBox="1">
            <a:spLocks noChangeArrowheads="1"/>
          </p:cNvSpPr>
          <p:nvPr/>
        </p:nvSpPr>
        <p:spPr bwMode="auto">
          <a:xfrm>
            <a:off x="6556375" y="3357563"/>
            <a:ext cx="2587625" cy="1266825"/>
          </a:xfrm>
          <a:prstGeom prst="rect">
            <a:avLst/>
          </a:prstGeom>
          <a:noFill/>
          <a:ln w="9525">
            <a:noFill/>
            <a:miter lim="800000"/>
            <a:headEnd/>
            <a:tailEnd/>
          </a:ln>
        </p:spPr>
        <p:txBody>
          <a:bodyPr anchor="ctr">
            <a:spAutoFit/>
          </a:bodyPr>
          <a:lstStyle/>
          <a:p>
            <a:pPr>
              <a:lnSpc>
                <a:spcPct val="120000"/>
              </a:lnSpc>
            </a:pPr>
            <a:r>
              <a:rPr lang="en-US" altLang="zh-CN" sz="1600" b="1">
                <a:ea typeface=""/>
                <a:cs typeface=""/>
              </a:rPr>
              <a:t> </a:t>
            </a:r>
            <a:r>
              <a:rPr lang="zh-CN" altLang="en-US" sz="1600" b="1">
                <a:ea typeface=""/>
                <a:cs typeface=""/>
              </a:rPr>
              <a:t>二极管工作在正向特性的某一小范围内时，其正向特性可以等效成一个微变电阻。</a:t>
            </a:r>
            <a:endParaRPr lang="zh-CN" altLang="en-US" b="1"/>
          </a:p>
        </p:txBody>
      </p:sp>
      <p:sp>
        <p:nvSpPr>
          <p:cNvPr id="179297" name="Text Box 97"/>
          <p:cNvSpPr txBox="1">
            <a:spLocks noChangeArrowheads="1"/>
          </p:cNvSpPr>
          <p:nvPr/>
        </p:nvSpPr>
        <p:spPr bwMode="auto">
          <a:xfrm>
            <a:off x="1793875" y="4699000"/>
            <a:ext cx="2438400" cy="492125"/>
          </a:xfrm>
          <a:prstGeom prst="rect">
            <a:avLst/>
          </a:prstGeom>
          <a:noFill/>
          <a:ln w="9525">
            <a:noFill/>
            <a:miter lim="800000"/>
            <a:headEnd/>
            <a:tailEnd/>
          </a:ln>
        </p:spPr>
        <p:txBody>
          <a:bodyPr anchor="ctr">
            <a:spAutoFit/>
          </a:bodyPr>
          <a:lstStyle/>
          <a:p>
            <a:pPr>
              <a:lnSpc>
                <a:spcPct val="130000"/>
              </a:lnSpc>
            </a:pPr>
            <a:r>
              <a:rPr lang="zh-CN" altLang="en-US" sz="2000" b="1">
                <a:ea typeface=""/>
                <a:cs typeface=""/>
              </a:rPr>
              <a:t>常温下（</a:t>
            </a:r>
            <a:r>
              <a:rPr lang="en-US" altLang="zh-CN" sz="2000" b="1" i="1">
                <a:ea typeface=""/>
                <a:cs typeface=""/>
              </a:rPr>
              <a:t>T</a:t>
            </a:r>
            <a:r>
              <a:rPr lang="en-US" altLang="zh-CN" sz="2000" b="1">
                <a:ea typeface=""/>
                <a:cs typeface=""/>
              </a:rPr>
              <a:t>=300K</a:t>
            </a:r>
            <a:r>
              <a:rPr lang="zh-CN" altLang="en-US" sz="2000" b="1">
                <a:ea typeface=""/>
                <a:cs typeface=""/>
              </a:rPr>
              <a:t>）</a:t>
            </a:r>
            <a:r>
              <a:rPr lang="en-US" altLang="zh-CN" sz="2000" b="1">
                <a:ea typeface=""/>
                <a:cs typeface=""/>
              </a:rPr>
              <a:t>:</a:t>
            </a:r>
            <a:endParaRPr lang="en-US" altLang="zh-CN" sz="2000" b="1"/>
          </a:p>
        </p:txBody>
      </p:sp>
      <p:graphicFrame>
        <p:nvGraphicFramePr>
          <p:cNvPr id="179300" name="Object 10"/>
          <p:cNvGraphicFramePr>
            <a:graphicFrameLocks noChangeAspect="1"/>
          </p:cNvGraphicFramePr>
          <p:nvPr/>
        </p:nvGraphicFramePr>
        <p:xfrm>
          <a:off x="4294188" y="4421188"/>
          <a:ext cx="2347912" cy="963612"/>
        </p:xfrm>
        <a:graphic>
          <a:graphicData uri="http://schemas.openxmlformats.org/presentationml/2006/ole">
            <p:oleObj spid="_x0000_s26629" name="Equation" r:id="rId15" imgW="1091726" imgH="406224" progId="Equation.DSMT4">
              <p:embed/>
            </p:oleObj>
          </a:graphicData>
        </a:graphic>
      </p:graphicFrame>
      <p:graphicFrame>
        <p:nvGraphicFramePr>
          <p:cNvPr id="179305" name="Object 5"/>
          <p:cNvGraphicFramePr>
            <a:graphicFrameLocks noGrp="1" noChangeAspect="1"/>
          </p:cNvGraphicFramePr>
          <p:nvPr>
            <p:ph sz="quarter" idx="4"/>
          </p:nvPr>
        </p:nvGraphicFramePr>
        <p:xfrm>
          <a:off x="1198563" y="3309938"/>
          <a:ext cx="863600" cy="863600"/>
        </p:xfrm>
        <a:graphic>
          <a:graphicData uri="http://schemas.openxmlformats.org/presentationml/2006/ole">
            <p:oleObj spid="_x0000_s26630" name="Equation" r:id="rId16" imgW="507960" imgH="507960" progId="Equation.DSMT4">
              <p:embed/>
            </p:oleObj>
          </a:graphicData>
        </a:graphic>
      </p:graphicFrame>
      <p:graphicFrame>
        <p:nvGraphicFramePr>
          <p:cNvPr id="179308" name="Object 6"/>
          <p:cNvGraphicFramePr>
            <a:graphicFrameLocks noChangeAspect="1"/>
          </p:cNvGraphicFramePr>
          <p:nvPr/>
        </p:nvGraphicFramePr>
        <p:xfrm>
          <a:off x="1908175" y="3308350"/>
          <a:ext cx="2098675" cy="884238"/>
        </p:xfrm>
        <a:graphic>
          <a:graphicData uri="http://schemas.openxmlformats.org/presentationml/2006/ole">
            <p:oleObj spid="_x0000_s26631" name="Equation" r:id="rId17" imgW="1206360" imgH="507960" progId="Equation.DSMT4">
              <p:embed/>
            </p:oleObj>
          </a:graphicData>
        </a:graphic>
      </p:graphicFrame>
      <p:graphicFrame>
        <p:nvGraphicFramePr>
          <p:cNvPr id="179309" name="Object 7"/>
          <p:cNvGraphicFramePr>
            <a:graphicFrameLocks noChangeAspect="1"/>
          </p:cNvGraphicFramePr>
          <p:nvPr/>
        </p:nvGraphicFramePr>
        <p:xfrm>
          <a:off x="4006850" y="3300413"/>
          <a:ext cx="1366838" cy="876300"/>
        </p:xfrm>
        <a:graphic>
          <a:graphicData uri="http://schemas.openxmlformats.org/presentationml/2006/ole">
            <p:oleObj spid="_x0000_s26632" name="Equation" r:id="rId18" imgW="774360" imgH="507960" progId="Equation.DSMT4">
              <p:embed/>
            </p:oleObj>
          </a:graphicData>
        </a:graphic>
      </p:graphicFrame>
      <p:graphicFrame>
        <p:nvGraphicFramePr>
          <p:cNvPr id="179311" name="Object 8"/>
          <p:cNvGraphicFramePr>
            <a:graphicFrameLocks noChangeAspect="1"/>
          </p:cNvGraphicFramePr>
          <p:nvPr/>
        </p:nvGraphicFramePr>
        <p:xfrm>
          <a:off x="5335588" y="3279775"/>
          <a:ext cx="722312" cy="911225"/>
        </p:xfrm>
        <a:graphic>
          <a:graphicData uri="http://schemas.openxmlformats.org/presentationml/2006/ole">
            <p:oleObj spid="_x0000_s26633" name="Equation" r:id="rId19" imgW="342720" imgH="431640" progId="Equation.DSMT4">
              <p:embed/>
            </p:oleObj>
          </a:graphicData>
        </a:graphic>
      </p:graphicFrame>
      <p:grpSp>
        <p:nvGrpSpPr>
          <p:cNvPr id="6" name="Group 112"/>
          <p:cNvGrpSpPr>
            <a:grpSpLocks/>
          </p:cNvGrpSpPr>
          <p:nvPr/>
        </p:nvGrpSpPr>
        <p:grpSpPr bwMode="auto">
          <a:xfrm>
            <a:off x="365125" y="2436813"/>
            <a:ext cx="2870200" cy="508000"/>
            <a:chOff x="1632" y="1536"/>
            <a:chExt cx="1808" cy="320"/>
          </a:xfrm>
        </p:grpSpPr>
        <p:graphicFrame>
          <p:nvGraphicFramePr>
            <p:cNvPr id="26634" name="Object 9"/>
            <p:cNvGraphicFramePr>
              <a:graphicFrameLocks noChangeAspect="1"/>
            </p:cNvGraphicFramePr>
            <p:nvPr/>
          </p:nvGraphicFramePr>
          <p:xfrm>
            <a:off x="2112" y="1584"/>
            <a:ext cx="1328" cy="272"/>
          </p:xfrm>
          <a:graphic>
            <a:graphicData uri="http://schemas.openxmlformats.org/presentationml/2006/ole">
              <p:oleObj spid="_x0000_s26634" name="公式" r:id="rId20" imgW="1053643" imgH="215806" progId="Equation.3">
                <p:embed/>
              </p:oleObj>
            </a:graphicData>
          </a:graphic>
        </p:graphicFrame>
        <p:sp>
          <p:nvSpPr>
            <p:cNvPr id="26653" name="Text Box 114"/>
            <p:cNvSpPr txBox="1">
              <a:spLocks noChangeArrowheads="1"/>
            </p:cNvSpPr>
            <p:nvPr/>
          </p:nvSpPr>
          <p:spPr bwMode="auto">
            <a:xfrm>
              <a:off x="1632" y="1536"/>
              <a:ext cx="624" cy="285"/>
            </a:xfrm>
            <a:prstGeom prst="rect">
              <a:avLst/>
            </a:prstGeom>
            <a:noFill/>
            <a:ln w="9525">
              <a:noFill/>
              <a:miter lim="800000"/>
              <a:headEnd/>
              <a:tailEnd/>
            </a:ln>
          </p:spPr>
          <p:txBody>
            <a:bodyPr anchor="ctr">
              <a:spAutoFit/>
            </a:bodyPr>
            <a:lstStyle/>
            <a:p>
              <a:pPr>
                <a:lnSpc>
                  <a:spcPct val="130000"/>
                </a:lnSpc>
              </a:pPr>
              <a:r>
                <a:rPr lang="zh-CN" altLang="en-US" sz="2000" b="1">
                  <a:ea typeface=""/>
                  <a:cs typeface=""/>
                </a:rPr>
                <a:t>据</a:t>
              </a:r>
              <a:endParaRPr lang="zh-CN" altLang="en-US" sz="2400" b="1"/>
            </a:p>
          </p:txBody>
        </p:sp>
      </p:grpSp>
      <p:sp>
        <p:nvSpPr>
          <p:cNvPr id="179315" name="Text Box 115"/>
          <p:cNvSpPr txBox="1">
            <a:spLocks noChangeArrowheads="1"/>
          </p:cNvSpPr>
          <p:nvPr/>
        </p:nvSpPr>
        <p:spPr bwMode="auto">
          <a:xfrm>
            <a:off x="3540125" y="2397125"/>
            <a:ext cx="2592388" cy="452438"/>
          </a:xfrm>
          <a:prstGeom prst="rect">
            <a:avLst/>
          </a:prstGeom>
          <a:noFill/>
          <a:ln w="9525">
            <a:noFill/>
            <a:miter lim="800000"/>
            <a:headEnd/>
            <a:tailEnd/>
          </a:ln>
        </p:spPr>
        <p:txBody>
          <a:bodyPr anchor="ctr">
            <a:spAutoFit/>
          </a:bodyPr>
          <a:lstStyle/>
          <a:p>
            <a:pPr>
              <a:lnSpc>
                <a:spcPct val="130000"/>
              </a:lnSpc>
            </a:pPr>
            <a:r>
              <a:rPr lang="zh-CN" altLang="en-US" sz="2000" b="1">
                <a:ea typeface=""/>
                <a:cs typeface=""/>
              </a:rPr>
              <a:t>得</a:t>
            </a:r>
            <a:r>
              <a:rPr lang="en-US" altLang="zh-CN" sz="2000" b="1">
                <a:ea typeface=""/>
                <a:cs typeface=""/>
              </a:rPr>
              <a:t>Q</a:t>
            </a:r>
            <a:r>
              <a:rPr lang="zh-CN" altLang="en-US" sz="2000" b="1">
                <a:ea typeface=""/>
                <a:cs typeface=""/>
              </a:rPr>
              <a:t>点处的微变电导</a:t>
            </a:r>
            <a:endParaRPr lang="zh-CN" altLang="en-US" sz="2400" b="1"/>
          </a:p>
        </p:txBody>
      </p:sp>
      <p:sp>
        <p:nvSpPr>
          <p:cNvPr id="52" name="Text Box 10"/>
          <p:cNvSpPr txBox="1">
            <a:spLocks noChangeArrowheads="1"/>
          </p:cNvSpPr>
          <p:nvPr/>
        </p:nvSpPr>
        <p:spPr bwMode="auto">
          <a:xfrm>
            <a:off x="65088" y="5413375"/>
            <a:ext cx="8872537"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小信号模型中微变电阻</a:t>
            </a:r>
            <a:r>
              <a:rPr lang="en-US" altLang="zh-CN" sz="2400" b="1"/>
              <a:t>r</a:t>
            </a:r>
            <a:r>
              <a:rPr lang="en-US" altLang="zh-CN" sz="2400" b="1" baseline="-25000"/>
              <a:t>d</a:t>
            </a:r>
            <a:r>
              <a:rPr lang="zh-CN" altLang="en-US" sz="2400" b="1"/>
              <a:t>与静态工作点有关，</a:t>
            </a:r>
            <a:r>
              <a:rPr lang="en-US" altLang="zh-CN" sz="2400" b="1"/>
              <a:t>Q</a:t>
            </a:r>
            <a:r>
              <a:rPr lang="zh-CN" altLang="en-US" sz="2400" b="1"/>
              <a:t>点位置不同，</a:t>
            </a:r>
            <a:r>
              <a:rPr lang="en-US" altLang="zh-CN" sz="2400" b="1"/>
              <a:t>r</a:t>
            </a:r>
            <a:r>
              <a:rPr lang="en-US" altLang="zh-CN" sz="2400" b="1" baseline="-25000"/>
              <a:t>d</a:t>
            </a:r>
            <a:r>
              <a:rPr lang="zh-CN" altLang="en-US" sz="2400" b="1"/>
              <a:t>的值也不同。</a:t>
            </a:r>
          </a:p>
        </p:txBody>
      </p:sp>
      <p:sp>
        <p:nvSpPr>
          <p:cNvPr id="53" name="Text Box 12"/>
          <p:cNvSpPr txBox="1">
            <a:spLocks noChangeArrowheads="1"/>
          </p:cNvSpPr>
          <p:nvPr/>
        </p:nvSpPr>
        <p:spPr bwMode="auto">
          <a:xfrm>
            <a:off x="2032000" y="6167438"/>
            <a:ext cx="4759325"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应用条件：正向偏置，</a:t>
            </a:r>
            <a:r>
              <a:rPr lang="en-US" altLang="zh-CN" sz="2400" b="1"/>
              <a:t>v</a:t>
            </a:r>
            <a:r>
              <a:rPr lang="en-US" altLang="zh-CN" sz="2400" b="1" baseline="-25000"/>
              <a:t>D</a:t>
            </a:r>
            <a:r>
              <a:rPr lang="en-US" altLang="zh-CN" sz="2400" b="1"/>
              <a:t>&gt;&gt;V</a:t>
            </a:r>
            <a:r>
              <a:rPr lang="en-US" altLang="zh-CN" sz="2400" b="1" baseline="-25000"/>
              <a:t>T</a:t>
            </a:r>
            <a:r>
              <a:rPr lang="zh-CN" altLang="en-US" sz="2400" b="1"/>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79296"/>
                                        </p:tgtEl>
                                        <p:attrNameLst>
                                          <p:attrName>style.visibility</p:attrName>
                                        </p:attrNameLst>
                                      </p:cBhvr>
                                      <p:to>
                                        <p:strVal val="visible"/>
                                      </p:to>
                                    </p:set>
                                    <p:animEffect transition="in" filter="strips(downRight)">
                                      <p:cBhvr>
                                        <p:cTn id="18" dur="500"/>
                                        <p:tgtEl>
                                          <p:spTgt spid="179296"/>
                                        </p:tgtEl>
                                      </p:cBhvr>
                                    </p:animEffect>
                                  </p:childTnLst>
                                  <p:subTnLst>
                                    <p:audio>
                                      <p:cMediaNode mute="1">
                                        <p:cTn display="0" masterRel="sameClick">
                                          <p:stCondLst>
                                            <p:cond evt="begin" delay="0">
                                              <p:tn val="16"/>
                                            </p:cond>
                                          </p:stCondLst>
                                          <p:endCondLst>
                                            <p:cond evt="onStopAudio" delay="0">
                                              <p:tgtEl>
                                                <p:sldTgt/>
                                              </p:tgtEl>
                                            </p:cond>
                                          </p:endCondLst>
                                        </p:cTn>
                                        <p:tgtEl>
                                          <p:sndTgt r:embed="rId3" name="CHIMES.WAV" builtIn="1"/>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9219"/>
                                        </p:tgtEl>
                                        <p:attrNameLst>
                                          <p:attrName>style.visibility</p:attrName>
                                        </p:attrNameLst>
                                      </p:cBhvr>
                                      <p:to>
                                        <p:strVal val="visible"/>
                                      </p:to>
                                    </p:set>
                                    <p:animEffect transition="in" filter="wipe(down)">
                                      <p:cBhvr>
                                        <p:cTn id="27" dur="3000"/>
                                        <p:tgtEl>
                                          <p:spTgt spid="179219"/>
                                        </p:tgtEl>
                                      </p:cBhvr>
                                    </p:animEffect>
                                  </p:childTnLst>
                                  <p:subTnLst>
                                    <p:audio>
                                      <p:cMediaNode>
                                        <p:cTn display="0" masterRel="sameClick">
                                          <p:stCondLst>
                                            <p:cond evt="begin" delay="0">
                                              <p:tn val="25"/>
                                            </p:cond>
                                          </p:stCondLst>
                                          <p:endCondLst>
                                            <p:cond evt="onStopAudio" delay="0">
                                              <p:tgtEl>
                                                <p:sldTgt/>
                                              </p:tgtEl>
                                            </p:cond>
                                          </p:endCondLst>
                                        </p:cTn>
                                        <p:tgtEl>
                                          <p:sndTgt r:embed="rId4" name="LASER.WAV" builtIn="1"/>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0"/>
                                        <p:tgtEl>
                                          <p:spTgt spid="5"/>
                                        </p:tgtEl>
                                      </p:cBhvr>
                                    </p:animEffect>
                                  </p:childTnLst>
                                  <p:subTnLst>
                                    <p:audio>
                                      <p:cMediaNode>
                                        <p:cTn display="0" masterRel="sameClick">
                                          <p:stCondLst>
                                            <p:cond evt="begin" delay="0">
                                              <p:tn val="30"/>
                                            </p:cond>
                                          </p:stCondLst>
                                          <p:endCondLst>
                                            <p:cond evt="onStopAudio" delay="0">
                                              <p:tgtEl>
                                                <p:sldTgt/>
                                              </p:tgtEl>
                                            </p:cond>
                                          </p:endCondLst>
                                        </p:cTn>
                                        <p:tgtEl>
                                          <p:sndTgt r:embed="rId5" name="TYPE.WAV" builtIn="1"/>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9233"/>
                                        </p:tgtEl>
                                        <p:attrNameLst>
                                          <p:attrName>style.visibility</p:attrName>
                                        </p:attrNameLst>
                                      </p:cBhvr>
                                      <p:to>
                                        <p:strVal val="visible"/>
                                      </p:to>
                                    </p:set>
                                    <p:animEffect transition="in" filter="wipe(down)">
                                      <p:cBhvr>
                                        <p:cTn id="37" dur="500"/>
                                        <p:tgtEl>
                                          <p:spTgt spid="179233"/>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1000" fill="hold"/>
                                        <p:tgtEl>
                                          <p:spTgt spid="4"/>
                                        </p:tgtEl>
                                        <p:attrNameLst>
                                          <p:attrName>ppt_w</p:attrName>
                                        </p:attrNameLst>
                                      </p:cBhvr>
                                      <p:tavLst>
                                        <p:tav tm="0">
                                          <p:val>
                                            <p:fltVal val="0"/>
                                          </p:val>
                                        </p:tav>
                                        <p:tav tm="100000">
                                          <p:val>
                                            <p:strVal val="#ppt_w"/>
                                          </p:val>
                                        </p:tav>
                                      </p:tavLst>
                                    </p:anim>
                                    <p:anim calcmode="lin" valueType="num">
                                      <p:cBhvr>
                                        <p:cTn id="43" dur="1000" fill="hold"/>
                                        <p:tgtEl>
                                          <p:spTgt spid="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0"/>
                                            </p:cond>
                                          </p:stCondLst>
                                          <p:endCondLst>
                                            <p:cond evt="onStopAudio" delay="0">
                                              <p:tgtEl>
                                                <p:sldTgt/>
                                              </p:tgtEl>
                                            </p:cond>
                                          </p:endCondLst>
                                        </p:cTn>
                                        <p:tgtEl>
                                          <p:sndTgt r:embed="rId5" name="TYPE.WAV" builtIn="1"/>
                                        </p:tgtEl>
                                      </p:cMediaNode>
                                    </p:audio>
                                  </p:sub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79286"/>
                                        </p:tgtEl>
                                        <p:attrNameLst>
                                          <p:attrName>style.visibility</p:attrName>
                                        </p:attrNameLst>
                                      </p:cBhvr>
                                      <p:to>
                                        <p:strVal val="visible"/>
                                      </p:to>
                                    </p:set>
                                    <p:animEffect transition="in" filter="wipe(down)">
                                      <p:cBhvr>
                                        <p:cTn id="48" dur="500"/>
                                        <p:tgtEl>
                                          <p:spTgt spid="17928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79287"/>
                                        </p:tgtEl>
                                        <p:attrNameLst>
                                          <p:attrName>style.visibility</p:attrName>
                                        </p:attrNameLst>
                                      </p:cBhvr>
                                      <p:to>
                                        <p:strVal val="visible"/>
                                      </p:to>
                                    </p:set>
                                    <p:animEffect transition="in" filter="wipe(left)">
                                      <p:cBhvr>
                                        <p:cTn id="53" dur="5000"/>
                                        <p:tgtEl>
                                          <p:spTgt spid="179287"/>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strips(downRight)">
                                      <p:cBhvr>
                                        <p:cTn id="58" dur="500"/>
                                        <p:tgtEl>
                                          <p:spTgt spid="6"/>
                                        </p:tgtEl>
                                      </p:cBhvr>
                                    </p:animEffect>
                                  </p:childTnLst>
                                  <p:subTnLst>
                                    <p:audio>
                                      <p:cMediaNode vol="6000" mute="1">
                                        <p:cTn display="0" masterRel="sameClick">
                                          <p:stCondLst>
                                            <p:cond evt="begin" delay="0">
                                              <p:tn val="56"/>
                                            </p:cond>
                                          </p:stCondLst>
                                          <p:endCondLst>
                                            <p:cond evt="onStopAudio" delay="0">
                                              <p:tgtEl>
                                                <p:sldTgt/>
                                              </p:tgtEl>
                                            </p:cond>
                                          </p:endCondLst>
                                        </p:cTn>
                                        <p:tgtEl>
                                          <p:sndTgt r:embed="rId3" name="CHIMES.WAV" builtIn="1"/>
                                        </p:tgtEl>
                                      </p:cMediaNode>
                                    </p:audio>
                                  </p:subTnLst>
                                </p:cTn>
                              </p:par>
                            </p:childTnLst>
                          </p:cTn>
                        </p:par>
                      </p:childTnLst>
                    </p:cTn>
                  </p:par>
                  <p:par>
                    <p:cTn id="59" fill="hold">
                      <p:stCondLst>
                        <p:cond delay="indefinite"/>
                      </p:stCondLst>
                      <p:childTnLst>
                        <p:par>
                          <p:cTn id="60" fill="hold">
                            <p:stCondLst>
                              <p:cond delay="0"/>
                            </p:stCondLst>
                            <p:childTnLst>
                              <p:par>
                                <p:cTn id="61" presetID="18" presetClass="entr" presetSubtype="6" fill="hold" grpId="0" nodeType="clickEffect">
                                  <p:stCondLst>
                                    <p:cond delay="0"/>
                                  </p:stCondLst>
                                  <p:childTnLst>
                                    <p:set>
                                      <p:cBhvr>
                                        <p:cTn id="62" dur="1" fill="hold">
                                          <p:stCondLst>
                                            <p:cond delay="0"/>
                                          </p:stCondLst>
                                        </p:cTn>
                                        <p:tgtEl>
                                          <p:spTgt spid="179315"/>
                                        </p:tgtEl>
                                        <p:attrNameLst>
                                          <p:attrName>style.visibility</p:attrName>
                                        </p:attrNameLst>
                                      </p:cBhvr>
                                      <p:to>
                                        <p:strVal val="visible"/>
                                      </p:to>
                                    </p:set>
                                    <p:animEffect transition="in" filter="strips(downRight)">
                                      <p:cBhvr>
                                        <p:cTn id="63" dur="500"/>
                                        <p:tgtEl>
                                          <p:spTgt spid="179315"/>
                                        </p:tgtEl>
                                      </p:cBhvr>
                                    </p:animEffect>
                                  </p:childTnLst>
                                  <p:subTnLst>
                                    <p:audio>
                                      <p:cMediaNode mute="1">
                                        <p:cTn display="0" masterRel="sameClick">
                                          <p:stCondLst>
                                            <p:cond evt="begin" delay="0">
                                              <p:tn val="61"/>
                                            </p:cond>
                                          </p:stCondLst>
                                          <p:endCondLst>
                                            <p:cond evt="onStopAudio" delay="0">
                                              <p:tgtEl>
                                                <p:sldTgt/>
                                              </p:tgtEl>
                                            </p:cond>
                                          </p:endCondLst>
                                        </p:cTn>
                                        <p:tgtEl>
                                          <p:sndTgt r:embed="rId3" name="CHIMES.WAV" builtIn="1"/>
                                        </p:tgtEl>
                                      </p:cMediaNode>
                                    </p:audio>
                                  </p:sub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79289"/>
                                        </p:tgtEl>
                                        <p:attrNameLst>
                                          <p:attrName>style.visibility</p:attrName>
                                        </p:attrNameLst>
                                      </p:cBhvr>
                                      <p:to>
                                        <p:strVal val="visible"/>
                                      </p:to>
                                    </p:set>
                                    <p:animEffect transition="in" filter="wipe(left)">
                                      <p:cBhvr>
                                        <p:cTn id="68" dur="5000"/>
                                        <p:tgtEl>
                                          <p:spTgt spid="17928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79305"/>
                                        </p:tgtEl>
                                        <p:attrNameLst>
                                          <p:attrName>style.visibility</p:attrName>
                                        </p:attrNameLst>
                                      </p:cBhvr>
                                      <p:to>
                                        <p:strVal val="visible"/>
                                      </p:to>
                                    </p:set>
                                    <p:animEffect transition="in" filter="wipe(left)">
                                      <p:cBhvr>
                                        <p:cTn id="73" dur="500"/>
                                        <p:tgtEl>
                                          <p:spTgt spid="17930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79308"/>
                                        </p:tgtEl>
                                        <p:attrNameLst>
                                          <p:attrName>style.visibility</p:attrName>
                                        </p:attrNameLst>
                                      </p:cBhvr>
                                      <p:to>
                                        <p:strVal val="visible"/>
                                      </p:to>
                                    </p:set>
                                    <p:animEffect transition="in" filter="wipe(left)">
                                      <p:cBhvr>
                                        <p:cTn id="78" dur="500"/>
                                        <p:tgtEl>
                                          <p:spTgt spid="17930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79309"/>
                                        </p:tgtEl>
                                        <p:attrNameLst>
                                          <p:attrName>style.visibility</p:attrName>
                                        </p:attrNameLst>
                                      </p:cBhvr>
                                      <p:to>
                                        <p:strVal val="visible"/>
                                      </p:to>
                                    </p:set>
                                    <p:animEffect transition="in" filter="wipe(left)">
                                      <p:cBhvr>
                                        <p:cTn id="83" dur="500"/>
                                        <p:tgtEl>
                                          <p:spTgt spid="17930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179311"/>
                                        </p:tgtEl>
                                        <p:attrNameLst>
                                          <p:attrName>style.visibility</p:attrName>
                                        </p:attrNameLst>
                                      </p:cBhvr>
                                      <p:to>
                                        <p:strVal val="visible"/>
                                      </p:to>
                                    </p:set>
                                    <p:animEffect transition="in" filter="wipe(left)">
                                      <p:cBhvr>
                                        <p:cTn id="88" dur="500"/>
                                        <p:tgtEl>
                                          <p:spTgt spid="17931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79311"/>
                                        </p:tgtEl>
                                        <p:attrNameLst>
                                          <p:attrName>style.visibility</p:attrName>
                                        </p:attrNameLst>
                                      </p:cBhvr>
                                      <p:to>
                                        <p:strVal val="visible"/>
                                      </p:to>
                                    </p:set>
                                    <p:animEffect transition="in" filter="wipe(down)">
                                      <p:cBhvr>
                                        <p:cTn id="93" dur="500"/>
                                        <p:tgtEl>
                                          <p:spTgt spid="17931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79292"/>
                                        </p:tgtEl>
                                        <p:attrNameLst>
                                          <p:attrName>style.visibility</p:attrName>
                                        </p:attrNameLst>
                                      </p:cBhvr>
                                      <p:to>
                                        <p:strVal val="visible"/>
                                      </p:to>
                                    </p:set>
                                    <p:animEffect transition="in" filter="wipe(left)">
                                      <p:cBhvr>
                                        <p:cTn id="98" dur="2000"/>
                                        <p:tgtEl>
                                          <p:spTgt spid="179292"/>
                                        </p:tgtEl>
                                      </p:cBhvr>
                                    </p:animEffect>
                                  </p:childTnLst>
                                </p:cTn>
                              </p:par>
                            </p:childTnLst>
                          </p:cTn>
                        </p:par>
                      </p:childTnLst>
                    </p:cTn>
                  </p:par>
                  <p:par>
                    <p:cTn id="99" fill="hold">
                      <p:stCondLst>
                        <p:cond delay="indefinite"/>
                      </p:stCondLst>
                      <p:childTnLst>
                        <p:par>
                          <p:cTn id="100" fill="hold">
                            <p:stCondLst>
                              <p:cond delay="0"/>
                            </p:stCondLst>
                            <p:childTnLst>
                              <p:par>
                                <p:cTn id="101" presetID="18" presetClass="entr" presetSubtype="6" fill="hold" nodeType="clickEffect">
                                  <p:stCondLst>
                                    <p:cond delay="0"/>
                                  </p:stCondLst>
                                  <p:childTnLst>
                                    <p:set>
                                      <p:cBhvr>
                                        <p:cTn id="102" dur="1" fill="hold">
                                          <p:stCondLst>
                                            <p:cond delay="0"/>
                                          </p:stCondLst>
                                        </p:cTn>
                                        <p:tgtEl>
                                          <p:spTgt spid="179297"/>
                                        </p:tgtEl>
                                        <p:attrNameLst>
                                          <p:attrName>style.visibility</p:attrName>
                                        </p:attrNameLst>
                                      </p:cBhvr>
                                      <p:to>
                                        <p:strVal val="visible"/>
                                      </p:to>
                                    </p:set>
                                    <p:animEffect transition="in" filter="strips(downRight)">
                                      <p:cBhvr>
                                        <p:cTn id="103" dur="500"/>
                                        <p:tgtEl>
                                          <p:spTgt spid="179297"/>
                                        </p:tgtEl>
                                      </p:cBhvr>
                                    </p:animEffect>
                                  </p:childTnLst>
                                  <p:subTnLst>
                                    <p:audio>
                                      <p:cMediaNode mute="1">
                                        <p:cTn display="0" masterRel="sameClick">
                                          <p:stCondLst>
                                            <p:cond evt="begin" delay="0">
                                              <p:tn val="101"/>
                                            </p:cond>
                                          </p:stCondLst>
                                          <p:endCondLst>
                                            <p:cond evt="onStopAudio" delay="0">
                                              <p:tgtEl>
                                                <p:sldTgt/>
                                              </p:tgtEl>
                                            </p:cond>
                                          </p:endCondLst>
                                        </p:cTn>
                                        <p:tgtEl>
                                          <p:sndTgt r:embed="rId3" name="CHIMES.WAV" builtIn="1"/>
                                        </p:tgtEl>
                                      </p:cMediaNode>
                                    </p:audio>
                                  </p:sub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79300"/>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blinds(horizontal)">
                                      <p:cBhvr>
                                        <p:cTn id="112" dur="500"/>
                                        <p:tgtEl>
                                          <p:spTgt spid="52"/>
                                        </p:tgtEl>
                                      </p:cBhvr>
                                    </p:animEffect>
                                  </p:childTnLst>
                                  <p:subTnLst>
                                    <p:audio>
                                      <p:cMediaNode>
                                        <p:cTn display="0" masterRel="sameClick">
                                          <p:stCondLst>
                                            <p:cond evt="begin" delay="0">
                                              <p:tn val="110"/>
                                            </p:cond>
                                          </p:stCondLst>
                                          <p:endCondLst>
                                            <p:cond evt="onStopAudio" delay="0">
                                              <p:tgtEl>
                                                <p:sldTgt/>
                                              </p:tgtEl>
                                            </p:cond>
                                          </p:endCondLst>
                                        </p:cTn>
                                        <p:tgtEl>
                                          <p:sndTgt r:embed="rId6" name="chimes.wav" builtIn="1"/>
                                        </p:tgtEl>
                                      </p:cMediaNode>
                                    </p:audio>
                                  </p:sub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blinds(horizontal)">
                                      <p:cBhvr>
                                        <p:cTn id="117" dur="500"/>
                                        <p:tgtEl>
                                          <p:spTgt spid="53"/>
                                        </p:tgtEl>
                                      </p:cBhvr>
                                    </p:animEffect>
                                  </p:childTnLst>
                                  <p:subTnLst>
                                    <p:audio>
                                      <p:cMediaNode>
                                        <p:cTn display="0" masterRel="sameClick">
                                          <p:stCondLst>
                                            <p:cond evt="begin" delay="0">
                                              <p:tn val="115"/>
                                            </p:cond>
                                          </p:stCondLst>
                                          <p:endCondLst>
                                            <p:cond evt="onStopAudio" delay="0">
                                              <p:tgtEl>
                                                <p:sldTgt/>
                                              </p:tgtEl>
                                            </p:cond>
                                          </p:endCondLst>
                                        </p:cTn>
                                        <p:tgtEl>
                                          <p:sndTgt r:embed="rId6"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19" grpId="0" animBg="1"/>
      <p:bldP spid="179233" grpId="0"/>
      <p:bldP spid="179286" grpId="0"/>
      <p:bldP spid="179296" grpId="0" autoUpdateAnimBg="0"/>
      <p:bldP spid="179315" grpId="0" autoUpdateAnimBg="0"/>
      <p:bldP spid="52" grpId="0" animBg="1"/>
      <p:bldP spid="5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523875" y="611188"/>
            <a:ext cx="2782888" cy="45720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400" b="1"/>
              <a:t>PN</a:t>
            </a:r>
            <a:r>
              <a:rPr lang="zh-CN" altLang="en-US" sz="2400" b="1"/>
              <a:t>结高频电路模型</a:t>
            </a:r>
            <a:endParaRPr lang="zh-CN" altLang="en-US" sz="2400" b="1" baseline="-25000"/>
          </a:p>
        </p:txBody>
      </p:sp>
      <p:grpSp>
        <p:nvGrpSpPr>
          <p:cNvPr id="2" name="Group 137"/>
          <p:cNvGrpSpPr>
            <a:grpSpLocks/>
          </p:cNvGrpSpPr>
          <p:nvPr/>
        </p:nvGrpSpPr>
        <p:grpSpPr bwMode="auto">
          <a:xfrm>
            <a:off x="3222625" y="2516188"/>
            <a:ext cx="2500313" cy="1428750"/>
            <a:chOff x="1915" y="524"/>
            <a:chExt cx="1270" cy="747"/>
          </a:xfrm>
        </p:grpSpPr>
        <p:sp>
          <p:nvSpPr>
            <p:cNvPr id="27655" name="Rectangle 8"/>
            <p:cNvSpPr>
              <a:spLocks noChangeArrowheads="1"/>
            </p:cNvSpPr>
            <p:nvPr/>
          </p:nvSpPr>
          <p:spPr bwMode="auto">
            <a:xfrm rot="5400000">
              <a:off x="2489" y="706"/>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27650" name="Object 25"/>
            <p:cNvGraphicFramePr>
              <a:graphicFrameLocks noChangeAspect="1"/>
            </p:cNvGraphicFramePr>
            <p:nvPr/>
          </p:nvGraphicFramePr>
          <p:xfrm>
            <a:off x="2464" y="524"/>
            <a:ext cx="173" cy="263"/>
          </p:xfrm>
          <a:graphic>
            <a:graphicData uri="http://schemas.openxmlformats.org/presentationml/2006/ole">
              <p:oleObj spid="_x0000_s27650" name="公式" r:id="rId5" imgW="152334" imgH="228501" progId="Equation.3">
                <p:embed/>
              </p:oleObj>
            </a:graphicData>
          </a:graphic>
        </p:graphicFrame>
        <p:sp>
          <p:nvSpPr>
            <p:cNvPr id="27656" name="Line 35"/>
            <p:cNvSpPr>
              <a:spLocks noChangeShapeType="1"/>
            </p:cNvSpPr>
            <p:nvPr/>
          </p:nvSpPr>
          <p:spPr bwMode="auto">
            <a:xfrm>
              <a:off x="1915" y="839"/>
              <a:ext cx="482" cy="0"/>
            </a:xfrm>
            <a:prstGeom prst="line">
              <a:avLst/>
            </a:prstGeom>
            <a:noFill/>
            <a:ln w="12700">
              <a:solidFill>
                <a:schemeClr val="tx1"/>
              </a:solidFill>
              <a:round/>
              <a:headEnd/>
              <a:tailEnd/>
            </a:ln>
          </p:spPr>
          <p:txBody>
            <a:bodyPr/>
            <a:lstStyle/>
            <a:p>
              <a:endParaRPr lang="zh-CN" altLang="en-US"/>
            </a:p>
          </p:txBody>
        </p:sp>
        <p:sp>
          <p:nvSpPr>
            <p:cNvPr id="27657" name="Line 36"/>
            <p:cNvSpPr>
              <a:spLocks noChangeShapeType="1"/>
            </p:cNvSpPr>
            <p:nvPr/>
          </p:nvSpPr>
          <p:spPr bwMode="auto">
            <a:xfrm>
              <a:off x="2677" y="839"/>
              <a:ext cx="508" cy="0"/>
            </a:xfrm>
            <a:prstGeom prst="line">
              <a:avLst/>
            </a:prstGeom>
            <a:noFill/>
            <a:ln w="12700">
              <a:solidFill>
                <a:schemeClr val="tx1"/>
              </a:solidFill>
              <a:round/>
              <a:headEnd/>
              <a:tailEnd/>
            </a:ln>
          </p:spPr>
          <p:txBody>
            <a:bodyPr/>
            <a:lstStyle/>
            <a:p>
              <a:endParaRPr lang="zh-CN" altLang="en-US"/>
            </a:p>
          </p:txBody>
        </p:sp>
        <p:sp>
          <p:nvSpPr>
            <p:cNvPr id="27658" name="AutoShape 60"/>
            <p:cNvSpPr>
              <a:spLocks noChangeArrowheads="1"/>
            </p:cNvSpPr>
            <p:nvPr/>
          </p:nvSpPr>
          <p:spPr bwMode="auto">
            <a:xfrm>
              <a:off x="2931" y="814"/>
              <a:ext cx="46" cy="4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27659" name="AutoShape 93"/>
            <p:cNvSpPr>
              <a:spLocks noChangeArrowheads="1"/>
            </p:cNvSpPr>
            <p:nvPr/>
          </p:nvSpPr>
          <p:spPr bwMode="auto">
            <a:xfrm>
              <a:off x="2118" y="814"/>
              <a:ext cx="46" cy="45"/>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27660" name="Line 124"/>
            <p:cNvSpPr>
              <a:spLocks noChangeShapeType="1"/>
            </p:cNvSpPr>
            <p:nvPr/>
          </p:nvSpPr>
          <p:spPr bwMode="auto">
            <a:xfrm>
              <a:off x="2576" y="1056"/>
              <a:ext cx="0" cy="215"/>
            </a:xfrm>
            <a:prstGeom prst="line">
              <a:avLst/>
            </a:prstGeom>
            <a:noFill/>
            <a:ln w="38100">
              <a:solidFill>
                <a:srgbClr val="008000"/>
              </a:solidFill>
              <a:round/>
              <a:headEnd/>
              <a:tailEnd/>
            </a:ln>
          </p:spPr>
          <p:txBody>
            <a:bodyPr/>
            <a:lstStyle/>
            <a:p>
              <a:endParaRPr lang="zh-CN" altLang="en-US"/>
            </a:p>
          </p:txBody>
        </p:sp>
        <p:sp>
          <p:nvSpPr>
            <p:cNvPr id="27661" name="Line 125"/>
            <p:cNvSpPr>
              <a:spLocks noChangeShapeType="1"/>
            </p:cNvSpPr>
            <p:nvPr/>
          </p:nvSpPr>
          <p:spPr bwMode="auto">
            <a:xfrm>
              <a:off x="2474" y="1056"/>
              <a:ext cx="0" cy="215"/>
            </a:xfrm>
            <a:prstGeom prst="line">
              <a:avLst/>
            </a:prstGeom>
            <a:noFill/>
            <a:ln w="38100">
              <a:solidFill>
                <a:srgbClr val="008000"/>
              </a:solidFill>
              <a:round/>
              <a:headEnd/>
              <a:tailEnd/>
            </a:ln>
          </p:spPr>
          <p:txBody>
            <a:bodyPr/>
            <a:lstStyle/>
            <a:p>
              <a:endParaRPr lang="zh-CN" altLang="en-US"/>
            </a:p>
          </p:txBody>
        </p:sp>
        <p:sp>
          <p:nvSpPr>
            <p:cNvPr id="27662" name="Line 131"/>
            <p:cNvSpPr>
              <a:spLocks noChangeShapeType="1"/>
            </p:cNvSpPr>
            <p:nvPr/>
          </p:nvSpPr>
          <p:spPr bwMode="auto">
            <a:xfrm>
              <a:off x="2143" y="839"/>
              <a:ext cx="0" cy="330"/>
            </a:xfrm>
            <a:prstGeom prst="line">
              <a:avLst/>
            </a:prstGeom>
            <a:noFill/>
            <a:ln w="12700">
              <a:solidFill>
                <a:schemeClr val="tx1"/>
              </a:solidFill>
              <a:round/>
              <a:headEnd/>
              <a:tailEnd/>
            </a:ln>
          </p:spPr>
          <p:txBody>
            <a:bodyPr/>
            <a:lstStyle/>
            <a:p>
              <a:endParaRPr lang="zh-CN" altLang="en-US"/>
            </a:p>
          </p:txBody>
        </p:sp>
        <p:sp>
          <p:nvSpPr>
            <p:cNvPr id="27663" name="Line 132"/>
            <p:cNvSpPr>
              <a:spLocks noChangeShapeType="1"/>
            </p:cNvSpPr>
            <p:nvPr/>
          </p:nvSpPr>
          <p:spPr bwMode="auto">
            <a:xfrm>
              <a:off x="2143" y="1169"/>
              <a:ext cx="331" cy="0"/>
            </a:xfrm>
            <a:prstGeom prst="line">
              <a:avLst/>
            </a:prstGeom>
            <a:noFill/>
            <a:ln w="12700">
              <a:solidFill>
                <a:schemeClr val="tx1"/>
              </a:solidFill>
              <a:round/>
              <a:headEnd/>
              <a:tailEnd/>
            </a:ln>
          </p:spPr>
          <p:txBody>
            <a:bodyPr/>
            <a:lstStyle/>
            <a:p>
              <a:endParaRPr lang="zh-CN" altLang="en-US"/>
            </a:p>
          </p:txBody>
        </p:sp>
        <p:sp>
          <p:nvSpPr>
            <p:cNvPr id="27664" name="Line 133"/>
            <p:cNvSpPr>
              <a:spLocks noChangeShapeType="1"/>
            </p:cNvSpPr>
            <p:nvPr/>
          </p:nvSpPr>
          <p:spPr bwMode="auto">
            <a:xfrm>
              <a:off x="2956" y="839"/>
              <a:ext cx="0" cy="330"/>
            </a:xfrm>
            <a:prstGeom prst="line">
              <a:avLst/>
            </a:prstGeom>
            <a:noFill/>
            <a:ln w="12700">
              <a:solidFill>
                <a:schemeClr val="tx1"/>
              </a:solidFill>
              <a:round/>
              <a:headEnd/>
              <a:tailEnd/>
            </a:ln>
          </p:spPr>
          <p:txBody>
            <a:bodyPr/>
            <a:lstStyle/>
            <a:p>
              <a:endParaRPr lang="zh-CN" altLang="en-US"/>
            </a:p>
          </p:txBody>
        </p:sp>
        <p:sp>
          <p:nvSpPr>
            <p:cNvPr id="27665" name="Line 134"/>
            <p:cNvSpPr>
              <a:spLocks noChangeShapeType="1"/>
            </p:cNvSpPr>
            <p:nvPr/>
          </p:nvSpPr>
          <p:spPr bwMode="auto">
            <a:xfrm>
              <a:off x="2575" y="1169"/>
              <a:ext cx="381" cy="0"/>
            </a:xfrm>
            <a:prstGeom prst="line">
              <a:avLst/>
            </a:prstGeom>
            <a:noFill/>
            <a:ln w="12700">
              <a:solidFill>
                <a:schemeClr val="tx1"/>
              </a:solidFill>
              <a:round/>
              <a:headEnd/>
              <a:tailEnd/>
            </a:ln>
          </p:spPr>
          <p:txBody>
            <a:bodyPr/>
            <a:lstStyle/>
            <a:p>
              <a:endParaRPr lang="zh-CN" altLang="en-US"/>
            </a:p>
          </p:txBody>
        </p:sp>
        <p:graphicFrame>
          <p:nvGraphicFramePr>
            <p:cNvPr id="27651" name="Object 135"/>
            <p:cNvGraphicFramePr>
              <a:graphicFrameLocks noChangeAspect="1"/>
            </p:cNvGraphicFramePr>
            <p:nvPr/>
          </p:nvGraphicFramePr>
          <p:xfrm>
            <a:off x="2601" y="932"/>
            <a:ext cx="231" cy="263"/>
          </p:xfrm>
          <a:graphic>
            <a:graphicData uri="http://schemas.openxmlformats.org/presentationml/2006/ole">
              <p:oleObj spid="_x0000_s27651" name="公式" r:id="rId6" imgW="203112" imgH="228501" progId="Equation.3">
                <p:embed/>
              </p:oleObj>
            </a:graphicData>
          </a:graphic>
        </p:graphicFrame>
      </p:grpSp>
      <p:sp>
        <p:nvSpPr>
          <p:cNvPr id="202890" name="Text Box 138"/>
          <p:cNvSpPr txBox="1">
            <a:spLocks noChangeArrowheads="1"/>
          </p:cNvSpPr>
          <p:nvPr/>
        </p:nvSpPr>
        <p:spPr bwMode="auto">
          <a:xfrm>
            <a:off x="523875" y="1404938"/>
            <a:ext cx="8186738"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在高频或开关状态运用时，应该考虑到</a:t>
            </a:r>
            <a:r>
              <a:rPr lang="en-US" altLang="zh-CN" sz="2400" b="1"/>
              <a:t>PN</a:t>
            </a:r>
            <a:r>
              <a:rPr lang="zh-CN" altLang="en-US" sz="2400" b="1"/>
              <a:t>结电容的影响。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890"/>
                                        </p:tgtEl>
                                        <p:attrNameLst>
                                          <p:attrName>style.visibility</p:attrName>
                                        </p:attrNameLst>
                                      </p:cBhvr>
                                      <p:to>
                                        <p:strVal val="visible"/>
                                      </p:to>
                                    </p:set>
                                    <p:animEffect transition="in" filter="blinds(horizontal)">
                                      <p:cBhvr>
                                        <p:cTn id="7" dur="500"/>
                                        <p:tgtEl>
                                          <p:spTgt spid="202890"/>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9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6" name="日期占位符 1"/>
          <p:cNvSpPr>
            <a:spLocks noGrp="1"/>
          </p:cNvSpPr>
          <p:nvPr>
            <p:ph type="dt" sz="quarter" idx="10"/>
          </p:nvPr>
        </p:nvSpPr>
        <p:spPr>
          <a:noFill/>
        </p:spPr>
        <p:txBody>
          <a:bodyPr/>
          <a:lstStyle/>
          <a:p>
            <a:fld id="{3E8D04D1-AB2D-465C-87CE-33BED483D32C}" type="datetime1">
              <a:rPr lang="zh-CN" altLang="en-US" smtClean="0">
                <a:latin typeface="Arial" pitchFamily="34" charset="0"/>
              </a:rPr>
              <a:pPr/>
              <a:t>2019-9-18</a:t>
            </a:fld>
            <a:endParaRPr lang="en-US" altLang="zh-CN" smtClean="0">
              <a:latin typeface="Arial" pitchFamily="34" charset="0"/>
            </a:endParaRPr>
          </a:p>
        </p:txBody>
      </p:sp>
      <p:sp>
        <p:nvSpPr>
          <p:cNvPr id="28697"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28698" name="灯片编号占位符 3"/>
          <p:cNvSpPr>
            <a:spLocks noGrp="1"/>
          </p:cNvSpPr>
          <p:nvPr>
            <p:ph type="sldNum" sz="quarter" idx="12"/>
          </p:nvPr>
        </p:nvSpPr>
        <p:spPr>
          <a:noFill/>
        </p:spPr>
        <p:txBody>
          <a:bodyPr/>
          <a:lstStyle/>
          <a:p>
            <a:fld id="{AD5C1A21-D45C-48D2-8FCE-B8795C256BBC}" type="slidenum">
              <a:rPr lang="en-US" altLang="zh-CN" smtClean="0">
                <a:latin typeface="Arial" pitchFamily="34" charset="0"/>
              </a:rPr>
              <a:pPr/>
              <a:t>66</a:t>
            </a:fld>
            <a:endParaRPr lang="en-US" altLang="zh-CN" smtClean="0">
              <a:latin typeface="Arial" pitchFamily="34" charset="0"/>
            </a:endParaRPr>
          </a:p>
        </p:txBody>
      </p:sp>
      <p:sp>
        <p:nvSpPr>
          <p:cNvPr id="203780" name="Text Box 4"/>
          <p:cNvSpPr txBox="1">
            <a:spLocks noChangeArrowheads="1"/>
          </p:cNvSpPr>
          <p:nvPr/>
        </p:nvSpPr>
        <p:spPr bwMode="auto">
          <a:xfrm>
            <a:off x="111125" y="122238"/>
            <a:ext cx="3816350" cy="519112"/>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800" b="1"/>
              <a:t>2.</a:t>
            </a:r>
            <a:r>
              <a:rPr lang="zh-CN" altLang="en-US" sz="2800" b="1"/>
              <a:t>模型分析法应用举例</a:t>
            </a:r>
            <a:endParaRPr lang="zh-CN" altLang="en-US" sz="2800" b="1" baseline="-25000"/>
          </a:p>
        </p:txBody>
      </p:sp>
      <p:sp>
        <p:nvSpPr>
          <p:cNvPr id="203781" name="Text Box 5"/>
          <p:cNvSpPr txBox="1">
            <a:spLocks noChangeArrowheads="1"/>
          </p:cNvSpPr>
          <p:nvPr/>
        </p:nvSpPr>
        <p:spPr bwMode="auto">
          <a:xfrm>
            <a:off x="95250" y="727075"/>
            <a:ext cx="1735138" cy="46355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en-US" altLang="zh-CN" sz="2400" b="1">
                <a:solidFill>
                  <a:srgbClr val="FF0000"/>
                </a:solidFill>
                <a:latin typeface="宋体" pitchFamily="2" charset="-122"/>
              </a:rPr>
              <a:t>⑴</a:t>
            </a:r>
            <a:r>
              <a:rPr lang="zh-CN" altLang="en-US" sz="2400" b="1">
                <a:solidFill>
                  <a:srgbClr val="FF0000"/>
                </a:solidFill>
              </a:rPr>
              <a:t>整流电路</a:t>
            </a:r>
            <a:endParaRPr lang="zh-CN" altLang="en-US" sz="2400" b="1" baseline="-25000">
              <a:solidFill>
                <a:srgbClr val="FF0000"/>
              </a:solidFill>
            </a:endParaRPr>
          </a:p>
        </p:txBody>
      </p:sp>
      <p:sp>
        <p:nvSpPr>
          <p:cNvPr id="203782" name="AutoShape 6"/>
          <p:cNvSpPr>
            <a:spLocks noChangeArrowheads="1"/>
          </p:cNvSpPr>
          <p:nvPr/>
        </p:nvSpPr>
        <p:spPr bwMode="auto">
          <a:xfrm>
            <a:off x="166688" y="1285875"/>
            <a:ext cx="1525587" cy="671513"/>
          </a:xfrm>
          <a:prstGeom prst="horizontalScroll">
            <a:avLst>
              <a:gd name="adj" fmla="val 12500"/>
            </a:avLst>
          </a:prstGeom>
          <a:solidFill>
            <a:schemeClr val="accent1">
              <a:alpha val="47842"/>
            </a:schemeClr>
          </a:solidFill>
          <a:ln w="9525">
            <a:solidFill>
              <a:schemeClr val="tx1"/>
            </a:solidFill>
            <a:round/>
            <a:headEnd/>
            <a:tailEnd/>
          </a:ln>
        </p:spPr>
        <p:txBody>
          <a:bodyPr lIns="90000" tIns="46800" rIns="90000" bIns="46800" anchor="ctr">
            <a:spAutoFit/>
          </a:bodyPr>
          <a:lstStyle/>
          <a:p>
            <a:r>
              <a:rPr lang="zh-CN" altLang="en-US" sz="2800" b="1">
                <a:solidFill>
                  <a:srgbClr val="FF0000"/>
                </a:solidFill>
              </a:rPr>
              <a:t>例</a:t>
            </a:r>
            <a:r>
              <a:rPr lang="en-US" altLang="zh-CN" sz="2800" b="1">
                <a:solidFill>
                  <a:srgbClr val="FF0000"/>
                </a:solidFill>
              </a:rPr>
              <a:t>3.4.2</a:t>
            </a:r>
          </a:p>
        </p:txBody>
      </p:sp>
      <p:grpSp>
        <p:nvGrpSpPr>
          <p:cNvPr id="2" name="Group 67"/>
          <p:cNvGrpSpPr>
            <a:grpSpLocks/>
          </p:cNvGrpSpPr>
          <p:nvPr/>
        </p:nvGrpSpPr>
        <p:grpSpPr bwMode="auto">
          <a:xfrm>
            <a:off x="268288" y="2078038"/>
            <a:ext cx="2547937" cy="1793875"/>
            <a:chOff x="1245" y="954"/>
            <a:chExt cx="1605" cy="1130"/>
          </a:xfrm>
        </p:grpSpPr>
        <p:graphicFrame>
          <p:nvGraphicFramePr>
            <p:cNvPr id="28688" name="Object 9"/>
            <p:cNvGraphicFramePr>
              <a:graphicFrameLocks noChangeAspect="1"/>
            </p:cNvGraphicFramePr>
            <p:nvPr/>
          </p:nvGraphicFramePr>
          <p:xfrm>
            <a:off x="1998" y="954"/>
            <a:ext cx="172" cy="190"/>
          </p:xfrm>
          <a:graphic>
            <a:graphicData uri="http://schemas.openxmlformats.org/presentationml/2006/ole">
              <p:oleObj spid="_x0000_s28688" name="公式" r:id="rId6" imgW="152268" imgH="164957" progId="Equation.3">
                <p:embed/>
              </p:oleObj>
            </a:graphicData>
          </a:graphic>
        </p:graphicFrame>
        <p:sp>
          <p:nvSpPr>
            <p:cNvPr id="28719" name="Rectangle 10"/>
            <p:cNvSpPr>
              <a:spLocks noChangeArrowheads="1"/>
            </p:cNvSpPr>
            <p:nvPr/>
          </p:nvSpPr>
          <p:spPr bwMode="auto">
            <a:xfrm>
              <a:off x="2499" y="1536"/>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28689" name="Object 11"/>
            <p:cNvGraphicFramePr>
              <a:graphicFrameLocks noChangeAspect="1"/>
            </p:cNvGraphicFramePr>
            <p:nvPr/>
          </p:nvGraphicFramePr>
          <p:xfrm>
            <a:off x="2702" y="1347"/>
            <a:ext cx="102" cy="101"/>
          </p:xfrm>
          <a:graphic>
            <a:graphicData uri="http://schemas.openxmlformats.org/presentationml/2006/ole">
              <p:oleObj spid="_x0000_s28689" name="公式" r:id="rId7" imgW="139700" imgH="139700" progId="Equation.3">
                <p:embed/>
              </p:oleObj>
            </a:graphicData>
          </a:graphic>
        </p:graphicFrame>
        <p:graphicFrame>
          <p:nvGraphicFramePr>
            <p:cNvPr id="28690" name="Object 12"/>
            <p:cNvGraphicFramePr>
              <a:graphicFrameLocks noChangeAspect="1"/>
            </p:cNvGraphicFramePr>
            <p:nvPr/>
          </p:nvGraphicFramePr>
          <p:xfrm>
            <a:off x="2677" y="1915"/>
            <a:ext cx="173" cy="93"/>
          </p:xfrm>
          <a:graphic>
            <a:graphicData uri="http://schemas.openxmlformats.org/presentationml/2006/ole">
              <p:oleObj spid="_x0000_s28690" name="公式" r:id="rId8" imgW="139518" imgH="76101" progId="Equation.3">
                <p:embed/>
              </p:oleObj>
            </a:graphicData>
          </a:graphic>
        </p:graphicFrame>
        <p:graphicFrame>
          <p:nvGraphicFramePr>
            <p:cNvPr id="28691" name="Object 13"/>
            <p:cNvGraphicFramePr>
              <a:graphicFrameLocks noChangeAspect="1"/>
            </p:cNvGraphicFramePr>
            <p:nvPr/>
          </p:nvGraphicFramePr>
          <p:xfrm>
            <a:off x="2665" y="1550"/>
            <a:ext cx="185" cy="254"/>
          </p:xfrm>
          <a:graphic>
            <a:graphicData uri="http://schemas.openxmlformats.org/presentationml/2006/ole">
              <p:oleObj spid="_x0000_s28691" name="公式" r:id="rId9" imgW="165028" imgH="228501" progId="Equation.3">
                <p:embed/>
              </p:oleObj>
            </a:graphicData>
          </a:graphic>
        </p:graphicFrame>
        <p:grpSp>
          <p:nvGrpSpPr>
            <p:cNvPr id="28720" name="Group 18"/>
            <p:cNvGrpSpPr>
              <a:grpSpLocks/>
            </p:cNvGrpSpPr>
            <p:nvPr/>
          </p:nvGrpSpPr>
          <p:grpSpPr bwMode="auto">
            <a:xfrm rot="-5400000">
              <a:off x="1957" y="1220"/>
              <a:ext cx="271" cy="153"/>
              <a:chOff x="5065" y="1931"/>
              <a:chExt cx="304" cy="204"/>
            </a:xfrm>
          </p:grpSpPr>
          <p:sp>
            <p:nvSpPr>
              <p:cNvPr id="28735" name="AutoShape 19"/>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28736" name="Line 20"/>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28737" name="Line 21"/>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28721" name="Line 22"/>
            <p:cNvSpPr>
              <a:spLocks noChangeShapeType="1"/>
            </p:cNvSpPr>
            <p:nvPr/>
          </p:nvSpPr>
          <p:spPr bwMode="auto">
            <a:xfrm>
              <a:off x="1587" y="1296"/>
              <a:ext cx="429" cy="0"/>
            </a:xfrm>
            <a:prstGeom prst="line">
              <a:avLst/>
            </a:prstGeom>
            <a:noFill/>
            <a:ln w="12700">
              <a:solidFill>
                <a:schemeClr val="tx1"/>
              </a:solidFill>
              <a:round/>
              <a:headEnd/>
              <a:tailEnd/>
            </a:ln>
          </p:spPr>
          <p:txBody>
            <a:bodyPr/>
            <a:lstStyle/>
            <a:p>
              <a:endParaRPr lang="zh-CN" altLang="en-US"/>
            </a:p>
          </p:txBody>
        </p:sp>
        <p:sp>
          <p:nvSpPr>
            <p:cNvPr id="28722" name="Line 23"/>
            <p:cNvSpPr>
              <a:spLocks noChangeShapeType="1"/>
            </p:cNvSpPr>
            <p:nvPr/>
          </p:nvSpPr>
          <p:spPr bwMode="auto">
            <a:xfrm>
              <a:off x="1588" y="2058"/>
              <a:ext cx="1168" cy="0"/>
            </a:xfrm>
            <a:prstGeom prst="line">
              <a:avLst/>
            </a:prstGeom>
            <a:noFill/>
            <a:ln w="12700">
              <a:solidFill>
                <a:schemeClr val="tx1"/>
              </a:solidFill>
              <a:round/>
              <a:headEnd/>
              <a:tailEnd/>
            </a:ln>
          </p:spPr>
          <p:txBody>
            <a:bodyPr/>
            <a:lstStyle/>
            <a:p>
              <a:endParaRPr lang="zh-CN" altLang="en-US"/>
            </a:p>
          </p:txBody>
        </p:sp>
        <p:sp>
          <p:nvSpPr>
            <p:cNvPr id="28723" name="Line 24"/>
            <p:cNvSpPr>
              <a:spLocks noChangeShapeType="1"/>
            </p:cNvSpPr>
            <p:nvPr/>
          </p:nvSpPr>
          <p:spPr bwMode="auto">
            <a:xfrm>
              <a:off x="2171" y="1296"/>
              <a:ext cx="585" cy="0"/>
            </a:xfrm>
            <a:prstGeom prst="line">
              <a:avLst/>
            </a:prstGeom>
            <a:noFill/>
            <a:ln w="12700">
              <a:solidFill>
                <a:schemeClr val="tx1"/>
              </a:solidFill>
              <a:round/>
              <a:headEnd/>
              <a:tailEnd/>
            </a:ln>
          </p:spPr>
          <p:txBody>
            <a:bodyPr/>
            <a:lstStyle/>
            <a:p>
              <a:endParaRPr lang="zh-CN" altLang="en-US"/>
            </a:p>
          </p:txBody>
        </p:sp>
        <p:graphicFrame>
          <p:nvGraphicFramePr>
            <p:cNvPr id="28692" name="Object 27"/>
            <p:cNvGraphicFramePr>
              <a:graphicFrameLocks noChangeAspect="1"/>
            </p:cNvGraphicFramePr>
            <p:nvPr/>
          </p:nvGraphicFramePr>
          <p:xfrm>
            <a:off x="2296" y="1564"/>
            <a:ext cx="187" cy="190"/>
          </p:xfrm>
          <a:graphic>
            <a:graphicData uri="http://schemas.openxmlformats.org/presentationml/2006/ole">
              <p:oleObj spid="_x0000_s28692" name="公式" r:id="rId10" imgW="164885" imgH="164885" progId="Equation.3">
                <p:embed/>
              </p:oleObj>
            </a:graphicData>
          </a:graphic>
        </p:graphicFrame>
        <p:sp>
          <p:nvSpPr>
            <p:cNvPr id="28724" name="Line 29"/>
            <p:cNvSpPr>
              <a:spLocks noChangeShapeType="1"/>
            </p:cNvSpPr>
            <p:nvPr/>
          </p:nvSpPr>
          <p:spPr bwMode="auto">
            <a:xfrm>
              <a:off x="1584" y="1296"/>
              <a:ext cx="0" cy="762"/>
            </a:xfrm>
            <a:prstGeom prst="line">
              <a:avLst/>
            </a:prstGeom>
            <a:noFill/>
            <a:ln w="12700">
              <a:solidFill>
                <a:schemeClr val="tx1"/>
              </a:solidFill>
              <a:round/>
              <a:headEnd/>
              <a:tailEnd/>
            </a:ln>
          </p:spPr>
          <p:txBody>
            <a:bodyPr/>
            <a:lstStyle/>
            <a:p>
              <a:endParaRPr lang="zh-CN" altLang="en-US"/>
            </a:p>
          </p:txBody>
        </p:sp>
        <p:grpSp>
          <p:nvGrpSpPr>
            <p:cNvPr id="28725" name="Group 30"/>
            <p:cNvGrpSpPr>
              <a:grpSpLocks/>
            </p:cNvGrpSpPr>
            <p:nvPr/>
          </p:nvGrpSpPr>
          <p:grpSpPr bwMode="auto">
            <a:xfrm>
              <a:off x="1245" y="1474"/>
              <a:ext cx="475" cy="373"/>
              <a:chOff x="525" y="1177"/>
              <a:chExt cx="475" cy="373"/>
            </a:xfrm>
          </p:grpSpPr>
          <p:graphicFrame>
            <p:nvGraphicFramePr>
              <p:cNvPr id="28693" name="Object 31"/>
              <p:cNvGraphicFramePr>
                <a:graphicFrameLocks noChangeAspect="1"/>
              </p:cNvGraphicFramePr>
              <p:nvPr/>
            </p:nvGraphicFramePr>
            <p:xfrm>
              <a:off x="653" y="1177"/>
              <a:ext cx="93" cy="94"/>
            </p:xfrm>
            <a:graphic>
              <a:graphicData uri="http://schemas.openxmlformats.org/presentationml/2006/ole">
                <p:oleObj spid="_x0000_s28693" name="公式" r:id="rId11" imgW="139700" imgH="139700" progId="Equation.3">
                  <p:embed/>
                </p:oleObj>
              </a:graphicData>
            </a:graphic>
          </p:graphicFrame>
          <p:graphicFrame>
            <p:nvGraphicFramePr>
              <p:cNvPr id="28694" name="Object 32"/>
              <p:cNvGraphicFramePr>
                <a:graphicFrameLocks noChangeAspect="1"/>
              </p:cNvGraphicFramePr>
              <p:nvPr/>
            </p:nvGraphicFramePr>
            <p:xfrm>
              <a:off x="619" y="1461"/>
              <a:ext cx="158" cy="89"/>
            </p:xfrm>
            <a:graphic>
              <a:graphicData uri="http://schemas.openxmlformats.org/presentationml/2006/ole">
                <p:oleObj spid="_x0000_s28694" name="公式" r:id="rId12" imgW="139518" imgH="76101" progId="Equation.3">
                  <p:embed/>
                </p:oleObj>
              </a:graphicData>
            </a:graphic>
          </p:graphicFrame>
          <p:graphicFrame>
            <p:nvGraphicFramePr>
              <p:cNvPr id="28695" name="Object 33"/>
              <p:cNvGraphicFramePr>
                <a:graphicFrameLocks noChangeAspect="1"/>
              </p:cNvGraphicFramePr>
              <p:nvPr/>
            </p:nvGraphicFramePr>
            <p:xfrm>
              <a:off x="525" y="1227"/>
              <a:ext cx="186" cy="254"/>
            </p:xfrm>
            <a:graphic>
              <a:graphicData uri="http://schemas.openxmlformats.org/presentationml/2006/ole">
                <p:oleObj spid="_x0000_s28695" name="公式" r:id="rId13" imgW="165028" imgH="228501" progId="Equation.3">
                  <p:embed/>
                </p:oleObj>
              </a:graphicData>
            </a:graphic>
          </p:graphicFrame>
          <p:grpSp>
            <p:nvGrpSpPr>
              <p:cNvPr id="28732" name="Group 34"/>
              <p:cNvGrpSpPr>
                <a:grpSpLocks/>
              </p:cNvGrpSpPr>
              <p:nvPr/>
            </p:nvGrpSpPr>
            <p:grpSpPr bwMode="auto">
              <a:xfrm>
                <a:off x="731" y="1220"/>
                <a:ext cx="269" cy="268"/>
                <a:chOff x="144" y="3216"/>
                <a:chExt cx="240" cy="240"/>
              </a:xfrm>
            </p:grpSpPr>
            <p:sp>
              <p:nvSpPr>
                <p:cNvPr id="28733" name="Oval 35"/>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28734" name="Line 36"/>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sp>
          <p:nvSpPr>
            <p:cNvPr id="28726" name="Line 37"/>
            <p:cNvSpPr>
              <a:spLocks noChangeShapeType="1"/>
            </p:cNvSpPr>
            <p:nvPr/>
          </p:nvSpPr>
          <p:spPr bwMode="auto">
            <a:xfrm>
              <a:off x="2550" y="1296"/>
              <a:ext cx="0" cy="229"/>
            </a:xfrm>
            <a:prstGeom prst="line">
              <a:avLst/>
            </a:prstGeom>
            <a:noFill/>
            <a:ln w="12700">
              <a:solidFill>
                <a:schemeClr val="tx1"/>
              </a:solidFill>
              <a:round/>
              <a:headEnd/>
              <a:tailEnd/>
            </a:ln>
          </p:spPr>
          <p:txBody>
            <a:bodyPr/>
            <a:lstStyle/>
            <a:p>
              <a:endParaRPr lang="zh-CN" altLang="en-US"/>
            </a:p>
          </p:txBody>
        </p:sp>
        <p:sp>
          <p:nvSpPr>
            <p:cNvPr id="28727" name="Line 38"/>
            <p:cNvSpPr>
              <a:spLocks noChangeShapeType="1"/>
            </p:cNvSpPr>
            <p:nvPr/>
          </p:nvSpPr>
          <p:spPr bwMode="auto">
            <a:xfrm>
              <a:off x="2550" y="1804"/>
              <a:ext cx="0" cy="254"/>
            </a:xfrm>
            <a:prstGeom prst="line">
              <a:avLst/>
            </a:prstGeom>
            <a:noFill/>
            <a:ln w="12700">
              <a:solidFill>
                <a:schemeClr val="tx1"/>
              </a:solidFill>
              <a:round/>
              <a:headEnd/>
              <a:tailEnd/>
            </a:ln>
          </p:spPr>
          <p:txBody>
            <a:bodyPr/>
            <a:lstStyle/>
            <a:p>
              <a:endParaRPr lang="zh-CN" altLang="en-US"/>
            </a:p>
          </p:txBody>
        </p:sp>
        <p:sp>
          <p:nvSpPr>
            <p:cNvPr id="28728" name="AutoShape 44"/>
            <p:cNvSpPr>
              <a:spLocks noChangeArrowheads="1"/>
            </p:cNvSpPr>
            <p:nvPr/>
          </p:nvSpPr>
          <p:spPr bwMode="auto">
            <a:xfrm>
              <a:off x="2526" y="202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28729" name="AutoShape 45"/>
            <p:cNvSpPr>
              <a:spLocks noChangeArrowheads="1"/>
            </p:cNvSpPr>
            <p:nvPr/>
          </p:nvSpPr>
          <p:spPr bwMode="auto">
            <a:xfrm>
              <a:off x="2526" y="1279"/>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28730" name="AutoShape 65"/>
            <p:cNvSpPr>
              <a:spLocks noChangeArrowheads="1"/>
            </p:cNvSpPr>
            <p:nvPr/>
          </p:nvSpPr>
          <p:spPr bwMode="auto">
            <a:xfrm>
              <a:off x="2719" y="1266"/>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28731" name="AutoShape 66"/>
            <p:cNvSpPr>
              <a:spLocks noChangeArrowheads="1"/>
            </p:cNvSpPr>
            <p:nvPr/>
          </p:nvSpPr>
          <p:spPr bwMode="auto">
            <a:xfrm>
              <a:off x="2728" y="202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pSp>
      <p:grpSp>
        <p:nvGrpSpPr>
          <p:cNvPr id="6" name="Group 99"/>
          <p:cNvGrpSpPr>
            <a:grpSpLocks/>
          </p:cNvGrpSpPr>
          <p:nvPr/>
        </p:nvGrpSpPr>
        <p:grpSpPr bwMode="auto">
          <a:xfrm>
            <a:off x="3335338" y="1250950"/>
            <a:ext cx="5484812" cy="2095500"/>
            <a:chOff x="2101" y="788"/>
            <a:chExt cx="3455" cy="1320"/>
          </a:xfrm>
        </p:grpSpPr>
        <p:sp>
          <p:nvSpPr>
            <p:cNvPr id="28713" name="Line 69"/>
            <p:cNvSpPr>
              <a:spLocks noChangeShapeType="1"/>
            </p:cNvSpPr>
            <p:nvPr/>
          </p:nvSpPr>
          <p:spPr bwMode="auto">
            <a:xfrm flipV="1">
              <a:off x="2326" y="889"/>
              <a:ext cx="0" cy="1219"/>
            </a:xfrm>
            <a:prstGeom prst="line">
              <a:avLst/>
            </a:prstGeom>
            <a:noFill/>
            <a:ln w="12700">
              <a:solidFill>
                <a:schemeClr val="tx1"/>
              </a:solidFill>
              <a:round/>
              <a:headEnd/>
              <a:tailEnd type="triangle" w="med" len="med"/>
            </a:ln>
          </p:spPr>
          <p:txBody>
            <a:bodyPr/>
            <a:lstStyle/>
            <a:p>
              <a:endParaRPr lang="zh-CN" altLang="en-US"/>
            </a:p>
          </p:txBody>
        </p:sp>
        <p:sp>
          <p:nvSpPr>
            <p:cNvPr id="28714" name="Line 70"/>
            <p:cNvSpPr>
              <a:spLocks noChangeShapeType="1"/>
            </p:cNvSpPr>
            <p:nvPr/>
          </p:nvSpPr>
          <p:spPr bwMode="auto">
            <a:xfrm>
              <a:off x="2322" y="1604"/>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28681" name="Object 76"/>
            <p:cNvGraphicFramePr>
              <a:graphicFrameLocks noChangeAspect="1"/>
            </p:cNvGraphicFramePr>
            <p:nvPr/>
          </p:nvGraphicFramePr>
          <p:xfrm>
            <a:off x="2826" y="1677"/>
            <a:ext cx="203" cy="164"/>
          </p:xfrm>
          <a:graphic>
            <a:graphicData uri="http://schemas.openxmlformats.org/presentationml/2006/ole">
              <p:oleObj spid="_x0000_s28681" name="公式" r:id="rId14" imgW="152334" imgH="139639" progId="Equation.3">
                <p:embed/>
              </p:oleObj>
            </a:graphicData>
          </a:graphic>
        </p:graphicFrame>
        <p:sp>
          <p:nvSpPr>
            <p:cNvPr id="28715" name="Freeform 80"/>
            <p:cNvSpPr>
              <a:spLocks/>
            </p:cNvSpPr>
            <p:nvPr/>
          </p:nvSpPr>
          <p:spPr bwMode="auto">
            <a:xfrm>
              <a:off x="2327" y="1183"/>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28716" name="Freeform 81"/>
            <p:cNvSpPr>
              <a:spLocks/>
            </p:cNvSpPr>
            <p:nvPr/>
          </p:nvSpPr>
          <p:spPr bwMode="auto">
            <a:xfrm rot="10800000">
              <a:off x="3006" y="1604"/>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28717" name="Freeform 82"/>
            <p:cNvSpPr>
              <a:spLocks/>
            </p:cNvSpPr>
            <p:nvPr/>
          </p:nvSpPr>
          <p:spPr bwMode="auto">
            <a:xfrm>
              <a:off x="3686" y="1183"/>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28682" name="Object 92"/>
            <p:cNvGraphicFramePr>
              <a:graphicFrameLocks noChangeAspect="1"/>
            </p:cNvGraphicFramePr>
            <p:nvPr/>
          </p:nvGraphicFramePr>
          <p:xfrm>
            <a:off x="3614" y="1627"/>
            <a:ext cx="304" cy="209"/>
          </p:xfrm>
          <a:graphic>
            <a:graphicData uri="http://schemas.openxmlformats.org/presentationml/2006/ole">
              <p:oleObj spid="_x0000_s28682" name="公式" r:id="rId15" imgW="228402" imgH="177646" progId="Equation.3">
                <p:embed/>
              </p:oleObj>
            </a:graphicData>
          </a:graphic>
        </p:graphicFrame>
        <p:sp>
          <p:nvSpPr>
            <p:cNvPr id="28718" name="Freeform 93"/>
            <p:cNvSpPr>
              <a:spLocks/>
            </p:cNvSpPr>
            <p:nvPr/>
          </p:nvSpPr>
          <p:spPr bwMode="auto">
            <a:xfrm rot="10800000">
              <a:off x="4362" y="1604"/>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28683" name="Object 94"/>
            <p:cNvGraphicFramePr>
              <a:graphicFrameLocks noChangeAspect="1"/>
            </p:cNvGraphicFramePr>
            <p:nvPr/>
          </p:nvGraphicFramePr>
          <p:xfrm>
            <a:off x="2136" y="1622"/>
            <a:ext cx="220" cy="208"/>
          </p:xfrm>
          <a:graphic>
            <a:graphicData uri="http://schemas.openxmlformats.org/presentationml/2006/ole">
              <p:oleObj spid="_x0000_s28683" name="公式" r:id="rId16" imgW="164814" imgH="177492" progId="Equation.3">
                <p:embed/>
              </p:oleObj>
            </a:graphicData>
          </a:graphic>
        </p:graphicFrame>
        <p:graphicFrame>
          <p:nvGraphicFramePr>
            <p:cNvPr id="28684" name="Object 95"/>
            <p:cNvGraphicFramePr>
              <a:graphicFrameLocks noChangeAspect="1"/>
            </p:cNvGraphicFramePr>
            <p:nvPr/>
          </p:nvGraphicFramePr>
          <p:xfrm>
            <a:off x="2101" y="788"/>
            <a:ext cx="220" cy="269"/>
          </p:xfrm>
          <a:graphic>
            <a:graphicData uri="http://schemas.openxmlformats.org/presentationml/2006/ole">
              <p:oleObj spid="_x0000_s28684" name="公式" r:id="rId17" imgW="165028" imgH="228501" progId="Equation.3">
                <p:embed/>
              </p:oleObj>
            </a:graphicData>
          </a:graphic>
        </p:graphicFrame>
        <p:graphicFrame>
          <p:nvGraphicFramePr>
            <p:cNvPr id="28685" name="Object 96"/>
            <p:cNvGraphicFramePr>
              <a:graphicFrameLocks noChangeAspect="1"/>
            </p:cNvGraphicFramePr>
            <p:nvPr/>
          </p:nvGraphicFramePr>
          <p:xfrm>
            <a:off x="4160" y="1627"/>
            <a:ext cx="304" cy="209"/>
          </p:xfrm>
          <a:graphic>
            <a:graphicData uri="http://schemas.openxmlformats.org/presentationml/2006/ole">
              <p:oleObj spid="_x0000_s28685" name="公式" r:id="rId18" imgW="228402" imgH="177646" progId="Equation.3">
                <p:embed/>
              </p:oleObj>
            </a:graphicData>
          </a:graphic>
        </p:graphicFrame>
        <p:graphicFrame>
          <p:nvGraphicFramePr>
            <p:cNvPr id="28686" name="Object 97"/>
            <p:cNvGraphicFramePr>
              <a:graphicFrameLocks noChangeAspect="1"/>
            </p:cNvGraphicFramePr>
            <p:nvPr/>
          </p:nvGraphicFramePr>
          <p:xfrm>
            <a:off x="4973" y="1621"/>
            <a:ext cx="304" cy="209"/>
          </p:xfrm>
          <a:graphic>
            <a:graphicData uri="http://schemas.openxmlformats.org/presentationml/2006/ole">
              <p:oleObj spid="_x0000_s28686" name="公式" r:id="rId19" imgW="228402" imgH="177646" progId="Equation.3">
                <p:embed/>
              </p:oleObj>
            </a:graphicData>
          </a:graphic>
        </p:graphicFrame>
        <p:graphicFrame>
          <p:nvGraphicFramePr>
            <p:cNvPr id="28687" name="Object 98"/>
            <p:cNvGraphicFramePr>
              <a:graphicFrameLocks noChangeAspect="1"/>
            </p:cNvGraphicFramePr>
            <p:nvPr/>
          </p:nvGraphicFramePr>
          <p:xfrm>
            <a:off x="5285" y="1627"/>
            <a:ext cx="271" cy="194"/>
          </p:xfrm>
          <a:graphic>
            <a:graphicData uri="http://schemas.openxmlformats.org/presentationml/2006/ole">
              <p:oleObj spid="_x0000_s28687" name="公式" r:id="rId20" imgW="203024" imgH="164957" progId="Equation.3">
                <p:embed/>
              </p:oleObj>
            </a:graphicData>
          </a:graphic>
        </p:graphicFrame>
      </p:grpSp>
      <p:sp>
        <p:nvSpPr>
          <p:cNvPr id="203880" name="Freeform 104"/>
          <p:cNvSpPr>
            <a:spLocks/>
          </p:cNvSpPr>
          <p:nvPr/>
        </p:nvSpPr>
        <p:spPr bwMode="auto">
          <a:xfrm>
            <a:off x="3694113" y="4097338"/>
            <a:ext cx="1077912" cy="668337"/>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203882" name="Freeform 106"/>
          <p:cNvSpPr>
            <a:spLocks/>
          </p:cNvSpPr>
          <p:nvPr/>
        </p:nvSpPr>
        <p:spPr bwMode="auto">
          <a:xfrm>
            <a:off x="5851525" y="4097338"/>
            <a:ext cx="1079500" cy="668337"/>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pSp>
        <p:nvGrpSpPr>
          <p:cNvPr id="7" name="Group 138"/>
          <p:cNvGrpSpPr>
            <a:grpSpLocks/>
          </p:cNvGrpSpPr>
          <p:nvPr/>
        </p:nvGrpSpPr>
        <p:grpSpPr bwMode="auto">
          <a:xfrm>
            <a:off x="3309938" y="3470275"/>
            <a:ext cx="5510212" cy="2095500"/>
            <a:chOff x="2085" y="2186"/>
            <a:chExt cx="3471" cy="1320"/>
          </a:xfrm>
        </p:grpSpPr>
        <p:sp>
          <p:nvSpPr>
            <p:cNvPr id="28710" name="Line 101"/>
            <p:cNvSpPr>
              <a:spLocks noChangeShapeType="1"/>
            </p:cNvSpPr>
            <p:nvPr/>
          </p:nvSpPr>
          <p:spPr bwMode="auto">
            <a:xfrm flipV="1">
              <a:off x="2326" y="2287"/>
              <a:ext cx="0" cy="1219"/>
            </a:xfrm>
            <a:prstGeom prst="line">
              <a:avLst/>
            </a:prstGeom>
            <a:noFill/>
            <a:ln w="12700">
              <a:solidFill>
                <a:schemeClr val="tx1"/>
              </a:solidFill>
              <a:round/>
              <a:headEnd/>
              <a:tailEnd type="triangle" w="med" len="med"/>
            </a:ln>
          </p:spPr>
          <p:txBody>
            <a:bodyPr/>
            <a:lstStyle/>
            <a:p>
              <a:endParaRPr lang="zh-CN" altLang="en-US"/>
            </a:p>
          </p:txBody>
        </p:sp>
        <p:sp>
          <p:nvSpPr>
            <p:cNvPr id="28711" name="Line 102"/>
            <p:cNvSpPr>
              <a:spLocks noChangeShapeType="1"/>
            </p:cNvSpPr>
            <p:nvPr/>
          </p:nvSpPr>
          <p:spPr bwMode="auto">
            <a:xfrm>
              <a:off x="2322" y="3002"/>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28674" name="Object 103"/>
            <p:cNvGraphicFramePr>
              <a:graphicFrameLocks noChangeAspect="1"/>
            </p:cNvGraphicFramePr>
            <p:nvPr/>
          </p:nvGraphicFramePr>
          <p:xfrm>
            <a:off x="2826" y="3075"/>
            <a:ext cx="203" cy="164"/>
          </p:xfrm>
          <a:graphic>
            <a:graphicData uri="http://schemas.openxmlformats.org/presentationml/2006/ole">
              <p:oleObj spid="_x0000_s28674" name="公式" r:id="rId21" imgW="152334" imgH="139639" progId="Equation.3">
                <p:embed/>
              </p:oleObj>
            </a:graphicData>
          </a:graphic>
        </p:graphicFrame>
        <p:graphicFrame>
          <p:nvGraphicFramePr>
            <p:cNvPr id="28675" name="Object 107"/>
            <p:cNvGraphicFramePr>
              <a:graphicFrameLocks noChangeAspect="1"/>
            </p:cNvGraphicFramePr>
            <p:nvPr/>
          </p:nvGraphicFramePr>
          <p:xfrm>
            <a:off x="3614" y="3025"/>
            <a:ext cx="304" cy="209"/>
          </p:xfrm>
          <a:graphic>
            <a:graphicData uri="http://schemas.openxmlformats.org/presentationml/2006/ole">
              <p:oleObj spid="_x0000_s28675" name="公式" r:id="rId22" imgW="228402" imgH="177646" progId="Equation.3">
                <p:embed/>
              </p:oleObj>
            </a:graphicData>
          </a:graphic>
        </p:graphicFrame>
        <p:graphicFrame>
          <p:nvGraphicFramePr>
            <p:cNvPr id="28676" name="Object 109"/>
            <p:cNvGraphicFramePr>
              <a:graphicFrameLocks noChangeAspect="1"/>
            </p:cNvGraphicFramePr>
            <p:nvPr/>
          </p:nvGraphicFramePr>
          <p:xfrm>
            <a:off x="2136" y="3020"/>
            <a:ext cx="220" cy="208"/>
          </p:xfrm>
          <a:graphic>
            <a:graphicData uri="http://schemas.openxmlformats.org/presentationml/2006/ole">
              <p:oleObj spid="_x0000_s28676" name="公式" r:id="rId23" imgW="164814" imgH="177492" progId="Equation.3">
                <p:embed/>
              </p:oleObj>
            </a:graphicData>
          </a:graphic>
        </p:graphicFrame>
        <p:graphicFrame>
          <p:nvGraphicFramePr>
            <p:cNvPr id="28677" name="Object 110"/>
            <p:cNvGraphicFramePr>
              <a:graphicFrameLocks noChangeAspect="1"/>
            </p:cNvGraphicFramePr>
            <p:nvPr/>
          </p:nvGraphicFramePr>
          <p:xfrm>
            <a:off x="2085" y="2186"/>
            <a:ext cx="253" cy="269"/>
          </p:xfrm>
          <a:graphic>
            <a:graphicData uri="http://schemas.openxmlformats.org/presentationml/2006/ole">
              <p:oleObj spid="_x0000_s28677" name="公式" r:id="rId24" imgW="190500" imgH="228600" progId="Equation.3">
                <p:embed/>
              </p:oleObj>
            </a:graphicData>
          </a:graphic>
        </p:graphicFrame>
        <p:graphicFrame>
          <p:nvGraphicFramePr>
            <p:cNvPr id="28678" name="Object 111"/>
            <p:cNvGraphicFramePr>
              <a:graphicFrameLocks noChangeAspect="1"/>
            </p:cNvGraphicFramePr>
            <p:nvPr/>
          </p:nvGraphicFramePr>
          <p:xfrm>
            <a:off x="4160" y="3025"/>
            <a:ext cx="304" cy="209"/>
          </p:xfrm>
          <a:graphic>
            <a:graphicData uri="http://schemas.openxmlformats.org/presentationml/2006/ole">
              <p:oleObj spid="_x0000_s28678" name="公式" r:id="rId25" imgW="228402" imgH="177646" progId="Equation.3">
                <p:embed/>
              </p:oleObj>
            </a:graphicData>
          </a:graphic>
        </p:graphicFrame>
        <p:graphicFrame>
          <p:nvGraphicFramePr>
            <p:cNvPr id="28679" name="Object 112"/>
            <p:cNvGraphicFramePr>
              <a:graphicFrameLocks noChangeAspect="1"/>
            </p:cNvGraphicFramePr>
            <p:nvPr/>
          </p:nvGraphicFramePr>
          <p:xfrm>
            <a:off x="4973" y="3019"/>
            <a:ext cx="304" cy="209"/>
          </p:xfrm>
          <a:graphic>
            <a:graphicData uri="http://schemas.openxmlformats.org/presentationml/2006/ole">
              <p:oleObj spid="_x0000_s28679" name="公式" r:id="rId26" imgW="228402" imgH="177646" progId="Equation.3">
                <p:embed/>
              </p:oleObj>
            </a:graphicData>
          </a:graphic>
        </p:graphicFrame>
        <p:graphicFrame>
          <p:nvGraphicFramePr>
            <p:cNvPr id="28680" name="Object 113"/>
            <p:cNvGraphicFramePr>
              <a:graphicFrameLocks noChangeAspect="1"/>
            </p:cNvGraphicFramePr>
            <p:nvPr/>
          </p:nvGraphicFramePr>
          <p:xfrm>
            <a:off x="5285" y="3025"/>
            <a:ext cx="271" cy="194"/>
          </p:xfrm>
          <a:graphic>
            <a:graphicData uri="http://schemas.openxmlformats.org/presentationml/2006/ole">
              <p:oleObj spid="_x0000_s28680" name="公式" r:id="rId27" imgW="203024" imgH="164957" progId="Equation.3">
                <p:embed/>
              </p:oleObj>
            </a:graphicData>
          </a:graphic>
        </p:graphicFrame>
        <p:sp>
          <p:nvSpPr>
            <p:cNvPr id="28712" name="Line 130"/>
            <p:cNvSpPr>
              <a:spLocks noChangeShapeType="1"/>
            </p:cNvSpPr>
            <p:nvPr/>
          </p:nvSpPr>
          <p:spPr bwMode="auto">
            <a:xfrm flipV="1">
              <a:off x="5039" y="2922"/>
              <a:ext cx="0" cy="76"/>
            </a:xfrm>
            <a:prstGeom prst="line">
              <a:avLst/>
            </a:prstGeom>
            <a:noFill/>
            <a:ln w="25400">
              <a:solidFill>
                <a:schemeClr val="tx1"/>
              </a:solidFill>
              <a:round/>
              <a:headEnd/>
              <a:tailEnd/>
            </a:ln>
          </p:spPr>
          <p:txBody>
            <a:bodyPr/>
            <a:lstStyle/>
            <a:p>
              <a:endParaRPr lang="zh-CN" altLang="en-US"/>
            </a:p>
          </p:txBody>
        </p:sp>
      </p:grpSp>
      <p:sp>
        <p:nvSpPr>
          <p:cNvPr id="203915" name="Text Box 139"/>
          <p:cNvSpPr txBox="1">
            <a:spLocks noChangeArrowheads="1"/>
          </p:cNvSpPr>
          <p:nvPr/>
        </p:nvSpPr>
        <p:spPr bwMode="auto">
          <a:xfrm>
            <a:off x="95250" y="4181475"/>
            <a:ext cx="2863850"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正半周时，</a:t>
            </a:r>
            <a:r>
              <a:rPr lang="en-US" altLang="zh-CN" sz="2400" b="1"/>
              <a:t>D</a:t>
            </a:r>
            <a:r>
              <a:rPr lang="zh-CN" altLang="en-US" sz="2400" b="1"/>
              <a:t>导通；</a:t>
            </a:r>
          </a:p>
        </p:txBody>
      </p:sp>
      <p:sp>
        <p:nvSpPr>
          <p:cNvPr id="203916" name="Text Box 140"/>
          <p:cNvSpPr txBox="1">
            <a:spLocks noChangeArrowheads="1"/>
          </p:cNvSpPr>
          <p:nvPr/>
        </p:nvSpPr>
        <p:spPr bwMode="auto">
          <a:xfrm>
            <a:off x="95250" y="4879975"/>
            <a:ext cx="2863850" cy="457200"/>
          </a:xfrm>
          <a:prstGeom prst="rect">
            <a:avLst/>
          </a:prstGeom>
          <a:solidFill>
            <a:srgbClr val="FFFF99"/>
          </a:solidFill>
          <a:ln w="9525" algn="ctr">
            <a:noFill/>
            <a:miter lim="800000"/>
            <a:headEnd/>
            <a:tailEnd/>
          </a:ln>
        </p:spPr>
        <p:txBody>
          <a:bodyPr lIns="90000" tIns="46800" rIns="90000" bIns="46800">
            <a:spAutoFit/>
          </a:bodyPr>
          <a:lstStyle/>
          <a:p>
            <a:pPr>
              <a:spcBef>
                <a:spcPct val="50000"/>
              </a:spcBef>
            </a:pPr>
            <a:r>
              <a:rPr lang="zh-CN" altLang="en-US" sz="2400" b="1"/>
              <a:t>负半周时，</a:t>
            </a:r>
            <a:r>
              <a:rPr lang="en-US" altLang="zh-CN" sz="2400" b="1"/>
              <a:t>D</a:t>
            </a:r>
            <a:r>
              <a:rPr lang="zh-CN" altLang="en-US" sz="2400" b="1"/>
              <a:t>截止；</a:t>
            </a:r>
          </a:p>
        </p:txBody>
      </p:sp>
      <p:sp>
        <p:nvSpPr>
          <p:cNvPr id="203917" name="Text Box 141"/>
          <p:cNvSpPr txBox="1">
            <a:spLocks noChangeArrowheads="1"/>
          </p:cNvSpPr>
          <p:nvPr/>
        </p:nvSpPr>
        <p:spPr bwMode="auto">
          <a:xfrm>
            <a:off x="5257800" y="5532438"/>
            <a:ext cx="128905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半波整流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blinds(horizontal)">
                                      <p:cBhvr>
                                        <p:cTn id="7" dur="500"/>
                                        <p:tgtEl>
                                          <p:spTgt spid="203780"/>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3781"/>
                                        </p:tgtEl>
                                        <p:attrNameLst>
                                          <p:attrName>style.visibility</p:attrName>
                                        </p:attrNameLst>
                                      </p:cBhvr>
                                      <p:to>
                                        <p:strVal val="visible"/>
                                      </p:to>
                                    </p:set>
                                    <p:animEffect transition="in" filter="blinds(horizontal)">
                                      <p:cBhvr>
                                        <p:cTn id="12" dur="500"/>
                                        <p:tgtEl>
                                          <p:spTgt spid="203781"/>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3782"/>
                                        </p:tgtEl>
                                        <p:attrNameLst>
                                          <p:attrName>style.visibility</p:attrName>
                                        </p:attrNameLst>
                                      </p:cBhvr>
                                      <p:to>
                                        <p:strVal val="visible"/>
                                      </p:to>
                                    </p:set>
                                    <p:animEffect transition="in" filter="blinds(horizontal)">
                                      <p:cBhvr>
                                        <p:cTn id="17" dur="500"/>
                                        <p:tgtEl>
                                          <p:spTgt spid="203782"/>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subTnLst>
                                    <p:audio>
                                      <p:cMediaNode>
                                        <p:cTn display="0" masterRel="sameClick">
                                          <p:stCondLst>
                                            <p:cond evt="begin" delay="0">
                                              <p:tn val="20"/>
                                            </p:cond>
                                          </p:stCondLst>
                                          <p:endCondLst>
                                            <p:cond evt="onStopAudio" delay="0">
                                              <p:tgtEl>
                                                <p:sldTgt/>
                                              </p:tgtEl>
                                            </p:cond>
                                          </p:endCondLst>
                                        </p:cTn>
                                        <p:tgtEl>
                                          <p:sndTgt r:embed="rId5" name="camera.wav" builtIn="1"/>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subTnLst>
                                    <p:audio>
                                      <p:cMediaNode>
                                        <p:cTn display="0" masterRel="sameClick">
                                          <p:stCondLst>
                                            <p:cond evt="begin" delay="0">
                                              <p:tn val="25"/>
                                            </p:cond>
                                          </p:stCondLst>
                                          <p:endCondLst>
                                            <p:cond evt="onStopAudio" delay="0">
                                              <p:tgtEl>
                                                <p:sldTgt/>
                                              </p:tgtEl>
                                            </p:cond>
                                          </p:endCondLst>
                                        </p:cTn>
                                        <p:tgtEl>
                                          <p:sndTgt r:embed="rId5" name="camera.wav" builtIn="1"/>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subTnLst>
                                    <p:audio>
                                      <p:cMediaNode>
                                        <p:cTn display="0" masterRel="sameClick">
                                          <p:stCondLst>
                                            <p:cond evt="begin" delay="0">
                                              <p:tn val="30"/>
                                            </p:cond>
                                          </p:stCondLst>
                                          <p:endCondLst>
                                            <p:cond evt="onStopAudio" delay="0">
                                              <p:tgtEl>
                                                <p:sldTgt/>
                                              </p:tgtEl>
                                            </p:cond>
                                          </p:endCondLst>
                                        </p:cTn>
                                        <p:tgtEl>
                                          <p:sndTgt r:embed="rId5" name="camera.wav" builtIn="1"/>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3915"/>
                                        </p:tgtEl>
                                        <p:attrNameLst>
                                          <p:attrName>style.visibility</p:attrName>
                                        </p:attrNameLst>
                                      </p:cBhvr>
                                      <p:to>
                                        <p:strVal val="visible"/>
                                      </p:to>
                                    </p:set>
                                    <p:animEffect transition="in" filter="blinds(horizontal)">
                                      <p:cBhvr>
                                        <p:cTn id="37" dur="500"/>
                                        <p:tgtEl>
                                          <p:spTgt spid="203915"/>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builtIn="1"/>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3880"/>
                                        </p:tgtEl>
                                        <p:attrNameLst>
                                          <p:attrName>style.visibility</p:attrName>
                                        </p:attrNameLst>
                                      </p:cBhvr>
                                      <p:to>
                                        <p:strVal val="visible"/>
                                      </p:to>
                                    </p:set>
                                    <p:animEffect transition="in" filter="blinds(horizontal)">
                                      <p:cBhvr>
                                        <p:cTn id="42" dur="500"/>
                                        <p:tgtEl>
                                          <p:spTgt spid="203880"/>
                                        </p:tgtEl>
                                      </p:cBhvr>
                                    </p:animEffect>
                                  </p:childTnLst>
                                  <p:subTnLst>
                                    <p:audio>
                                      <p:cMediaNode>
                                        <p:cTn display="0" masterRel="sameClick">
                                          <p:stCondLst>
                                            <p:cond evt="begin" delay="0">
                                              <p:tn val="40"/>
                                            </p:cond>
                                          </p:stCondLst>
                                          <p:endCondLst>
                                            <p:cond evt="onStopAudio" delay="0">
                                              <p:tgtEl>
                                                <p:sldTgt/>
                                              </p:tgtEl>
                                            </p:cond>
                                          </p:endCondLst>
                                        </p:cTn>
                                        <p:tgtEl>
                                          <p:sndTgt r:embed="rId5" name="camera.wav" builtIn="1"/>
                                        </p:tgtEl>
                                      </p:cMediaNode>
                                    </p:audio>
                                  </p:subTnLst>
                                </p:cTn>
                              </p:par>
                              <p:par>
                                <p:cTn id="43" presetID="3" presetClass="entr" presetSubtype="10" fill="hold" grpId="0" nodeType="withEffect">
                                  <p:stCondLst>
                                    <p:cond delay="0"/>
                                  </p:stCondLst>
                                  <p:childTnLst>
                                    <p:set>
                                      <p:cBhvr>
                                        <p:cTn id="44" dur="1" fill="hold">
                                          <p:stCondLst>
                                            <p:cond delay="0"/>
                                          </p:stCondLst>
                                        </p:cTn>
                                        <p:tgtEl>
                                          <p:spTgt spid="203882"/>
                                        </p:tgtEl>
                                        <p:attrNameLst>
                                          <p:attrName>style.visibility</p:attrName>
                                        </p:attrNameLst>
                                      </p:cBhvr>
                                      <p:to>
                                        <p:strVal val="visible"/>
                                      </p:to>
                                    </p:set>
                                    <p:animEffect transition="in" filter="blinds(horizontal)">
                                      <p:cBhvr>
                                        <p:cTn id="45" dur="500"/>
                                        <p:tgtEl>
                                          <p:spTgt spid="203882"/>
                                        </p:tgtEl>
                                      </p:cBhvr>
                                    </p:animEffect>
                                  </p:childTnLst>
                                  <p:subTnLst>
                                    <p:audio>
                                      <p:cMediaNode>
                                        <p:cTn display="0" masterRel="sameClick">
                                          <p:stCondLst>
                                            <p:cond evt="begin" delay="0">
                                              <p:tn val="43"/>
                                            </p:cond>
                                          </p:stCondLst>
                                          <p:endCondLst>
                                            <p:cond evt="onStopAudio" delay="0">
                                              <p:tgtEl>
                                                <p:sldTgt/>
                                              </p:tgtEl>
                                            </p:cond>
                                          </p:endCondLst>
                                        </p:cTn>
                                        <p:tgtEl>
                                          <p:sndTgt r:embed="rId5" name="camera.wav" builtIn="1"/>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03916"/>
                                        </p:tgtEl>
                                        <p:attrNameLst>
                                          <p:attrName>style.visibility</p:attrName>
                                        </p:attrNameLst>
                                      </p:cBhvr>
                                      <p:to>
                                        <p:strVal val="visible"/>
                                      </p:to>
                                    </p:set>
                                    <p:animEffect transition="in" filter="blinds(horizontal)">
                                      <p:cBhvr>
                                        <p:cTn id="50" dur="500"/>
                                        <p:tgtEl>
                                          <p:spTgt spid="203916"/>
                                        </p:tgtEl>
                                      </p:cBhvr>
                                    </p:animEffect>
                                  </p:childTnLst>
                                  <p:subTnLst>
                                    <p:audio>
                                      <p:cMediaNode>
                                        <p:cTn display="0" masterRel="sameClick">
                                          <p:stCondLst>
                                            <p:cond evt="begin" delay="0">
                                              <p:tn val="48"/>
                                            </p:cond>
                                          </p:stCondLst>
                                          <p:endCondLst>
                                            <p:cond evt="onStopAudio" delay="0">
                                              <p:tgtEl>
                                                <p:sldTgt/>
                                              </p:tgtEl>
                                            </p:cond>
                                          </p:endCondLst>
                                        </p:cTn>
                                        <p:tgtEl>
                                          <p:sndTgt r:embed="rId4" name="chimes.wav" builtIn="1"/>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03917"/>
                                        </p:tgtEl>
                                        <p:attrNameLst>
                                          <p:attrName>style.visibility</p:attrName>
                                        </p:attrNameLst>
                                      </p:cBhvr>
                                      <p:to>
                                        <p:strVal val="visible"/>
                                      </p:to>
                                    </p:set>
                                    <p:animEffect transition="in" filter="blinds(horizontal)">
                                      <p:cBhvr>
                                        <p:cTn id="55" dur="500"/>
                                        <p:tgtEl>
                                          <p:spTgt spid="203917"/>
                                        </p:tgtEl>
                                      </p:cBhvr>
                                    </p:animEffect>
                                  </p:childTnLst>
                                  <p:subTnLst>
                                    <p:audio>
                                      <p:cMediaNode>
                                        <p:cTn display="0" masterRel="sameClick">
                                          <p:stCondLst>
                                            <p:cond evt="begin" delay="0">
                                              <p:tn val="53"/>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animBg="1"/>
      <p:bldP spid="203781" grpId="0" animBg="1"/>
      <p:bldP spid="203782" grpId="0" animBg="1"/>
      <p:bldP spid="203880" grpId="0" animBg="1"/>
      <p:bldP spid="203882" grpId="0" animBg="1"/>
      <p:bldP spid="203915" grpId="0" animBg="1"/>
      <p:bldP spid="203916" grpId="0" animBg="1"/>
      <p:bldP spid="20391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3"/>
          <p:cNvSpPr txBox="1">
            <a:spLocks noChangeArrowheads="1"/>
          </p:cNvSpPr>
          <p:nvPr/>
        </p:nvSpPr>
        <p:spPr bwMode="auto">
          <a:xfrm>
            <a:off x="682625" y="1241425"/>
            <a:ext cx="7685088" cy="1790700"/>
          </a:xfrm>
          <a:prstGeom prst="rect">
            <a:avLst/>
          </a:prstGeom>
          <a:noFill/>
          <a:ln w="9525">
            <a:noFill/>
            <a:miter lim="800000"/>
            <a:headEnd/>
            <a:tailEnd/>
          </a:ln>
        </p:spPr>
        <p:txBody>
          <a:bodyPr>
            <a:spAutoFit/>
          </a:bodyPr>
          <a:lstStyle/>
          <a:p>
            <a:pPr>
              <a:lnSpc>
                <a:spcPct val="115000"/>
              </a:lnSpc>
              <a:defRPr/>
            </a:pPr>
            <a:r>
              <a:rPr lang="zh-CN" altLang="en-US" sz="2400" b="1" dirty="0">
                <a:latin typeface="+mn-ea"/>
                <a:ea typeface="+mn-ea"/>
              </a:rPr>
              <a:t>例 </a:t>
            </a:r>
            <a:r>
              <a:rPr lang="en-US" altLang="zh-CN" sz="2400" b="1" dirty="0">
                <a:latin typeface="+mn-ea"/>
                <a:ea typeface="+mn-ea"/>
              </a:rPr>
              <a:t>3.4.3 </a:t>
            </a:r>
            <a:r>
              <a:rPr lang="zh-CN" altLang="en-US" sz="2400" b="1" dirty="0">
                <a:latin typeface="+mn-ea"/>
                <a:ea typeface="+mn-ea"/>
              </a:rPr>
              <a:t>硅二极管，</a:t>
            </a:r>
            <a:r>
              <a:rPr lang="en-US" altLang="zh-CN" sz="2400" b="1" i="1" dirty="0">
                <a:latin typeface="+mn-ea"/>
                <a:ea typeface="+mn-ea"/>
              </a:rPr>
              <a:t>R </a:t>
            </a:r>
            <a:r>
              <a:rPr lang="en-US" altLang="zh-CN" sz="2400" b="1" dirty="0">
                <a:latin typeface="+mn-ea"/>
                <a:ea typeface="+mn-ea"/>
              </a:rPr>
              <a:t>= 10 k</a:t>
            </a:r>
            <a:r>
              <a:rPr lang="en-US" altLang="zh-CN" sz="2400" b="1" dirty="0">
                <a:latin typeface="+mn-ea"/>
                <a:ea typeface="+mn-ea"/>
                <a:sym typeface="Symbol" pitchFamily="18" charset="2"/>
              </a:rPr>
              <a:t></a:t>
            </a:r>
            <a:r>
              <a:rPr lang="zh-CN" altLang="en-US" sz="2400" b="1" dirty="0">
                <a:latin typeface="+mn-ea"/>
                <a:ea typeface="+mn-ea"/>
              </a:rPr>
              <a:t>，分别用二极管理想模型、恒压降模型和折线模型</a:t>
            </a:r>
            <a:r>
              <a:rPr lang="en-US" altLang="zh-CN" sz="2400" b="1" dirty="0">
                <a:latin typeface="+mn-ea"/>
                <a:ea typeface="+mn-ea"/>
              </a:rPr>
              <a:t>(</a:t>
            </a:r>
            <a:r>
              <a:rPr lang="zh-CN" altLang="en-US" sz="2000" b="1" dirty="0">
                <a:latin typeface="+mn-ea"/>
                <a:ea typeface="+mn-ea"/>
              </a:rPr>
              <a:t>设折线模型中</a:t>
            </a:r>
            <a:r>
              <a:rPr lang="en-US" altLang="zh-CN" sz="2000" b="1" dirty="0" err="1">
                <a:latin typeface="+mn-ea"/>
                <a:ea typeface="+mn-ea"/>
              </a:rPr>
              <a:t>r</a:t>
            </a:r>
            <a:r>
              <a:rPr lang="en-US" altLang="zh-CN" sz="2000" b="1" baseline="-25000" dirty="0" err="1">
                <a:latin typeface="+mn-ea"/>
                <a:ea typeface="+mn-ea"/>
              </a:rPr>
              <a:t>D</a:t>
            </a:r>
            <a:r>
              <a:rPr lang="en-US" altLang="zh-CN" sz="2000" b="1" dirty="0">
                <a:latin typeface="+mn-ea"/>
                <a:ea typeface="+mn-ea"/>
              </a:rPr>
              <a:t>=0.2k</a:t>
            </a:r>
            <a:r>
              <a:rPr lang="el-GR" altLang="zh-CN" sz="2000" b="1" dirty="0">
                <a:latin typeface="+mn-ea"/>
                <a:ea typeface="+mn-ea"/>
              </a:rPr>
              <a:t>Ω</a:t>
            </a:r>
            <a:r>
              <a:rPr lang="en-US" altLang="zh-CN" sz="2400" b="1" dirty="0">
                <a:latin typeface="+mn-ea"/>
                <a:ea typeface="+mn-ea"/>
              </a:rPr>
              <a:t>)</a:t>
            </a:r>
            <a:r>
              <a:rPr lang="zh-CN" altLang="en-US" sz="2400" b="1" dirty="0">
                <a:latin typeface="+mn-ea"/>
                <a:ea typeface="+mn-ea"/>
              </a:rPr>
              <a:t>求出：</a:t>
            </a:r>
          </a:p>
          <a:p>
            <a:pPr>
              <a:lnSpc>
                <a:spcPct val="115000"/>
              </a:lnSpc>
              <a:defRPr/>
            </a:pPr>
            <a:r>
              <a:rPr lang="zh-CN" altLang="en-US" sz="2400" b="1" dirty="0">
                <a:latin typeface="+mn-ea"/>
                <a:ea typeface="+mn-ea"/>
              </a:rPr>
              <a:t> （</a:t>
            </a:r>
            <a:r>
              <a:rPr lang="en-US" altLang="zh-CN" sz="2400" b="1" dirty="0">
                <a:latin typeface="+mn-ea"/>
                <a:ea typeface="+mn-ea"/>
              </a:rPr>
              <a:t>1</a:t>
            </a:r>
            <a:r>
              <a:rPr lang="zh-CN" altLang="en-US" sz="2400" b="1" dirty="0">
                <a:latin typeface="+mn-ea"/>
                <a:ea typeface="+mn-ea"/>
              </a:rPr>
              <a:t>）</a:t>
            </a:r>
            <a:r>
              <a:rPr lang="en-US" altLang="zh-CN" sz="2400" b="1" i="1" dirty="0">
                <a:latin typeface="+mn-ea"/>
                <a:ea typeface="+mn-ea"/>
              </a:rPr>
              <a:t>V</a:t>
            </a:r>
            <a:r>
              <a:rPr lang="en-US" altLang="zh-CN" sz="2400" b="1" baseline="-30000" dirty="0">
                <a:latin typeface="+mn-ea"/>
                <a:ea typeface="+mn-ea"/>
              </a:rPr>
              <a:t>DD </a:t>
            </a:r>
            <a:r>
              <a:rPr lang="en-US" altLang="zh-CN" sz="2400" b="1" dirty="0">
                <a:latin typeface="+mn-ea"/>
                <a:ea typeface="+mn-ea"/>
              </a:rPr>
              <a:t>= 10 V </a:t>
            </a:r>
            <a:r>
              <a:rPr lang="zh-CN" altLang="en-US" sz="2400" b="1" dirty="0">
                <a:latin typeface="+mn-ea"/>
                <a:ea typeface="+mn-ea"/>
              </a:rPr>
              <a:t>。</a:t>
            </a:r>
          </a:p>
          <a:p>
            <a:pPr>
              <a:lnSpc>
                <a:spcPct val="115000"/>
              </a:lnSpc>
              <a:defRPr/>
            </a:pPr>
            <a:r>
              <a:rPr lang="zh-CN" altLang="en-US" sz="2400" b="1" dirty="0">
                <a:latin typeface="+mn-ea"/>
                <a:ea typeface="+mn-ea"/>
              </a:rPr>
              <a:t> （</a:t>
            </a:r>
            <a:r>
              <a:rPr lang="en-US" altLang="zh-CN" sz="2400" b="1" dirty="0">
                <a:latin typeface="+mn-ea"/>
                <a:ea typeface="+mn-ea"/>
              </a:rPr>
              <a:t>2</a:t>
            </a:r>
            <a:r>
              <a:rPr lang="zh-CN" altLang="en-US" sz="2400" b="1" dirty="0">
                <a:latin typeface="+mn-ea"/>
                <a:ea typeface="+mn-ea"/>
              </a:rPr>
              <a:t>）</a:t>
            </a:r>
            <a:r>
              <a:rPr lang="en-US" altLang="zh-CN" sz="2400" b="1" i="1" dirty="0">
                <a:latin typeface="+mn-ea"/>
                <a:ea typeface="+mn-ea"/>
              </a:rPr>
              <a:t>V</a:t>
            </a:r>
            <a:r>
              <a:rPr lang="en-US" altLang="zh-CN" sz="2400" b="1" baseline="-30000" dirty="0">
                <a:latin typeface="+mn-ea"/>
                <a:ea typeface="+mn-ea"/>
              </a:rPr>
              <a:t>DD </a:t>
            </a:r>
            <a:r>
              <a:rPr lang="en-US" altLang="zh-CN" sz="2400" b="1" dirty="0">
                <a:latin typeface="+mn-ea"/>
                <a:ea typeface="+mn-ea"/>
              </a:rPr>
              <a:t>= 1 V </a:t>
            </a:r>
            <a:r>
              <a:rPr lang="zh-CN" altLang="en-US" sz="2400" b="1" dirty="0">
                <a:latin typeface="+mn-ea"/>
                <a:ea typeface="+mn-ea"/>
              </a:rPr>
              <a:t>时 </a:t>
            </a:r>
            <a:r>
              <a:rPr lang="en-US" altLang="zh-CN" sz="2400" b="1" i="1" dirty="0">
                <a:latin typeface="+mn-ea"/>
                <a:ea typeface="+mn-ea"/>
              </a:rPr>
              <a:t>I</a:t>
            </a:r>
            <a:r>
              <a:rPr lang="en-US" altLang="zh-CN" sz="2400" b="1" baseline="-30000" dirty="0">
                <a:latin typeface="+mn-ea"/>
                <a:ea typeface="+mn-ea"/>
              </a:rPr>
              <a:t>D </a:t>
            </a:r>
            <a:r>
              <a:rPr lang="zh-CN" altLang="en-US" sz="2400" b="1" dirty="0">
                <a:latin typeface="+mn-ea"/>
                <a:ea typeface="+mn-ea"/>
              </a:rPr>
              <a:t>和 </a:t>
            </a:r>
            <a:r>
              <a:rPr lang="en-US" altLang="zh-CN" sz="2400" b="1" i="1" dirty="0">
                <a:latin typeface="+mn-ea"/>
                <a:ea typeface="+mn-ea"/>
              </a:rPr>
              <a:t>V</a:t>
            </a:r>
            <a:r>
              <a:rPr lang="en-US" altLang="zh-CN" sz="2400" b="1" baseline="-30000" dirty="0">
                <a:latin typeface="+mn-ea"/>
                <a:ea typeface="+mn-ea"/>
              </a:rPr>
              <a:t>D </a:t>
            </a:r>
            <a:r>
              <a:rPr lang="zh-CN" altLang="en-US" sz="2400" b="1" dirty="0">
                <a:latin typeface="+mn-ea"/>
                <a:ea typeface="+mn-ea"/>
              </a:rPr>
              <a:t>的值。</a:t>
            </a:r>
          </a:p>
        </p:txBody>
      </p:sp>
      <p:sp>
        <p:nvSpPr>
          <p:cNvPr id="96358" name="Text Box 102"/>
          <p:cNvSpPr txBox="1">
            <a:spLocks noChangeArrowheads="1"/>
          </p:cNvSpPr>
          <p:nvPr/>
        </p:nvSpPr>
        <p:spPr bwMode="auto">
          <a:xfrm>
            <a:off x="206375" y="254000"/>
            <a:ext cx="6448425" cy="519113"/>
          </a:xfrm>
          <a:prstGeom prst="rect">
            <a:avLst/>
          </a:prstGeom>
          <a:noFill/>
          <a:ln w="9525">
            <a:noFill/>
            <a:miter lim="800000"/>
            <a:headEnd/>
            <a:tailEnd/>
          </a:ln>
        </p:spPr>
        <p:txBody>
          <a:bodyPr>
            <a:spAutoFit/>
          </a:bodyPr>
          <a:lstStyle/>
          <a:p>
            <a:pPr>
              <a:defRPr/>
            </a:pPr>
            <a:r>
              <a:rPr lang="zh-CN" altLang="en-US" sz="2800" b="1" dirty="0">
                <a:solidFill>
                  <a:srgbClr val="FF0000"/>
                </a:solidFill>
                <a:latin typeface="+mn-ea"/>
                <a:ea typeface="+mn-ea"/>
              </a:rPr>
              <a:t>（</a:t>
            </a:r>
            <a:r>
              <a:rPr lang="en-US" altLang="zh-CN" sz="2800" b="1" dirty="0">
                <a:solidFill>
                  <a:srgbClr val="FF0000"/>
                </a:solidFill>
                <a:latin typeface="+mn-ea"/>
                <a:ea typeface="+mn-ea"/>
              </a:rPr>
              <a:t>2</a:t>
            </a:r>
            <a:r>
              <a:rPr lang="zh-CN" altLang="en-US" sz="2800" b="1" dirty="0">
                <a:solidFill>
                  <a:srgbClr val="FF0000"/>
                </a:solidFill>
                <a:latin typeface="+mn-ea"/>
                <a:ea typeface="+mn-ea"/>
              </a:rPr>
              <a:t>）二极管电路的静态工作情况分析 </a:t>
            </a:r>
          </a:p>
        </p:txBody>
      </p:sp>
      <p:grpSp>
        <p:nvGrpSpPr>
          <p:cNvPr id="2" name="Group 122"/>
          <p:cNvGrpSpPr>
            <a:grpSpLocks/>
          </p:cNvGrpSpPr>
          <p:nvPr/>
        </p:nvGrpSpPr>
        <p:grpSpPr bwMode="auto">
          <a:xfrm>
            <a:off x="4900613" y="3581400"/>
            <a:ext cx="1655762" cy="1951038"/>
            <a:chOff x="2789" y="2069"/>
            <a:chExt cx="1043" cy="1229"/>
          </a:xfrm>
        </p:grpSpPr>
        <p:sp>
          <p:nvSpPr>
            <p:cNvPr id="91160" name="Rectangle 103"/>
            <p:cNvSpPr>
              <a:spLocks noChangeArrowheads="1"/>
            </p:cNvSpPr>
            <p:nvPr/>
          </p:nvSpPr>
          <p:spPr bwMode="auto">
            <a:xfrm>
              <a:off x="3061" y="2432"/>
              <a:ext cx="91" cy="182"/>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91161" name="AutoShape 104"/>
            <p:cNvSpPr>
              <a:spLocks noChangeArrowheads="1"/>
            </p:cNvSpPr>
            <p:nvPr/>
          </p:nvSpPr>
          <p:spPr bwMode="auto">
            <a:xfrm flipV="1">
              <a:off x="3016" y="2841"/>
              <a:ext cx="182" cy="181"/>
            </a:xfrm>
            <a:prstGeom prst="triangle">
              <a:avLst>
                <a:gd name="adj" fmla="val 50000"/>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91162" name="Line 105"/>
            <p:cNvSpPr>
              <a:spLocks noChangeShapeType="1"/>
            </p:cNvSpPr>
            <p:nvPr/>
          </p:nvSpPr>
          <p:spPr bwMode="auto">
            <a:xfrm>
              <a:off x="3107" y="2614"/>
              <a:ext cx="0" cy="589"/>
            </a:xfrm>
            <a:prstGeom prst="line">
              <a:avLst/>
            </a:prstGeom>
            <a:noFill/>
            <a:ln w="22225">
              <a:solidFill>
                <a:schemeClr val="tx1"/>
              </a:solidFill>
              <a:round/>
              <a:headEnd/>
              <a:tailEnd/>
            </a:ln>
          </p:spPr>
          <p:txBody>
            <a:bodyPr>
              <a:spAutoFit/>
            </a:bodyPr>
            <a:lstStyle/>
            <a:p>
              <a:endParaRPr lang="zh-CN" altLang="en-US"/>
            </a:p>
          </p:txBody>
        </p:sp>
        <p:sp>
          <p:nvSpPr>
            <p:cNvPr id="91163" name="Line 106"/>
            <p:cNvSpPr>
              <a:spLocks noChangeShapeType="1"/>
            </p:cNvSpPr>
            <p:nvPr/>
          </p:nvSpPr>
          <p:spPr bwMode="auto">
            <a:xfrm>
              <a:off x="3016" y="3203"/>
              <a:ext cx="182" cy="0"/>
            </a:xfrm>
            <a:prstGeom prst="line">
              <a:avLst/>
            </a:prstGeom>
            <a:noFill/>
            <a:ln w="22225">
              <a:solidFill>
                <a:schemeClr val="tx1"/>
              </a:solidFill>
              <a:round/>
              <a:headEnd/>
              <a:tailEnd/>
            </a:ln>
          </p:spPr>
          <p:txBody>
            <a:bodyPr>
              <a:spAutoFit/>
            </a:bodyPr>
            <a:lstStyle/>
            <a:p>
              <a:endParaRPr lang="zh-CN" altLang="en-US"/>
            </a:p>
          </p:txBody>
        </p:sp>
        <p:sp>
          <p:nvSpPr>
            <p:cNvPr id="91164" name="Line 107"/>
            <p:cNvSpPr>
              <a:spLocks noChangeShapeType="1"/>
            </p:cNvSpPr>
            <p:nvPr/>
          </p:nvSpPr>
          <p:spPr bwMode="auto">
            <a:xfrm>
              <a:off x="3016" y="3022"/>
              <a:ext cx="182" cy="0"/>
            </a:xfrm>
            <a:prstGeom prst="line">
              <a:avLst/>
            </a:prstGeom>
            <a:noFill/>
            <a:ln w="22225">
              <a:solidFill>
                <a:schemeClr val="tx1"/>
              </a:solidFill>
              <a:round/>
              <a:headEnd/>
              <a:tailEnd/>
            </a:ln>
          </p:spPr>
          <p:txBody>
            <a:bodyPr>
              <a:spAutoFit/>
            </a:bodyPr>
            <a:lstStyle/>
            <a:p>
              <a:endParaRPr lang="zh-CN" altLang="en-US"/>
            </a:p>
          </p:txBody>
        </p:sp>
        <p:sp>
          <p:nvSpPr>
            <p:cNvPr id="91165" name="Line 108"/>
            <p:cNvSpPr>
              <a:spLocks noChangeShapeType="1"/>
            </p:cNvSpPr>
            <p:nvPr/>
          </p:nvSpPr>
          <p:spPr bwMode="auto">
            <a:xfrm>
              <a:off x="3107" y="2205"/>
              <a:ext cx="0" cy="227"/>
            </a:xfrm>
            <a:prstGeom prst="line">
              <a:avLst/>
            </a:prstGeom>
            <a:noFill/>
            <a:ln w="22225">
              <a:solidFill>
                <a:schemeClr val="tx1"/>
              </a:solidFill>
              <a:round/>
              <a:headEnd/>
              <a:tailEnd/>
            </a:ln>
          </p:spPr>
          <p:txBody>
            <a:bodyPr>
              <a:spAutoFit/>
            </a:bodyPr>
            <a:lstStyle/>
            <a:p>
              <a:endParaRPr lang="zh-CN" altLang="en-US"/>
            </a:p>
          </p:txBody>
        </p:sp>
        <p:sp>
          <p:nvSpPr>
            <p:cNvPr id="91166" name="Line 109"/>
            <p:cNvSpPr>
              <a:spLocks noChangeShapeType="1"/>
            </p:cNvSpPr>
            <p:nvPr/>
          </p:nvSpPr>
          <p:spPr bwMode="auto">
            <a:xfrm>
              <a:off x="3107" y="2704"/>
              <a:ext cx="363" cy="0"/>
            </a:xfrm>
            <a:prstGeom prst="line">
              <a:avLst/>
            </a:prstGeom>
            <a:noFill/>
            <a:ln w="22225">
              <a:solidFill>
                <a:schemeClr val="tx1"/>
              </a:solidFill>
              <a:round/>
              <a:headEnd/>
              <a:tailEnd/>
            </a:ln>
          </p:spPr>
          <p:txBody>
            <a:bodyPr>
              <a:spAutoFit/>
            </a:bodyPr>
            <a:lstStyle/>
            <a:p>
              <a:endParaRPr lang="zh-CN" altLang="en-US"/>
            </a:p>
          </p:txBody>
        </p:sp>
        <p:sp>
          <p:nvSpPr>
            <p:cNvPr id="91167" name="Oval 110"/>
            <p:cNvSpPr>
              <a:spLocks noChangeArrowheads="1"/>
            </p:cNvSpPr>
            <p:nvPr/>
          </p:nvSpPr>
          <p:spPr bwMode="auto">
            <a:xfrm>
              <a:off x="3089" y="2169"/>
              <a:ext cx="45" cy="45"/>
            </a:xfrm>
            <a:prstGeom prst="ellipse">
              <a:avLst/>
            </a:prstGeom>
            <a:solidFill>
              <a:schemeClr val="bg1"/>
            </a:solidFill>
            <a:ln w="22225">
              <a:solidFill>
                <a:schemeClr val="tx1"/>
              </a:solidFill>
              <a:round/>
              <a:headEnd/>
              <a:tailEnd/>
            </a:ln>
          </p:spPr>
          <p:txBody>
            <a:bodyPr wrap="none" anchor="ctr">
              <a:spAutoFit/>
            </a:bodyPr>
            <a:lstStyle/>
            <a:p>
              <a:endParaRPr lang="zh-CN" altLang="en-US"/>
            </a:p>
          </p:txBody>
        </p:sp>
        <p:sp>
          <p:nvSpPr>
            <p:cNvPr id="91168" name="Oval 111"/>
            <p:cNvSpPr>
              <a:spLocks noChangeArrowheads="1"/>
            </p:cNvSpPr>
            <p:nvPr/>
          </p:nvSpPr>
          <p:spPr bwMode="auto">
            <a:xfrm>
              <a:off x="3090" y="2687"/>
              <a:ext cx="45" cy="45"/>
            </a:xfrm>
            <a:prstGeom prst="ellipse">
              <a:avLst/>
            </a:prstGeom>
            <a:solidFill>
              <a:schemeClr val="tx1"/>
            </a:solidFill>
            <a:ln w="22225">
              <a:solidFill>
                <a:schemeClr val="tx1"/>
              </a:solidFill>
              <a:round/>
              <a:headEnd/>
              <a:tailEnd/>
            </a:ln>
          </p:spPr>
          <p:txBody>
            <a:bodyPr wrap="none" anchor="ctr">
              <a:spAutoFit/>
            </a:bodyPr>
            <a:lstStyle/>
            <a:p>
              <a:endParaRPr lang="zh-CN" altLang="en-US"/>
            </a:p>
          </p:txBody>
        </p:sp>
        <p:sp>
          <p:nvSpPr>
            <p:cNvPr id="91169" name="Oval 112"/>
            <p:cNvSpPr>
              <a:spLocks noChangeArrowheads="1"/>
            </p:cNvSpPr>
            <p:nvPr/>
          </p:nvSpPr>
          <p:spPr bwMode="auto">
            <a:xfrm>
              <a:off x="3470" y="2678"/>
              <a:ext cx="45" cy="45"/>
            </a:xfrm>
            <a:prstGeom prst="ellipse">
              <a:avLst/>
            </a:prstGeom>
            <a:solidFill>
              <a:schemeClr val="bg1"/>
            </a:solidFill>
            <a:ln w="22225">
              <a:solidFill>
                <a:schemeClr val="tx1"/>
              </a:solidFill>
              <a:round/>
              <a:headEnd/>
              <a:tailEnd/>
            </a:ln>
          </p:spPr>
          <p:txBody>
            <a:bodyPr wrap="none" anchor="ctr">
              <a:spAutoFit/>
            </a:bodyPr>
            <a:lstStyle/>
            <a:p>
              <a:endParaRPr lang="zh-CN" altLang="en-US"/>
            </a:p>
          </p:txBody>
        </p:sp>
        <p:sp>
          <p:nvSpPr>
            <p:cNvPr id="91170" name="Text Box 114"/>
            <p:cNvSpPr txBox="1">
              <a:spLocks noChangeArrowheads="1"/>
            </p:cNvSpPr>
            <p:nvPr/>
          </p:nvSpPr>
          <p:spPr bwMode="auto">
            <a:xfrm>
              <a:off x="2789" y="2795"/>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D</a:t>
              </a:r>
            </a:p>
          </p:txBody>
        </p:sp>
        <p:sp>
          <p:nvSpPr>
            <p:cNvPr id="91171" name="Line 115"/>
            <p:cNvSpPr>
              <a:spLocks noChangeShapeType="1"/>
            </p:cNvSpPr>
            <p:nvPr/>
          </p:nvSpPr>
          <p:spPr bwMode="auto">
            <a:xfrm>
              <a:off x="3016" y="2296"/>
              <a:ext cx="0" cy="272"/>
            </a:xfrm>
            <a:prstGeom prst="line">
              <a:avLst/>
            </a:prstGeom>
            <a:noFill/>
            <a:ln w="9525">
              <a:solidFill>
                <a:srgbClr val="FF0000"/>
              </a:solidFill>
              <a:round/>
              <a:headEnd/>
              <a:tailEnd type="stealth" w="med" len="lg"/>
            </a:ln>
          </p:spPr>
          <p:txBody>
            <a:bodyPr>
              <a:spAutoFit/>
            </a:bodyPr>
            <a:lstStyle/>
            <a:p>
              <a:endParaRPr lang="zh-CN" altLang="en-US"/>
            </a:p>
          </p:txBody>
        </p:sp>
        <p:sp>
          <p:nvSpPr>
            <p:cNvPr id="91172" name="Text Box 116"/>
            <p:cNvSpPr txBox="1">
              <a:spLocks noChangeArrowheads="1"/>
            </p:cNvSpPr>
            <p:nvPr/>
          </p:nvSpPr>
          <p:spPr bwMode="auto">
            <a:xfrm>
              <a:off x="2789" y="2296"/>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i</a:t>
              </a:r>
              <a:r>
                <a:rPr lang="en-US" altLang="zh-CN" baseline="-25000">
                  <a:solidFill>
                    <a:srgbClr val="000099"/>
                  </a:solidFill>
                </a:rPr>
                <a:t>D</a:t>
              </a:r>
              <a:endParaRPr lang="en-US" altLang="zh-CN">
                <a:solidFill>
                  <a:srgbClr val="000099"/>
                </a:solidFill>
              </a:endParaRPr>
            </a:p>
          </p:txBody>
        </p:sp>
        <p:sp>
          <p:nvSpPr>
            <p:cNvPr id="91173" name="Text Box 117"/>
            <p:cNvSpPr txBox="1">
              <a:spLocks noChangeArrowheads="1"/>
            </p:cNvSpPr>
            <p:nvPr/>
          </p:nvSpPr>
          <p:spPr bwMode="auto">
            <a:xfrm>
              <a:off x="3062" y="2069"/>
              <a:ext cx="453"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V</a:t>
              </a:r>
              <a:r>
                <a:rPr lang="en-US" altLang="zh-CN" baseline="-25000">
                  <a:solidFill>
                    <a:srgbClr val="000099"/>
                  </a:solidFill>
                </a:rPr>
                <a:t>DD</a:t>
              </a:r>
              <a:endParaRPr lang="en-US" altLang="zh-CN">
                <a:solidFill>
                  <a:srgbClr val="000099"/>
                </a:solidFill>
              </a:endParaRPr>
            </a:p>
          </p:txBody>
        </p:sp>
        <p:sp>
          <p:nvSpPr>
            <p:cNvPr id="91174" name="Text Box 118"/>
            <p:cNvSpPr txBox="1">
              <a:spLocks noChangeArrowheads="1"/>
            </p:cNvSpPr>
            <p:nvPr/>
          </p:nvSpPr>
          <p:spPr bwMode="auto">
            <a:xfrm>
              <a:off x="3379" y="2795"/>
              <a:ext cx="453" cy="288"/>
            </a:xfrm>
            <a:prstGeom prst="rect">
              <a:avLst/>
            </a:prstGeom>
            <a:noFill/>
            <a:ln w="9525">
              <a:noFill/>
              <a:miter lim="800000"/>
              <a:headEnd/>
              <a:tailEnd/>
            </a:ln>
          </p:spPr>
          <p:txBody>
            <a:bodyPr>
              <a:spAutoFit/>
            </a:bodyPr>
            <a:lstStyle/>
            <a:p>
              <a:pPr>
                <a:spcBef>
                  <a:spcPct val="50000"/>
                </a:spcBef>
              </a:pPr>
              <a:r>
                <a:rPr lang="en-US" altLang="zh-CN" sz="2400" i="1">
                  <a:solidFill>
                    <a:srgbClr val="FF0000"/>
                  </a:solidFill>
                </a:rPr>
                <a:t>v</a:t>
              </a:r>
              <a:r>
                <a:rPr lang="en-US" altLang="zh-CN" baseline="-25000"/>
                <a:t>D</a:t>
              </a:r>
            </a:p>
          </p:txBody>
        </p:sp>
        <p:sp>
          <p:nvSpPr>
            <p:cNvPr id="91175" name="Text Box 119"/>
            <p:cNvSpPr txBox="1">
              <a:spLocks noChangeArrowheads="1"/>
            </p:cNvSpPr>
            <p:nvPr/>
          </p:nvSpPr>
          <p:spPr bwMode="auto">
            <a:xfrm>
              <a:off x="3515" y="2568"/>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91176" name="Text Box 120"/>
            <p:cNvSpPr txBox="1">
              <a:spLocks noChangeArrowheads="1"/>
            </p:cNvSpPr>
            <p:nvPr/>
          </p:nvSpPr>
          <p:spPr bwMode="auto">
            <a:xfrm>
              <a:off x="3515" y="3067"/>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91177" name="Text Box 121"/>
            <p:cNvSpPr txBox="1">
              <a:spLocks noChangeArrowheads="1"/>
            </p:cNvSpPr>
            <p:nvPr/>
          </p:nvSpPr>
          <p:spPr bwMode="auto">
            <a:xfrm>
              <a:off x="3107" y="2428"/>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R</a:t>
              </a:r>
            </a:p>
          </p:txBody>
        </p:sp>
      </p:grpSp>
      <p:grpSp>
        <p:nvGrpSpPr>
          <p:cNvPr id="3" name="Group 159"/>
          <p:cNvGrpSpPr>
            <a:grpSpLocks/>
          </p:cNvGrpSpPr>
          <p:nvPr/>
        </p:nvGrpSpPr>
        <p:grpSpPr bwMode="auto">
          <a:xfrm>
            <a:off x="1158875" y="3876675"/>
            <a:ext cx="3489325" cy="1584325"/>
            <a:chOff x="748" y="2115"/>
            <a:chExt cx="2198" cy="998"/>
          </a:xfrm>
        </p:grpSpPr>
        <p:sp>
          <p:nvSpPr>
            <p:cNvPr id="91142" name="Rectangle 154"/>
            <p:cNvSpPr>
              <a:spLocks noChangeArrowheads="1"/>
            </p:cNvSpPr>
            <p:nvPr/>
          </p:nvSpPr>
          <p:spPr bwMode="auto">
            <a:xfrm>
              <a:off x="1156" y="2115"/>
              <a:ext cx="1225" cy="908"/>
            </a:xfrm>
            <a:prstGeom prst="rect">
              <a:avLst/>
            </a:prstGeom>
            <a:solidFill>
              <a:schemeClr val="bg1"/>
            </a:solidFill>
            <a:ln w="22225">
              <a:solidFill>
                <a:schemeClr val="tx1"/>
              </a:solidFill>
              <a:miter lim="800000"/>
              <a:headEnd/>
              <a:tailEnd/>
            </a:ln>
          </p:spPr>
          <p:txBody>
            <a:bodyPr wrap="none" anchor="ctr">
              <a:spAutoFit/>
            </a:bodyPr>
            <a:lstStyle/>
            <a:p>
              <a:endParaRPr lang="zh-CN" altLang="en-US"/>
            </a:p>
          </p:txBody>
        </p:sp>
        <p:sp>
          <p:nvSpPr>
            <p:cNvPr id="91143" name="AutoShape 125"/>
            <p:cNvSpPr>
              <a:spLocks noChangeArrowheads="1"/>
            </p:cNvSpPr>
            <p:nvPr/>
          </p:nvSpPr>
          <p:spPr bwMode="auto">
            <a:xfrm flipV="1">
              <a:off x="2290" y="2568"/>
              <a:ext cx="181" cy="136"/>
            </a:xfrm>
            <a:prstGeom prst="triangle">
              <a:avLst>
                <a:gd name="adj" fmla="val 50000"/>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91144" name="Line 128"/>
            <p:cNvSpPr>
              <a:spLocks noChangeShapeType="1"/>
            </p:cNvSpPr>
            <p:nvPr/>
          </p:nvSpPr>
          <p:spPr bwMode="auto">
            <a:xfrm>
              <a:off x="2290" y="2704"/>
              <a:ext cx="181" cy="0"/>
            </a:xfrm>
            <a:prstGeom prst="line">
              <a:avLst/>
            </a:prstGeom>
            <a:noFill/>
            <a:ln w="22225">
              <a:solidFill>
                <a:schemeClr val="tx1"/>
              </a:solidFill>
              <a:round/>
              <a:headEnd/>
              <a:tailEnd/>
            </a:ln>
          </p:spPr>
          <p:txBody>
            <a:bodyPr>
              <a:spAutoFit/>
            </a:bodyPr>
            <a:lstStyle/>
            <a:p>
              <a:endParaRPr lang="zh-CN" altLang="en-US"/>
            </a:p>
          </p:txBody>
        </p:sp>
        <p:grpSp>
          <p:nvGrpSpPr>
            <p:cNvPr id="91145" name="Group 156"/>
            <p:cNvGrpSpPr>
              <a:grpSpLocks/>
            </p:cNvGrpSpPr>
            <p:nvPr/>
          </p:nvGrpSpPr>
          <p:grpSpPr bwMode="auto">
            <a:xfrm>
              <a:off x="975" y="2614"/>
              <a:ext cx="363" cy="46"/>
              <a:chOff x="2835" y="3384"/>
              <a:chExt cx="363" cy="46"/>
            </a:xfrm>
          </p:grpSpPr>
          <p:sp>
            <p:nvSpPr>
              <p:cNvPr id="91157" name="Rectangle 155"/>
              <p:cNvSpPr>
                <a:spLocks noChangeArrowheads="1"/>
              </p:cNvSpPr>
              <p:nvPr/>
            </p:nvSpPr>
            <p:spPr bwMode="auto">
              <a:xfrm>
                <a:off x="2835" y="3385"/>
                <a:ext cx="363" cy="45"/>
              </a:xfrm>
              <a:prstGeom prst="rect">
                <a:avLst/>
              </a:prstGeom>
              <a:solidFill>
                <a:schemeClr val="bg1"/>
              </a:solidFill>
              <a:ln w="9525">
                <a:noFill/>
                <a:miter lim="800000"/>
                <a:headEnd/>
                <a:tailEnd/>
              </a:ln>
            </p:spPr>
            <p:txBody>
              <a:bodyPr wrap="none" anchor="ctr">
                <a:spAutoFit/>
              </a:bodyPr>
              <a:lstStyle/>
              <a:p>
                <a:endParaRPr lang="zh-CN" altLang="en-US"/>
              </a:p>
            </p:txBody>
          </p:sp>
          <p:sp>
            <p:nvSpPr>
              <p:cNvPr id="91158" name="Line 127"/>
              <p:cNvSpPr>
                <a:spLocks noChangeShapeType="1"/>
              </p:cNvSpPr>
              <p:nvPr/>
            </p:nvSpPr>
            <p:spPr bwMode="auto">
              <a:xfrm>
                <a:off x="2925" y="3384"/>
                <a:ext cx="181" cy="0"/>
              </a:xfrm>
              <a:prstGeom prst="line">
                <a:avLst/>
              </a:prstGeom>
              <a:noFill/>
              <a:ln w="22225">
                <a:solidFill>
                  <a:schemeClr val="tx1"/>
                </a:solidFill>
                <a:round/>
                <a:headEnd/>
                <a:tailEnd/>
              </a:ln>
            </p:spPr>
            <p:txBody>
              <a:bodyPr>
                <a:spAutoFit/>
              </a:bodyPr>
              <a:lstStyle/>
              <a:p>
                <a:endParaRPr lang="zh-CN" altLang="en-US"/>
              </a:p>
            </p:txBody>
          </p:sp>
          <p:sp>
            <p:nvSpPr>
              <p:cNvPr id="91159" name="Line 130"/>
              <p:cNvSpPr>
                <a:spLocks noChangeShapeType="1"/>
              </p:cNvSpPr>
              <p:nvPr/>
            </p:nvSpPr>
            <p:spPr bwMode="auto">
              <a:xfrm>
                <a:off x="2970" y="3429"/>
                <a:ext cx="91" cy="0"/>
              </a:xfrm>
              <a:prstGeom prst="line">
                <a:avLst/>
              </a:prstGeom>
              <a:noFill/>
              <a:ln w="22225">
                <a:solidFill>
                  <a:schemeClr val="tx1"/>
                </a:solidFill>
                <a:round/>
                <a:headEnd/>
                <a:tailEnd/>
              </a:ln>
            </p:spPr>
            <p:txBody>
              <a:bodyPr>
                <a:spAutoFit/>
              </a:bodyPr>
              <a:lstStyle/>
              <a:p>
                <a:endParaRPr lang="zh-CN" altLang="en-US"/>
              </a:p>
            </p:txBody>
          </p:sp>
        </p:grpSp>
        <p:sp>
          <p:nvSpPr>
            <p:cNvPr id="91146" name="Rectangle 142"/>
            <p:cNvSpPr>
              <a:spLocks noChangeArrowheads="1"/>
            </p:cNvSpPr>
            <p:nvPr/>
          </p:nvSpPr>
          <p:spPr bwMode="auto">
            <a:xfrm rot="5400000">
              <a:off x="1043" y="2274"/>
              <a:ext cx="227" cy="90"/>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91147" name="Text Box 149"/>
            <p:cNvSpPr txBox="1">
              <a:spLocks noChangeArrowheads="1"/>
            </p:cNvSpPr>
            <p:nvPr/>
          </p:nvSpPr>
          <p:spPr bwMode="auto">
            <a:xfrm>
              <a:off x="884" y="2205"/>
              <a:ext cx="226"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R</a:t>
              </a:r>
            </a:p>
          </p:txBody>
        </p:sp>
        <p:sp>
          <p:nvSpPr>
            <p:cNvPr id="91148" name="Text Box 150"/>
            <p:cNvSpPr txBox="1">
              <a:spLocks noChangeArrowheads="1"/>
            </p:cNvSpPr>
            <p:nvPr/>
          </p:nvSpPr>
          <p:spPr bwMode="auto">
            <a:xfrm>
              <a:off x="748" y="2568"/>
              <a:ext cx="498" cy="231"/>
            </a:xfrm>
            <a:prstGeom prst="rect">
              <a:avLst/>
            </a:prstGeom>
            <a:noFill/>
            <a:ln w="9525">
              <a:noFill/>
              <a:miter lim="800000"/>
              <a:headEnd/>
              <a:tailEnd/>
            </a:ln>
          </p:spPr>
          <p:txBody>
            <a:bodyPr>
              <a:spAutoFit/>
            </a:bodyPr>
            <a:lstStyle/>
            <a:p>
              <a:pPr>
                <a:spcBef>
                  <a:spcPct val="50000"/>
                </a:spcBef>
              </a:pPr>
              <a:r>
                <a:rPr lang="en-US" altLang="zh-CN">
                  <a:solidFill>
                    <a:srgbClr val="0000FF"/>
                  </a:solidFill>
                </a:rPr>
                <a:t>V</a:t>
              </a:r>
              <a:r>
                <a:rPr lang="en-US" altLang="zh-CN" baseline="-25000">
                  <a:solidFill>
                    <a:srgbClr val="0000FF"/>
                  </a:solidFill>
                </a:rPr>
                <a:t>DD</a:t>
              </a:r>
              <a:endParaRPr lang="en-US" altLang="zh-CN">
                <a:solidFill>
                  <a:srgbClr val="0000FF"/>
                </a:solidFill>
              </a:endParaRPr>
            </a:p>
          </p:txBody>
        </p:sp>
        <p:sp>
          <p:nvSpPr>
            <p:cNvPr id="91149" name="Text Box 151"/>
            <p:cNvSpPr txBox="1">
              <a:spLocks noChangeArrowheads="1"/>
            </p:cNvSpPr>
            <p:nvPr/>
          </p:nvSpPr>
          <p:spPr bwMode="auto">
            <a:xfrm>
              <a:off x="2109" y="2523"/>
              <a:ext cx="226"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D</a:t>
              </a:r>
            </a:p>
          </p:txBody>
        </p:sp>
        <p:sp>
          <p:nvSpPr>
            <p:cNvPr id="91150" name="Text Box 152"/>
            <p:cNvSpPr txBox="1">
              <a:spLocks noChangeArrowheads="1"/>
            </p:cNvSpPr>
            <p:nvPr/>
          </p:nvSpPr>
          <p:spPr bwMode="auto">
            <a:xfrm>
              <a:off x="1610" y="2205"/>
              <a:ext cx="498" cy="291"/>
            </a:xfrm>
            <a:prstGeom prst="rect">
              <a:avLst/>
            </a:prstGeom>
            <a:noFill/>
            <a:ln w="9525">
              <a:noFill/>
              <a:miter lim="800000"/>
              <a:headEnd/>
              <a:tailEnd/>
            </a:ln>
          </p:spPr>
          <p:txBody>
            <a:bodyPr>
              <a:spAutoFit/>
            </a:bodyPr>
            <a:lstStyle/>
            <a:p>
              <a:pPr>
                <a:spcBef>
                  <a:spcPct val="50000"/>
                </a:spcBef>
              </a:pPr>
              <a:r>
                <a:rPr lang="en-US" altLang="zh-CN" sz="2400">
                  <a:solidFill>
                    <a:srgbClr val="0000FF"/>
                  </a:solidFill>
                </a:rPr>
                <a:t>i</a:t>
              </a:r>
              <a:r>
                <a:rPr lang="en-US" altLang="zh-CN" sz="2400" baseline="-25000">
                  <a:solidFill>
                    <a:srgbClr val="0000FF"/>
                  </a:solidFill>
                </a:rPr>
                <a:t>D</a:t>
              </a:r>
              <a:endParaRPr lang="en-US" altLang="zh-CN" sz="2400">
                <a:solidFill>
                  <a:srgbClr val="0000FF"/>
                </a:solidFill>
              </a:endParaRPr>
            </a:p>
          </p:txBody>
        </p:sp>
        <p:grpSp>
          <p:nvGrpSpPr>
            <p:cNvPr id="91151" name="Group 157"/>
            <p:cNvGrpSpPr>
              <a:grpSpLocks/>
            </p:cNvGrpSpPr>
            <p:nvPr/>
          </p:nvGrpSpPr>
          <p:grpSpPr bwMode="auto">
            <a:xfrm>
              <a:off x="2448" y="2334"/>
              <a:ext cx="498" cy="779"/>
              <a:chOff x="4988" y="2885"/>
              <a:chExt cx="498" cy="779"/>
            </a:xfrm>
          </p:grpSpPr>
          <p:grpSp>
            <p:nvGrpSpPr>
              <p:cNvPr id="91153" name="Group 146"/>
              <p:cNvGrpSpPr>
                <a:grpSpLocks/>
              </p:cNvGrpSpPr>
              <p:nvPr/>
            </p:nvGrpSpPr>
            <p:grpSpPr bwMode="auto">
              <a:xfrm>
                <a:off x="5012" y="2885"/>
                <a:ext cx="227" cy="779"/>
                <a:chOff x="2834" y="1385"/>
                <a:chExt cx="227" cy="779"/>
              </a:xfrm>
            </p:grpSpPr>
            <p:sp>
              <p:nvSpPr>
                <p:cNvPr id="91155" name="Text Box 147"/>
                <p:cNvSpPr txBox="1">
                  <a:spLocks noChangeArrowheads="1"/>
                </p:cNvSpPr>
                <p:nvPr/>
              </p:nvSpPr>
              <p:spPr bwMode="auto">
                <a:xfrm>
                  <a:off x="2834" y="1385"/>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91156" name="Text Box 148"/>
                <p:cNvSpPr txBox="1">
                  <a:spLocks noChangeArrowheads="1"/>
                </p:cNvSpPr>
                <p:nvPr/>
              </p:nvSpPr>
              <p:spPr bwMode="auto">
                <a:xfrm>
                  <a:off x="2834" y="1933"/>
                  <a:ext cx="227" cy="231"/>
                </a:xfrm>
                <a:prstGeom prst="rect">
                  <a:avLst/>
                </a:prstGeom>
                <a:noFill/>
                <a:ln w="9525">
                  <a:noFill/>
                  <a:miter lim="800000"/>
                  <a:headEnd/>
                  <a:tailEnd/>
                </a:ln>
              </p:spPr>
              <p:txBody>
                <a:bodyPr>
                  <a:spAutoFit/>
                </a:bodyPr>
                <a:lstStyle/>
                <a:p>
                  <a:pPr>
                    <a:spcBef>
                      <a:spcPct val="50000"/>
                    </a:spcBef>
                  </a:pPr>
                  <a:r>
                    <a:rPr lang="en-US" altLang="zh-CN"/>
                    <a:t>-</a:t>
                  </a:r>
                </a:p>
              </p:txBody>
            </p:sp>
          </p:grpSp>
          <p:sp>
            <p:nvSpPr>
              <p:cNvPr id="91154" name="Text Box 153"/>
              <p:cNvSpPr txBox="1">
                <a:spLocks noChangeArrowheads="1"/>
              </p:cNvSpPr>
              <p:nvPr/>
            </p:nvSpPr>
            <p:spPr bwMode="auto">
              <a:xfrm>
                <a:off x="4988" y="3184"/>
                <a:ext cx="498" cy="291"/>
              </a:xfrm>
              <a:prstGeom prst="rect">
                <a:avLst/>
              </a:prstGeom>
              <a:noFill/>
              <a:ln w="9525">
                <a:noFill/>
                <a:miter lim="800000"/>
                <a:headEnd/>
                <a:tailEnd/>
              </a:ln>
            </p:spPr>
            <p:txBody>
              <a:bodyPr>
                <a:spAutoFit/>
              </a:bodyPr>
              <a:lstStyle/>
              <a:p>
                <a:pPr>
                  <a:spcBef>
                    <a:spcPct val="50000"/>
                  </a:spcBef>
                </a:pPr>
                <a:r>
                  <a:rPr lang="en-US" altLang="zh-CN" sz="2400">
                    <a:solidFill>
                      <a:srgbClr val="0000FF"/>
                    </a:solidFill>
                  </a:rPr>
                  <a:t>v</a:t>
                </a:r>
                <a:r>
                  <a:rPr lang="en-US" altLang="zh-CN" sz="2400" baseline="-25000">
                    <a:solidFill>
                      <a:srgbClr val="0000FF"/>
                    </a:solidFill>
                  </a:rPr>
                  <a:t>D</a:t>
                </a:r>
                <a:endParaRPr lang="en-US" altLang="zh-CN" sz="2400">
                  <a:solidFill>
                    <a:srgbClr val="0000FF"/>
                  </a:solidFill>
                </a:endParaRPr>
              </a:p>
            </p:txBody>
          </p:sp>
        </p:grpSp>
        <p:sp>
          <p:nvSpPr>
            <p:cNvPr id="91152" name="Freeform 158"/>
            <p:cNvSpPr>
              <a:spLocks/>
            </p:cNvSpPr>
            <p:nvPr/>
          </p:nvSpPr>
          <p:spPr bwMode="auto">
            <a:xfrm>
              <a:off x="1565" y="2205"/>
              <a:ext cx="635" cy="318"/>
            </a:xfrm>
            <a:custGeom>
              <a:avLst/>
              <a:gdLst>
                <a:gd name="T0" fmla="*/ 0 w 635"/>
                <a:gd name="T1" fmla="*/ 0 h 318"/>
                <a:gd name="T2" fmla="*/ 635 w 635"/>
                <a:gd name="T3" fmla="*/ 0 h 318"/>
                <a:gd name="T4" fmla="*/ 635 w 635"/>
                <a:gd name="T5" fmla="*/ 318 h 318"/>
                <a:gd name="T6" fmla="*/ 0 60000 65536"/>
                <a:gd name="T7" fmla="*/ 0 60000 65536"/>
                <a:gd name="T8" fmla="*/ 0 60000 65536"/>
                <a:gd name="T9" fmla="*/ 0 w 635"/>
                <a:gd name="T10" fmla="*/ 0 h 318"/>
                <a:gd name="T11" fmla="*/ 635 w 635"/>
                <a:gd name="T12" fmla="*/ 318 h 318"/>
              </a:gdLst>
              <a:ahLst/>
              <a:cxnLst>
                <a:cxn ang="T6">
                  <a:pos x="T0" y="T1"/>
                </a:cxn>
                <a:cxn ang="T7">
                  <a:pos x="T2" y="T3"/>
                </a:cxn>
                <a:cxn ang="T8">
                  <a:pos x="T4" y="T5"/>
                </a:cxn>
              </a:cxnLst>
              <a:rect l="T9" t="T10" r="T11" b="T12"/>
              <a:pathLst>
                <a:path w="635" h="318">
                  <a:moveTo>
                    <a:pt x="0" y="0"/>
                  </a:moveTo>
                  <a:lnTo>
                    <a:pt x="635" y="0"/>
                  </a:lnTo>
                  <a:lnTo>
                    <a:pt x="635" y="318"/>
                  </a:lnTo>
                </a:path>
              </a:pathLst>
            </a:custGeom>
            <a:noFill/>
            <a:ln w="22225">
              <a:solidFill>
                <a:srgbClr val="FF0000"/>
              </a:solidFill>
              <a:round/>
              <a:headEnd/>
              <a:tailEnd type="stealth" w="lg" len="lg"/>
            </a:ln>
          </p:spPr>
          <p:txBody>
            <a:bodyPr>
              <a:spAutoFit/>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358">
                                            <p:txEl>
                                              <p:pRg st="0" end="0"/>
                                            </p:txEl>
                                          </p:spTgt>
                                        </p:tgtEl>
                                        <p:attrNameLst>
                                          <p:attrName>style.visibility</p:attrName>
                                        </p:attrNameLst>
                                      </p:cBhvr>
                                      <p:to>
                                        <p:strVal val="visible"/>
                                      </p:to>
                                    </p:set>
                                    <p:animEffect transition="in" filter="wipe(left)">
                                      <p:cBhvr>
                                        <p:cTn id="7" dur="500"/>
                                        <p:tgtEl>
                                          <p:spTgt spid="9635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6259"/>
                                        </p:tgtEl>
                                        <p:attrNameLst>
                                          <p:attrName>style.visibility</p:attrName>
                                        </p:attrNameLst>
                                      </p:cBhvr>
                                      <p:to>
                                        <p:strVal val="visible"/>
                                      </p:to>
                                    </p:set>
                                    <p:animEffect transition="in" filter="wipe(left)">
                                      <p:cBhvr>
                                        <p:cTn id="11" dur="500"/>
                                        <p:tgtEl>
                                          <p:spTgt spid="9625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P spid="96358"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Object 4"/>
          <p:cNvGraphicFramePr>
            <a:graphicFrameLocks noChangeAspect="1"/>
          </p:cNvGraphicFramePr>
          <p:nvPr/>
        </p:nvGraphicFramePr>
        <p:xfrm>
          <a:off x="660400" y="1008063"/>
          <a:ext cx="1090613" cy="404812"/>
        </p:xfrm>
        <a:graphic>
          <a:graphicData uri="http://schemas.openxmlformats.org/presentationml/2006/ole">
            <p:oleObj spid="_x0000_s29698" name="公式" r:id="rId4" imgW="545626" imgH="203024" progId="Equation.3">
              <p:embed/>
            </p:oleObj>
          </a:graphicData>
        </a:graphic>
      </p:graphicFrame>
      <p:graphicFrame>
        <p:nvGraphicFramePr>
          <p:cNvPr id="43" name="Object 5"/>
          <p:cNvGraphicFramePr>
            <a:graphicFrameLocks noChangeAspect="1"/>
          </p:cNvGraphicFramePr>
          <p:nvPr/>
        </p:nvGraphicFramePr>
        <p:xfrm>
          <a:off x="2049463" y="1008063"/>
          <a:ext cx="2336800" cy="404812"/>
        </p:xfrm>
        <a:graphic>
          <a:graphicData uri="http://schemas.openxmlformats.org/presentationml/2006/ole">
            <p:oleObj spid="_x0000_s29699" name="公式" r:id="rId5" imgW="1167893" imgH="203112" progId="Equation.3">
              <p:embed/>
            </p:oleObj>
          </a:graphicData>
        </a:graphic>
      </p:graphicFrame>
      <p:sp>
        <p:nvSpPr>
          <p:cNvPr id="44" name="Text Box 6"/>
          <p:cNvSpPr txBox="1">
            <a:spLocks noChangeArrowheads="1"/>
          </p:cNvSpPr>
          <p:nvPr/>
        </p:nvSpPr>
        <p:spPr bwMode="auto">
          <a:xfrm>
            <a:off x="422275" y="531813"/>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理想模型</a:t>
            </a:r>
          </a:p>
        </p:txBody>
      </p:sp>
      <p:grpSp>
        <p:nvGrpSpPr>
          <p:cNvPr id="2" name="Group 7"/>
          <p:cNvGrpSpPr>
            <a:grpSpLocks/>
          </p:cNvGrpSpPr>
          <p:nvPr/>
        </p:nvGrpSpPr>
        <p:grpSpPr bwMode="auto">
          <a:xfrm>
            <a:off x="206375" y="95250"/>
            <a:ext cx="3810000" cy="457200"/>
            <a:chOff x="144" y="855"/>
            <a:chExt cx="2400" cy="288"/>
          </a:xfrm>
        </p:grpSpPr>
        <p:sp>
          <p:nvSpPr>
            <p:cNvPr id="29729" name="Text Box 8"/>
            <p:cNvSpPr txBox="1">
              <a:spLocks noChangeArrowheads="1"/>
            </p:cNvSpPr>
            <p:nvPr/>
          </p:nvSpPr>
          <p:spPr bwMode="auto">
            <a:xfrm>
              <a:off x="1440" y="855"/>
              <a:ext cx="1104" cy="288"/>
            </a:xfrm>
            <a:prstGeom prst="rect">
              <a:avLst/>
            </a:prstGeom>
            <a:noFill/>
            <a:ln w="9525">
              <a:noFill/>
              <a:miter lim="800000"/>
              <a:headEnd/>
              <a:tailEnd/>
            </a:ln>
          </p:spPr>
          <p:txBody>
            <a:bodyPr anchor="ctr">
              <a:spAutoFit/>
            </a:bodyPr>
            <a:lstStyle/>
            <a:p>
              <a:pPr>
                <a:lnSpc>
                  <a:spcPct val="120000"/>
                </a:lnSpc>
              </a:pPr>
              <a:r>
                <a:rPr kumimoji="1" lang="zh-CN" altLang="en-US" sz="2000" b="1">
                  <a:solidFill>
                    <a:srgbClr val="000000"/>
                  </a:solidFill>
                  <a:latin typeface="Times New Roman" pitchFamily="18" charset="0"/>
                  <a:ea typeface="楷体_GB2312" pitchFamily="49" charset="-122"/>
                </a:rPr>
                <a:t>（</a:t>
              </a:r>
              <a:r>
                <a:rPr kumimoji="1" lang="en-US" altLang="zh-CN" sz="2000" b="1" i="1">
                  <a:solidFill>
                    <a:srgbClr val="000000"/>
                  </a:solidFill>
                  <a:latin typeface="Times New Roman" pitchFamily="18" charset="0"/>
                  <a:ea typeface="楷体_GB2312" pitchFamily="49" charset="-122"/>
                </a:rPr>
                <a:t>R</a:t>
              </a:r>
              <a:r>
                <a:rPr kumimoji="1" lang="en-US" altLang="zh-CN" sz="2000" b="1">
                  <a:solidFill>
                    <a:srgbClr val="000000"/>
                  </a:solidFill>
                  <a:latin typeface="Times New Roman" pitchFamily="18" charset="0"/>
                  <a:ea typeface="楷体_GB2312" pitchFamily="49" charset="-122"/>
                </a:rPr>
                <a:t>=10k</a:t>
              </a:r>
              <a:r>
                <a:rPr kumimoji="1" lang="en-US" altLang="zh-CN" sz="2000" b="1">
                  <a:solidFill>
                    <a:srgbClr val="000000"/>
                  </a:solidFill>
                  <a:latin typeface="Times New Roman" pitchFamily="18" charset="0"/>
                  <a:ea typeface="楷体_GB2312" pitchFamily="49" charset="-122"/>
                  <a:sym typeface="Symbol" pitchFamily="18" charset="2"/>
                </a:rPr>
                <a:t></a:t>
              </a:r>
              <a:r>
                <a:rPr kumimoji="1" lang="zh-CN" altLang="en-US" sz="2000" b="1">
                  <a:solidFill>
                    <a:srgbClr val="000000"/>
                  </a:solidFill>
                  <a:latin typeface="Times New Roman" pitchFamily="18" charset="0"/>
                  <a:ea typeface="楷体_GB2312" pitchFamily="49" charset="-122"/>
                  <a:sym typeface="Symbol" pitchFamily="18" charset="2"/>
                </a:rPr>
                <a:t>）</a:t>
              </a:r>
              <a:endParaRPr kumimoji="1" lang="zh-CN" altLang="en-US" sz="2000" b="1">
                <a:solidFill>
                  <a:srgbClr val="000000"/>
                </a:solidFill>
                <a:latin typeface="Times New Roman" pitchFamily="18" charset="0"/>
                <a:ea typeface="楷体_GB2312" pitchFamily="49" charset="-122"/>
              </a:endParaRPr>
            </a:p>
          </p:txBody>
        </p:sp>
        <p:sp>
          <p:nvSpPr>
            <p:cNvPr id="29730" name="Text Box 9"/>
            <p:cNvSpPr txBox="1">
              <a:spLocks noChangeArrowheads="1"/>
            </p:cNvSpPr>
            <p:nvPr/>
          </p:nvSpPr>
          <p:spPr bwMode="auto">
            <a:xfrm>
              <a:off x="144" y="855"/>
              <a:ext cx="1440" cy="288"/>
            </a:xfrm>
            <a:prstGeom prst="rect">
              <a:avLst/>
            </a:prstGeom>
            <a:noFill/>
            <a:ln w="9525">
              <a:noFill/>
              <a:miter lim="800000"/>
              <a:headEnd/>
              <a:tailEnd/>
            </a:ln>
          </p:spPr>
          <p:txBody>
            <a:bodyPr anchor="ctr">
              <a:spAutoFit/>
            </a:bodyPr>
            <a:lstStyle/>
            <a:p>
              <a:pPr>
                <a:lnSpc>
                  <a:spcPct val="120000"/>
                </a:lnSpc>
              </a:pPr>
              <a:r>
                <a:rPr kumimoji="1" lang="en-US" altLang="zh-CN" sz="2000" b="1">
                  <a:solidFill>
                    <a:srgbClr val="000000"/>
                  </a:solidFill>
                  <a:latin typeface="Times New Roman" pitchFamily="18" charset="0"/>
                  <a:ea typeface="楷体_GB2312" pitchFamily="49" charset="-122"/>
                </a:rPr>
                <a:t>  </a:t>
              </a:r>
              <a:r>
                <a:rPr kumimoji="1" lang="zh-CN" altLang="en-US" sz="2000" b="1">
                  <a:solidFill>
                    <a:srgbClr val="000000"/>
                  </a:solidFill>
                  <a:latin typeface="Times New Roman" pitchFamily="18" charset="0"/>
                  <a:ea typeface="楷体_GB2312" pitchFamily="49" charset="-122"/>
                </a:rPr>
                <a:t>当</a:t>
              </a:r>
              <a:r>
                <a:rPr kumimoji="1" lang="en-US" altLang="zh-CN" sz="2000" b="1" i="1">
                  <a:solidFill>
                    <a:srgbClr val="000000"/>
                  </a:solidFill>
                  <a:latin typeface="Times New Roman" pitchFamily="18" charset="0"/>
                  <a:ea typeface="楷体_GB2312" pitchFamily="49" charset="-122"/>
                </a:rPr>
                <a:t>V</a:t>
              </a:r>
              <a:r>
                <a:rPr kumimoji="1" lang="en-US" altLang="zh-CN" sz="2000" b="1" baseline="-25000">
                  <a:solidFill>
                    <a:srgbClr val="000000"/>
                  </a:solidFill>
                  <a:latin typeface="Times New Roman" pitchFamily="18" charset="0"/>
                  <a:ea typeface="楷体_GB2312" pitchFamily="49" charset="-122"/>
                </a:rPr>
                <a:t>DD</a:t>
              </a:r>
              <a:r>
                <a:rPr kumimoji="1" lang="en-US" altLang="zh-CN" sz="2000" b="1">
                  <a:solidFill>
                    <a:srgbClr val="000000"/>
                  </a:solidFill>
                  <a:latin typeface="Times New Roman" pitchFamily="18" charset="0"/>
                  <a:ea typeface="楷体_GB2312" pitchFamily="49" charset="-122"/>
                </a:rPr>
                <a:t>=10V </a:t>
              </a:r>
              <a:r>
                <a:rPr kumimoji="1" lang="zh-CN" altLang="en-US" sz="2000" b="1">
                  <a:solidFill>
                    <a:srgbClr val="000000"/>
                  </a:solidFill>
                  <a:latin typeface="Times New Roman" pitchFamily="18" charset="0"/>
                  <a:ea typeface="楷体_GB2312" pitchFamily="49" charset="-122"/>
                </a:rPr>
                <a:t>时，</a:t>
              </a:r>
            </a:p>
          </p:txBody>
        </p:sp>
      </p:grpSp>
      <p:graphicFrame>
        <p:nvGraphicFramePr>
          <p:cNvPr id="48" name="Object 10"/>
          <p:cNvGraphicFramePr>
            <a:graphicFrameLocks noChangeAspect="1"/>
          </p:cNvGraphicFramePr>
          <p:nvPr/>
        </p:nvGraphicFramePr>
        <p:xfrm>
          <a:off x="700088" y="2317750"/>
          <a:ext cx="3454400" cy="404813"/>
        </p:xfrm>
        <a:graphic>
          <a:graphicData uri="http://schemas.openxmlformats.org/presentationml/2006/ole">
            <p:oleObj spid="_x0000_s29700" name="公式" r:id="rId6" imgW="1726451" imgH="203112" progId="Equation.3">
              <p:embed/>
            </p:oleObj>
          </a:graphicData>
        </a:graphic>
      </p:graphicFrame>
      <p:sp>
        <p:nvSpPr>
          <p:cNvPr id="49" name="Text Box 11"/>
          <p:cNvSpPr txBox="1">
            <a:spLocks noChangeArrowheads="1"/>
          </p:cNvSpPr>
          <p:nvPr/>
        </p:nvSpPr>
        <p:spPr bwMode="auto">
          <a:xfrm>
            <a:off x="501650" y="1404938"/>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恒压模型</a:t>
            </a:r>
          </a:p>
        </p:txBody>
      </p:sp>
      <p:grpSp>
        <p:nvGrpSpPr>
          <p:cNvPr id="3" name="Group 12"/>
          <p:cNvGrpSpPr>
            <a:grpSpLocks/>
          </p:cNvGrpSpPr>
          <p:nvPr/>
        </p:nvGrpSpPr>
        <p:grpSpPr bwMode="auto">
          <a:xfrm>
            <a:off x="620713" y="1722438"/>
            <a:ext cx="3684587" cy="533400"/>
            <a:chOff x="624" y="1968"/>
            <a:chExt cx="2321" cy="336"/>
          </a:xfrm>
        </p:grpSpPr>
        <p:graphicFrame>
          <p:nvGraphicFramePr>
            <p:cNvPr id="29708" name="Object 13"/>
            <p:cNvGraphicFramePr>
              <a:graphicFrameLocks noChangeAspect="1"/>
            </p:cNvGraphicFramePr>
            <p:nvPr/>
          </p:nvGraphicFramePr>
          <p:xfrm>
            <a:off x="624" y="2049"/>
            <a:ext cx="817" cy="255"/>
          </p:xfrm>
          <a:graphic>
            <a:graphicData uri="http://schemas.openxmlformats.org/presentationml/2006/ole">
              <p:oleObj spid="_x0000_s29708" name="公式" r:id="rId7" imgW="647419" imgH="203112" progId="Equation.3">
                <p:embed/>
              </p:oleObj>
            </a:graphicData>
          </a:graphic>
        </p:graphicFrame>
        <p:sp>
          <p:nvSpPr>
            <p:cNvPr id="52" name="Text Box 14"/>
            <p:cNvSpPr txBox="1">
              <a:spLocks noChangeArrowheads="1"/>
            </p:cNvSpPr>
            <p:nvPr/>
          </p:nvSpPr>
          <p:spPr bwMode="auto">
            <a:xfrm>
              <a:off x="1361" y="1968"/>
              <a:ext cx="1584" cy="308"/>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lnSpc>
                  <a:spcPct val="130000"/>
                </a:lnSpc>
                <a:defRPr/>
              </a:pPr>
              <a:r>
                <a:rPr kumimoji="1" lang="zh-CN" altLang="en-US" sz="2000" b="1" kern="0">
                  <a:solidFill>
                    <a:srgbClr val="000000"/>
                  </a:solidFill>
                  <a:latin typeface="Times New Roman" pitchFamily="18" charset="0"/>
                  <a:ea typeface="楷体_GB2312" pitchFamily="49" charset="-122"/>
                </a:rPr>
                <a:t>（硅二极管典型值）</a:t>
              </a:r>
            </a:p>
          </p:txBody>
        </p:sp>
      </p:grpSp>
      <p:sp>
        <p:nvSpPr>
          <p:cNvPr id="53" name="Text Box 15"/>
          <p:cNvSpPr txBox="1">
            <a:spLocks noChangeArrowheads="1"/>
          </p:cNvSpPr>
          <p:nvPr/>
        </p:nvSpPr>
        <p:spPr bwMode="auto">
          <a:xfrm>
            <a:off x="404813" y="2754313"/>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折线模型</a:t>
            </a:r>
          </a:p>
        </p:txBody>
      </p:sp>
      <p:grpSp>
        <p:nvGrpSpPr>
          <p:cNvPr id="4" name="Group 16"/>
          <p:cNvGrpSpPr>
            <a:grpSpLocks/>
          </p:cNvGrpSpPr>
          <p:nvPr/>
        </p:nvGrpSpPr>
        <p:grpSpPr bwMode="auto">
          <a:xfrm>
            <a:off x="523875" y="3230563"/>
            <a:ext cx="3670300" cy="512762"/>
            <a:chOff x="712" y="2860"/>
            <a:chExt cx="2312" cy="323"/>
          </a:xfrm>
        </p:grpSpPr>
        <p:graphicFrame>
          <p:nvGraphicFramePr>
            <p:cNvPr id="29707" name="Object 17"/>
            <p:cNvGraphicFramePr>
              <a:graphicFrameLocks noChangeAspect="1"/>
            </p:cNvGraphicFramePr>
            <p:nvPr/>
          </p:nvGraphicFramePr>
          <p:xfrm>
            <a:off x="712" y="2928"/>
            <a:ext cx="833" cy="255"/>
          </p:xfrm>
          <a:graphic>
            <a:graphicData uri="http://schemas.openxmlformats.org/presentationml/2006/ole">
              <p:oleObj spid="_x0000_s29707" name="公式" r:id="rId8" imgW="660113" imgH="203112" progId="Equation.3">
                <p:embed/>
              </p:oleObj>
            </a:graphicData>
          </a:graphic>
        </p:graphicFrame>
        <p:sp>
          <p:nvSpPr>
            <p:cNvPr id="56" name="Text Box 18"/>
            <p:cNvSpPr txBox="1">
              <a:spLocks noChangeArrowheads="1"/>
            </p:cNvSpPr>
            <p:nvPr/>
          </p:nvSpPr>
          <p:spPr bwMode="auto">
            <a:xfrm>
              <a:off x="1440" y="2860"/>
              <a:ext cx="1584" cy="308"/>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lnSpc>
                  <a:spcPct val="130000"/>
                </a:lnSpc>
                <a:defRPr/>
              </a:pPr>
              <a:r>
                <a:rPr kumimoji="1" lang="zh-CN" altLang="en-US" sz="2000" b="1" kern="0">
                  <a:solidFill>
                    <a:srgbClr val="000000"/>
                  </a:solidFill>
                  <a:latin typeface="Times New Roman" pitchFamily="18" charset="0"/>
                  <a:ea typeface="楷体_GB2312" pitchFamily="49" charset="-122"/>
                </a:rPr>
                <a:t>（硅二极管典型值）</a:t>
              </a:r>
            </a:p>
          </p:txBody>
        </p:sp>
      </p:grpSp>
      <p:graphicFrame>
        <p:nvGraphicFramePr>
          <p:cNvPr id="57" name="Object 19"/>
          <p:cNvGraphicFramePr>
            <a:graphicFrameLocks noChangeAspect="1"/>
          </p:cNvGraphicFramePr>
          <p:nvPr/>
        </p:nvGraphicFramePr>
        <p:xfrm>
          <a:off x="484188" y="4302125"/>
          <a:ext cx="3098800" cy="812800"/>
        </p:xfrm>
        <a:graphic>
          <a:graphicData uri="http://schemas.openxmlformats.org/presentationml/2006/ole">
            <p:oleObj spid="_x0000_s29701" name="公式" r:id="rId9" imgW="1548728" imgH="406224" progId="Equation.3">
              <p:embed/>
            </p:oleObj>
          </a:graphicData>
        </a:graphic>
      </p:graphicFrame>
      <p:grpSp>
        <p:nvGrpSpPr>
          <p:cNvPr id="5" name="Group 20"/>
          <p:cNvGrpSpPr>
            <a:grpSpLocks/>
          </p:cNvGrpSpPr>
          <p:nvPr/>
        </p:nvGrpSpPr>
        <p:grpSpPr bwMode="auto">
          <a:xfrm>
            <a:off x="563563" y="3825875"/>
            <a:ext cx="1828800" cy="488950"/>
            <a:chOff x="3216" y="2880"/>
            <a:chExt cx="1152" cy="308"/>
          </a:xfrm>
        </p:grpSpPr>
        <p:graphicFrame>
          <p:nvGraphicFramePr>
            <p:cNvPr id="29706" name="Object 21"/>
            <p:cNvGraphicFramePr>
              <a:graphicFrameLocks noChangeAspect="1"/>
            </p:cNvGraphicFramePr>
            <p:nvPr/>
          </p:nvGraphicFramePr>
          <p:xfrm>
            <a:off x="3504" y="2913"/>
            <a:ext cx="864" cy="255"/>
          </p:xfrm>
          <a:graphic>
            <a:graphicData uri="http://schemas.openxmlformats.org/presentationml/2006/ole">
              <p:oleObj spid="_x0000_s29706" name="公式" r:id="rId10" imgW="685800" imgH="203200" progId="Equation.3">
                <p:embed/>
              </p:oleObj>
            </a:graphicData>
          </a:graphic>
        </p:graphicFrame>
        <p:sp>
          <p:nvSpPr>
            <p:cNvPr id="60" name="Text Box 22"/>
            <p:cNvSpPr txBox="1">
              <a:spLocks noChangeArrowheads="1"/>
            </p:cNvSpPr>
            <p:nvPr/>
          </p:nvSpPr>
          <p:spPr bwMode="auto">
            <a:xfrm>
              <a:off x="3216" y="2880"/>
              <a:ext cx="336" cy="308"/>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lnSpc>
                  <a:spcPct val="130000"/>
                </a:lnSpc>
                <a:defRPr/>
              </a:pPr>
              <a:r>
                <a:rPr kumimoji="1" lang="zh-CN" altLang="en-US" sz="2000" b="1" kern="0" dirty="0">
                  <a:solidFill>
                    <a:srgbClr val="000000"/>
                  </a:solidFill>
                  <a:latin typeface="Times New Roman" pitchFamily="18" charset="0"/>
                  <a:ea typeface="楷体_GB2312" pitchFamily="49" charset="-122"/>
                </a:rPr>
                <a:t>设</a:t>
              </a:r>
            </a:p>
          </p:txBody>
        </p:sp>
      </p:grpSp>
      <p:graphicFrame>
        <p:nvGraphicFramePr>
          <p:cNvPr id="61" name="Object 23"/>
          <p:cNvGraphicFramePr>
            <a:graphicFrameLocks noChangeAspect="1"/>
          </p:cNvGraphicFramePr>
          <p:nvPr/>
        </p:nvGraphicFramePr>
        <p:xfrm>
          <a:off x="404813" y="5175250"/>
          <a:ext cx="2822575" cy="404813"/>
        </p:xfrm>
        <a:graphic>
          <a:graphicData uri="http://schemas.openxmlformats.org/presentationml/2006/ole">
            <p:oleObj spid="_x0000_s29702" name="公式" r:id="rId11" imgW="1409088" imgH="203112" progId="Equation.3">
              <p:embed/>
            </p:oleObj>
          </a:graphicData>
        </a:graphic>
      </p:graphicFrame>
      <p:grpSp>
        <p:nvGrpSpPr>
          <p:cNvPr id="6" name="Group 24"/>
          <p:cNvGrpSpPr>
            <a:grpSpLocks/>
          </p:cNvGrpSpPr>
          <p:nvPr/>
        </p:nvGrpSpPr>
        <p:grpSpPr bwMode="auto">
          <a:xfrm>
            <a:off x="4724400" y="3059113"/>
            <a:ext cx="1295400" cy="2362200"/>
            <a:chOff x="2976" y="1872"/>
            <a:chExt cx="816" cy="1488"/>
          </a:xfrm>
        </p:grpSpPr>
        <p:sp>
          <p:nvSpPr>
            <p:cNvPr id="63" name="Rectangle 25"/>
            <p:cNvSpPr>
              <a:spLocks noChangeArrowheads="1"/>
            </p:cNvSpPr>
            <p:nvPr/>
          </p:nvSpPr>
          <p:spPr bwMode="auto">
            <a:xfrm>
              <a:off x="2976"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29705" name="Object 26"/>
            <p:cNvGraphicFramePr>
              <a:graphicFrameLocks noChangeAspect="1"/>
            </p:cNvGraphicFramePr>
            <p:nvPr/>
          </p:nvGraphicFramePr>
          <p:xfrm>
            <a:off x="2976" y="1920"/>
            <a:ext cx="780" cy="1356"/>
          </p:xfrm>
          <a:graphic>
            <a:graphicData uri="http://schemas.openxmlformats.org/presentationml/2006/ole">
              <p:oleObj spid="_x0000_s29705" name="图片" r:id="rId12" imgW="952500" imgH="1657350" progId="Word.Picture.8">
                <p:embed/>
              </p:oleObj>
            </a:graphicData>
          </a:graphic>
        </p:graphicFrame>
      </p:grpSp>
      <p:grpSp>
        <p:nvGrpSpPr>
          <p:cNvPr id="7" name="Group 27"/>
          <p:cNvGrpSpPr>
            <a:grpSpLocks/>
          </p:cNvGrpSpPr>
          <p:nvPr/>
        </p:nvGrpSpPr>
        <p:grpSpPr bwMode="auto">
          <a:xfrm>
            <a:off x="6172200" y="3059113"/>
            <a:ext cx="1295400" cy="2362200"/>
            <a:chOff x="3888" y="1872"/>
            <a:chExt cx="816" cy="1488"/>
          </a:xfrm>
        </p:grpSpPr>
        <p:sp>
          <p:nvSpPr>
            <p:cNvPr id="66" name="Rectangle 28"/>
            <p:cNvSpPr>
              <a:spLocks noChangeArrowheads="1"/>
            </p:cNvSpPr>
            <p:nvPr/>
          </p:nvSpPr>
          <p:spPr bwMode="auto">
            <a:xfrm>
              <a:off x="3888"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29704" name="Object 29"/>
            <p:cNvGraphicFramePr>
              <a:graphicFrameLocks noChangeAspect="1"/>
            </p:cNvGraphicFramePr>
            <p:nvPr/>
          </p:nvGraphicFramePr>
          <p:xfrm>
            <a:off x="3888" y="1920"/>
            <a:ext cx="780" cy="1358"/>
          </p:xfrm>
          <a:graphic>
            <a:graphicData uri="http://schemas.openxmlformats.org/presentationml/2006/ole">
              <p:oleObj spid="_x0000_s29704" name="图片" r:id="rId13" imgW="952500" imgH="1657350" progId="Word.Picture.8">
                <p:embed/>
              </p:oleObj>
            </a:graphicData>
          </a:graphic>
        </p:graphicFrame>
      </p:grpSp>
      <p:grpSp>
        <p:nvGrpSpPr>
          <p:cNvPr id="8" name="Group 30"/>
          <p:cNvGrpSpPr>
            <a:grpSpLocks/>
          </p:cNvGrpSpPr>
          <p:nvPr/>
        </p:nvGrpSpPr>
        <p:grpSpPr bwMode="auto">
          <a:xfrm>
            <a:off x="7620000" y="3059113"/>
            <a:ext cx="1295400" cy="2362200"/>
            <a:chOff x="4800" y="1872"/>
            <a:chExt cx="816" cy="1488"/>
          </a:xfrm>
        </p:grpSpPr>
        <p:sp>
          <p:nvSpPr>
            <p:cNvPr id="69" name="Rectangle 31"/>
            <p:cNvSpPr>
              <a:spLocks noChangeArrowheads="1"/>
            </p:cNvSpPr>
            <p:nvPr/>
          </p:nvSpPr>
          <p:spPr bwMode="auto">
            <a:xfrm>
              <a:off x="4800"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29703" name="Object 32"/>
            <p:cNvGraphicFramePr>
              <a:graphicFrameLocks noChangeAspect="1"/>
            </p:cNvGraphicFramePr>
            <p:nvPr/>
          </p:nvGraphicFramePr>
          <p:xfrm>
            <a:off x="4800" y="1920"/>
            <a:ext cx="780" cy="1358"/>
          </p:xfrm>
          <a:graphic>
            <a:graphicData uri="http://schemas.openxmlformats.org/presentationml/2006/ole">
              <p:oleObj spid="_x0000_s29703" name="图片" r:id="rId14" imgW="952500" imgH="1657350" progId="Word.Picture.8">
                <p:embed/>
              </p:oleObj>
            </a:graphicData>
          </a:graphic>
        </p:graphicFrame>
      </p:grpSp>
      <p:grpSp>
        <p:nvGrpSpPr>
          <p:cNvPr id="9" name="Group 36"/>
          <p:cNvGrpSpPr>
            <a:grpSpLocks/>
          </p:cNvGrpSpPr>
          <p:nvPr/>
        </p:nvGrpSpPr>
        <p:grpSpPr bwMode="auto">
          <a:xfrm>
            <a:off x="4932363" y="523875"/>
            <a:ext cx="3779837" cy="2425700"/>
            <a:chOff x="3107" y="73"/>
            <a:chExt cx="2381" cy="1528"/>
          </a:xfrm>
        </p:grpSpPr>
        <p:pic>
          <p:nvPicPr>
            <p:cNvPr id="29721" name="Picture 37" descr="未标题-2 拷贝"/>
            <p:cNvPicPr>
              <a:picLocks noChangeAspect="1" noChangeArrowheads="1"/>
            </p:cNvPicPr>
            <p:nvPr/>
          </p:nvPicPr>
          <p:blipFill>
            <a:blip r:embed="rId15"/>
            <a:srcRect/>
            <a:stretch>
              <a:fillRect/>
            </a:stretch>
          </p:blipFill>
          <p:spPr bwMode="auto">
            <a:xfrm>
              <a:off x="3107" y="73"/>
              <a:ext cx="2381" cy="1320"/>
            </a:xfrm>
            <a:prstGeom prst="rect">
              <a:avLst/>
            </a:prstGeom>
            <a:noFill/>
            <a:ln w="9525">
              <a:noFill/>
              <a:miter lim="800000"/>
              <a:headEnd/>
              <a:tailEnd/>
            </a:ln>
          </p:spPr>
        </p:pic>
        <p:sp>
          <p:nvSpPr>
            <p:cNvPr id="29722" name="Rectangle 38"/>
            <p:cNvSpPr>
              <a:spLocks noChangeArrowheads="1"/>
            </p:cNvSpPr>
            <p:nvPr/>
          </p:nvSpPr>
          <p:spPr bwMode="auto">
            <a:xfrm>
              <a:off x="3138" y="1389"/>
              <a:ext cx="2282" cy="212"/>
            </a:xfrm>
            <a:prstGeom prst="rect">
              <a:avLst/>
            </a:prstGeom>
            <a:noFill/>
            <a:ln w="9525">
              <a:noFill/>
              <a:miter lim="800000"/>
              <a:headEnd/>
              <a:tailEnd/>
            </a:ln>
          </p:spPr>
          <p:txBody>
            <a:bodyPr wrap="none" anchor="ctr">
              <a:spAutoFit/>
            </a:bodyPr>
            <a:lstStyle/>
            <a:p>
              <a:r>
                <a:rPr kumimoji="1" lang="zh-CN" altLang="en-US" sz="1600" b="1">
                  <a:solidFill>
                    <a:srgbClr val="000000"/>
                  </a:solidFill>
                  <a:latin typeface="Times New Roman" pitchFamily="18" charset="0"/>
                  <a:ea typeface="楷体_GB2312" pitchFamily="49" charset="-122"/>
                </a:rPr>
                <a:t>（</a:t>
              </a:r>
              <a:r>
                <a:rPr kumimoji="1" lang="en-US" altLang="zh-CN" sz="1600" b="1">
                  <a:solidFill>
                    <a:srgbClr val="000000"/>
                  </a:solidFill>
                  <a:latin typeface="Times New Roman" pitchFamily="18" charset="0"/>
                  <a:ea typeface="楷体_GB2312" pitchFamily="49" charset="-122"/>
                </a:rPr>
                <a:t>a</a:t>
              </a:r>
              <a:r>
                <a:rPr kumimoji="1" lang="zh-CN" altLang="en-US" sz="1600" b="1">
                  <a:solidFill>
                    <a:srgbClr val="000000"/>
                  </a:solidFill>
                  <a:latin typeface="Times New Roman" pitchFamily="18" charset="0"/>
                  <a:ea typeface="楷体_GB2312" pitchFamily="49" charset="-122"/>
                </a:rPr>
                <a:t>）简单二极管电路  （</a:t>
              </a:r>
              <a:r>
                <a:rPr kumimoji="1" lang="en-US" altLang="zh-CN" sz="1600" b="1">
                  <a:solidFill>
                    <a:srgbClr val="000000"/>
                  </a:solidFill>
                  <a:latin typeface="Times New Roman" pitchFamily="18" charset="0"/>
                  <a:ea typeface="楷体_GB2312" pitchFamily="49" charset="-122"/>
                </a:rPr>
                <a:t>b</a:t>
              </a:r>
              <a:r>
                <a:rPr kumimoji="1" lang="zh-CN" altLang="en-US" sz="1600" b="1">
                  <a:solidFill>
                    <a:srgbClr val="000000"/>
                  </a:solidFill>
                  <a:latin typeface="Times New Roman" pitchFamily="18" charset="0"/>
                  <a:ea typeface="楷体_GB2312" pitchFamily="49" charset="-122"/>
                </a:rPr>
                <a:t>）习惯画法 </a:t>
              </a:r>
            </a:p>
          </p:txBody>
        </p:sp>
      </p:grpSp>
      <p:sp>
        <p:nvSpPr>
          <p:cNvPr id="39" name="Text Box 95"/>
          <p:cNvSpPr txBox="1">
            <a:spLocks noChangeArrowheads="1"/>
          </p:cNvSpPr>
          <p:nvPr/>
        </p:nvSpPr>
        <p:spPr bwMode="auto">
          <a:xfrm>
            <a:off x="642938" y="5611813"/>
            <a:ext cx="7699375" cy="1016000"/>
          </a:xfrm>
          <a:prstGeom prst="rect">
            <a:avLst/>
          </a:prstGeom>
          <a:solidFill>
            <a:schemeClr val="bg1"/>
          </a:solidFill>
          <a:ln w="9525">
            <a:noFill/>
            <a:miter lim="800000"/>
            <a:headEnd/>
            <a:tailEnd/>
          </a:ln>
        </p:spPr>
        <p:txBody>
          <a:bodyPr>
            <a:spAutoFit/>
          </a:bodyPr>
          <a:lstStyle/>
          <a:p>
            <a:pPr>
              <a:spcBef>
                <a:spcPct val="30000"/>
              </a:spcBef>
            </a:pPr>
            <a:r>
              <a:rPr lang="en-US" altLang="zh-CN" sz="2000" b="1">
                <a:solidFill>
                  <a:srgbClr val="800000"/>
                </a:solidFill>
                <a:latin typeface="楷体_GB2312" pitchFamily="49" charset="-122"/>
                <a:ea typeface="楷体_GB2312" pitchFamily="49" charset="-122"/>
              </a:rPr>
              <a:t>   </a:t>
            </a:r>
            <a:r>
              <a:rPr lang="zh-CN" altLang="en-US" sz="2000" b="1">
                <a:solidFill>
                  <a:srgbClr val="800000"/>
                </a:solidFill>
                <a:latin typeface="楷体_GB2312" pitchFamily="49" charset="-122"/>
                <a:ea typeface="楷体_GB2312" pitchFamily="49" charset="-122"/>
              </a:rPr>
              <a:t>在电源电压</a:t>
            </a:r>
            <a:r>
              <a:rPr lang="en-US" altLang="zh-CN" sz="2000" b="1">
                <a:solidFill>
                  <a:srgbClr val="800000"/>
                </a:solidFill>
                <a:latin typeface="宋体" pitchFamily="2" charset="-122"/>
              </a:rPr>
              <a:t>V</a:t>
            </a:r>
            <a:r>
              <a:rPr lang="en-US" altLang="zh-CN" sz="2000" b="1" baseline="-25000">
                <a:solidFill>
                  <a:srgbClr val="800000"/>
                </a:solidFill>
                <a:latin typeface="宋体" pitchFamily="2" charset="-122"/>
              </a:rPr>
              <a:t>DD</a:t>
            </a:r>
            <a:r>
              <a:rPr lang="en-US" altLang="zh-CN" sz="2000" b="1" baseline="-25000">
                <a:solidFill>
                  <a:srgbClr val="800000"/>
                </a:solidFill>
                <a:latin typeface="楷体_GB2312" pitchFamily="49" charset="-122"/>
                <a:ea typeface="楷体_GB2312" pitchFamily="49" charset="-122"/>
              </a:rPr>
              <a:t> </a:t>
            </a:r>
            <a:r>
              <a:rPr lang="zh-CN" altLang="en-US" sz="2000" b="1">
                <a:solidFill>
                  <a:srgbClr val="800000"/>
                </a:solidFill>
                <a:latin typeface="楷体_GB2312" pitchFamily="49" charset="-122"/>
                <a:ea typeface="楷体_GB2312" pitchFamily="49" charset="-122"/>
              </a:rPr>
              <a:t>远大于二极管管压降的情况下</a:t>
            </a:r>
            <a:r>
              <a:rPr lang="zh-CN" altLang="en-US" sz="2000" b="1" baseline="-25000">
                <a:solidFill>
                  <a:srgbClr val="800000"/>
                </a:solidFill>
                <a:latin typeface="楷体_GB2312" pitchFamily="49" charset="-122"/>
                <a:ea typeface="楷体_GB2312" pitchFamily="49" charset="-122"/>
              </a:rPr>
              <a:t> </a:t>
            </a:r>
            <a:r>
              <a:rPr lang="zh-CN" altLang="en-US" sz="2000" b="1">
                <a:solidFill>
                  <a:srgbClr val="800000"/>
                </a:solidFill>
                <a:latin typeface="楷体_GB2312" pitchFamily="49" charset="-122"/>
                <a:ea typeface="楷体_GB2312" pitchFamily="49" charset="-122"/>
              </a:rPr>
              <a:t>，</a:t>
            </a:r>
            <a:r>
              <a:rPr lang="zh-CN" altLang="en-US" sz="2000" b="1">
                <a:solidFill>
                  <a:srgbClr val="0033CC"/>
                </a:solidFill>
                <a:latin typeface="楷体_GB2312" pitchFamily="49" charset="-122"/>
                <a:ea typeface="楷体_GB2312" pitchFamily="49" charset="-122"/>
              </a:rPr>
              <a:t>恒压降模型和折线模型结果非常近，但恒压降模型更简单，理想模型的误差相对较大，但结构最简单。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strips(downRight)">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strips(downRight)">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strips(downRight)">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strips(downRight)">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ox(ou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strips(downRight)">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strips(downRight)">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strips(downRight)">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ox(out)">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strips(downRight)">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strips(downRigh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nodeType="click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strips(downRight)">
                                      <p:cBhvr>
                                        <p:cTn id="77" dur="500"/>
                                        <p:tgtEl>
                                          <p:spTgt spid="57"/>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strips(downRight)">
                                      <p:cBhvr>
                                        <p:cTn id="82" dur="500"/>
                                        <p:tgtEl>
                                          <p:spTgt spid="61"/>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left)">
                                      <p:cBhvr>
                                        <p:cTn id="8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9" grpId="0" autoUpdateAnimBg="0"/>
      <p:bldP spid="53" grpId="0" autoUpdateAnimBg="0"/>
      <p:bldP spid="39"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1" name="Text Box 3"/>
          <p:cNvSpPr txBox="1">
            <a:spLocks noChangeArrowheads="1"/>
          </p:cNvSpPr>
          <p:nvPr/>
        </p:nvSpPr>
        <p:spPr bwMode="auto">
          <a:xfrm>
            <a:off x="42863" y="134938"/>
            <a:ext cx="4648200" cy="449262"/>
          </a:xfrm>
          <a:prstGeom prst="rect">
            <a:avLst/>
          </a:prstGeom>
          <a:noFill/>
          <a:ln w="9525">
            <a:noFill/>
            <a:miter lim="800000"/>
            <a:headEnd/>
            <a:tailEnd/>
          </a:ln>
        </p:spPr>
        <p:txBody>
          <a:bodyPr anchor="ctr">
            <a:spAutoFit/>
          </a:bodyPr>
          <a:lstStyle/>
          <a:p>
            <a:pPr>
              <a:lnSpc>
                <a:spcPct val="110000"/>
              </a:lnSpc>
            </a:pPr>
            <a:r>
              <a:rPr kumimoji="1" lang="zh-CN" altLang="en-US" sz="2400" b="1">
                <a:solidFill>
                  <a:srgbClr val="FF0000"/>
                </a:solidFill>
                <a:latin typeface="楷体_GB2312" pitchFamily="49" charset="-122"/>
                <a:ea typeface="楷体_GB2312" pitchFamily="49" charset="-122"/>
              </a:rPr>
              <a:t>（</a:t>
            </a:r>
            <a:r>
              <a:rPr kumimoji="1" lang="en-US" altLang="zh-CN" sz="2400" b="1">
                <a:solidFill>
                  <a:srgbClr val="FF0000"/>
                </a:solidFill>
                <a:latin typeface="楷体_GB2312" pitchFamily="49" charset="-122"/>
                <a:ea typeface="楷体_GB2312" pitchFamily="49" charset="-122"/>
              </a:rPr>
              <a:t>2</a:t>
            </a:r>
            <a:r>
              <a:rPr kumimoji="1" lang="zh-CN" altLang="en-US" sz="2400" b="1">
                <a:solidFill>
                  <a:srgbClr val="FF0000"/>
                </a:solidFill>
                <a:latin typeface="楷体_GB2312" pitchFamily="49" charset="-122"/>
                <a:ea typeface="楷体_GB2312" pitchFamily="49" charset="-122"/>
              </a:rPr>
              <a:t>）静态工作情况分析</a:t>
            </a:r>
          </a:p>
        </p:txBody>
      </p:sp>
      <p:graphicFrame>
        <p:nvGraphicFramePr>
          <p:cNvPr id="42" name="Object 4"/>
          <p:cNvGraphicFramePr>
            <a:graphicFrameLocks noChangeAspect="1"/>
          </p:cNvGraphicFramePr>
          <p:nvPr/>
        </p:nvGraphicFramePr>
        <p:xfrm>
          <a:off x="990600" y="1955800"/>
          <a:ext cx="1090613" cy="404813"/>
        </p:xfrm>
        <a:graphic>
          <a:graphicData uri="http://schemas.openxmlformats.org/presentationml/2006/ole">
            <p:oleObj spid="_x0000_s30722" name="公式" r:id="rId4" imgW="545626" imgH="203024" progId="Equation.3">
              <p:embed/>
            </p:oleObj>
          </a:graphicData>
        </a:graphic>
      </p:graphicFrame>
      <p:graphicFrame>
        <p:nvGraphicFramePr>
          <p:cNvPr id="43" name="Object 5"/>
          <p:cNvGraphicFramePr>
            <a:graphicFrameLocks noChangeAspect="1"/>
          </p:cNvGraphicFramePr>
          <p:nvPr/>
        </p:nvGraphicFramePr>
        <p:xfrm>
          <a:off x="2032000" y="1930400"/>
          <a:ext cx="2743200" cy="455613"/>
        </p:xfrm>
        <a:graphic>
          <a:graphicData uri="http://schemas.openxmlformats.org/presentationml/2006/ole">
            <p:oleObj spid="_x0000_s30723" name="Equation" r:id="rId5" imgW="1371600" imgH="228600" progId="Equation.DSMT4">
              <p:embed/>
            </p:oleObj>
          </a:graphicData>
        </a:graphic>
      </p:graphicFrame>
      <p:sp>
        <p:nvSpPr>
          <p:cNvPr id="44" name="Text Box 6"/>
          <p:cNvSpPr txBox="1">
            <a:spLocks noChangeArrowheads="1"/>
          </p:cNvSpPr>
          <p:nvPr/>
        </p:nvSpPr>
        <p:spPr bwMode="auto">
          <a:xfrm>
            <a:off x="609600" y="1481138"/>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理想模型</a:t>
            </a:r>
          </a:p>
        </p:txBody>
      </p:sp>
      <p:grpSp>
        <p:nvGrpSpPr>
          <p:cNvPr id="2" name="Group 7"/>
          <p:cNvGrpSpPr>
            <a:grpSpLocks/>
          </p:cNvGrpSpPr>
          <p:nvPr/>
        </p:nvGrpSpPr>
        <p:grpSpPr bwMode="auto">
          <a:xfrm>
            <a:off x="228600" y="1100138"/>
            <a:ext cx="3810000" cy="457200"/>
            <a:chOff x="144" y="855"/>
            <a:chExt cx="2400" cy="288"/>
          </a:xfrm>
        </p:grpSpPr>
        <p:sp>
          <p:nvSpPr>
            <p:cNvPr id="30746" name="Text Box 8"/>
            <p:cNvSpPr txBox="1">
              <a:spLocks noChangeArrowheads="1"/>
            </p:cNvSpPr>
            <p:nvPr/>
          </p:nvSpPr>
          <p:spPr bwMode="auto">
            <a:xfrm>
              <a:off x="1440" y="855"/>
              <a:ext cx="1104" cy="288"/>
            </a:xfrm>
            <a:prstGeom prst="rect">
              <a:avLst/>
            </a:prstGeom>
            <a:noFill/>
            <a:ln w="9525">
              <a:noFill/>
              <a:miter lim="800000"/>
              <a:headEnd/>
              <a:tailEnd/>
            </a:ln>
          </p:spPr>
          <p:txBody>
            <a:bodyPr anchor="ctr">
              <a:spAutoFit/>
            </a:bodyPr>
            <a:lstStyle/>
            <a:p>
              <a:pPr>
                <a:lnSpc>
                  <a:spcPct val="120000"/>
                </a:lnSpc>
              </a:pPr>
              <a:r>
                <a:rPr kumimoji="1" lang="zh-CN" altLang="en-US" sz="2000" b="1">
                  <a:solidFill>
                    <a:srgbClr val="000000"/>
                  </a:solidFill>
                  <a:latin typeface="Times New Roman" pitchFamily="18" charset="0"/>
                  <a:ea typeface="楷体_GB2312" pitchFamily="49" charset="-122"/>
                </a:rPr>
                <a:t>（</a:t>
              </a:r>
              <a:r>
                <a:rPr kumimoji="1" lang="en-US" altLang="zh-CN" sz="2000" b="1" i="1">
                  <a:solidFill>
                    <a:srgbClr val="000000"/>
                  </a:solidFill>
                  <a:latin typeface="Times New Roman" pitchFamily="18" charset="0"/>
                  <a:ea typeface="楷体_GB2312" pitchFamily="49" charset="-122"/>
                </a:rPr>
                <a:t>R</a:t>
              </a:r>
              <a:r>
                <a:rPr kumimoji="1" lang="en-US" altLang="zh-CN" sz="2000" b="1">
                  <a:solidFill>
                    <a:srgbClr val="000000"/>
                  </a:solidFill>
                  <a:latin typeface="Times New Roman" pitchFamily="18" charset="0"/>
                  <a:ea typeface="楷体_GB2312" pitchFamily="49" charset="-122"/>
                </a:rPr>
                <a:t>=10k</a:t>
              </a:r>
              <a:r>
                <a:rPr kumimoji="1" lang="en-US" altLang="zh-CN" sz="2000" b="1">
                  <a:solidFill>
                    <a:srgbClr val="000000"/>
                  </a:solidFill>
                  <a:latin typeface="Times New Roman" pitchFamily="18" charset="0"/>
                  <a:ea typeface="楷体_GB2312" pitchFamily="49" charset="-122"/>
                  <a:sym typeface="Symbol" pitchFamily="18" charset="2"/>
                </a:rPr>
                <a:t></a:t>
              </a:r>
              <a:r>
                <a:rPr kumimoji="1" lang="zh-CN" altLang="en-US" sz="2000" b="1">
                  <a:solidFill>
                    <a:srgbClr val="000000"/>
                  </a:solidFill>
                  <a:latin typeface="Times New Roman" pitchFamily="18" charset="0"/>
                  <a:ea typeface="楷体_GB2312" pitchFamily="49" charset="-122"/>
                  <a:sym typeface="Symbol" pitchFamily="18" charset="2"/>
                </a:rPr>
                <a:t>）</a:t>
              </a:r>
              <a:endParaRPr kumimoji="1" lang="zh-CN" altLang="en-US" sz="2000" b="1">
                <a:solidFill>
                  <a:srgbClr val="000000"/>
                </a:solidFill>
                <a:latin typeface="Times New Roman" pitchFamily="18" charset="0"/>
                <a:ea typeface="楷体_GB2312" pitchFamily="49" charset="-122"/>
              </a:endParaRPr>
            </a:p>
          </p:txBody>
        </p:sp>
        <p:sp>
          <p:nvSpPr>
            <p:cNvPr id="30747" name="Text Box 9"/>
            <p:cNvSpPr txBox="1">
              <a:spLocks noChangeArrowheads="1"/>
            </p:cNvSpPr>
            <p:nvPr/>
          </p:nvSpPr>
          <p:spPr bwMode="auto">
            <a:xfrm>
              <a:off x="144" y="855"/>
              <a:ext cx="1440" cy="269"/>
            </a:xfrm>
            <a:prstGeom prst="rect">
              <a:avLst/>
            </a:prstGeom>
            <a:noFill/>
            <a:ln w="9525">
              <a:noFill/>
              <a:miter lim="800000"/>
              <a:headEnd/>
              <a:tailEnd/>
            </a:ln>
          </p:spPr>
          <p:txBody>
            <a:bodyPr anchor="ctr">
              <a:spAutoFit/>
            </a:bodyPr>
            <a:lstStyle/>
            <a:p>
              <a:pPr>
                <a:lnSpc>
                  <a:spcPct val="120000"/>
                </a:lnSpc>
              </a:pPr>
              <a:r>
                <a:rPr kumimoji="1" lang="en-US" altLang="zh-CN" sz="2000" b="1">
                  <a:solidFill>
                    <a:srgbClr val="000000"/>
                  </a:solidFill>
                  <a:latin typeface="Times New Roman" pitchFamily="18" charset="0"/>
                  <a:ea typeface="楷体_GB2312" pitchFamily="49" charset="-122"/>
                </a:rPr>
                <a:t>  </a:t>
              </a:r>
              <a:r>
                <a:rPr kumimoji="1" lang="zh-CN" altLang="en-US" sz="2000" b="1">
                  <a:solidFill>
                    <a:srgbClr val="000000"/>
                  </a:solidFill>
                  <a:latin typeface="Times New Roman" pitchFamily="18" charset="0"/>
                  <a:ea typeface="楷体_GB2312" pitchFamily="49" charset="-122"/>
                </a:rPr>
                <a:t>当</a:t>
              </a:r>
              <a:r>
                <a:rPr kumimoji="1" lang="en-US" altLang="zh-CN" sz="2000" b="1" i="1">
                  <a:solidFill>
                    <a:srgbClr val="000000"/>
                  </a:solidFill>
                  <a:latin typeface="Times New Roman" pitchFamily="18" charset="0"/>
                  <a:ea typeface="楷体_GB2312" pitchFamily="49" charset="-122"/>
                </a:rPr>
                <a:t>V</a:t>
              </a:r>
              <a:r>
                <a:rPr kumimoji="1" lang="en-US" altLang="zh-CN" sz="2000" b="1" baseline="-25000">
                  <a:solidFill>
                    <a:srgbClr val="000000"/>
                  </a:solidFill>
                  <a:latin typeface="Times New Roman" pitchFamily="18" charset="0"/>
                  <a:ea typeface="楷体_GB2312" pitchFamily="49" charset="-122"/>
                </a:rPr>
                <a:t>DD</a:t>
              </a:r>
              <a:r>
                <a:rPr kumimoji="1" lang="en-US" altLang="zh-CN" sz="2000" b="1">
                  <a:solidFill>
                    <a:srgbClr val="000000"/>
                  </a:solidFill>
                  <a:latin typeface="Times New Roman" pitchFamily="18" charset="0"/>
                  <a:ea typeface="楷体_GB2312" pitchFamily="49" charset="-122"/>
                </a:rPr>
                <a:t>=1V </a:t>
              </a:r>
              <a:r>
                <a:rPr kumimoji="1" lang="zh-CN" altLang="en-US" sz="2000" b="1">
                  <a:solidFill>
                    <a:srgbClr val="000000"/>
                  </a:solidFill>
                  <a:latin typeface="Times New Roman" pitchFamily="18" charset="0"/>
                  <a:ea typeface="楷体_GB2312" pitchFamily="49" charset="-122"/>
                </a:rPr>
                <a:t>时，</a:t>
              </a:r>
            </a:p>
          </p:txBody>
        </p:sp>
      </p:grpSp>
      <p:graphicFrame>
        <p:nvGraphicFramePr>
          <p:cNvPr id="48" name="Object 10"/>
          <p:cNvGraphicFramePr>
            <a:graphicFrameLocks noChangeAspect="1"/>
          </p:cNvGraphicFramePr>
          <p:nvPr/>
        </p:nvGraphicFramePr>
        <p:xfrm>
          <a:off x="877888" y="3132138"/>
          <a:ext cx="3683000" cy="455612"/>
        </p:xfrm>
        <a:graphic>
          <a:graphicData uri="http://schemas.openxmlformats.org/presentationml/2006/ole">
            <p:oleObj spid="_x0000_s30724" name="Equation" r:id="rId6" imgW="1841400" imgH="228600" progId="Equation.DSMT4">
              <p:embed/>
            </p:oleObj>
          </a:graphicData>
        </a:graphic>
      </p:graphicFrame>
      <p:sp>
        <p:nvSpPr>
          <p:cNvPr id="49" name="Text Box 11"/>
          <p:cNvSpPr txBox="1">
            <a:spLocks noChangeArrowheads="1"/>
          </p:cNvSpPr>
          <p:nvPr/>
        </p:nvSpPr>
        <p:spPr bwMode="auto">
          <a:xfrm>
            <a:off x="609600" y="2319338"/>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恒压模型</a:t>
            </a:r>
          </a:p>
        </p:txBody>
      </p:sp>
      <p:grpSp>
        <p:nvGrpSpPr>
          <p:cNvPr id="3" name="Group 12"/>
          <p:cNvGrpSpPr>
            <a:grpSpLocks/>
          </p:cNvGrpSpPr>
          <p:nvPr/>
        </p:nvGrpSpPr>
        <p:grpSpPr bwMode="auto">
          <a:xfrm>
            <a:off x="990600" y="2638425"/>
            <a:ext cx="3684588" cy="533400"/>
            <a:chOff x="624" y="1968"/>
            <a:chExt cx="2321" cy="336"/>
          </a:xfrm>
        </p:grpSpPr>
        <p:graphicFrame>
          <p:nvGraphicFramePr>
            <p:cNvPr id="30730" name="Object 13"/>
            <p:cNvGraphicFramePr>
              <a:graphicFrameLocks noChangeAspect="1"/>
            </p:cNvGraphicFramePr>
            <p:nvPr/>
          </p:nvGraphicFramePr>
          <p:xfrm>
            <a:off x="624" y="2049"/>
            <a:ext cx="817" cy="255"/>
          </p:xfrm>
          <a:graphic>
            <a:graphicData uri="http://schemas.openxmlformats.org/presentationml/2006/ole">
              <p:oleObj spid="_x0000_s30730" name="公式" r:id="rId7" imgW="647419" imgH="203112" progId="Equation.3">
                <p:embed/>
              </p:oleObj>
            </a:graphicData>
          </a:graphic>
        </p:graphicFrame>
        <p:sp>
          <p:nvSpPr>
            <p:cNvPr id="52" name="Text Box 14"/>
            <p:cNvSpPr txBox="1">
              <a:spLocks noChangeArrowheads="1"/>
            </p:cNvSpPr>
            <p:nvPr/>
          </p:nvSpPr>
          <p:spPr bwMode="auto">
            <a:xfrm>
              <a:off x="1361" y="1968"/>
              <a:ext cx="1584" cy="308"/>
            </a:xfrm>
            <a:prstGeom prst="rect">
              <a:avLst/>
            </a:prstGeom>
            <a:noFill/>
            <a:ln>
              <a:noFill/>
            </a:ln>
            <a:effectLst/>
            <a:extLst>
              <a:ext uri="{909E8E84-426E-40DD-AFC4-6F175D3DCCD1}"/>
              <a:ext uri="{91240B29-F687-4F45-9708-019B960494DF}"/>
              <a:ext uri="{AF507438-7753-43E0-B8FC-AC1667EBCBE1}"/>
            </a:extLst>
          </p:spPr>
          <p:txBody>
            <a:bodyPr anchor="ctr">
              <a:spAutoFit/>
            </a:bodyPr>
            <a:lstStyle/>
            <a:p>
              <a:pPr>
                <a:lnSpc>
                  <a:spcPct val="130000"/>
                </a:lnSpc>
                <a:defRPr/>
              </a:pPr>
              <a:r>
                <a:rPr kumimoji="1" lang="zh-CN" altLang="en-US" sz="2000" b="1" kern="0" dirty="0">
                  <a:solidFill>
                    <a:srgbClr val="000000"/>
                  </a:solidFill>
                  <a:latin typeface="Times New Roman" pitchFamily="18" charset="0"/>
                  <a:ea typeface="楷体_GB2312" pitchFamily="49" charset="-122"/>
                </a:rPr>
                <a:t>（硅二极管典型值）</a:t>
              </a:r>
            </a:p>
          </p:txBody>
        </p:sp>
      </p:grpSp>
      <p:sp>
        <p:nvSpPr>
          <p:cNvPr id="53" name="Text Box 15"/>
          <p:cNvSpPr txBox="1">
            <a:spLocks noChangeArrowheads="1"/>
          </p:cNvSpPr>
          <p:nvPr/>
        </p:nvSpPr>
        <p:spPr bwMode="auto">
          <a:xfrm>
            <a:off x="609600" y="3538538"/>
            <a:ext cx="1676400" cy="488950"/>
          </a:xfrm>
          <a:prstGeom prst="rect">
            <a:avLst/>
          </a:prstGeom>
          <a:noFill/>
          <a:ln w="9525">
            <a:noFill/>
            <a:miter lim="800000"/>
            <a:headEnd/>
            <a:tailEnd/>
          </a:ln>
        </p:spPr>
        <p:txBody>
          <a:bodyPr anchor="ctr">
            <a:spAutoFit/>
          </a:bodyPr>
          <a:lstStyle/>
          <a:p>
            <a:pPr>
              <a:lnSpc>
                <a:spcPct val="130000"/>
              </a:lnSpc>
            </a:pPr>
            <a:r>
              <a:rPr kumimoji="1" lang="zh-CN" altLang="en-US" sz="2000" b="1">
                <a:solidFill>
                  <a:srgbClr val="000000"/>
                </a:solidFill>
                <a:latin typeface="Times New Roman" pitchFamily="18" charset="0"/>
                <a:ea typeface="楷体_GB2312" pitchFamily="49" charset="-122"/>
              </a:rPr>
              <a:t>折线模型</a:t>
            </a:r>
          </a:p>
        </p:txBody>
      </p:sp>
      <p:graphicFrame>
        <p:nvGraphicFramePr>
          <p:cNvPr id="57" name="Object 19"/>
          <p:cNvGraphicFramePr>
            <a:graphicFrameLocks noChangeAspect="1"/>
          </p:cNvGraphicFramePr>
          <p:nvPr/>
        </p:nvGraphicFramePr>
        <p:xfrm>
          <a:off x="762000" y="3905250"/>
          <a:ext cx="3225800" cy="863600"/>
        </p:xfrm>
        <a:graphic>
          <a:graphicData uri="http://schemas.openxmlformats.org/presentationml/2006/ole">
            <p:oleObj spid="_x0000_s30725" name="Equation" r:id="rId8" imgW="1612800" imgH="431640" progId="Equation.DSMT4">
              <p:embed/>
            </p:oleObj>
          </a:graphicData>
        </a:graphic>
      </p:graphicFrame>
      <p:graphicFrame>
        <p:nvGraphicFramePr>
          <p:cNvPr id="61" name="Object 23"/>
          <p:cNvGraphicFramePr>
            <a:graphicFrameLocks noChangeAspect="1"/>
          </p:cNvGraphicFramePr>
          <p:nvPr/>
        </p:nvGraphicFramePr>
        <p:xfrm>
          <a:off x="4572000" y="4064000"/>
          <a:ext cx="2974975" cy="455613"/>
        </p:xfrm>
        <a:graphic>
          <a:graphicData uri="http://schemas.openxmlformats.org/presentationml/2006/ole">
            <p:oleObj spid="_x0000_s30726" name="Equation" r:id="rId9" imgW="1485720" imgH="228600" progId="Equation.DSMT4">
              <p:embed/>
            </p:oleObj>
          </a:graphicData>
        </a:graphic>
      </p:graphicFrame>
      <p:grpSp>
        <p:nvGrpSpPr>
          <p:cNvPr id="30737" name="Group 24"/>
          <p:cNvGrpSpPr>
            <a:grpSpLocks/>
          </p:cNvGrpSpPr>
          <p:nvPr/>
        </p:nvGrpSpPr>
        <p:grpSpPr bwMode="auto">
          <a:xfrm>
            <a:off x="4730750" y="987425"/>
            <a:ext cx="1295400" cy="2362200"/>
            <a:chOff x="2976" y="1872"/>
            <a:chExt cx="816" cy="1488"/>
          </a:xfrm>
        </p:grpSpPr>
        <p:sp>
          <p:nvSpPr>
            <p:cNvPr id="63" name="Rectangle 25"/>
            <p:cNvSpPr>
              <a:spLocks noChangeArrowheads="1"/>
            </p:cNvSpPr>
            <p:nvPr/>
          </p:nvSpPr>
          <p:spPr bwMode="auto">
            <a:xfrm>
              <a:off x="2976"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30729" name="Object 26"/>
            <p:cNvGraphicFramePr>
              <a:graphicFrameLocks noChangeAspect="1"/>
            </p:cNvGraphicFramePr>
            <p:nvPr/>
          </p:nvGraphicFramePr>
          <p:xfrm>
            <a:off x="2976" y="1920"/>
            <a:ext cx="780" cy="1356"/>
          </p:xfrm>
          <a:graphic>
            <a:graphicData uri="http://schemas.openxmlformats.org/presentationml/2006/ole">
              <p:oleObj spid="_x0000_s30729" name="图片" r:id="rId10" imgW="952500" imgH="1657350" progId="Word.Picture.8">
                <p:embed/>
              </p:oleObj>
            </a:graphicData>
          </a:graphic>
        </p:graphicFrame>
      </p:grpSp>
      <p:grpSp>
        <p:nvGrpSpPr>
          <p:cNvPr id="30738" name="Group 27"/>
          <p:cNvGrpSpPr>
            <a:grpSpLocks/>
          </p:cNvGrpSpPr>
          <p:nvPr/>
        </p:nvGrpSpPr>
        <p:grpSpPr bwMode="auto">
          <a:xfrm>
            <a:off x="6178550" y="987425"/>
            <a:ext cx="1295400" cy="2362200"/>
            <a:chOff x="3888" y="1872"/>
            <a:chExt cx="816" cy="1488"/>
          </a:xfrm>
        </p:grpSpPr>
        <p:sp>
          <p:nvSpPr>
            <p:cNvPr id="66" name="Rectangle 28"/>
            <p:cNvSpPr>
              <a:spLocks noChangeArrowheads="1"/>
            </p:cNvSpPr>
            <p:nvPr/>
          </p:nvSpPr>
          <p:spPr bwMode="auto">
            <a:xfrm>
              <a:off x="3888"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30728" name="Object 29"/>
            <p:cNvGraphicFramePr>
              <a:graphicFrameLocks noChangeAspect="1"/>
            </p:cNvGraphicFramePr>
            <p:nvPr/>
          </p:nvGraphicFramePr>
          <p:xfrm>
            <a:off x="3888" y="1920"/>
            <a:ext cx="780" cy="1358"/>
          </p:xfrm>
          <a:graphic>
            <a:graphicData uri="http://schemas.openxmlformats.org/presentationml/2006/ole">
              <p:oleObj spid="_x0000_s30728" name="图片" r:id="rId11" imgW="952500" imgH="1657350" progId="Word.Picture.8">
                <p:embed/>
              </p:oleObj>
            </a:graphicData>
          </a:graphic>
        </p:graphicFrame>
      </p:grpSp>
      <p:grpSp>
        <p:nvGrpSpPr>
          <p:cNvPr id="30739" name="Group 30"/>
          <p:cNvGrpSpPr>
            <a:grpSpLocks/>
          </p:cNvGrpSpPr>
          <p:nvPr/>
        </p:nvGrpSpPr>
        <p:grpSpPr bwMode="auto">
          <a:xfrm>
            <a:off x="7626350" y="987425"/>
            <a:ext cx="1295400" cy="2362200"/>
            <a:chOff x="4800" y="1872"/>
            <a:chExt cx="816" cy="1488"/>
          </a:xfrm>
        </p:grpSpPr>
        <p:sp>
          <p:nvSpPr>
            <p:cNvPr id="69" name="Rectangle 31"/>
            <p:cNvSpPr>
              <a:spLocks noChangeArrowheads="1"/>
            </p:cNvSpPr>
            <p:nvPr/>
          </p:nvSpPr>
          <p:spPr bwMode="auto">
            <a:xfrm>
              <a:off x="4800" y="1872"/>
              <a:ext cx="816" cy="1488"/>
            </a:xfrm>
            <a:prstGeom prst="rect">
              <a:avLst/>
            </a:prstGeom>
            <a:solidFill>
              <a:srgbClr val="FFFFFF"/>
            </a:solidFill>
            <a:ln>
              <a:noFill/>
            </a:ln>
            <a:effectLst/>
            <a:extLst>
              <a:ext uri="{91240B29-F687-4F45-9708-019B960494DF}"/>
              <a:ext uri="{AF507438-7753-43E0-B8FC-AC1667EBCBE1}"/>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30727" name="Object 32"/>
            <p:cNvGraphicFramePr>
              <a:graphicFrameLocks noChangeAspect="1"/>
            </p:cNvGraphicFramePr>
            <p:nvPr/>
          </p:nvGraphicFramePr>
          <p:xfrm>
            <a:off x="4800" y="1920"/>
            <a:ext cx="780" cy="1358"/>
          </p:xfrm>
          <a:graphic>
            <a:graphicData uri="http://schemas.openxmlformats.org/presentationml/2006/ole">
              <p:oleObj spid="_x0000_s30727" name="图片" r:id="rId12" imgW="952500" imgH="1657350" progId="Word.Picture.8">
                <p:embed/>
              </p:oleObj>
            </a:graphicData>
          </a:graphic>
        </p:graphicFrame>
      </p:grpSp>
      <p:sp>
        <p:nvSpPr>
          <p:cNvPr id="38" name="Text Box 95"/>
          <p:cNvSpPr txBox="1">
            <a:spLocks noChangeArrowheads="1"/>
          </p:cNvSpPr>
          <p:nvPr/>
        </p:nvSpPr>
        <p:spPr bwMode="auto">
          <a:xfrm>
            <a:off x="563563" y="4738688"/>
            <a:ext cx="7848600" cy="708025"/>
          </a:xfrm>
          <a:prstGeom prst="rect">
            <a:avLst/>
          </a:prstGeom>
          <a:solidFill>
            <a:schemeClr val="bg1"/>
          </a:solidFill>
          <a:ln w="9525">
            <a:noFill/>
            <a:miter lim="800000"/>
            <a:headEnd/>
            <a:tailEnd/>
          </a:ln>
        </p:spPr>
        <p:txBody>
          <a:bodyPr>
            <a:spAutoFit/>
          </a:bodyPr>
          <a:lstStyle/>
          <a:p>
            <a:pPr>
              <a:spcBef>
                <a:spcPct val="30000"/>
              </a:spcBef>
            </a:pPr>
            <a:r>
              <a:rPr lang="zh-CN" altLang="en-US" sz="2000" b="1">
                <a:solidFill>
                  <a:srgbClr val="800000"/>
                </a:solidFill>
                <a:latin typeface="楷体_GB2312" pitchFamily="49" charset="-122"/>
                <a:ea typeface="楷体_GB2312" pitchFamily="49" charset="-122"/>
              </a:rPr>
              <a:t>在电源电压</a:t>
            </a:r>
            <a:r>
              <a:rPr lang="en-US" altLang="zh-CN" sz="2000" b="1">
                <a:solidFill>
                  <a:srgbClr val="800000"/>
                </a:solidFill>
                <a:latin typeface="楷体_GB2312" pitchFamily="49" charset="-122"/>
                <a:ea typeface="楷体_GB2312" pitchFamily="49" charset="-122"/>
              </a:rPr>
              <a:t>V</a:t>
            </a:r>
            <a:r>
              <a:rPr lang="en-US" altLang="zh-CN" sz="2000" b="1" baseline="-25000">
                <a:solidFill>
                  <a:srgbClr val="800000"/>
                </a:solidFill>
                <a:latin typeface="楷体_GB2312" pitchFamily="49" charset="-122"/>
                <a:ea typeface="楷体_GB2312" pitchFamily="49" charset="-122"/>
              </a:rPr>
              <a:t>DD</a:t>
            </a:r>
            <a:r>
              <a:rPr lang="en-US" altLang="zh-CN" sz="2000" b="1">
                <a:solidFill>
                  <a:srgbClr val="800000"/>
                </a:solidFill>
                <a:latin typeface="楷体_GB2312" pitchFamily="49" charset="-122"/>
                <a:ea typeface="楷体_GB2312" pitchFamily="49" charset="-122"/>
              </a:rPr>
              <a:t> </a:t>
            </a:r>
            <a:r>
              <a:rPr lang="zh-CN" altLang="en-US" sz="2000" b="1">
                <a:solidFill>
                  <a:srgbClr val="800000"/>
                </a:solidFill>
                <a:latin typeface="楷体_GB2312" pitchFamily="49" charset="-122"/>
                <a:ea typeface="楷体_GB2312" pitchFamily="49" charset="-122"/>
              </a:rPr>
              <a:t>较低时，</a:t>
            </a:r>
            <a:r>
              <a:rPr lang="zh-CN" altLang="en-US" sz="2000" b="1">
                <a:solidFill>
                  <a:srgbClr val="0033CC"/>
                </a:solidFill>
                <a:latin typeface="楷体_GB2312" pitchFamily="49" charset="-122"/>
                <a:ea typeface="楷体_GB2312" pitchFamily="49" charset="-122"/>
              </a:rPr>
              <a:t>折线模型能提供较合理的结果。正确选择器件的模型是电子工作者的基本技能。</a:t>
            </a:r>
          </a:p>
        </p:txBody>
      </p:sp>
      <p:sp>
        <p:nvSpPr>
          <p:cNvPr id="39" name="Text Box 95"/>
          <p:cNvSpPr txBox="1">
            <a:spLocks noChangeArrowheads="1"/>
          </p:cNvSpPr>
          <p:nvPr/>
        </p:nvSpPr>
        <p:spPr bwMode="auto">
          <a:xfrm>
            <a:off x="603250" y="5532438"/>
            <a:ext cx="7848600" cy="708025"/>
          </a:xfrm>
          <a:prstGeom prst="rect">
            <a:avLst/>
          </a:prstGeom>
          <a:solidFill>
            <a:schemeClr val="bg1"/>
          </a:solidFill>
          <a:ln w="9525">
            <a:noFill/>
            <a:miter lim="800000"/>
            <a:headEnd/>
            <a:tailEnd/>
          </a:ln>
        </p:spPr>
        <p:txBody>
          <a:bodyPr>
            <a:spAutoFit/>
          </a:bodyPr>
          <a:lstStyle/>
          <a:p>
            <a:pPr>
              <a:spcBef>
                <a:spcPct val="30000"/>
              </a:spcBef>
            </a:pPr>
            <a:r>
              <a:rPr lang="zh-CN" altLang="en-US" sz="2000" b="1">
                <a:solidFill>
                  <a:srgbClr val="0033CC"/>
                </a:solidFill>
                <a:latin typeface="楷体_GB2312" pitchFamily="49" charset="-122"/>
                <a:ea typeface="楷体_GB2312" pitchFamily="49" charset="-122"/>
              </a:rPr>
              <a:t>选择模型的一般原则：在满足精度要求的前提下，尽可能选择简单的模型。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strips(downRigh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strips(downRight)">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strips(downRight)">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strips(downRight)">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strips(downRigh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strips(downRight)">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strips(downRight)">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strips(downRight)">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strips(downRight)">
                                      <p:cBhvr>
                                        <p:cTn id="52" dur="500"/>
                                        <p:tgtEl>
                                          <p:spTgt spid="61"/>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left)">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9" grpId="0" autoUpdateAnimBg="0"/>
      <p:bldP spid="53" grpId="0" autoUpdateAnimBg="0"/>
      <p:bldP spid="38" grpId="0" animBg="1" autoUpdateAnimBg="0"/>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5"/>
          <p:cNvGraphicFramePr>
            <a:graphicFrameLocks noChangeAspect="1"/>
          </p:cNvGraphicFramePr>
          <p:nvPr/>
        </p:nvGraphicFramePr>
        <p:xfrm>
          <a:off x="4794250" y="3338513"/>
          <a:ext cx="112713" cy="214312"/>
        </p:xfrm>
        <a:graphic>
          <a:graphicData uri="http://schemas.openxmlformats.org/presentationml/2006/ole">
            <p:oleObj spid="_x0000_s177154" r:id="rId4" imgW="114598" imgH="216464" progId="Equation.3">
              <p:embed/>
            </p:oleObj>
          </a:graphicData>
        </a:graphic>
      </p:graphicFrame>
      <p:sp>
        <p:nvSpPr>
          <p:cNvPr id="46088" name="Text Box 6"/>
          <p:cNvSpPr txBox="1">
            <a:spLocks noChangeArrowheads="1"/>
          </p:cNvSpPr>
          <p:nvPr/>
        </p:nvSpPr>
        <p:spPr bwMode="auto">
          <a:xfrm>
            <a:off x="746125" y="1797050"/>
            <a:ext cx="184150" cy="519113"/>
          </a:xfrm>
          <a:prstGeom prst="rect">
            <a:avLst/>
          </a:prstGeom>
          <a:noFill/>
          <a:ln w="9525">
            <a:noFill/>
            <a:miter lim="800000"/>
            <a:headEnd/>
            <a:tailEnd/>
          </a:ln>
        </p:spPr>
        <p:txBody>
          <a:bodyPr wrap="none">
            <a:spAutoFit/>
          </a:bodyPr>
          <a:lstStyle/>
          <a:p>
            <a:pPr>
              <a:spcBef>
                <a:spcPct val="50000"/>
              </a:spcBef>
            </a:pPr>
            <a:endParaRPr lang="zh-CN" altLang="zh-CN" sz="2800" b="1">
              <a:solidFill>
                <a:schemeClr val="bg1"/>
              </a:solidFill>
            </a:endParaRPr>
          </a:p>
        </p:txBody>
      </p:sp>
      <p:graphicFrame>
        <p:nvGraphicFramePr>
          <p:cNvPr id="325639" name="Object 7"/>
          <p:cNvGraphicFramePr>
            <a:graphicFrameLocks noChangeAspect="1"/>
          </p:cNvGraphicFramePr>
          <p:nvPr/>
        </p:nvGraphicFramePr>
        <p:xfrm>
          <a:off x="455613" y="1257300"/>
          <a:ext cx="3036887" cy="1498600"/>
        </p:xfrm>
        <a:graphic>
          <a:graphicData uri="http://schemas.openxmlformats.org/presentationml/2006/ole">
            <p:oleObj spid="_x0000_s177155" name="Equation" r:id="rId5" imgW="799920" imgH="393480" progId="Equation.DSMT4">
              <p:embed/>
            </p:oleObj>
          </a:graphicData>
        </a:graphic>
      </p:graphicFrame>
      <p:sp>
        <p:nvSpPr>
          <p:cNvPr id="325695" name="Freeform 63"/>
          <p:cNvSpPr>
            <a:spLocks/>
          </p:cNvSpPr>
          <p:nvPr/>
        </p:nvSpPr>
        <p:spPr bwMode="auto">
          <a:xfrm>
            <a:off x="5643563" y="4335463"/>
            <a:ext cx="1008062" cy="766762"/>
          </a:xfrm>
          <a:custGeom>
            <a:avLst/>
            <a:gdLst>
              <a:gd name="T0" fmla="*/ 0 w 635"/>
              <a:gd name="T1" fmla="*/ 2147483647 h 483"/>
              <a:gd name="T2" fmla="*/ 2147483647 w 635"/>
              <a:gd name="T3" fmla="*/ 2147483647 h 483"/>
              <a:gd name="T4" fmla="*/ 2147483647 w 635"/>
              <a:gd name="T5" fmla="*/ 2147483647 h 483"/>
              <a:gd name="T6" fmla="*/ 2147483647 w 635"/>
              <a:gd name="T7" fmla="*/ 2147483647 h 483"/>
              <a:gd name="T8" fmla="*/ 0 60000 65536"/>
              <a:gd name="T9" fmla="*/ 0 60000 65536"/>
              <a:gd name="T10" fmla="*/ 0 60000 65536"/>
              <a:gd name="T11" fmla="*/ 0 60000 65536"/>
              <a:gd name="T12" fmla="*/ 0 w 635"/>
              <a:gd name="T13" fmla="*/ 0 h 483"/>
              <a:gd name="T14" fmla="*/ 635 w 635"/>
              <a:gd name="T15" fmla="*/ 483 h 483"/>
            </a:gdLst>
            <a:ahLst/>
            <a:cxnLst>
              <a:cxn ang="T8">
                <a:pos x="T0" y="T1"/>
              </a:cxn>
              <a:cxn ang="T9">
                <a:pos x="T2" y="T3"/>
              </a:cxn>
              <a:cxn ang="T10">
                <a:pos x="T4" y="T5"/>
              </a:cxn>
              <a:cxn ang="T11">
                <a:pos x="T6" y="T7"/>
              </a:cxn>
            </a:cxnLst>
            <a:rect l="T12" t="T13" r="T14" b="T15"/>
            <a:pathLst>
              <a:path w="635" h="483">
                <a:moveTo>
                  <a:pt x="0" y="483"/>
                </a:moveTo>
                <a:cubicBezTo>
                  <a:pt x="19" y="316"/>
                  <a:pt x="38" y="150"/>
                  <a:pt x="91" y="75"/>
                </a:cubicBezTo>
                <a:cubicBezTo>
                  <a:pt x="144" y="0"/>
                  <a:pt x="226" y="38"/>
                  <a:pt x="317" y="30"/>
                </a:cubicBezTo>
                <a:cubicBezTo>
                  <a:pt x="408" y="22"/>
                  <a:pt x="582" y="30"/>
                  <a:pt x="635" y="30"/>
                </a:cubicBezTo>
              </a:path>
            </a:pathLst>
          </a:custGeom>
          <a:noFill/>
          <a:ln w="38100">
            <a:solidFill>
              <a:srgbClr val="FF0000"/>
            </a:solidFill>
            <a:round/>
            <a:headEnd/>
            <a:tailEnd/>
          </a:ln>
        </p:spPr>
        <p:txBody>
          <a:bodyPr wrap="none">
            <a:spAutoFit/>
          </a:bodyPr>
          <a:lstStyle/>
          <a:p>
            <a:endParaRPr lang="zh-CN" altLang="en-US"/>
          </a:p>
        </p:txBody>
      </p:sp>
      <p:sp>
        <p:nvSpPr>
          <p:cNvPr id="325696" name="Freeform 64"/>
          <p:cNvSpPr>
            <a:spLocks/>
          </p:cNvSpPr>
          <p:nvPr/>
        </p:nvSpPr>
        <p:spPr bwMode="auto">
          <a:xfrm>
            <a:off x="6651625" y="4383088"/>
            <a:ext cx="287338" cy="719137"/>
          </a:xfrm>
          <a:custGeom>
            <a:avLst/>
            <a:gdLst>
              <a:gd name="T0" fmla="*/ 0 w 181"/>
              <a:gd name="T1" fmla="*/ 0 h 453"/>
              <a:gd name="T2" fmla="*/ 2147483647 w 181"/>
              <a:gd name="T3" fmla="*/ 2147483647 h 453"/>
              <a:gd name="T4" fmla="*/ 2147483647 w 181"/>
              <a:gd name="T5" fmla="*/ 2147483647 h 453"/>
              <a:gd name="T6" fmla="*/ 0 60000 65536"/>
              <a:gd name="T7" fmla="*/ 0 60000 65536"/>
              <a:gd name="T8" fmla="*/ 0 60000 65536"/>
              <a:gd name="T9" fmla="*/ 0 w 181"/>
              <a:gd name="T10" fmla="*/ 0 h 453"/>
              <a:gd name="T11" fmla="*/ 181 w 181"/>
              <a:gd name="T12" fmla="*/ 453 h 453"/>
            </a:gdLst>
            <a:ahLst/>
            <a:cxnLst>
              <a:cxn ang="T6">
                <a:pos x="T0" y="T1"/>
              </a:cxn>
              <a:cxn ang="T7">
                <a:pos x="T2" y="T3"/>
              </a:cxn>
              <a:cxn ang="T8">
                <a:pos x="T4" y="T5"/>
              </a:cxn>
            </a:cxnLst>
            <a:rect l="T9" t="T10" r="T11" b="T12"/>
            <a:pathLst>
              <a:path w="181" h="453">
                <a:moveTo>
                  <a:pt x="0" y="0"/>
                </a:moveTo>
                <a:cubicBezTo>
                  <a:pt x="7" y="144"/>
                  <a:pt x="15" y="288"/>
                  <a:pt x="45" y="363"/>
                </a:cubicBezTo>
                <a:cubicBezTo>
                  <a:pt x="75" y="438"/>
                  <a:pt x="158" y="438"/>
                  <a:pt x="181" y="453"/>
                </a:cubicBezTo>
              </a:path>
            </a:pathLst>
          </a:custGeom>
          <a:noFill/>
          <a:ln w="38100">
            <a:solidFill>
              <a:srgbClr val="FF0000"/>
            </a:solidFill>
            <a:round/>
            <a:headEnd/>
            <a:tailEnd/>
          </a:ln>
        </p:spPr>
        <p:txBody>
          <a:bodyPr wrap="none">
            <a:spAutoFit/>
          </a:bodyPr>
          <a:lstStyle/>
          <a:p>
            <a:endParaRPr lang="zh-CN" altLang="en-US"/>
          </a:p>
        </p:txBody>
      </p:sp>
      <p:grpSp>
        <p:nvGrpSpPr>
          <p:cNvPr id="2" name="Group 67"/>
          <p:cNvGrpSpPr>
            <a:grpSpLocks/>
          </p:cNvGrpSpPr>
          <p:nvPr/>
        </p:nvGrpSpPr>
        <p:grpSpPr bwMode="auto">
          <a:xfrm>
            <a:off x="4932363" y="180976"/>
            <a:ext cx="3087687" cy="2068513"/>
            <a:chOff x="3152" y="114"/>
            <a:chExt cx="1945" cy="1303"/>
          </a:xfrm>
        </p:grpSpPr>
        <p:grpSp>
          <p:nvGrpSpPr>
            <p:cNvPr id="3" name="Group 48"/>
            <p:cNvGrpSpPr>
              <a:grpSpLocks/>
            </p:cNvGrpSpPr>
            <p:nvPr/>
          </p:nvGrpSpPr>
          <p:grpSpPr bwMode="auto">
            <a:xfrm>
              <a:off x="3152" y="114"/>
              <a:ext cx="1945" cy="1303"/>
              <a:chOff x="3313" y="1092"/>
              <a:chExt cx="1945" cy="1303"/>
            </a:xfrm>
          </p:grpSpPr>
          <p:sp>
            <p:nvSpPr>
              <p:cNvPr id="46115" name="Rectangle 49"/>
              <p:cNvSpPr>
                <a:spLocks noChangeArrowheads="1"/>
              </p:cNvSpPr>
              <p:nvPr/>
            </p:nvSpPr>
            <p:spPr bwMode="auto">
              <a:xfrm>
                <a:off x="4432" y="2070"/>
                <a:ext cx="289" cy="325"/>
              </a:xfrm>
              <a:prstGeom prst="rect">
                <a:avLst/>
              </a:prstGeom>
              <a:noFill/>
              <a:ln w="12700">
                <a:noFill/>
                <a:miter lim="800000"/>
                <a:headEnd/>
                <a:tailEnd/>
              </a:ln>
            </p:spPr>
            <p:txBody>
              <a:bodyPr lIns="90488" tIns="44450" rIns="90488" bIns="44450">
                <a:spAutoFit/>
              </a:bodyPr>
              <a:lstStyle/>
              <a:p>
                <a:pPr defTabSz="762000" eaLnBrk="0" hangingPunct="0">
                  <a:spcBef>
                    <a:spcPct val="50000"/>
                  </a:spcBef>
                </a:pPr>
                <a:r>
                  <a:rPr lang="en-US" altLang="zh-CN" sz="2800" b="1" i="1"/>
                  <a:t>t</a:t>
                </a:r>
                <a:r>
                  <a:rPr lang="en-US" altLang="zh-CN" sz="2800" b="1" i="1" baseline="-25000"/>
                  <a:t>p</a:t>
                </a:r>
              </a:p>
            </p:txBody>
          </p:sp>
          <p:sp>
            <p:nvSpPr>
              <p:cNvPr id="46116" name="Line 50"/>
              <p:cNvSpPr>
                <a:spLocks noChangeShapeType="1"/>
              </p:cNvSpPr>
              <p:nvPr/>
            </p:nvSpPr>
            <p:spPr bwMode="auto">
              <a:xfrm flipV="1">
                <a:off x="4443" y="1718"/>
                <a:ext cx="0" cy="359"/>
              </a:xfrm>
              <a:prstGeom prst="line">
                <a:avLst/>
              </a:prstGeom>
              <a:noFill/>
              <a:ln w="50800">
                <a:solidFill>
                  <a:schemeClr val="accent2"/>
                </a:solidFill>
                <a:round/>
                <a:headEnd/>
                <a:tailEnd/>
              </a:ln>
            </p:spPr>
            <p:txBody>
              <a:bodyPr wrap="none" anchor="ctr"/>
              <a:lstStyle/>
              <a:p>
                <a:endParaRPr lang="zh-CN" altLang="en-US"/>
              </a:p>
            </p:txBody>
          </p:sp>
          <p:sp>
            <p:nvSpPr>
              <p:cNvPr id="46117" name="Line 51"/>
              <p:cNvSpPr>
                <a:spLocks noChangeShapeType="1"/>
              </p:cNvSpPr>
              <p:nvPr/>
            </p:nvSpPr>
            <p:spPr bwMode="auto">
              <a:xfrm flipV="1">
                <a:off x="3723" y="1370"/>
                <a:ext cx="0" cy="812"/>
              </a:xfrm>
              <a:prstGeom prst="line">
                <a:avLst/>
              </a:prstGeom>
              <a:noFill/>
              <a:ln w="50800">
                <a:solidFill>
                  <a:schemeClr val="tx2"/>
                </a:solidFill>
                <a:round/>
                <a:headEnd/>
                <a:tailEnd type="triangle" w="med" len="med"/>
              </a:ln>
            </p:spPr>
            <p:txBody>
              <a:bodyPr wrap="none" anchor="ctr"/>
              <a:lstStyle/>
              <a:p>
                <a:endParaRPr lang="zh-CN" altLang="en-US"/>
              </a:p>
            </p:txBody>
          </p:sp>
          <p:sp>
            <p:nvSpPr>
              <p:cNvPr id="46118" name="Line 52"/>
              <p:cNvSpPr>
                <a:spLocks noChangeShapeType="1"/>
              </p:cNvSpPr>
              <p:nvPr/>
            </p:nvSpPr>
            <p:spPr bwMode="auto">
              <a:xfrm flipH="1">
                <a:off x="3707" y="1722"/>
                <a:ext cx="752" cy="0"/>
              </a:xfrm>
              <a:prstGeom prst="line">
                <a:avLst/>
              </a:prstGeom>
              <a:noFill/>
              <a:ln w="50800">
                <a:solidFill>
                  <a:schemeClr val="accent2"/>
                </a:solidFill>
                <a:round/>
                <a:headEnd/>
                <a:tailEnd/>
              </a:ln>
            </p:spPr>
            <p:txBody>
              <a:bodyPr wrap="none" anchor="ctr"/>
              <a:lstStyle/>
              <a:p>
                <a:endParaRPr lang="zh-CN" altLang="en-US"/>
              </a:p>
            </p:txBody>
          </p:sp>
          <p:sp>
            <p:nvSpPr>
              <p:cNvPr id="46119" name="Rectangle 53"/>
              <p:cNvSpPr>
                <a:spLocks noChangeArrowheads="1"/>
              </p:cNvSpPr>
              <p:nvPr/>
            </p:nvSpPr>
            <p:spPr bwMode="auto">
              <a:xfrm>
                <a:off x="4924" y="1722"/>
                <a:ext cx="334" cy="363"/>
              </a:xfrm>
              <a:prstGeom prst="rect">
                <a:avLst/>
              </a:prstGeom>
              <a:noFill/>
              <a:ln w="12700">
                <a:noFill/>
                <a:miter lim="800000"/>
                <a:headEnd/>
                <a:tailEnd/>
              </a:ln>
            </p:spPr>
            <p:txBody>
              <a:bodyPr lIns="90488" tIns="44450" rIns="90488" bIns="44450">
                <a:spAutoFit/>
              </a:bodyPr>
              <a:lstStyle/>
              <a:p>
                <a:pPr defTabSz="762000" eaLnBrk="0" hangingPunct="0">
                  <a:spcBef>
                    <a:spcPct val="50000"/>
                  </a:spcBef>
                </a:pPr>
                <a:r>
                  <a:rPr lang="en-US" altLang="zh-CN" sz="3200" b="1" i="1"/>
                  <a:t>t</a:t>
                </a:r>
              </a:p>
            </p:txBody>
          </p:sp>
          <p:sp>
            <p:nvSpPr>
              <p:cNvPr id="46120" name="Rectangle 54"/>
              <p:cNvSpPr>
                <a:spLocks noChangeArrowheads="1"/>
              </p:cNvSpPr>
              <p:nvPr/>
            </p:nvSpPr>
            <p:spPr bwMode="auto">
              <a:xfrm>
                <a:off x="3313" y="1603"/>
                <a:ext cx="507" cy="328"/>
              </a:xfrm>
              <a:prstGeom prst="rect">
                <a:avLst/>
              </a:prstGeom>
              <a:noFill/>
              <a:ln w="12700">
                <a:noFill/>
                <a:miter lim="800000"/>
                <a:headEnd/>
                <a:tailEnd/>
              </a:ln>
            </p:spPr>
            <p:txBody>
              <a:bodyPr lIns="90488" tIns="44450" rIns="90488" bIns="44450">
                <a:spAutoFit/>
              </a:bodyPr>
              <a:lstStyle/>
              <a:p>
                <a:pPr defTabSz="762000" eaLnBrk="0" hangingPunct="0">
                  <a:spcBef>
                    <a:spcPct val="50000"/>
                  </a:spcBef>
                </a:pPr>
                <a:r>
                  <a:rPr lang="en-US" altLang="zh-CN" sz="2800" b="1" i="1" dirty="0" smtClean="0"/>
                  <a:t>V</a:t>
                </a:r>
                <a:r>
                  <a:rPr lang="en-US" altLang="zh-CN" sz="2800" b="1" i="1" baseline="-25000" dirty="0" smtClean="0"/>
                  <a:t>S</a:t>
                </a:r>
                <a:endParaRPr lang="en-US" altLang="zh-CN" sz="2800" b="1" i="1" baseline="-25000" dirty="0"/>
              </a:p>
            </p:txBody>
          </p:sp>
          <p:sp>
            <p:nvSpPr>
              <p:cNvPr id="46121" name="Line 55"/>
              <p:cNvSpPr>
                <a:spLocks noChangeShapeType="1"/>
              </p:cNvSpPr>
              <p:nvPr/>
            </p:nvSpPr>
            <p:spPr bwMode="auto">
              <a:xfrm>
                <a:off x="3739" y="2106"/>
                <a:ext cx="1473" cy="0"/>
              </a:xfrm>
              <a:prstGeom prst="line">
                <a:avLst/>
              </a:prstGeom>
              <a:noFill/>
              <a:ln w="50800">
                <a:solidFill>
                  <a:schemeClr val="tx2"/>
                </a:solidFill>
                <a:round/>
                <a:headEnd/>
                <a:tailEnd type="triangle" w="med" len="med"/>
              </a:ln>
            </p:spPr>
            <p:txBody>
              <a:bodyPr wrap="none" anchor="ctr"/>
              <a:lstStyle/>
              <a:p>
                <a:endParaRPr lang="zh-CN" altLang="en-US"/>
              </a:p>
            </p:txBody>
          </p:sp>
          <p:graphicFrame>
            <p:nvGraphicFramePr>
              <p:cNvPr id="46087" name="Object 56">
                <a:hlinkClick r:id="" action="ppaction://ole?verb=0"/>
              </p:cNvPr>
              <p:cNvGraphicFramePr>
                <a:graphicFrameLocks/>
              </p:cNvGraphicFramePr>
              <p:nvPr/>
            </p:nvGraphicFramePr>
            <p:xfrm>
              <a:off x="3734" y="1092"/>
              <a:ext cx="384" cy="572"/>
            </p:xfrm>
            <a:graphic>
              <a:graphicData uri="http://schemas.openxmlformats.org/presentationml/2006/ole">
                <p:oleObj spid="_x0000_s177156" name="Equation" r:id="rId6" imgW="152280" imgH="228600" progId="Equation.DSMT4">
                  <p:embed/>
                </p:oleObj>
              </a:graphicData>
            </a:graphic>
          </p:graphicFrame>
        </p:grpSp>
        <p:sp>
          <p:nvSpPr>
            <p:cNvPr id="46114" name="Text Box 66"/>
            <p:cNvSpPr txBox="1">
              <a:spLocks noChangeArrowheads="1"/>
            </p:cNvSpPr>
            <p:nvPr/>
          </p:nvSpPr>
          <p:spPr bwMode="auto">
            <a:xfrm>
              <a:off x="3288" y="981"/>
              <a:ext cx="226" cy="288"/>
            </a:xfrm>
            <a:prstGeom prst="rect">
              <a:avLst/>
            </a:prstGeom>
            <a:noFill/>
            <a:ln w="9525">
              <a:noFill/>
              <a:miter lim="800000"/>
              <a:headEnd/>
              <a:tailEnd/>
            </a:ln>
          </p:spPr>
          <p:txBody>
            <a:bodyPr>
              <a:spAutoFit/>
            </a:bodyPr>
            <a:lstStyle/>
            <a:p>
              <a:pPr>
                <a:spcBef>
                  <a:spcPct val="50000"/>
                </a:spcBef>
              </a:pPr>
              <a:r>
                <a:rPr lang="en-US" altLang="zh-CN" b="1"/>
                <a:t>0</a:t>
              </a:r>
            </a:p>
          </p:txBody>
        </p:sp>
      </p:grpSp>
      <p:grpSp>
        <p:nvGrpSpPr>
          <p:cNvPr id="4" name="Group 68"/>
          <p:cNvGrpSpPr>
            <a:grpSpLocks/>
          </p:cNvGrpSpPr>
          <p:nvPr/>
        </p:nvGrpSpPr>
        <p:grpSpPr bwMode="auto">
          <a:xfrm>
            <a:off x="5651500" y="3284538"/>
            <a:ext cx="423863" cy="554037"/>
            <a:chOff x="4384" y="2704"/>
            <a:chExt cx="267" cy="349"/>
          </a:xfrm>
        </p:grpSpPr>
        <p:sp>
          <p:nvSpPr>
            <p:cNvPr id="46111" name="Line 69"/>
            <p:cNvSpPr>
              <a:spLocks noChangeShapeType="1"/>
            </p:cNvSpPr>
            <p:nvPr/>
          </p:nvSpPr>
          <p:spPr bwMode="auto">
            <a:xfrm>
              <a:off x="4384" y="2724"/>
              <a:ext cx="0" cy="294"/>
            </a:xfrm>
            <a:prstGeom prst="line">
              <a:avLst/>
            </a:prstGeom>
            <a:noFill/>
            <a:ln w="50800">
              <a:solidFill>
                <a:srgbClr val="FF0000"/>
              </a:solidFill>
              <a:round/>
              <a:headEnd/>
              <a:tailEnd/>
            </a:ln>
          </p:spPr>
          <p:txBody>
            <a:bodyPr wrap="none" anchor="ctr"/>
            <a:lstStyle/>
            <a:p>
              <a:endParaRPr lang="zh-CN" altLang="en-US"/>
            </a:p>
          </p:txBody>
        </p:sp>
        <p:sp>
          <p:nvSpPr>
            <p:cNvPr id="46112" name="Arc 70"/>
            <p:cNvSpPr>
              <a:spLocks/>
            </p:cNvSpPr>
            <p:nvPr/>
          </p:nvSpPr>
          <p:spPr bwMode="auto">
            <a:xfrm rot="10800000">
              <a:off x="4384" y="2704"/>
              <a:ext cx="267" cy="34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rgbClr val="FF0000"/>
              </a:solidFill>
              <a:round/>
              <a:headEnd/>
              <a:tailEnd/>
            </a:ln>
          </p:spPr>
          <p:txBody>
            <a:bodyPr wrap="none" anchor="ctr"/>
            <a:lstStyle/>
            <a:p>
              <a:endParaRPr lang="zh-CN" altLang="en-US"/>
            </a:p>
          </p:txBody>
        </p:sp>
      </p:grpSp>
      <p:grpSp>
        <p:nvGrpSpPr>
          <p:cNvPr id="5" name="Group 71"/>
          <p:cNvGrpSpPr>
            <a:grpSpLocks/>
          </p:cNvGrpSpPr>
          <p:nvPr/>
        </p:nvGrpSpPr>
        <p:grpSpPr bwMode="auto">
          <a:xfrm>
            <a:off x="6732588" y="2673350"/>
            <a:ext cx="336550" cy="609600"/>
            <a:chOff x="3664" y="2346"/>
            <a:chExt cx="212" cy="384"/>
          </a:xfrm>
        </p:grpSpPr>
        <p:sp>
          <p:nvSpPr>
            <p:cNvPr id="46109" name="Arc 72"/>
            <p:cNvSpPr>
              <a:spLocks/>
            </p:cNvSpPr>
            <p:nvPr/>
          </p:nvSpPr>
          <p:spPr bwMode="auto">
            <a:xfrm>
              <a:off x="3664" y="2346"/>
              <a:ext cx="212" cy="34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FF0000"/>
              </a:solidFill>
              <a:round/>
              <a:headEnd/>
              <a:tailEnd/>
            </a:ln>
          </p:spPr>
          <p:txBody>
            <a:bodyPr wrap="none" anchor="ctr"/>
            <a:lstStyle/>
            <a:p>
              <a:endParaRPr lang="zh-CN" altLang="en-US"/>
            </a:p>
          </p:txBody>
        </p:sp>
        <p:sp>
          <p:nvSpPr>
            <p:cNvPr id="46110" name="Line 73"/>
            <p:cNvSpPr>
              <a:spLocks noChangeShapeType="1"/>
            </p:cNvSpPr>
            <p:nvPr/>
          </p:nvSpPr>
          <p:spPr bwMode="auto">
            <a:xfrm>
              <a:off x="3664" y="2394"/>
              <a:ext cx="0" cy="336"/>
            </a:xfrm>
            <a:prstGeom prst="line">
              <a:avLst/>
            </a:prstGeom>
            <a:noFill/>
            <a:ln w="50800">
              <a:solidFill>
                <a:srgbClr val="FF0000"/>
              </a:solidFill>
              <a:round/>
              <a:headEnd/>
              <a:tailEnd/>
            </a:ln>
          </p:spPr>
          <p:txBody>
            <a:bodyPr wrap="none" anchor="ctr"/>
            <a:lstStyle/>
            <a:p>
              <a:endParaRPr lang="zh-CN" altLang="en-US"/>
            </a:p>
          </p:txBody>
        </p:sp>
      </p:grpSp>
      <p:grpSp>
        <p:nvGrpSpPr>
          <p:cNvPr id="6" name="Group 74"/>
          <p:cNvGrpSpPr>
            <a:grpSpLocks/>
          </p:cNvGrpSpPr>
          <p:nvPr/>
        </p:nvGrpSpPr>
        <p:grpSpPr bwMode="auto">
          <a:xfrm>
            <a:off x="4787900" y="1879601"/>
            <a:ext cx="3335338" cy="2058988"/>
            <a:chOff x="3020" y="1184"/>
            <a:chExt cx="2101" cy="1297"/>
          </a:xfrm>
        </p:grpSpPr>
        <p:graphicFrame>
          <p:nvGraphicFramePr>
            <p:cNvPr id="46085" name="Object 75"/>
            <p:cNvGraphicFramePr>
              <a:graphicFrameLocks noChangeAspect="1"/>
            </p:cNvGraphicFramePr>
            <p:nvPr/>
          </p:nvGraphicFramePr>
          <p:xfrm>
            <a:off x="3020" y="2103"/>
            <a:ext cx="71" cy="135"/>
          </p:xfrm>
          <a:graphic>
            <a:graphicData uri="http://schemas.openxmlformats.org/presentationml/2006/ole">
              <p:oleObj spid="_x0000_s177157" r:id="rId7" imgW="114598" imgH="216464" progId="Equation.3">
                <p:embed/>
              </p:oleObj>
            </a:graphicData>
          </a:graphic>
        </p:graphicFrame>
        <p:sp>
          <p:nvSpPr>
            <p:cNvPr id="46103" name="Line 76"/>
            <p:cNvSpPr>
              <a:spLocks noChangeShapeType="1"/>
            </p:cNvSpPr>
            <p:nvPr/>
          </p:nvSpPr>
          <p:spPr bwMode="auto">
            <a:xfrm>
              <a:off x="4241" y="1253"/>
              <a:ext cx="2" cy="799"/>
            </a:xfrm>
            <a:prstGeom prst="line">
              <a:avLst/>
            </a:prstGeom>
            <a:noFill/>
            <a:ln w="38100">
              <a:solidFill>
                <a:schemeClr val="tx2"/>
              </a:solidFill>
              <a:prstDash val="sysDot"/>
              <a:round/>
              <a:headEnd/>
              <a:tailEnd/>
            </a:ln>
          </p:spPr>
          <p:txBody>
            <a:bodyPr wrap="none" anchor="ctr"/>
            <a:lstStyle/>
            <a:p>
              <a:endParaRPr lang="zh-CN" altLang="en-US"/>
            </a:p>
          </p:txBody>
        </p:sp>
        <p:grpSp>
          <p:nvGrpSpPr>
            <p:cNvPr id="7" name="Group 77"/>
            <p:cNvGrpSpPr>
              <a:grpSpLocks/>
            </p:cNvGrpSpPr>
            <p:nvPr/>
          </p:nvGrpSpPr>
          <p:grpSpPr bwMode="auto">
            <a:xfrm>
              <a:off x="3116" y="1184"/>
              <a:ext cx="2005" cy="1297"/>
              <a:chOff x="3323" y="2165"/>
              <a:chExt cx="2005" cy="1297"/>
            </a:xfrm>
          </p:grpSpPr>
          <p:sp>
            <p:nvSpPr>
              <p:cNvPr id="46106" name="Line 78"/>
              <p:cNvSpPr>
                <a:spLocks noChangeShapeType="1"/>
              </p:cNvSpPr>
              <p:nvPr/>
            </p:nvSpPr>
            <p:spPr bwMode="auto">
              <a:xfrm flipV="1">
                <a:off x="3746" y="2346"/>
                <a:ext cx="0" cy="1116"/>
              </a:xfrm>
              <a:prstGeom prst="line">
                <a:avLst/>
              </a:prstGeom>
              <a:noFill/>
              <a:ln w="50800">
                <a:solidFill>
                  <a:schemeClr val="tx2"/>
                </a:solidFill>
                <a:round/>
                <a:headEnd/>
                <a:tailEnd type="triangle" w="med" len="med"/>
              </a:ln>
            </p:spPr>
            <p:txBody>
              <a:bodyPr wrap="none" anchor="ctr"/>
              <a:lstStyle/>
              <a:p>
                <a:endParaRPr lang="zh-CN" altLang="en-US"/>
              </a:p>
            </p:txBody>
          </p:sp>
          <p:sp>
            <p:nvSpPr>
              <p:cNvPr id="46107" name="Line 79"/>
              <p:cNvSpPr>
                <a:spLocks noChangeShapeType="1"/>
              </p:cNvSpPr>
              <p:nvPr/>
            </p:nvSpPr>
            <p:spPr bwMode="auto">
              <a:xfrm>
                <a:off x="3714" y="3052"/>
                <a:ext cx="1552" cy="0"/>
              </a:xfrm>
              <a:prstGeom prst="line">
                <a:avLst/>
              </a:prstGeom>
              <a:noFill/>
              <a:ln w="50800">
                <a:solidFill>
                  <a:schemeClr val="tx2"/>
                </a:solidFill>
                <a:round/>
                <a:headEnd/>
                <a:tailEnd type="triangle" w="med" len="med"/>
              </a:ln>
            </p:spPr>
            <p:txBody>
              <a:bodyPr wrap="none" anchor="ctr"/>
              <a:lstStyle/>
              <a:p>
                <a:endParaRPr lang="zh-CN" altLang="en-US"/>
              </a:p>
            </p:txBody>
          </p:sp>
          <p:sp>
            <p:nvSpPr>
              <p:cNvPr id="46108" name="Rectangle 80"/>
              <p:cNvSpPr>
                <a:spLocks noChangeArrowheads="1"/>
              </p:cNvSpPr>
              <p:nvPr/>
            </p:nvSpPr>
            <p:spPr bwMode="auto">
              <a:xfrm>
                <a:off x="4994" y="2646"/>
                <a:ext cx="334" cy="363"/>
              </a:xfrm>
              <a:prstGeom prst="rect">
                <a:avLst/>
              </a:prstGeom>
              <a:noFill/>
              <a:ln w="12700">
                <a:noFill/>
                <a:miter lim="800000"/>
                <a:headEnd/>
                <a:tailEnd/>
              </a:ln>
            </p:spPr>
            <p:txBody>
              <a:bodyPr lIns="90488" tIns="44450" rIns="90488" bIns="44450">
                <a:spAutoFit/>
              </a:bodyPr>
              <a:lstStyle/>
              <a:p>
                <a:pPr defTabSz="762000" eaLnBrk="0" hangingPunct="0">
                  <a:spcBef>
                    <a:spcPct val="50000"/>
                  </a:spcBef>
                </a:pPr>
                <a:r>
                  <a:rPr lang="en-US" altLang="zh-CN" sz="3200" b="1" i="1"/>
                  <a:t>t</a:t>
                </a:r>
              </a:p>
            </p:txBody>
          </p:sp>
          <p:graphicFrame>
            <p:nvGraphicFramePr>
              <p:cNvPr id="46086" name="Object 81">
                <a:hlinkClick r:id="" action="ppaction://ole?verb=0"/>
              </p:cNvPr>
              <p:cNvGraphicFramePr>
                <a:graphicFrameLocks/>
              </p:cNvGraphicFramePr>
              <p:nvPr/>
            </p:nvGraphicFramePr>
            <p:xfrm>
              <a:off x="3323" y="2165"/>
              <a:ext cx="376" cy="512"/>
            </p:xfrm>
            <a:graphic>
              <a:graphicData uri="http://schemas.openxmlformats.org/presentationml/2006/ole">
                <p:oleObj spid="_x0000_s177158" name="Equation" r:id="rId8" imgW="152280" imgH="228600" progId="Equation.DSMT4">
                  <p:embed/>
                </p:oleObj>
              </a:graphicData>
            </a:graphic>
          </p:graphicFrame>
        </p:grpSp>
        <p:sp>
          <p:nvSpPr>
            <p:cNvPr id="46105" name="Text Box 82"/>
            <p:cNvSpPr txBox="1">
              <a:spLocks noChangeArrowheads="1"/>
            </p:cNvSpPr>
            <p:nvPr/>
          </p:nvSpPr>
          <p:spPr bwMode="auto">
            <a:xfrm>
              <a:off x="3288" y="2047"/>
              <a:ext cx="272" cy="288"/>
            </a:xfrm>
            <a:prstGeom prst="rect">
              <a:avLst/>
            </a:prstGeom>
            <a:noFill/>
            <a:ln w="9525">
              <a:noFill/>
              <a:miter lim="800000"/>
              <a:headEnd/>
              <a:tailEnd/>
            </a:ln>
          </p:spPr>
          <p:txBody>
            <a:bodyPr>
              <a:spAutoFit/>
            </a:bodyPr>
            <a:lstStyle/>
            <a:p>
              <a:pPr>
                <a:spcBef>
                  <a:spcPct val="50000"/>
                </a:spcBef>
              </a:pPr>
              <a:r>
                <a:rPr lang="en-US" altLang="zh-CN" b="1"/>
                <a:t>0</a:t>
              </a:r>
            </a:p>
          </p:txBody>
        </p:sp>
      </p:grpSp>
      <p:grpSp>
        <p:nvGrpSpPr>
          <p:cNvPr id="8" name="Group 90"/>
          <p:cNvGrpSpPr>
            <a:grpSpLocks/>
          </p:cNvGrpSpPr>
          <p:nvPr/>
        </p:nvGrpSpPr>
        <p:grpSpPr bwMode="auto">
          <a:xfrm>
            <a:off x="4914900" y="3708401"/>
            <a:ext cx="3227388" cy="2065338"/>
            <a:chOff x="3119" y="2336"/>
            <a:chExt cx="2033" cy="1301"/>
          </a:xfrm>
        </p:grpSpPr>
        <p:sp>
          <p:nvSpPr>
            <p:cNvPr id="46098" name="Text Box 91"/>
            <p:cNvSpPr txBox="1">
              <a:spLocks noChangeArrowheads="1"/>
            </p:cNvSpPr>
            <p:nvPr/>
          </p:nvSpPr>
          <p:spPr bwMode="auto">
            <a:xfrm>
              <a:off x="3311" y="3203"/>
              <a:ext cx="272" cy="288"/>
            </a:xfrm>
            <a:prstGeom prst="rect">
              <a:avLst/>
            </a:prstGeom>
            <a:noFill/>
            <a:ln w="9525">
              <a:noFill/>
              <a:miter lim="800000"/>
              <a:headEnd/>
              <a:tailEnd/>
            </a:ln>
          </p:spPr>
          <p:txBody>
            <a:bodyPr>
              <a:spAutoFit/>
            </a:bodyPr>
            <a:lstStyle/>
            <a:p>
              <a:pPr>
                <a:spcBef>
                  <a:spcPct val="50000"/>
                </a:spcBef>
              </a:pPr>
              <a:r>
                <a:rPr lang="en-US" altLang="zh-CN" b="1"/>
                <a:t>0</a:t>
              </a:r>
            </a:p>
          </p:txBody>
        </p:sp>
        <p:grpSp>
          <p:nvGrpSpPr>
            <p:cNvPr id="9" name="Group 92"/>
            <p:cNvGrpSpPr>
              <a:grpSpLocks/>
            </p:cNvGrpSpPr>
            <p:nvPr/>
          </p:nvGrpSpPr>
          <p:grpSpPr bwMode="auto">
            <a:xfrm>
              <a:off x="3119" y="2336"/>
              <a:ext cx="2033" cy="1301"/>
              <a:chOff x="3295" y="2161"/>
              <a:chExt cx="2033" cy="1301"/>
            </a:xfrm>
          </p:grpSpPr>
          <p:sp>
            <p:nvSpPr>
              <p:cNvPr id="46100" name="Line 93"/>
              <p:cNvSpPr>
                <a:spLocks noChangeShapeType="1"/>
              </p:cNvSpPr>
              <p:nvPr/>
            </p:nvSpPr>
            <p:spPr bwMode="auto">
              <a:xfrm flipV="1">
                <a:off x="3746" y="2346"/>
                <a:ext cx="0" cy="1116"/>
              </a:xfrm>
              <a:prstGeom prst="line">
                <a:avLst/>
              </a:prstGeom>
              <a:noFill/>
              <a:ln w="50800">
                <a:solidFill>
                  <a:schemeClr val="tx2"/>
                </a:solidFill>
                <a:round/>
                <a:headEnd/>
                <a:tailEnd type="triangle" w="med" len="med"/>
              </a:ln>
            </p:spPr>
            <p:txBody>
              <a:bodyPr wrap="none" anchor="ctr"/>
              <a:lstStyle/>
              <a:p>
                <a:endParaRPr lang="zh-CN" altLang="en-US"/>
              </a:p>
            </p:txBody>
          </p:sp>
          <p:sp>
            <p:nvSpPr>
              <p:cNvPr id="46101" name="Line 94"/>
              <p:cNvSpPr>
                <a:spLocks noChangeShapeType="1"/>
              </p:cNvSpPr>
              <p:nvPr/>
            </p:nvSpPr>
            <p:spPr bwMode="auto">
              <a:xfrm>
                <a:off x="3714" y="3052"/>
                <a:ext cx="1552" cy="0"/>
              </a:xfrm>
              <a:prstGeom prst="line">
                <a:avLst/>
              </a:prstGeom>
              <a:noFill/>
              <a:ln w="50800">
                <a:solidFill>
                  <a:schemeClr val="tx2"/>
                </a:solidFill>
                <a:round/>
                <a:headEnd/>
                <a:tailEnd type="triangle" w="med" len="med"/>
              </a:ln>
            </p:spPr>
            <p:txBody>
              <a:bodyPr wrap="none" anchor="ctr"/>
              <a:lstStyle/>
              <a:p>
                <a:endParaRPr lang="zh-CN" altLang="en-US"/>
              </a:p>
            </p:txBody>
          </p:sp>
          <p:sp>
            <p:nvSpPr>
              <p:cNvPr id="46102" name="Rectangle 95"/>
              <p:cNvSpPr>
                <a:spLocks noChangeArrowheads="1"/>
              </p:cNvSpPr>
              <p:nvPr/>
            </p:nvSpPr>
            <p:spPr bwMode="auto">
              <a:xfrm>
                <a:off x="4994" y="2646"/>
                <a:ext cx="334" cy="363"/>
              </a:xfrm>
              <a:prstGeom prst="rect">
                <a:avLst/>
              </a:prstGeom>
              <a:noFill/>
              <a:ln w="12700">
                <a:noFill/>
                <a:miter lim="800000"/>
                <a:headEnd/>
                <a:tailEnd/>
              </a:ln>
            </p:spPr>
            <p:txBody>
              <a:bodyPr lIns="90488" tIns="44450" rIns="90488" bIns="44450">
                <a:spAutoFit/>
              </a:bodyPr>
              <a:lstStyle/>
              <a:p>
                <a:pPr defTabSz="762000" eaLnBrk="0" hangingPunct="0">
                  <a:spcBef>
                    <a:spcPct val="50000"/>
                  </a:spcBef>
                </a:pPr>
                <a:r>
                  <a:rPr lang="en-US" altLang="zh-CN" sz="3200" b="1" i="1"/>
                  <a:t>t</a:t>
                </a:r>
              </a:p>
            </p:txBody>
          </p:sp>
          <p:graphicFrame>
            <p:nvGraphicFramePr>
              <p:cNvPr id="46084" name="Object 96">
                <a:hlinkClick r:id="" action="ppaction://ole?verb=0"/>
              </p:cNvPr>
              <p:cNvGraphicFramePr>
                <a:graphicFrameLocks/>
              </p:cNvGraphicFramePr>
              <p:nvPr/>
            </p:nvGraphicFramePr>
            <p:xfrm>
              <a:off x="3295" y="2161"/>
              <a:ext cx="440" cy="512"/>
            </p:xfrm>
            <a:graphic>
              <a:graphicData uri="http://schemas.openxmlformats.org/presentationml/2006/ole">
                <p:oleObj spid="_x0000_s177159" name="Equation" r:id="rId9" imgW="177480" imgH="228600" progId="Equation.DSMT4">
                  <p:embed/>
                </p:oleObj>
              </a:graphicData>
            </a:graphic>
          </p:graphicFrame>
        </p:grpSp>
      </p:grpSp>
      <p:sp>
        <p:nvSpPr>
          <p:cNvPr id="325729" name="Text Box 97"/>
          <p:cNvSpPr txBox="1">
            <a:spLocks noChangeArrowheads="1"/>
          </p:cNvSpPr>
          <p:nvPr/>
        </p:nvSpPr>
        <p:spPr bwMode="auto">
          <a:xfrm>
            <a:off x="468313" y="3213100"/>
            <a:ext cx="3095625" cy="457200"/>
          </a:xfrm>
          <a:prstGeom prst="rect">
            <a:avLst/>
          </a:prstGeom>
          <a:noFill/>
          <a:ln w="9525">
            <a:noFill/>
            <a:miter lim="800000"/>
            <a:headEnd/>
            <a:tailEnd/>
          </a:ln>
        </p:spPr>
        <p:txBody>
          <a:bodyPr>
            <a:spAutoFit/>
          </a:bodyPr>
          <a:lstStyle/>
          <a:p>
            <a:r>
              <a:rPr lang="zh-CN" altLang="en-US" sz="2400" b="1"/>
              <a:t>当时间常数很小时</a:t>
            </a:r>
          </a:p>
        </p:txBody>
      </p:sp>
      <p:sp>
        <p:nvSpPr>
          <p:cNvPr id="42" name="Text Box 62"/>
          <p:cNvSpPr txBox="1">
            <a:spLocks noChangeArrowheads="1"/>
          </p:cNvSpPr>
          <p:nvPr/>
        </p:nvSpPr>
        <p:spPr bwMode="auto">
          <a:xfrm>
            <a:off x="214282" y="4572008"/>
            <a:ext cx="4572032" cy="1130760"/>
          </a:xfrm>
          <a:prstGeom prst="rect">
            <a:avLst/>
          </a:prstGeom>
          <a:noFill/>
          <a:ln w="9525" algn="ctr">
            <a:noFill/>
            <a:miter lim="800000"/>
            <a:headEnd/>
            <a:tailEnd/>
          </a:ln>
        </p:spPr>
        <p:txBody>
          <a:bodyPr wrap="square" lIns="90000" tIns="46800" rIns="90000" bIns="46800">
            <a:spAutoFit/>
          </a:bodyPr>
          <a:lstStyle/>
          <a:p>
            <a:pPr>
              <a:lnSpc>
                <a:spcPct val="150000"/>
              </a:lnSpc>
              <a:spcBef>
                <a:spcPct val="50000"/>
              </a:spcBef>
            </a:pPr>
            <a:r>
              <a:rPr lang="zh-CN" altLang="en-US" sz="2400" b="1" dirty="0"/>
              <a:t>微分电路除了做微分运算外，在数字电路中可作波形变换等。</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5639"/>
                                        </p:tgtEl>
                                        <p:attrNameLst>
                                          <p:attrName>style.visibility</p:attrName>
                                        </p:attrNameLst>
                                      </p:cBhvr>
                                      <p:to>
                                        <p:strVal val="visible"/>
                                      </p:to>
                                    </p:set>
                                    <p:animEffect transition="in" filter="wipe(left)">
                                      <p:cBhvr>
                                        <p:cTn id="12" dur="500"/>
                                        <p:tgtEl>
                                          <p:spTgt spid="3256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5729"/>
                                        </p:tgtEl>
                                        <p:attrNameLst>
                                          <p:attrName>style.visibility</p:attrName>
                                        </p:attrNameLst>
                                      </p:cBhvr>
                                      <p:to>
                                        <p:strVal val="visible"/>
                                      </p:to>
                                    </p:set>
                                    <p:animEffect transition="in" filter="box(in)">
                                      <p:cBhvr>
                                        <p:cTn id="22" dur="500"/>
                                        <p:tgtEl>
                                          <p:spTgt spid="3257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569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2569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linds(horizontal)">
                                      <p:cBhvr>
                                        <p:cTn id="5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95" grpId="0" animBg="1"/>
      <p:bldP spid="325696" grpId="0" animBg="1"/>
      <p:bldP spid="325729" grpId="0"/>
      <p:bldP spid="4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1" name="日期占位符 1"/>
          <p:cNvSpPr>
            <a:spLocks noGrp="1"/>
          </p:cNvSpPr>
          <p:nvPr>
            <p:ph type="dt" sz="quarter" idx="10"/>
          </p:nvPr>
        </p:nvSpPr>
        <p:spPr>
          <a:xfrm>
            <a:off x="357188" y="6484938"/>
            <a:ext cx="2133600" cy="476250"/>
          </a:xfrm>
          <a:noFill/>
        </p:spPr>
        <p:txBody>
          <a:bodyPr/>
          <a:lstStyle/>
          <a:p>
            <a:fld id="{A73E30DA-4E90-43A6-830A-05C024E2D2F2}" type="datetime1">
              <a:rPr lang="zh-CN" altLang="en-US" smtClean="0">
                <a:latin typeface="Arial" pitchFamily="34" charset="0"/>
              </a:rPr>
              <a:pPr/>
              <a:t>2019-9-18</a:t>
            </a:fld>
            <a:endParaRPr lang="en-US" altLang="zh-CN" smtClean="0">
              <a:latin typeface="Arial" pitchFamily="34" charset="0"/>
            </a:endParaRPr>
          </a:p>
        </p:txBody>
      </p:sp>
      <p:sp>
        <p:nvSpPr>
          <p:cNvPr id="31782" name="页脚占位符 2"/>
          <p:cNvSpPr>
            <a:spLocks noGrp="1"/>
          </p:cNvSpPr>
          <p:nvPr>
            <p:ph type="ftr" sz="quarter" idx="11"/>
          </p:nvPr>
        </p:nvSpPr>
        <p:spPr>
          <a:xfrm>
            <a:off x="3024188" y="6484938"/>
            <a:ext cx="2895600" cy="476250"/>
          </a:xfrm>
          <a:noFill/>
        </p:spPr>
        <p:txBody>
          <a:bodyPr/>
          <a:lstStyle/>
          <a:p>
            <a:r>
              <a:rPr lang="en-US" altLang="zh-CN" smtClean="0">
                <a:latin typeface="Arial" pitchFamily="34" charset="0"/>
              </a:rPr>
              <a:t>电工电子教研室</a:t>
            </a:r>
          </a:p>
        </p:txBody>
      </p:sp>
      <p:sp>
        <p:nvSpPr>
          <p:cNvPr id="31783" name="灯片编号占位符 3"/>
          <p:cNvSpPr>
            <a:spLocks noGrp="1"/>
          </p:cNvSpPr>
          <p:nvPr>
            <p:ph type="sldNum" sz="quarter" idx="12"/>
          </p:nvPr>
        </p:nvSpPr>
        <p:spPr>
          <a:xfrm>
            <a:off x="6453188" y="6484938"/>
            <a:ext cx="2133600" cy="476250"/>
          </a:xfrm>
          <a:noFill/>
        </p:spPr>
        <p:txBody>
          <a:bodyPr/>
          <a:lstStyle/>
          <a:p>
            <a:fld id="{D6388036-D27F-45FA-B478-47779B13C84F}" type="slidenum">
              <a:rPr lang="en-US" altLang="zh-CN" smtClean="0">
                <a:latin typeface="Arial" pitchFamily="34" charset="0"/>
              </a:rPr>
              <a:pPr/>
              <a:t>70</a:t>
            </a:fld>
            <a:endParaRPr lang="en-US" altLang="zh-CN" smtClean="0">
              <a:latin typeface="Arial" pitchFamily="34" charset="0"/>
            </a:endParaRPr>
          </a:p>
        </p:txBody>
      </p:sp>
      <p:sp>
        <p:nvSpPr>
          <p:cNvPr id="206852" name="Text Box 4"/>
          <p:cNvSpPr txBox="1">
            <a:spLocks noChangeArrowheads="1"/>
          </p:cNvSpPr>
          <p:nvPr/>
        </p:nvSpPr>
        <p:spPr bwMode="auto">
          <a:xfrm>
            <a:off x="95250" y="109538"/>
            <a:ext cx="3405188" cy="463550"/>
          </a:xfrm>
          <a:prstGeom prst="rect">
            <a:avLst/>
          </a:prstGeom>
          <a:solidFill>
            <a:schemeClr val="bg1"/>
          </a:solidFill>
          <a:ln w="9525">
            <a:noFill/>
            <a:miter lim="800000"/>
            <a:headEnd/>
            <a:tailEnd/>
          </a:ln>
        </p:spPr>
        <p:txBody>
          <a:bodyPr lIns="90000" tIns="46800" rIns="90000" bIns="46800">
            <a:spAutoFit/>
          </a:bodyPr>
          <a:lstStyle/>
          <a:p>
            <a:pPr>
              <a:spcBef>
                <a:spcPct val="50000"/>
              </a:spcBef>
              <a:defRPr/>
            </a:pPr>
            <a:r>
              <a:rPr lang="zh-CN" altLang="en-US" sz="2400" b="1" dirty="0">
                <a:solidFill>
                  <a:srgbClr val="FF0000"/>
                </a:solidFill>
                <a:latin typeface="Times New Roman" pitchFamily="18" charset="0"/>
                <a:ea typeface="+mn-ea"/>
                <a:cs typeface="Times New Roman" pitchFamily="18" charset="0"/>
              </a:rPr>
              <a:t>（</a:t>
            </a:r>
            <a:r>
              <a:rPr lang="en-US" altLang="zh-CN" sz="2400" b="1" dirty="0">
                <a:solidFill>
                  <a:srgbClr val="FF0000"/>
                </a:solidFill>
                <a:latin typeface="Times New Roman" pitchFamily="18" charset="0"/>
                <a:ea typeface="+mn-ea"/>
                <a:cs typeface="Times New Roman" pitchFamily="18" charset="0"/>
              </a:rPr>
              <a:t>3</a:t>
            </a:r>
            <a:r>
              <a:rPr lang="zh-CN" altLang="en-US" sz="2400" b="1" dirty="0">
                <a:solidFill>
                  <a:srgbClr val="FF0000"/>
                </a:solidFill>
                <a:latin typeface="Times New Roman" pitchFamily="18" charset="0"/>
                <a:ea typeface="+mn-ea"/>
                <a:cs typeface="Times New Roman" pitchFamily="18" charset="0"/>
              </a:rPr>
              <a:t>）限幅与钳位电路</a:t>
            </a:r>
            <a:endParaRPr lang="zh-CN" altLang="en-US" sz="2400" b="1" baseline="-25000" dirty="0">
              <a:solidFill>
                <a:srgbClr val="FF0000"/>
              </a:solidFill>
              <a:latin typeface="Times New Roman" pitchFamily="18" charset="0"/>
              <a:ea typeface="+mn-ea"/>
              <a:cs typeface="Times New Roman" pitchFamily="18" charset="0"/>
            </a:endParaRPr>
          </a:p>
        </p:txBody>
      </p:sp>
      <p:sp>
        <p:nvSpPr>
          <p:cNvPr id="206854" name="AutoShape 6"/>
          <p:cNvSpPr>
            <a:spLocks noChangeArrowheads="1"/>
          </p:cNvSpPr>
          <p:nvPr/>
        </p:nvSpPr>
        <p:spPr bwMode="auto">
          <a:xfrm>
            <a:off x="95250" y="531813"/>
            <a:ext cx="1525588" cy="671512"/>
          </a:xfrm>
          <a:prstGeom prst="horizontalScroll">
            <a:avLst>
              <a:gd name="adj" fmla="val 12500"/>
            </a:avLst>
          </a:prstGeom>
          <a:solidFill>
            <a:schemeClr val="accent1">
              <a:alpha val="47842"/>
            </a:schemeClr>
          </a:solidFill>
          <a:ln w="9525">
            <a:solidFill>
              <a:schemeClr val="tx1"/>
            </a:solidFill>
            <a:round/>
            <a:headEnd/>
            <a:tailEnd/>
          </a:ln>
        </p:spPr>
        <p:txBody>
          <a:bodyPr lIns="90000" tIns="46800" rIns="90000" bIns="46800" anchor="ctr">
            <a:spAutoFit/>
          </a:bodyPr>
          <a:lstStyle/>
          <a:p>
            <a:r>
              <a:rPr lang="zh-CN" altLang="en-US" sz="2800" b="1">
                <a:solidFill>
                  <a:srgbClr val="FF0000"/>
                </a:solidFill>
              </a:rPr>
              <a:t>例</a:t>
            </a:r>
            <a:r>
              <a:rPr lang="en-US" altLang="zh-CN" sz="2800" b="1">
                <a:solidFill>
                  <a:srgbClr val="FF0000"/>
                </a:solidFill>
              </a:rPr>
              <a:t>3.4.4</a:t>
            </a:r>
          </a:p>
        </p:txBody>
      </p:sp>
      <p:grpSp>
        <p:nvGrpSpPr>
          <p:cNvPr id="2" name="Group 75"/>
          <p:cNvGrpSpPr>
            <a:grpSpLocks/>
          </p:cNvGrpSpPr>
          <p:nvPr/>
        </p:nvGrpSpPr>
        <p:grpSpPr bwMode="auto">
          <a:xfrm>
            <a:off x="42863" y="1176338"/>
            <a:ext cx="2513012" cy="1943100"/>
            <a:chOff x="836" y="1754"/>
            <a:chExt cx="1583" cy="1224"/>
          </a:xfrm>
        </p:grpSpPr>
        <p:sp>
          <p:nvSpPr>
            <p:cNvPr id="31834" name="Rectangle 10"/>
            <p:cNvSpPr>
              <a:spLocks noChangeArrowheads="1"/>
            </p:cNvSpPr>
            <p:nvPr/>
          </p:nvSpPr>
          <p:spPr bwMode="auto">
            <a:xfrm rot="5400000">
              <a:off x="1244" y="1900"/>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1835" name="Group 15"/>
            <p:cNvGrpSpPr>
              <a:grpSpLocks/>
            </p:cNvGrpSpPr>
            <p:nvPr/>
          </p:nvGrpSpPr>
          <p:grpSpPr bwMode="auto">
            <a:xfrm>
              <a:off x="1789" y="2617"/>
              <a:ext cx="304" cy="102"/>
              <a:chOff x="112" y="3074"/>
              <a:chExt cx="304" cy="102"/>
            </a:xfrm>
          </p:grpSpPr>
          <p:sp>
            <p:nvSpPr>
              <p:cNvPr id="31851" name="Line 1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1852" name="Line 1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1836" name="Group 18"/>
            <p:cNvGrpSpPr>
              <a:grpSpLocks/>
            </p:cNvGrpSpPr>
            <p:nvPr/>
          </p:nvGrpSpPr>
          <p:grpSpPr bwMode="auto">
            <a:xfrm>
              <a:off x="1800" y="2246"/>
              <a:ext cx="271" cy="153"/>
              <a:chOff x="5065" y="1931"/>
              <a:chExt cx="304" cy="204"/>
            </a:xfrm>
          </p:grpSpPr>
          <p:sp>
            <p:nvSpPr>
              <p:cNvPr id="31848" name="AutoShape 19"/>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1849" name="Line 20"/>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1850" name="Line 21"/>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1772" name="Object 26"/>
            <p:cNvGraphicFramePr>
              <a:graphicFrameLocks noChangeAspect="1"/>
            </p:cNvGraphicFramePr>
            <p:nvPr/>
          </p:nvGraphicFramePr>
          <p:xfrm>
            <a:off x="1459" y="2555"/>
            <a:ext cx="358" cy="240"/>
          </p:xfrm>
          <a:graphic>
            <a:graphicData uri="http://schemas.openxmlformats.org/presentationml/2006/ole">
              <p:oleObj spid="_x0000_s31772" name="公式" r:id="rId6" imgW="317087" imgH="215619" progId="Equation.3">
                <p:embed/>
              </p:oleObj>
            </a:graphicData>
          </a:graphic>
        </p:graphicFrame>
        <p:graphicFrame>
          <p:nvGraphicFramePr>
            <p:cNvPr id="31773" name="Object 27"/>
            <p:cNvGraphicFramePr>
              <a:graphicFrameLocks noChangeAspect="1"/>
            </p:cNvGraphicFramePr>
            <p:nvPr/>
          </p:nvGraphicFramePr>
          <p:xfrm>
            <a:off x="1212" y="1754"/>
            <a:ext cx="187" cy="190"/>
          </p:xfrm>
          <a:graphic>
            <a:graphicData uri="http://schemas.openxmlformats.org/presentationml/2006/ole">
              <p:oleObj spid="_x0000_s31773" name="公式" r:id="rId7" imgW="164885" imgH="164885" progId="Equation.3">
                <p:embed/>
              </p:oleObj>
            </a:graphicData>
          </a:graphic>
        </p:graphicFrame>
        <p:graphicFrame>
          <p:nvGraphicFramePr>
            <p:cNvPr id="31774" name="Object 31"/>
            <p:cNvGraphicFramePr>
              <a:graphicFrameLocks noChangeAspect="1"/>
            </p:cNvGraphicFramePr>
            <p:nvPr/>
          </p:nvGraphicFramePr>
          <p:xfrm>
            <a:off x="856" y="2117"/>
            <a:ext cx="144" cy="145"/>
          </p:xfrm>
          <a:graphic>
            <a:graphicData uri="http://schemas.openxmlformats.org/presentationml/2006/ole">
              <p:oleObj spid="_x0000_s31774" name="公式" r:id="rId8" imgW="139700" imgH="139700" progId="Equation.3">
                <p:embed/>
              </p:oleObj>
            </a:graphicData>
          </a:graphic>
        </p:graphicFrame>
        <p:graphicFrame>
          <p:nvGraphicFramePr>
            <p:cNvPr id="31775" name="Object 32"/>
            <p:cNvGraphicFramePr>
              <a:graphicFrameLocks noChangeAspect="1"/>
            </p:cNvGraphicFramePr>
            <p:nvPr/>
          </p:nvGraphicFramePr>
          <p:xfrm>
            <a:off x="848" y="2770"/>
            <a:ext cx="158" cy="89"/>
          </p:xfrm>
          <a:graphic>
            <a:graphicData uri="http://schemas.openxmlformats.org/presentationml/2006/ole">
              <p:oleObj spid="_x0000_s31775" name="公式" r:id="rId9" imgW="139518" imgH="76101" progId="Equation.3">
                <p:embed/>
              </p:oleObj>
            </a:graphicData>
          </a:graphic>
        </p:graphicFrame>
        <p:graphicFrame>
          <p:nvGraphicFramePr>
            <p:cNvPr id="31776" name="Object 33"/>
            <p:cNvGraphicFramePr>
              <a:graphicFrameLocks noChangeAspect="1"/>
            </p:cNvGraphicFramePr>
            <p:nvPr/>
          </p:nvGraphicFramePr>
          <p:xfrm>
            <a:off x="836" y="2389"/>
            <a:ext cx="172" cy="239"/>
          </p:xfrm>
          <a:graphic>
            <a:graphicData uri="http://schemas.openxmlformats.org/presentationml/2006/ole">
              <p:oleObj spid="_x0000_s31776" name="公式" r:id="rId10" imgW="152268" imgH="215713" progId="Equation.3">
                <p:embed/>
              </p:oleObj>
            </a:graphicData>
          </a:graphic>
        </p:graphicFrame>
        <p:graphicFrame>
          <p:nvGraphicFramePr>
            <p:cNvPr id="31777" name="Object 41"/>
            <p:cNvGraphicFramePr>
              <a:graphicFrameLocks noChangeAspect="1"/>
            </p:cNvGraphicFramePr>
            <p:nvPr/>
          </p:nvGraphicFramePr>
          <p:xfrm>
            <a:off x="2224" y="2778"/>
            <a:ext cx="173" cy="93"/>
          </p:xfrm>
          <a:graphic>
            <a:graphicData uri="http://schemas.openxmlformats.org/presentationml/2006/ole">
              <p:oleObj spid="_x0000_s31777" name="公式" r:id="rId11" imgW="139518" imgH="76101" progId="Equation.3">
                <p:embed/>
              </p:oleObj>
            </a:graphicData>
          </a:graphic>
        </p:graphicFrame>
        <p:graphicFrame>
          <p:nvGraphicFramePr>
            <p:cNvPr id="31778" name="Object 42"/>
            <p:cNvGraphicFramePr>
              <a:graphicFrameLocks noChangeAspect="1"/>
            </p:cNvGraphicFramePr>
            <p:nvPr/>
          </p:nvGraphicFramePr>
          <p:xfrm>
            <a:off x="2206" y="2389"/>
            <a:ext cx="213" cy="254"/>
          </p:xfrm>
          <a:graphic>
            <a:graphicData uri="http://schemas.openxmlformats.org/presentationml/2006/ole">
              <p:oleObj spid="_x0000_s31778" name="公式" r:id="rId12" imgW="190500" imgH="228600" progId="Equation.3">
                <p:embed/>
              </p:oleObj>
            </a:graphicData>
          </a:graphic>
        </p:graphicFrame>
        <p:sp>
          <p:nvSpPr>
            <p:cNvPr id="31837" name="AutoShape 61"/>
            <p:cNvSpPr>
              <a:spLocks noChangeArrowheads="1"/>
            </p:cNvSpPr>
            <p:nvPr/>
          </p:nvSpPr>
          <p:spPr bwMode="auto">
            <a:xfrm>
              <a:off x="1915" y="292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1838" name="AutoShape 62"/>
            <p:cNvSpPr>
              <a:spLocks noChangeArrowheads="1"/>
            </p:cNvSpPr>
            <p:nvPr/>
          </p:nvSpPr>
          <p:spPr bwMode="auto">
            <a:xfrm>
              <a:off x="1906" y="201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1839" name="Line 65"/>
            <p:cNvSpPr>
              <a:spLocks noChangeShapeType="1"/>
            </p:cNvSpPr>
            <p:nvPr/>
          </p:nvSpPr>
          <p:spPr bwMode="auto">
            <a:xfrm>
              <a:off x="1931" y="2033"/>
              <a:ext cx="0" cy="584"/>
            </a:xfrm>
            <a:prstGeom prst="line">
              <a:avLst/>
            </a:prstGeom>
            <a:noFill/>
            <a:ln w="12700">
              <a:solidFill>
                <a:schemeClr val="tx1"/>
              </a:solidFill>
              <a:round/>
              <a:headEnd/>
              <a:tailEnd/>
            </a:ln>
          </p:spPr>
          <p:txBody>
            <a:bodyPr/>
            <a:lstStyle/>
            <a:p>
              <a:endParaRPr lang="zh-CN" altLang="en-US"/>
            </a:p>
          </p:txBody>
        </p:sp>
        <p:sp>
          <p:nvSpPr>
            <p:cNvPr id="31840" name="Line 67"/>
            <p:cNvSpPr>
              <a:spLocks noChangeShapeType="1"/>
            </p:cNvSpPr>
            <p:nvPr/>
          </p:nvSpPr>
          <p:spPr bwMode="auto">
            <a:xfrm>
              <a:off x="1940" y="2719"/>
              <a:ext cx="0" cy="228"/>
            </a:xfrm>
            <a:prstGeom prst="line">
              <a:avLst/>
            </a:prstGeom>
            <a:noFill/>
            <a:ln w="12700">
              <a:solidFill>
                <a:schemeClr val="tx1"/>
              </a:solidFill>
              <a:round/>
              <a:headEnd/>
              <a:tailEnd/>
            </a:ln>
          </p:spPr>
          <p:txBody>
            <a:bodyPr/>
            <a:lstStyle/>
            <a:p>
              <a:endParaRPr lang="zh-CN" altLang="en-US"/>
            </a:p>
          </p:txBody>
        </p:sp>
        <p:graphicFrame>
          <p:nvGraphicFramePr>
            <p:cNvPr id="31779" name="Object 68"/>
            <p:cNvGraphicFramePr>
              <a:graphicFrameLocks noChangeAspect="1"/>
            </p:cNvGraphicFramePr>
            <p:nvPr/>
          </p:nvGraphicFramePr>
          <p:xfrm>
            <a:off x="1557" y="2224"/>
            <a:ext cx="173" cy="190"/>
          </p:xfrm>
          <a:graphic>
            <a:graphicData uri="http://schemas.openxmlformats.org/presentationml/2006/ole">
              <p:oleObj spid="_x0000_s31779" name="公式" r:id="rId13" imgW="152268" imgH="164957" progId="Equation.3">
                <p:embed/>
              </p:oleObj>
            </a:graphicData>
          </a:graphic>
        </p:graphicFrame>
        <p:sp>
          <p:nvSpPr>
            <p:cNvPr id="31841" name="Line 69"/>
            <p:cNvSpPr>
              <a:spLocks noChangeShapeType="1"/>
            </p:cNvSpPr>
            <p:nvPr/>
          </p:nvSpPr>
          <p:spPr bwMode="auto">
            <a:xfrm>
              <a:off x="1432" y="2033"/>
              <a:ext cx="838" cy="0"/>
            </a:xfrm>
            <a:prstGeom prst="line">
              <a:avLst/>
            </a:prstGeom>
            <a:noFill/>
            <a:ln w="12700">
              <a:solidFill>
                <a:schemeClr val="tx1"/>
              </a:solidFill>
              <a:round/>
              <a:headEnd/>
              <a:tailEnd/>
            </a:ln>
          </p:spPr>
          <p:txBody>
            <a:bodyPr/>
            <a:lstStyle/>
            <a:p>
              <a:endParaRPr lang="zh-CN" altLang="en-US"/>
            </a:p>
          </p:txBody>
        </p:sp>
        <p:sp>
          <p:nvSpPr>
            <p:cNvPr id="31842" name="Line 70"/>
            <p:cNvSpPr>
              <a:spLocks noChangeShapeType="1"/>
            </p:cNvSpPr>
            <p:nvPr/>
          </p:nvSpPr>
          <p:spPr bwMode="auto">
            <a:xfrm flipH="1">
              <a:off x="949" y="2033"/>
              <a:ext cx="204" cy="0"/>
            </a:xfrm>
            <a:prstGeom prst="line">
              <a:avLst/>
            </a:prstGeom>
            <a:noFill/>
            <a:ln w="12700">
              <a:solidFill>
                <a:schemeClr val="tx1"/>
              </a:solidFill>
              <a:round/>
              <a:headEnd/>
              <a:tailEnd/>
            </a:ln>
          </p:spPr>
          <p:txBody>
            <a:bodyPr/>
            <a:lstStyle/>
            <a:p>
              <a:endParaRPr lang="zh-CN" altLang="en-US"/>
            </a:p>
          </p:txBody>
        </p:sp>
        <p:sp>
          <p:nvSpPr>
            <p:cNvPr id="31843" name="Line 72"/>
            <p:cNvSpPr>
              <a:spLocks noChangeShapeType="1"/>
            </p:cNvSpPr>
            <p:nvPr/>
          </p:nvSpPr>
          <p:spPr bwMode="auto">
            <a:xfrm>
              <a:off x="925" y="2947"/>
              <a:ext cx="1371" cy="0"/>
            </a:xfrm>
            <a:prstGeom prst="line">
              <a:avLst/>
            </a:prstGeom>
            <a:noFill/>
            <a:ln w="12700">
              <a:solidFill>
                <a:schemeClr val="tx1"/>
              </a:solidFill>
              <a:round/>
              <a:headEnd/>
              <a:tailEnd/>
            </a:ln>
          </p:spPr>
          <p:txBody>
            <a:bodyPr/>
            <a:lstStyle/>
            <a:p>
              <a:endParaRPr lang="zh-CN" altLang="en-US"/>
            </a:p>
          </p:txBody>
        </p:sp>
        <p:sp>
          <p:nvSpPr>
            <p:cNvPr id="31844" name="AutoShape 64"/>
            <p:cNvSpPr>
              <a:spLocks noChangeArrowheads="1"/>
            </p:cNvSpPr>
            <p:nvPr/>
          </p:nvSpPr>
          <p:spPr bwMode="auto">
            <a:xfrm>
              <a:off x="2270"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45" name="AutoShape 63"/>
            <p:cNvSpPr>
              <a:spLocks noChangeArrowheads="1"/>
            </p:cNvSpPr>
            <p:nvPr/>
          </p:nvSpPr>
          <p:spPr bwMode="auto">
            <a:xfrm>
              <a:off x="2262"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46" name="AutoShape 71"/>
            <p:cNvSpPr>
              <a:spLocks noChangeArrowheads="1"/>
            </p:cNvSpPr>
            <p:nvPr/>
          </p:nvSpPr>
          <p:spPr bwMode="auto">
            <a:xfrm>
              <a:off x="899"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47" name="AutoShape 73"/>
            <p:cNvSpPr>
              <a:spLocks noChangeArrowheads="1"/>
            </p:cNvSpPr>
            <p:nvPr/>
          </p:nvSpPr>
          <p:spPr bwMode="auto">
            <a:xfrm>
              <a:off x="873"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1780" name="Object 74"/>
            <p:cNvGraphicFramePr>
              <a:graphicFrameLocks noChangeAspect="1"/>
            </p:cNvGraphicFramePr>
            <p:nvPr/>
          </p:nvGraphicFramePr>
          <p:xfrm>
            <a:off x="2220" y="2091"/>
            <a:ext cx="144" cy="145"/>
          </p:xfrm>
          <a:graphic>
            <a:graphicData uri="http://schemas.openxmlformats.org/presentationml/2006/ole">
              <p:oleObj spid="_x0000_s31780" name="公式" r:id="rId14" imgW="139700" imgH="139700" progId="Equation.3">
                <p:embed/>
              </p:oleObj>
            </a:graphicData>
          </a:graphic>
        </p:graphicFrame>
      </p:grpSp>
      <p:grpSp>
        <p:nvGrpSpPr>
          <p:cNvPr id="5" name="Group 76"/>
          <p:cNvGrpSpPr>
            <a:grpSpLocks/>
          </p:cNvGrpSpPr>
          <p:nvPr/>
        </p:nvGrpSpPr>
        <p:grpSpPr bwMode="auto">
          <a:xfrm>
            <a:off x="2687638" y="1176338"/>
            <a:ext cx="2513012" cy="1943100"/>
            <a:chOff x="836" y="1754"/>
            <a:chExt cx="1583" cy="1224"/>
          </a:xfrm>
        </p:grpSpPr>
        <p:sp>
          <p:nvSpPr>
            <p:cNvPr id="31815" name="Rectangle 77"/>
            <p:cNvSpPr>
              <a:spLocks noChangeArrowheads="1"/>
            </p:cNvSpPr>
            <p:nvPr/>
          </p:nvSpPr>
          <p:spPr bwMode="auto">
            <a:xfrm rot="5400000">
              <a:off x="1244" y="1900"/>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1816" name="Group 78"/>
            <p:cNvGrpSpPr>
              <a:grpSpLocks/>
            </p:cNvGrpSpPr>
            <p:nvPr/>
          </p:nvGrpSpPr>
          <p:grpSpPr bwMode="auto">
            <a:xfrm>
              <a:off x="1789" y="2617"/>
              <a:ext cx="304" cy="102"/>
              <a:chOff x="112" y="3074"/>
              <a:chExt cx="304" cy="102"/>
            </a:xfrm>
          </p:grpSpPr>
          <p:sp>
            <p:nvSpPr>
              <p:cNvPr id="31832" name="Line 79"/>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1833" name="Line 80"/>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1817" name="Group 81"/>
            <p:cNvGrpSpPr>
              <a:grpSpLocks/>
            </p:cNvGrpSpPr>
            <p:nvPr/>
          </p:nvGrpSpPr>
          <p:grpSpPr bwMode="auto">
            <a:xfrm>
              <a:off x="1800" y="2246"/>
              <a:ext cx="271" cy="153"/>
              <a:chOff x="5065" y="1931"/>
              <a:chExt cx="304" cy="204"/>
            </a:xfrm>
          </p:grpSpPr>
          <p:sp>
            <p:nvSpPr>
              <p:cNvPr id="31829" name="AutoShape 82"/>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1830" name="Line 83"/>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1831" name="Line 84"/>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1763" name="Object 85"/>
            <p:cNvGraphicFramePr>
              <a:graphicFrameLocks noChangeAspect="1"/>
            </p:cNvGraphicFramePr>
            <p:nvPr/>
          </p:nvGraphicFramePr>
          <p:xfrm>
            <a:off x="1459" y="2555"/>
            <a:ext cx="358" cy="240"/>
          </p:xfrm>
          <a:graphic>
            <a:graphicData uri="http://schemas.openxmlformats.org/presentationml/2006/ole">
              <p:oleObj spid="_x0000_s31763" name="公式" r:id="rId15" imgW="317087" imgH="215619" progId="Equation.3">
                <p:embed/>
              </p:oleObj>
            </a:graphicData>
          </a:graphic>
        </p:graphicFrame>
        <p:graphicFrame>
          <p:nvGraphicFramePr>
            <p:cNvPr id="31764" name="Object 86"/>
            <p:cNvGraphicFramePr>
              <a:graphicFrameLocks noChangeAspect="1"/>
            </p:cNvGraphicFramePr>
            <p:nvPr/>
          </p:nvGraphicFramePr>
          <p:xfrm>
            <a:off x="1212" y="1754"/>
            <a:ext cx="187" cy="190"/>
          </p:xfrm>
          <a:graphic>
            <a:graphicData uri="http://schemas.openxmlformats.org/presentationml/2006/ole">
              <p:oleObj spid="_x0000_s31764" name="公式" r:id="rId16" imgW="164885" imgH="164885" progId="Equation.3">
                <p:embed/>
              </p:oleObj>
            </a:graphicData>
          </a:graphic>
        </p:graphicFrame>
        <p:graphicFrame>
          <p:nvGraphicFramePr>
            <p:cNvPr id="31765" name="Object 87"/>
            <p:cNvGraphicFramePr>
              <a:graphicFrameLocks noChangeAspect="1"/>
            </p:cNvGraphicFramePr>
            <p:nvPr/>
          </p:nvGraphicFramePr>
          <p:xfrm>
            <a:off x="856" y="2117"/>
            <a:ext cx="144" cy="145"/>
          </p:xfrm>
          <a:graphic>
            <a:graphicData uri="http://schemas.openxmlformats.org/presentationml/2006/ole">
              <p:oleObj spid="_x0000_s31765" name="公式" r:id="rId17" imgW="139700" imgH="139700" progId="Equation.3">
                <p:embed/>
              </p:oleObj>
            </a:graphicData>
          </a:graphic>
        </p:graphicFrame>
        <p:graphicFrame>
          <p:nvGraphicFramePr>
            <p:cNvPr id="31766" name="Object 88"/>
            <p:cNvGraphicFramePr>
              <a:graphicFrameLocks noChangeAspect="1"/>
            </p:cNvGraphicFramePr>
            <p:nvPr/>
          </p:nvGraphicFramePr>
          <p:xfrm>
            <a:off x="848" y="2770"/>
            <a:ext cx="158" cy="89"/>
          </p:xfrm>
          <a:graphic>
            <a:graphicData uri="http://schemas.openxmlformats.org/presentationml/2006/ole">
              <p:oleObj spid="_x0000_s31766" name="公式" r:id="rId18" imgW="139518" imgH="76101" progId="Equation.3">
                <p:embed/>
              </p:oleObj>
            </a:graphicData>
          </a:graphic>
        </p:graphicFrame>
        <p:graphicFrame>
          <p:nvGraphicFramePr>
            <p:cNvPr id="31767" name="Object 89"/>
            <p:cNvGraphicFramePr>
              <a:graphicFrameLocks noChangeAspect="1"/>
            </p:cNvGraphicFramePr>
            <p:nvPr/>
          </p:nvGraphicFramePr>
          <p:xfrm>
            <a:off x="836" y="2389"/>
            <a:ext cx="172" cy="239"/>
          </p:xfrm>
          <a:graphic>
            <a:graphicData uri="http://schemas.openxmlformats.org/presentationml/2006/ole">
              <p:oleObj spid="_x0000_s31767" name="公式" r:id="rId19" imgW="152268" imgH="215713" progId="Equation.3">
                <p:embed/>
              </p:oleObj>
            </a:graphicData>
          </a:graphic>
        </p:graphicFrame>
        <p:graphicFrame>
          <p:nvGraphicFramePr>
            <p:cNvPr id="31768" name="Object 90"/>
            <p:cNvGraphicFramePr>
              <a:graphicFrameLocks noChangeAspect="1"/>
            </p:cNvGraphicFramePr>
            <p:nvPr/>
          </p:nvGraphicFramePr>
          <p:xfrm>
            <a:off x="2224" y="2778"/>
            <a:ext cx="173" cy="93"/>
          </p:xfrm>
          <a:graphic>
            <a:graphicData uri="http://schemas.openxmlformats.org/presentationml/2006/ole">
              <p:oleObj spid="_x0000_s31768" name="公式" r:id="rId20" imgW="139518" imgH="76101" progId="Equation.3">
                <p:embed/>
              </p:oleObj>
            </a:graphicData>
          </a:graphic>
        </p:graphicFrame>
        <p:graphicFrame>
          <p:nvGraphicFramePr>
            <p:cNvPr id="31769" name="Object 91"/>
            <p:cNvGraphicFramePr>
              <a:graphicFrameLocks noChangeAspect="1"/>
            </p:cNvGraphicFramePr>
            <p:nvPr/>
          </p:nvGraphicFramePr>
          <p:xfrm>
            <a:off x="2206" y="2389"/>
            <a:ext cx="213" cy="254"/>
          </p:xfrm>
          <a:graphic>
            <a:graphicData uri="http://schemas.openxmlformats.org/presentationml/2006/ole">
              <p:oleObj spid="_x0000_s31769" name="公式" r:id="rId21" imgW="190500" imgH="228600" progId="Equation.3">
                <p:embed/>
              </p:oleObj>
            </a:graphicData>
          </a:graphic>
        </p:graphicFrame>
        <p:sp>
          <p:nvSpPr>
            <p:cNvPr id="31818" name="AutoShape 92"/>
            <p:cNvSpPr>
              <a:spLocks noChangeArrowheads="1"/>
            </p:cNvSpPr>
            <p:nvPr/>
          </p:nvSpPr>
          <p:spPr bwMode="auto">
            <a:xfrm>
              <a:off x="1915" y="292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1819" name="AutoShape 93"/>
            <p:cNvSpPr>
              <a:spLocks noChangeArrowheads="1"/>
            </p:cNvSpPr>
            <p:nvPr/>
          </p:nvSpPr>
          <p:spPr bwMode="auto">
            <a:xfrm>
              <a:off x="1906" y="201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1820" name="Line 94"/>
            <p:cNvSpPr>
              <a:spLocks noChangeShapeType="1"/>
            </p:cNvSpPr>
            <p:nvPr/>
          </p:nvSpPr>
          <p:spPr bwMode="auto">
            <a:xfrm>
              <a:off x="1931" y="2033"/>
              <a:ext cx="0" cy="584"/>
            </a:xfrm>
            <a:prstGeom prst="line">
              <a:avLst/>
            </a:prstGeom>
            <a:noFill/>
            <a:ln w="12700">
              <a:solidFill>
                <a:schemeClr val="tx1"/>
              </a:solidFill>
              <a:round/>
              <a:headEnd/>
              <a:tailEnd/>
            </a:ln>
          </p:spPr>
          <p:txBody>
            <a:bodyPr/>
            <a:lstStyle/>
            <a:p>
              <a:endParaRPr lang="zh-CN" altLang="en-US"/>
            </a:p>
          </p:txBody>
        </p:sp>
        <p:sp>
          <p:nvSpPr>
            <p:cNvPr id="31821" name="Line 95"/>
            <p:cNvSpPr>
              <a:spLocks noChangeShapeType="1"/>
            </p:cNvSpPr>
            <p:nvPr/>
          </p:nvSpPr>
          <p:spPr bwMode="auto">
            <a:xfrm>
              <a:off x="1940" y="2719"/>
              <a:ext cx="0" cy="228"/>
            </a:xfrm>
            <a:prstGeom prst="line">
              <a:avLst/>
            </a:prstGeom>
            <a:noFill/>
            <a:ln w="12700">
              <a:solidFill>
                <a:schemeClr val="tx1"/>
              </a:solidFill>
              <a:round/>
              <a:headEnd/>
              <a:tailEnd/>
            </a:ln>
          </p:spPr>
          <p:txBody>
            <a:bodyPr/>
            <a:lstStyle/>
            <a:p>
              <a:endParaRPr lang="zh-CN" altLang="en-US"/>
            </a:p>
          </p:txBody>
        </p:sp>
        <p:graphicFrame>
          <p:nvGraphicFramePr>
            <p:cNvPr id="31770" name="Object 96"/>
            <p:cNvGraphicFramePr>
              <a:graphicFrameLocks noChangeAspect="1"/>
            </p:cNvGraphicFramePr>
            <p:nvPr/>
          </p:nvGraphicFramePr>
          <p:xfrm>
            <a:off x="1557" y="2224"/>
            <a:ext cx="172" cy="190"/>
          </p:xfrm>
          <a:graphic>
            <a:graphicData uri="http://schemas.openxmlformats.org/presentationml/2006/ole">
              <p:oleObj spid="_x0000_s31770" name="公式" r:id="rId22" imgW="152268" imgH="164957" progId="Equation.3">
                <p:embed/>
              </p:oleObj>
            </a:graphicData>
          </a:graphic>
        </p:graphicFrame>
        <p:sp>
          <p:nvSpPr>
            <p:cNvPr id="31822" name="Line 97"/>
            <p:cNvSpPr>
              <a:spLocks noChangeShapeType="1"/>
            </p:cNvSpPr>
            <p:nvPr/>
          </p:nvSpPr>
          <p:spPr bwMode="auto">
            <a:xfrm>
              <a:off x="1432" y="2033"/>
              <a:ext cx="838" cy="0"/>
            </a:xfrm>
            <a:prstGeom prst="line">
              <a:avLst/>
            </a:prstGeom>
            <a:noFill/>
            <a:ln w="12700">
              <a:solidFill>
                <a:schemeClr val="tx1"/>
              </a:solidFill>
              <a:round/>
              <a:headEnd/>
              <a:tailEnd/>
            </a:ln>
          </p:spPr>
          <p:txBody>
            <a:bodyPr/>
            <a:lstStyle/>
            <a:p>
              <a:endParaRPr lang="zh-CN" altLang="en-US"/>
            </a:p>
          </p:txBody>
        </p:sp>
        <p:sp>
          <p:nvSpPr>
            <p:cNvPr id="31823" name="Line 98"/>
            <p:cNvSpPr>
              <a:spLocks noChangeShapeType="1"/>
            </p:cNvSpPr>
            <p:nvPr/>
          </p:nvSpPr>
          <p:spPr bwMode="auto">
            <a:xfrm flipH="1">
              <a:off x="949" y="2033"/>
              <a:ext cx="204" cy="0"/>
            </a:xfrm>
            <a:prstGeom prst="line">
              <a:avLst/>
            </a:prstGeom>
            <a:noFill/>
            <a:ln w="12700">
              <a:solidFill>
                <a:schemeClr val="tx1"/>
              </a:solidFill>
              <a:round/>
              <a:headEnd/>
              <a:tailEnd/>
            </a:ln>
          </p:spPr>
          <p:txBody>
            <a:bodyPr/>
            <a:lstStyle/>
            <a:p>
              <a:endParaRPr lang="zh-CN" altLang="en-US"/>
            </a:p>
          </p:txBody>
        </p:sp>
        <p:sp>
          <p:nvSpPr>
            <p:cNvPr id="31824" name="Line 99"/>
            <p:cNvSpPr>
              <a:spLocks noChangeShapeType="1"/>
            </p:cNvSpPr>
            <p:nvPr/>
          </p:nvSpPr>
          <p:spPr bwMode="auto">
            <a:xfrm>
              <a:off x="925" y="2947"/>
              <a:ext cx="1371" cy="0"/>
            </a:xfrm>
            <a:prstGeom prst="line">
              <a:avLst/>
            </a:prstGeom>
            <a:noFill/>
            <a:ln w="12700">
              <a:solidFill>
                <a:schemeClr val="tx1"/>
              </a:solidFill>
              <a:round/>
              <a:headEnd/>
              <a:tailEnd/>
            </a:ln>
          </p:spPr>
          <p:txBody>
            <a:bodyPr/>
            <a:lstStyle/>
            <a:p>
              <a:endParaRPr lang="zh-CN" altLang="en-US"/>
            </a:p>
          </p:txBody>
        </p:sp>
        <p:sp>
          <p:nvSpPr>
            <p:cNvPr id="31825" name="AutoShape 100"/>
            <p:cNvSpPr>
              <a:spLocks noChangeArrowheads="1"/>
            </p:cNvSpPr>
            <p:nvPr/>
          </p:nvSpPr>
          <p:spPr bwMode="auto">
            <a:xfrm>
              <a:off x="2270"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26" name="AutoShape 101"/>
            <p:cNvSpPr>
              <a:spLocks noChangeArrowheads="1"/>
            </p:cNvSpPr>
            <p:nvPr/>
          </p:nvSpPr>
          <p:spPr bwMode="auto">
            <a:xfrm>
              <a:off x="2262"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27" name="AutoShape 102"/>
            <p:cNvSpPr>
              <a:spLocks noChangeArrowheads="1"/>
            </p:cNvSpPr>
            <p:nvPr/>
          </p:nvSpPr>
          <p:spPr bwMode="auto">
            <a:xfrm>
              <a:off x="899"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28" name="AutoShape 103"/>
            <p:cNvSpPr>
              <a:spLocks noChangeArrowheads="1"/>
            </p:cNvSpPr>
            <p:nvPr/>
          </p:nvSpPr>
          <p:spPr bwMode="auto">
            <a:xfrm>
              <a:off x="873"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1771" name="Object 104"/>
            <p:cNvGraphicFramePr>
              <a:graphicFrameLocks noChangeAspect="1"/>
            </p:cNvGraphicFramePr>
            <p:nvPr/>
          </p:nvGraphicFramePr>
          <p:xfrm>
            <a:off x="2220" y="2091"/>
            <a:ext cx="144" cy="145"/>
          </p:xfrm>
          <a:graphic>
            <a:graphicData uri="http://schemas.openxmlformats.org/presentationml/2006/ole">
              <p:oleObj spid="_x0000_s31771" name="公式" r:id="rId23" imgW="139700" imgH="139700" progId="Equation.3">
                <p:embed/>
              </p:oleObj>
            </a:graphicData>
          </a:graphic>
        </p:graphicFrame>
      </p:grpSp>
      <p:sp>
        <p:nvSpPr>
          <p:cNvPr id="206953" name="Text Box 105"/>
          <p:cNvSpPr txBox="1">
            <a:spLocks noChangeArrowheads="1"/>
          </p:cNvSpPr>
          <p:nvPr/>
        </p:nvSpPr>
        <p:spPr bwMode="auto">
          <a:xfrm>
            <a:off x="3243263" y="3113088"/>
            <a:ext cx="128905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理想模型</a:t>
            </a:r>
          </a:p>
        </p:txBody>
      </p:sp>
      <p:graphicFrame>
        <p:nvGraphicFramePr>
          <p:cNvPr id="206954" name="Object 106"/>
          <p:cNvGraphicFramePr>
            <a:graphicFrameLocks noChangeAspect="1"/>
          </p:cNvGraphicFramePr>
          <p:nvPr/>
        </p:nvGraphicFramePr>
        <p:xfrm>
          <a:off x="2919413" y="622300"/>
          <a:ext cx="4656137" cy="514350"/>
        </p:xfrm>
        <a:graphic>
          <a:graphicData uri="http://schemas.openxmlformats.org/presentationml/2006/ole">
            <p:oleObj spid="_x0000_s31746" name="公式" r:id="rId24" imgW="1943100" imgH="215900" progId="Equation.3">
              <p:embed/>
            </p:oleObj>
          </a:graphicData>
        </a:graphic>
      </p:graphicFrame>
      <p:graphicFrame>
        <p:nvGraphicFramePr>
          <p:cNvPr id="206955" name="Object 107"/>
          <p:cNvGraphicFramePr>
            <a:graphicFrameLocks noChangeAspect="1"/>
          </p:cNvGraphicFramePr>
          <p:nvPr/>
        </p:nvGraphicFramePr>
        <p:xfrm>
          <a:off x="5454650" y="1801813"/>
          <a:ext cx="3140075" cy="542925"/>
        </p:xfrm>
        <a:graphic>
          <a:graphicData uri="http://schemas.openxmlformats.org/presentationml/2006/ole">
            <p:oleObj spid="_x0000_s31747" name="Equation" r:id="rId25" imgW="1307880" imgH="228600" progId="Equation.DSMT4">
              <p:embed/>
            </p:oleObj>
          </a:graphicData>
        </a:graphic>
      </p:graphicFrame>
      <p:graphicFrame>
        <p:nvGraphicFramePr>
          <p:cNvPr id="206956" name="Object 108"/>
          <p:cNvGraphicFramePr>
            <a:graphicFrameLocks noChangeAspect="1"/>
          </p:cNvGraphicFramePr>
          <p:nvPr/>
        </p:nvGraphicFramePr>
        <p:xfrm>
          <a:off x="5530850" y="2635250"/>
          <a:ext cx="3476625" cy="542925"/>
        </p:xfrm>
        <a:graphic>
          <a:graphicData uri="http://schemas.openxmlformats.org/presentationml/2006/ole">
            <p:oleObj spid="_x0000_s31748" name="Equation" r:id="rId26" imgW="1447560" imgH="228600" progId="Equation.DSMT4">
              <p:embed/>
            </p:oleObj>
          </a:graphicData>
        </a:graphic>
      </p:graphicFrame>
      <p:graphicFrame>
        <p:nvGraphicFramePr>
          <p:cNvPr id="206957" name="Object 109"/>
          <p:cNvGraphicFramePr>
            <a:graphicFrameLocks noChangeAspect="1"/>
          </p:cNvGraphicFramePr>
          <p:nvPr/>
        </p:nvGraphicFramePr>
        <p:xfrm>
          <a:off x="5546725" y="3389313"/>
          <a:ext cx="3444875" cy="542925"/>
        </p:xfrm>
        <a:graphic>
          <a:graphicData uri="http://schemas.openxmlformats.org/presentationml/2006/ole">
            <p:oleObj spid="_x0000_s31749" name="Equation" r:id="rId27" imgW="1434960" imgH="228600" progId="Equation.DSMT4">
              <p:embed/>
            </p:oleObj>
          </a:graphicData>
        </a:graphic>
      </p:graphicFrame>
      <p:grpSp>
        <p:nvGrpSpPr>
          <p:cNvPr id="8" name="Group 148"/>
          <p:cNvGrpSpPr>
            <a:grpSpLocks/>
          </p:cNvGrpSpPr>
          <p:nvPr/>
        </p:nvGrpSpPr>
        <p:grpSpPr bwMode="auto">
          <a:xfrm>
            <a:off x="2706688" y="3667125"/>
            <a:ext cx="2513012" cy="1943100"/>
            <a:chOff x="1729" y="2841"/>
            <a:chExt cx="1583" cy="1224"/>
          </a:xfrm>
        </p:grpSpPr>
        <p:sp>
          <p:nvSpPr>
            <p:cNvPr id="31792" name="Rectangle 111"/>
            <p:cNvSpPr>
              <a:spLocks noChangeArrowheads="1"/>
            </p:cNvSpPr>
            <p:nvPr/>
          </p:nvSpPr>
          <p:spPr bwMode="auto">
            <a:xfrm rot="5400000">
              <a:off x="2137" y="2987"/>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1793" name="Group 112"/>
            <p:cNvGrpSpPr>
              <a:grpSpLocks/>
            </p:cNvGrpSpPr>
            <p:nvPr/>
          </p:nvGrpSpPr>
          <p:grpSpPr bwMode="auto">
            <a:xfrm>
              <a:off x="2682" y="3785"/>
              <a:ext cx="304" cy="102"/>
              <a:chOff x="112" y="3074"/>
              <a:chExt cx="304" cy="102"/>
            </a:xfrm>
          </p:grpSpPr>
          <p:sp>
            <p:nvSpPr>
              <p:cNvPr id="31813" name="Line 113"/>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1814" name="Line 114"/>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1794" name="Group 115"/>
            <p:cNvGrpSpPr>
              <a:grpSpLocks/>
            </p:cNvGrpSpPr>
            <p:nvPr/>
          </p:nvGrpSpPr>
          <p:grpSpPr bwMode="auto">
            <a:xfrm>
              <a:off x="2684" y="3226"/>
              <a:ext cx="271" cy="153"/>
              <a:chOff x="5065" y="1931"/>
              <a:chExt cx="304" cy="204"/>
            </a:xfrm>
          </p:grpSpPr>
          <p:sp>
            <p:nvSpPr>
              <p:cNvPr id="31810" name="AutoShape 116"/>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1811" name="Line 117"/>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1812" name="Line 118"/>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1753" name="Object 119"/>
            <p:cNvGraphicFramePr>
              <a:graphicFrameLocks noChangeAspect="1"/>
            </p:cNvGraphicFramePr>
            <p:nvPr/>
          </p:nvGraphicFramePr>
          <p:xfrm>
            <a:off x="2352" y="3698"/>
            <a:ext cx="358" cy="240"/>
          </p:xfrm>
          <a:graphic>
            <a:graphicData uri="http://schemas.openxmlformats.org/presentationml/2006/ole">
              <p:oleObj spid="_x0000_s31753" name="公式" r:id="rId28" imgW="317087" imgH="215619" progId="Equation.3">
                <p:embed/>
              </p:oleObj>
            </a:graphicData>
          </a:graphic>
        </p:graphicFrame>
        <p:graphicFrame>
          <p:nvGraphicFramePr>
            <p:cNvPr id="31754" name="Object 120"/>
            <p:cNvGraphicFramePr>
              <a:graphicFrameLocks noChangeAspect="1"/>
            </p:cNvGraphicFramePr>
            <p:nvPr/>
          </p:nvGraphicFramePr>
          <p:xfrm>
            <a:off x="2105" y="2841"/>
            <a:ext cx="187" cy="190"/>
          </p:xfrm>
          <a:graphic>
            <a:graphicData uri="http://schemas.openxmlformats.org/presentationml/2006/ole">
              <p:oleObj spid="_x0000_s31754" name="公式" r:id="rId29" imgW="164885" imgH="164885" progId="Equation.3">
                <p:embed/>
              </p:oleObj>
            </a:graphicData>
          </a:graphic>
        </p:graphicFrame>
        <p:graphicFrame>
          <p:nvGraphicFramePr>
            <p:cNvPr id="31755" name="Object 121"/>
            <p:cNvGraphicFramePr>
              <a:graphicFrameLocks noChangeAspect="1"/>
            </p:cNvGraphicFramePr>
            <p:nvPr/>
          </p:nvGraphicFramePr>
          <p:xfrm>
            <a:off x="1749" y="3204"/>
            <a:ext cx="144" cy="145"/>
          </p:xfrm>
          <a:graphic>
            <a:graphicData uri="http://schemas.openxmlformats.org/presentationml/2006/ole">
              <p:oleObj spid="_x0000_s31755" name="公式" r:id="rId30" imgW="139700" imgH="139700" progId="Equation.3">
                <p:embed/>
              </p:oleObj>
            </a:graphicData>
          </a:graphic>
        </p:graphicFrame>
        <p:graphicFrame>
          <p:nvGraphicFramePr>
            <p:cNvPr id="31756" name="Object 122"/>
            <p:cNvGraphicFramePr>
              <a:graphicFrameLocks noChangeAspect="1"/>
            </p:cNvGraphicFramePr>
            <p:nvPr/>
          </p:nvGraphicFramePr>
          <p:xfrm>
            <a:off x="1741" y="3857"/>
            <a:ext cx="158" cy="89"/>
          </p:xfrm>
          <a:graphic>
            <a:graphicData uri="http://schemas.openxmlformats.org/presentationml/2006/ole">
              <p:oleObj spid="_x0000_s31756" name="公式" r:id="rId31" imgW="139518" imgH="76101" progId="Equation.3">
                <p:embed/>
              </p:oleObj>
            </a:graphicData>
          </a:graphic>
        </p:graphicFrame>
        <p:graphicFrame>
          <p:nvGraphicFramePr>
            <p:cNvPr id="31757" name="Object 123"/>
            <p:cNvGraphicFramePr>
              <a:graphicFrameLocks noChangeAspect="1"/>
            </p:cNvGraphicFramePr>
            <p:nvPr/>
          </p:nvGraphicFramePr>
          <p:xfrm>
            <a:off x="1729" y="3476"/>
            <a:ext cx="171" cy="239"/>
          </p:xfrm>
          <a:graphic>
            <a:graphicData uri="http://schemas.openxmlformats.org/presentationml/2006/ole">
              <p:oleObj spid="_x0000_s31757" name="公式" r:id="rId32" imgW="152268" imgH="215713" progId="Equation.3">
                <p:embed/>
              </p:oleObj>
            </a:graphicData>
          </a:graphic>
        </p:graphicFrame>
        <p:graphicFrame>
          <p:nvGraphicFramePr>
            <p:cNvPr id="31758" name="Object 124"/>
            <p:cNvGraphicFramePr>
              <a:graphicFrameLocks noChangeAspect="1"/>
            </p:cNvGraphicFramePr>
            <p:nvPr/>
          </p:nvGraphicFramePr>
          <p:xfrm>
            <a:off x="3117" y="3865"/>
            <a:ext cx="173" cy="93"/>
          </p:xfrm>
          <a:graphic>
            <a:graphicData uri="http://schemas.openxmlformats.org/presentationml/2006/ole">
              <p:oleObj spid="_x0000_s31758" name="公式" r:id="rId33" imgW="139518" imgH="76101" progId="Equation.3">
                <p:embed/>
              </p:oleObj>
            </a:graphicData>
          </a:graphic>
        </p:graphicFrame>
        <p:graphicFrame>
          <p:nvGraphicFramePr>
            <p:cNvPr id="31759" name="Object 125"/>
            <p:cNvGraphicFramePr>
              <a:graphicFrameLocks noChangeAspect="1"/>
            </p:cNvGraphicFramePr>
            <p:nvPr/>
          </p:nvGraphicFramePr>
          <p:xfrm>
            <a:off x="3099" y="3476"/>
            <a:ext cx="213" cy="254"/>
          </p:xfrm>
          <a:graphic>
            <a:graphicData uri="http://schemas.openxmlformats.org/presentationml/2006/ole">
              <p:oleObj spid="_x0000_s31759" name="公式" r:id="rId34" imgW="190500" imgH="228600" progId="Equation.3">
                <p:embed/>
              </p:oleObj>
            </a:graphicData>
          </a:graphic>
        </p:graphicFrame>
        <p:sp>
          <p:nvSpPr>
            <p:cNvPr id="31795" name="AutoShape 126"/>
            <p:cNvSpPr>
              <a:spLocks noChangeArrowheads="1"/>
            </p:cNvSpPr>
            <p:nvPr/>
          </p:nvSpPr>
          <p:spPr bwMode="auto">
            <a:xfrm>
              <a:off x="2808" y="4009"/>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1796" name="AutoShape 127"/>
            <p:cNvSpPr>
              <a:spLocks noChangeArrowheads="1"/>
            </p:cNvSpPr>
            <p:nvPr/>
          </p:nvSpPr>
          <p:spPr bwMode="auto">
            <a:xfrm>
              <a:off x="2799" y="3097"/>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graphicFrame>
          <p:nvGraphicFramePr>
            <p:cNvPr id="31760" name="Object 130"/>
            <p:cNvGraphicFramePr>
              <a:graphicFrameLocks noChangeAspect="1"/>
            </p:cNvGraphicFramePr>
            <p:nvPr/>
          </p:nvGraphicFramePr>
          <p:xfrm>
            <a:off x="2471" y="3176"/>
            <a:ext cx="173" cy="190"/>
          </p:xfrm>
          <a:graphic>
            <a:graphicData uri="http://schemas.openxmlformats.org/presentationml/2006/ole">
              <p:oleObj spid="_x0000_s31760" name="公式" r:id="rId35" imgW="152268" imgH="164957" progId="Equation.3">
                <p:embed/>
              </p:oleObj>
            </a:graphicData>
          </a:graphic>
        </p:graphicFrame>
        <p:sp>
          <p:nvSpPr>
            <p:cNvPr id="31797" name="Line 131"/>
            <p:cNvSpPr>
              <a:spLocks noChangeShapeType="1"/>
            </p:cNvSpPr>
            <p:nvPr/>
          </p:nvSpPr>
          <p:spPr bwMode="auto">
            <a:xfrm>
              <a:off x="2325" y="3120"/>
              <a:ext cx="838" cy="0"/>
            </a:xfrm>
            <a:prstGeom prst="line">
              <a:avLst/>
            </a:prstGeom>
            <a:noFill/>
            <a:ln w="12700">
              <a:solidFill>
                <a:schemeClr val="tx1"/>
              </a:solidFill>
              <a:round/>
              <a:headEnd/>
              <a:tailEnd/>
            </a:ln>
          </p:spPr>
          <p:txBody>
            <a:bodyPr/>
            <a:lstStyle/>
            <a:p>
              <a:endParaRPr lang="zh-CN" altLang="en-US"/>
            </a:p>
          </p:txBody>
        </p:sp>
        <p:sp>
          <p:nvSpPr>
            <p:cNvPr id="31798" name="Line 132"/>
            <p:cNvSpPr>
              <a:spLocks noChangeShapeType="1"/>
            </p:cNvSpPr>
            <p:nvPr/>
          </p:nvSpPr>
          <p:spPr bwMode="auto">
            <a:xfrm flipH="1">
              <a:off x="1842" y="3120"/>
              <a:ext cx="204" cy="0"/>
            </a:xfrm>
            <a:prstGeom prst="line">
              <a:avLst/>
            </a:prstGeom>
            <a:noFill/>
            <a:ln w="12700">
              <a:solidFill>
                <a:schemeClr val="tx1"/>
              </a:solidFill>
              <a:round/>
              <a:headEnd/>
              <a:tailEnd/>
            </a:ln>
          </p:spPr>
          <p:txBody>
            <a:bodyPr/>
            <a:lstStyle/>
            <a:p>
              <a:endParaRPr lang="zh-CN" altLang="en-US"/>
            </a:p>
          </p:txBody>
        </p:sp>
        <p:sp>
          <p:nvSpPr>
            <p:cNvPr id="31799" name="Line 133"/>
            <p:cNvSpPr>
              <a:spLocks noChangeShapeType="1"/>
            </p:cNvSpPr>
            <p:nvPr/>
          </p:nvSpPr>
          <p:spPr bwMode="auto">
            <a:xfrm>
              <a:off x="1818" y="4034"/>
              <a:ext cx="1371" cy="0"/>
            </a:xfrm>
            <a:prstGeom prst="line">
              <a:avLst/>
            </a:prstGeom>
            <a:noFill/>
            <a:ln w="12700">
              <a:solidFill>
                <a:schemeClr val="tx1"/>
              </a:solidFill>
              <a:round/>
              <a:headEnd/>
              <a:tailEnd/>
            </a:ln>
          </p:spPr>
          <p:txBody>
            <a:bodyPr/>
            <a:lstStyle/>
            <a:p>
              <a:endParaRPr lang="zh-CN" altLang="en-US"/>
            </a:p>
          </p:txBody>
        </p:sp>
        <p:sp>
          <p:nvSpPr>
            <p:cNvPr id="31800" name="AutoShape 134"/>
            <p:cNvSpPr>
              <a:spLocks noChangeArrowheads="1"/>
            </p:cNvSpPr>
            <p:nvPr/>
          </p:nvSpPr>
          <p:spPr bwMode="auto">
            <a:xfrm>
              <a:off x="3163" y="4009"/>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01" name="AutoShape 135"/>
            <p:cNvSpPr>
              <a:spLocks noChangeArrowheads="1"/>
            </p:cNvSpPr>
            <p:nvPr/>
          </p:nvSpPr>
          <p:spPr bwMode="auto">
            <a:xfrm>
              <a:off x="3155" y="309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02" name="AutoShape 136"/>
            <p:cNvSpPr>
              <a:spLocks noChangeArrowheads="1"/>
            </p:cNvSpPr>
            <p:nvPr/>
          </p:nvSpPr>
          <p:spPr bwMode="auto">
            <a:xfrm>
              <a:off x="1792" y="309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1803" name="AutoShape 137"/>
            <p:cNvSpPr>
              <a:spLocks noChangeArrowheads="1"/>
            </p:cNvSpPr>
            <p:nvPr/>
          </p:nvSpPr>
          <p:spPr bwMode="auto">
            <a:xfrm>
              <a:off x="1766" y="4009"/>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1761" name="Object 138"/>
            <p:cNvGraphicFramePr>
              <a:graphicFrameLocks noChangeAspect="1"/>
            </p:cNvGraphicFramePr>
            <p:nvPr/>
          </p:nvGraphicFramePr>
          <p:xfrm>
            <a:off x="3113" y="3178"/>
            <a:ext cx="144" cy="145"/>
          </p:xfrm>
          <a:graphic>
            <a:graphicData uri="http://schemas.openxmlformats.org/presentationml/2006/ole">
              <p:oleObj spid="_x0000_s31761" name="公式" r:id="rId36" imgW="139700" imgH="139700" progId="Equation.3">
                <p:embed/>
              </p:oleObj>
            </a:graphicData>
          </a:graphic>
        </p:graphicFrame>
        <p:sp>
          <p:nvSpPr>
            <p:cNvPr id="31804" name="Line 139"/>
            <p:cNvSpPr>
              <a:spLocks noChangeShapeType="1"/>
            </p:cNvSpPr>
            <p:nvPr/>
          </p:nvSpPr>
          <p:spPr bwMode="auto">
            <a:xfrm flipV="1">
              <a:off x="2829" y="3887"/>
              <a:ext cx="0" cy="127"/>
            </a:xfrm>
            <a:prstGeom prst="line">
              <a:avLst/>
            </a:prstGeom>
            <a:noFill/>
            <a:ln w="12700">
              <a:solidFill>
                <a:schemeClr val="tx1"/>
              </a:solidFill>
              <a:round/>
              <a:headEnd/>
              <a:tailEnd/>
            </a:ln>
          </p:spPr>
          <p:txBody>
            <a:bodyPr/>
            <a:lstStyle/>
            <a:p>
              <a:endParaRPr lang="zh-CN" altLang="en-US"/>
            </a:p>
          </p:txBody>
        </p:sp>
        <p:grpSp>
          <p:nvGrpSpPr>
            <p:cNvPr id="31805" name="Group 140"/>
            <p:cNvGrpSpPr>
              <a:grpSpLocks/>
            </p:cNvGrpSpPr>
            <p:nvPr/>
          </p:nvGrpSpPr>
          <p:grpSpPr bwMode="auto">
            <a:xfrm>
              <a:off x="2677" y="3532"/>
              <a:ext cx="304" cy="102"/>
              <a:chOff x="112" y="3074"/>
              <a:chExt cx="304" cy="102"/>
            </a:xfrm>
          </p:grpSpPr>
          <p:sp>
            <p:nvSpPr>
              <p:cNvPr id="31808" name="Line 141"/>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1809" name="Line 142"/>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1806" name="Line 143"/>
            <p:cNvSpPr>
              <a:spLocks noChangeShapeType="1"/>
            </p:cNvSpPr>
            <p:nvPr/>
          </p:nvSpPr>
          <p:spPr bwMode="auto">
            <a:xfrm flipV="1">
              <a:off x="2829" y="3633"/>
              <a:ext cx="0" cy="153"/>
            </a:xfrm>
            <a:prstGeom prst="line">
              <a:avLst/>
            </a:prstGeom>
            <a:noFill/>
            <a:ln w="12700">
              <a:solidFill>
                <a:schemeClr val="tx1"/>
              </a:solidFill>
              <a:round/>
              <a:headEnd/>
              <a:tailEnd/>
            </a:ln>
          </p:spPr>
          <p:txBody>
            <a:bodyPr/>
            <a:lstStyle/>
            <a:p>
              <a:endParaRPr lang="zh-CN" altLang="en-US"/>
            </a:p>
          </p:txBody>
        </p:sp>
        <p:sp>
          <p:nvSpPr>
            <p:cNvPr id="31807" name="Line 144"/>
            <p:cNvSpPr>
              <a:spLocks noChangeShapeType="1"/>
            </p:cNvSpPr>
            <p:nvPr/>
          </p:nvSpPr>
          <p:spPr bwMode="auto">
            <a:xfrm flipV="1">
              <a:off x="2829" y="3100"/>
              <a:ext cx="0" cy="432"/>
            </a:xfrm>
            <a:prstGeom prst="line">
              <a:avLst/>
            </a:prstGeom>
            <a:noFill/>
            <a:ln w="12700">
              <a:solidFill>
                <a:schemeClr val="tx1"/>
              </a:solidFill>
              <a:round/>
              <a:headEnd/>
              <a:tailEnd/>
            </a:ln>
          </p:spPr>
          <p:txBody>
            <a:bodyPr/>
            <a:lstStyle/>
            <a:p>
              <a:endParaRPr lang="zh-CN" altLang="en-US"/>
            </a:p>
          </p:txBody>
        </p:sp>
        <p:graphicFrame>
          <p:nvGraphicFramePr>
            <p:cNvPr id="31762" name="Object 145"/>
            <p:cNvGraphicFramePr>
              <a:graphicFrameLocks noChangeAspect="1"/>
            </p:cNvGraphicFramePr>
            <p:nvPr/>
          </p:nvGraphicFramePr>
          <p:xfrm>
            <a:off x="1995" y="3469"/>
            <a:ext cx="758" cy="240"/>
          </p:xfrm>
          <a:graphic>
            <a:graphicData uri="http://schemas.openxmlformats.org/presentationml/2006/ole">
              <p:oleObj spid="_x0000_s31762" name="公式" r:id="rId37" imgW="672808" imgH="215806" progId="Equation.3">
                <p:embed/>
              </p:oleObj>
            </a:graphicData>
          </a:graphic>
        </p:graphicFrame>
      </p:grpSp>
      <p:sp>
        <p:nvSpPr>
          <p:cNvPr id="206995" name="Text Box 147"/>
          <p:cNvSpPr txBox="1">
            <a:spLocks noChangeArrowheads="1"/>
          </p:cNvSpPr>
          <p:nvPr/>
        </p:nvSpPr>
        <p:spPr bwMode="auto">
          <a:xfrm>
            <a:off x="3182938" y="5730875"/>
            <a:ext cx="149225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恒压降模型</a:t>
            </a:r>
          </a:p>
        </p:txBody>
      </p:sp>
      <p:graphicFrame>
        <p:nvGraphicFramePr>
          <p:cNvPr id="206997" name="Object 149"/>
          <p:cNvGraphicFramePr>
            <a:graphicFrameLocks noChangeAspect="1"/>
          </p:cNvGraphicFramePr>
          <p:nvPr/>
        </p:nvGraphicFramePr>
        <p:xfrm>
          <a:off x="5375275" y="4381500"/>
          <a:ext cx="3141663" cy="542925"/>
        </p:xfrm>
        <a:graphic>
          <a:graphicData uri="http://schemas.openxmlformats.org/presentationml/2006/ole">
            <p:oleObj spid="_x0000_s31750" name="Equation" r:id="rId38" imgW="1307880" imgH="228600" progId="Equation.DSMT4">
              <p:embed/>
            </p:oleObj>
          </a:graphicData>
        </a:graphic>
      </p:graphicFrame>
      <p:graphicFrame>
        <p:nvGraphicFramePr>
          <p:cNvPr id="206998" name="Object 150"/>
          <p:cNvGraphicFramePr>
            <a:graphicFrameLocks noChangeAspect="1"/>
          </p:cNvGraphicFramePr>
          <p:nvPr/>
        </p:nvGraphicFramePr>
        <p:xfrm>
          <a:off x="5551488" y="5056188"/>
          <a:ext cx="2773362" cy="542925"/>
        </p:xfrm>
        <a:graphic>
          <a:graphicData uri="http://schemas.openxmlformats.org/presentationml/2006/ole">
            <p:oleObj spid="_x0000_s31751" name="Equation" r:id="rId39" imgW="1155600" imgH="228600" progId="Equation.DSMT4">
              <p:embed/>
            </p:oleObj>
          </a:graphicData>
        </a:graphic>
      </p:graphicFrame>
      <p:graphicFrame>
        <p:nvGraphicFramePr>
          <p:cNvPr id="206999" name="Object 151"/>
          <p:cNvGraphicFramePr>
            <a:graphicFrameLocks noChangeAspect="1"/>
          </p:cNvGraphicFramePr>
          <p:nvPr/>
        </p:nvGraphicFramePr>
        <p:xfrm>
          <a:off x="5472113" y="5849938"/>
          <a:ext cx="2771775" cy="542925"/>
        </p:xfrm>
        <a:graphic>
          <a:graphicData uri="http://schemas.openxmlformats.org/presentationml/2006/ole">
            <p:oleObj spid="_x0000_s31752" name="Equation" r:id="rId40" imgW="1155600" imgH="228600" progId="Equation.DSMT4">
              <p:embed/>
            </p:oleObj>
          </a:graphicData>
        </a:graphic>
      </p:graphicFrame>
      <p:sp>
        <p:nvSpPr>
          <p:cNvPr id="207000" name="Text Box 152"/>
          <p:cNvSpPr txBox="1">
            <a:spLocks noChangeArrowheads="1"/>
          </p:cNvSpPr>
          <p:nvPr/>
        </p:nvSpPr>
        <p:spPr bwMode="auto">
          <a:xfrm>
            <a:off x="166688" y="3746500"/>
            <a:ext cx="2259012" cy="157162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2400" b="1"/>
              <a:t>v</a:t>
            </a:r>
            <a:r>
              <a:rPr lang="en-US" altLang="zh-CN" sz="2400" b="1" baseline="-25000"/>
              <a:t>I</a:t>
            </a:r>
            <a:r>
              <a:rPr lang="en-US" altLang="zh-CN" sz="2400" b="1"/>
              <a:t>=0V</a:t>
            </a:r>
            <a:r>
              <a:rPr lang="zh-CN" altLang="en-US" sz="2400" b="1"/>
              <a:t>、</a:t>
            </a:r>
            <a:r>
              <a:rPr lang="en-US" altLang="zh-CN" sz="2400" b="1"/>
              <a:t>4V</a:t>
            </a:r>
            <a:r>
              <a:rPr lang="zh-CN" altLang="en-US" sz="2400" b="1"/>
              <a:t>、</a:t>
            </a:r>
            <a:r>
              <a:rPr lang="en-US" altLang="zh-CN" sz="2400" b="1"/>
              <a:t>6V</a:t>
            </a:r>
            <a:r>
              <a:rPr lang="zh-CN" altLang="en-US" sz="2400" b="1"/>
              <a:t>时，求相应输出电压</a:t>
            </a:r>
            <a:r>
              <a:rPr lang="en-US" altLang="zh-CN" sz="2400" b="1"/>
              <a:t>v</a:t>
            </a:r>
            <a:r>
              <a:rPr lang="en-US" altLang="zh-CN" sz="2400" b="1" baseline="-25000"/>
              <a:t>O</a:t>
            </a:r>
            <a:r>
              <a:rPr lang="zh-CN" altLang="en-US" sz="2400" b="1"/>
              <a:t>的值。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854"/>
                                        </p:tgtEl>
                                        <p:attrNameLst>
                                          <p:attrName>style.visibility</p:attrName>
                                        </p:attrNameLst>
                                      </p:cBhvr>
                                      <p:to>
                                        <p:strVal val="visible"/>
                                      </p:to>
                                    </p:set>
                                    <p:animEffect transition="in" filter="blinds(horizontal)">
                                      <p:cBhvr>
                                        <p:cTn id="7" dur="500"/>
                                        <p:tgtEl>
                                          <p:spTgt spid="206854"/>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6954"/>
                                        </p:tgtEl>
                                        <p:attrNameLst>
                                          <p:attrName>style.visibility</p:attrName>
                                        </p:attrNameLst>
                                      </p:cBhvr>
                                      <p:to>
                                        <p:strVal val="visible"/>
                                      </p:to>
                                    </p:set>
                                    <p:animEffect transition="in" filter="blinds(horizontal)">
                                      <p:cBhvr>
                                        <p:cTn id="17" dur="500"/>
                                        <p:tgtEl>
                                          <p:spTgt spid="206954"/>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7000"/>
                                        </p:tgtEl>
                                        <p:attrNameLst>
                                          <p:attrName>style.visibility</p:attrName>
                                        </p:attrNameLst>
                                      </p:cBhvr>
                                      <p:to>
                                        <p:strVal val="visible"/>
                                      </p:to>
                                    </p:set>
                                    <p:animEffect transition="in" filter="blinds(horizontal)">
                                      <p:cBhvr>
                                        <p:cTn id="22" dur="500"/>
                                        <p:tgtEl>
                                          <p:spTgt spid="207000"/>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builtIn="1"/>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subTnLst>
                                    <p:audio>
                                      <p:cMediaNode>
                                        <p:cTn display="0" masterRel="sameClick">
                                          <p:stCondLst>
                                            <p:cond evt="begin" delay="0">
                                              <p:tn val="25"/>
                                            </p:cond>
                                          </p:stCondLst>
                                          <p:endCondLst>
                                            <p:cond evt="onStopAudio" delay="0">
                                              <p:tgtEl>
                                                <p:sldTgt/>
                                              </p:tgtEl>
                                            </p:cond>
                                          </p:endCondLst>
                                        </p:cTn>
                                        <p:tgtEl>
                                          <p:sndTgt r:embed="rId5" name="camera.wav" builtIn="1"/>
                                        </p:tgtEl>
                                      </p:cMediaNode>
                                    </p:audio>
                                  </p:subTnLst>
                                </p:cTn>
                              </p:par>
                              <p:par>
                                <p:cTn id="28" presetID="3" presetClass="entr" presetSubtype="10" fill="hold" grpId="0" nodeType="withEffect">
                                  <p:stCondLst>
                                    <p:cond delay="0"/>
                                  </p:stCondLst>
                                  <p:childTnLst>
                                    <p:set>
                                      <p:cBhvr>
                                        <p:cTn id="29" dur="1" fill="hold">
                                          <p:stCondLst>
                                            <p:cond delay="0"/>
                                          </p:stCondLst>
                                        </p:cTn>
                                        <p:tgtEl>
                                          <p:spTgt spid="206953"/>
                                        </p:tgtEl>
                                        <p:attrNameLst>
                                          <p:attrName>style.visibility</p:attrName>
                                        </p:attrNameLst>
                                      </p:cBhvr>
                                      <p:to>
                                        <p:strVal val="visible"/>
                                      </p:to>
                                    </p:set>
                                    <p:animEffect transition="in" filter="blinds(horizontal)">
                                      <p:cBhvr>
                                        <p:cTn id="30" dur="500"/>
                                        <p:tgtEl>
                                          <p:spTgt spid="20695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06955"/>
                                        </p:tgtEl>
                                        <p:attrNameLst>
                                          <p:attrName>style.visibility</p:attrName>
                                        </p:attrNameLst>
                                      </p:cBhvr>
                                      <p:to>
                                        <p:strVal val="visible"/>
                                      </p:to>
                                    </p:set>
                                    <p:animEffect transition="in" filter="blinds(horizontal)">
                                      <p:cBhvr>
                                        <p:cTn id="35" dur="500"/>
                                        <p:tgtEl>
                                          <p:spTgt spid="206955"/>
                                        </p:tgtEl>
                                      </p:cBhvr>
                                    </p:animEffect>
                                  </p:childTnLst>
                                  <p:subTnLst>
                                    <p:audio>
                                      <p:cMediaNode>
                                        <p:cTn display="0" masterRel="sameClick">
                                          <p:stCondLst>
                                            <p:cond evt="begin" delay="0">
                                              <p:tn val="33"/>
                                            </p:cond>
                                          </p:stCondLst>
                                          <p:endCondLst>
                                            <p:cond evt="onStopAudio" delay="0">
                                              <p:tgtEl>
                                                <p:sldTgt/>
                                              </p:tgtEl>
                                            </p:cond>
                                          </p:endCondLst>
                                        </p:cTn>
                                        <p:tgtEl>
                                          <p:sndTgt r:embed="rId4" name="chimes.wav" builtIn="1"/>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06956"/>
                                        </p:tgtEl>
                                        <p:attrNameLst>
                                          <p:attrName>style.visibility</p:attrName>
                                        </p:attrNameLst>
                                      </p:cBhvr>
                                      <p:to>
                                        <p:strVal val="visible"/>
                                      </p:to>
                                    </p:set>
                                    <p:animEffect transition="in" filter="blinds(horizontal)">
                                      <p:cBhvr>
                                        <p:cTn id="40" dur="500"/>
                                        <p:tgtEl>
                                          <p:spTgt spid="206956"/>
                                        </p:tgtEl>
                                      </p:cBhvr>
                                    </p:animEffect>
                                  </p:childTnLst>
                                  <p:subTnLst>
                                    <p:audio>
                                      <p:cMediaNode>
                                        <p:cTn display="0" masterRel="sameClick">
                                          <p:stCondLst>
                                            <p:cond evt="begin" delay="0">
                                              <p:tn val="38"/>
                                            </p:cond>
                                          </p:stCondLst>
                                          <p:endCondLst>
                                            <p:cond evt="onStopAudio" delay="0">
                                              <p:tgtEl>
                                                <p:sldTgt/>
                                              </p:tgtEl>
                                            </p:cond>
                                          </p:endCondLst>
                                        </p:cTn>
                                        <p:tgtEl>
                                          <p:sndTgt r:embed="rId4" name="chimes.wav" builtIn="1"/>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06957"/>
                                        </p:tgtEl>
                                        <p:attrNameLst>
                                          <p:attrName>style.visibility</p:attrName>
                                        </p:attrNameLst>
                                      </p:cBhvr>
                                      <p:to>
                                        <p:strVal val="visible"/>
                                      </p:to>
                                    </p:set>
                                    <p:animEffect transition="in" filter="blinds(horizontal)">
                                      <p:cBhvr>
                                        <p:cTn id="45" dur="500"/>
                                        <p:tgtEl>
                                          <p:spTgt spid="206957"/>
                                        </p:tgtEl>
                                      </p:cBhvr>
                                    </p:animEffect>
                                  </p:childTnLst>
                                  <p:subTnLst>
                                    <p:audio>
                                      <p:cMediaNode>
                                        <p:cTn display="0" masterRel="sameClick">
                                          <p:stCondLst>
                                            <p:cond evt="begin" delay="0">
                                              <p:tn val="43"/>
                                            </p:cond>
                                          </p:stCondLst>
                                          <p:endCondLst>
                                            <p:cond evt="onStopAudio" delay="0">
                                              <p:tgtEl>
                                                <p:sldTgt/>
                                              </p:tgtEl>
                                            </p:cond>
                                          </p:endCondLst>
                                        </p:cTn>
                                        <p:tgtEl>
                                          <p:sndTgt r:embed="rId4" name="chimes.wav" builtIn="1"/>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subTnLst>
                                    <p:audio>
                                      <p:cMediaNode>
                                        <p:cTn display="0" masterRel="sameClick">
                                          <p:stCondLst>
                                            <p:cond evt="begin" delay="0">
                                              <p:tn val="48"/>
                                            </p:cond>
                                          </p:stCondLst>
                                          <p:endCondLst>
                                            <p:cond evt="onStopAudio" delay="0">
                                              <p:tgtEl>
                                                <p:sldTgt/>
                                              </p:tgtEl>
                                            </p:cond>
                                          </p:endCondLst>
                                        </p:cTn>
                                        <p:tgtEl>
                                          <p:sndTgt r:embed="rId5" name="camera.wav" builtIn="1"/>
                                        </p:tgtEl>
                                      </p:cMediaNode>
                                    </p:audio>
                                  </p:subTnLst>
                                </p:cTn>
                              </p:par>
                              <p:par>
                                <p:cTn id="51" presetID="3" presetClass="entr" presetSubtype="10" fill="hold" grpId="0" nodeType="withEffect">
                                  <p:stCondLst>
                                    <p:cond delay="0"/>
                                  </p:stCondLst>
                                  <p:childTnLst>
                                    <p:set>
                                      <p:cBhvr>
                                        <p:cTn id="52" dur="1" fill="hold">
                                          <p:stCondLst>
                                            <p:cond delay="0"/>
                                          </p:stCondLst>
                                        </p:cTn>
                                        <p:tgtEl>
                                          <p:spTgt spid="206995"/>
                                        </p:tgtEl>
                                        <p:attrNameLst>
                                          <p:attrName>style.visibility</p:attrName>
                                        </p:attrNameLst>
                                      </p:cBhvr>
                                      <p:to>
                                        <p:strVal val="visible"/>
                                      </p:to>
                                    </p:set>
                                    <p:animEffect transition="in" filter="blinds(horizontal)">
                                      <p:cBhvr>
                                        <p:cTn id="53" dur="500"/>
                                        <p:tgtEl>
                                          <p:spTgt spid="20699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06997"/>
                                        </p:tgtEl>
                                        <p:attrNameLst>
                                          <p:attrName>style.visibility</p:attrName>
                                        </p:attrNameLst>
                                      </p:cBhvr>
                                      <p:to>
                                        <p:strVal val="visible"/>
                                      </p:to>
                                    </p:set>
                                    <p:animEffect transition="in" filter="blinds(horizontal)">
                                      <p:cBhvr>
                                        <p:cTn id="58" dur="500"/>
                                        <p:tgtEl>
                                          <p:spTgt spid="206997"/>
                                        </p:tgtEl>
                                      </p:cBhvr>
                                    </p:animEffect>
                                  </p:childTnLst>
                                  <p:subTnLst>
                                    <p:audio>
                                      <p:cMediaNode>
                                        <p:cTn display="0" masterRel="sameClick">
                                          <p:stCondLst>
                                            <p:cond evt="begin" delay="0">
                                              <p:tn val="56"/>
                                            </p:cond>
                                          </p:stCondLst>
                                          <p:endCondLst>
                                            <p:cond evt="onStopAudio" delay="0">
                                              <p:tgtEl>
                                                <p:sldTgt/>
                                              </p:tgtEl>
                                            </p:cond>
                                          </p:endCondLst>
                                        </p:cTn>
                                        <p:tgtEl>
                                          <p:sndTgt r:embed="rId4" name="chimes.wav" builtIn="1"/>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06998"/>
                                        </p:tgtEl>
                                        <p:attrNameLst>
                                          <p:attrName>style.visibility</p:attrName>
                                        </p:attrNameLst>
                                      </p:cBhvr>
                                      <p:to>
                                        <p:strVal val="visible"/>
                                      </p:to>
                                    </p:set>
                                    <p:animEffect transition="in" filter="blinds(horizontal)">
                                      <p:cBhvr>
                                        <p:cTn id="63" dur="500"/>
                                        <p:tgtEl>
                                          <p:spTgt spid="206998"/>
                                        </p:tgtEl>
                                      </p:cBhvr>
                                    </p:animEffect>
                                  </p:childTnLst>
                                  <p:subTnLst>
                                    <p:audio>
                                      <p:cMediaNode>
                                        <p:cTn display="0" masterRel="sameClick">
                                          <p:stCondLst>
                                            <p:cond evt="begin" delay="0">
                                              <p:tn val="61"/>
                                            </p:cond>
                                          </p:stCondLst>
                                          <p:endCondLst>
                                            <p:cond evt="onStopAudio" delay="0">
                                              <p:tgtEl>
                                                <p:sldTgt/>
                                              </p:tgtEl>
                                            </p:cond>
                                          </p:endCondLst>
                                        </p:cTn>
                                        <p:tgtEl>
                                          <p:sndTgt r:embed="rId4" name="chimes.wav" builtIn="1"/>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206999"/>
                                        </p:tgtEl>
                                        <p:attrNameLst>
                                          <p:attrName>style.visibility</p:attrName>
                                        </p:attrNameLst>
                                      </p:cBhvr>
                                      <p:to>
                                        <p:strVal val="visible"/>
                                      </p:to>
                                    </p:set>
                                    <p:animEffect transition="in" filter="blinds(horizontal)">
                                      <p:cBhvr>
                                        <p:cTn id="68" dur="500"/>
                                        <p:tgtEl>
                                          <p:spTgt spid="206999"/>
                                        </p:tgtEl>
                                      </p:cBhvr>
                                    </p:animEffect>
                                  </p:childTnLst>
                                  <p:subTnLst>
                                    <p:audio>
                                      <p:cMediaNode>
                                        <p:cTn display="0" masterRel="sameClick">
                                          <p:stCondLst>
                                            <p:cond evt="begin" delay="0">
                                              <p:tn val="66"/>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animBg="1"/>
      <p:bldP spid="206953" grpId="0"/>
      <p:bldP spid="206995" grpId="0"/>
      <p:bldP spid="20700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25" name="日期占位符 1"/>
          <p:cNvSpPr>
            <a:spLocks noGrp="1"/>
          </p:cNvSpPr>
          <p:nvPr>
            <p:ph type="dt" sz="quarter" idx="10"/>
          </p:nvPr>
        </p:nvSpPr>
        <p:spPr>
          <a:noFill/>
        </p:spPr>
        <p:txBody>
          <a:bodyPr/>
          <a:lstStyle/>
          <a:p>
            <a:fld id="{42BF34D6-0CD8-4C1C-A2ED-3BDEB649E842}" type="datetime1">
              <a:rPr lang="zh-CN" altLang="en-US" smtClean="0">
                <a:latin typeface="Arial" pitchFamily="34" charset="0"/>
              </a:rPr>
              <a:pPr/>
              <a:t>2019-9-18</a:t>
            </a:fld>
            <a:endParaRPr lang="en-US" altLang="zh-CN" smtClean="0">
              <a:latin typeface="Arial" pitchFamily="34" charset="0"/>
            </a:endParaRPr>
          </a:p>
        </p:txBody>
      </p:sp>
      <p:sp>
        <p:nvSpPr>
          <p:cNvPr id="32826"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32827" name="灯片编号占位符 3"/>
          <p:cNvSpPr>
            <a:spLocks noGrp="1"/>
          </p:cNvSpPr>
          <p:nvPr>
            <p:ph type="sldNum" sz="quarter" idx="12"/>
          </p:nvPr>
        </p:nvSpPr>
        <p:spPr>
          <a:noFill/>
        </p:spPr>
        <p:txBody>
          <a:bodyPr/>
          <a:lstStyle/>
          <a:p>
            <a:fld id="{B6147D98-E111-4BF5-AE9D-E19DD603D64A}" type="slidenum">
              <a:rPr lang="en-US" altLang="zh-CN" smtClean="0">
                <a:latin typeface="Arial" pitchFamily="34" charset="0"/>
              </a:rPr>
              <a:pPr/>
              <a:t>71</a:t>
            </a:fld>
            <a:endParaRPr lang="en-US" altLang="zh-CN" smtClean="0">
              <a:latin typeface="Arial" pitchFamily="34" charset="0"/>
            </a:endParaRPr>
          </a:p>
        </p:txBody>
      </p:sp>
      <p:sp>
        <p:nvSpPr>
          <p:cNvPr id="32828" name="AutoShape 4"/>
          <p:cNvSpPr>
            <a:spLocks noChangeArrowheads="1"/>
          </p:cNvSpPr>
          <p:nvPr/>
        </p:nvSpPr>
        <p:spPr bwMode="auto">
          <a:xfrm>
            <a:off x="95250" y="96838"/>
            <a:ext cx="1525588" cy="671512"/>
          </a:xfrm>
          <a:prstGeom prst="horizontalScroll">
            <a:avLst>
              <a:gd name="adj" fmla="val 12500"/>
            </a:avLst>
          </a:prstGeom>
          <a:solidFill>
            <a:schemeClr val="accent1">
              <a:alpha val="47842"/>
            </a:schemeClr>
          </a:solidFill>
          <a:ln w="9525">
            <a:solidFill>
              <a:schemeClr val="tx1"/>
            </a:solidFill>
            <a:round/>
            <a:headEnd/>
            <a:tailEnd/>
          </a:ln>
        </p:spPr>
        <p:txBody>
          <a:bodyPr lIns="90000" tIns="46800" rIns="90000" bIns="46800" anchor="ctr">
            <a:spAutoFit/>
          </a:bodyPr>
          <a:lstStyle/>
          <a:p>
            <a:r>
              <a:rPr lang="zh-CN" altLang="en-US" sz="2800" b="1">
                <a:solidFill>
                  <a:srgbClr val="FF0000"/>
                </a:solidFill>
              </a:rPr>
              <a:t>例</a:t>
            </a:r>
            <a:r>
              <a:rPr lang="en-US" altLang="zh-CN" sz="2800" b="1">
                <a:solidFill>
                  <a:srgbClr val="FF0000"/>
                </a:solidFill>
              </a:rPr>
              <a:t>3.4.4</a:t>
            </a:r>
          </a:p>
        </p:txBody>
      </p:sp>
      <p:grpSp>
        <p:nvGrpSpPr>
          <p:cNvPr id="32829" name="Group 5"/>
          <p:cNvGrpSpPr>
            <a:grpSpLocks/>
          </p:cNvGrpSpPr>
          <p:nvPr/>
        </p:nvGrpSpPr>
        <p:grpSpPr bwMode="auto">
          <a:xfrm>
            <a:off x="284163" y="687388"/>
            <a:ext cx="2513012" cy="1943100"/>
            <a:chOff x="836" y="1754"/>
            <a:chExt cx="1583" cy="1224"/>
          </a:xfrm>
        </p:grpSpPr>
        <p:sp>
          <p:nvSpPr>
            <p:cNvPr id="32925" name="Rectangle 6"/>
            <p:cNvSpPr>
              <a:spLocks noChangeArrowheads="1"/>
            </p:cNvSpPr>
            <p:nvPr/>
          </p:nvSpPr>
          <p:spPr bwMode="auto">
            <a:xfrm rot="5400000">
              <a:off x="1244" y="1900"/>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2926" name="Group 7"/>
            <p:cNvGrpSpPr>
              <a:grpSpLocks/>
            </p:cNvGrpSpPr>
            <p:nvPr/>
          </p:nvGrpSpPr>
          <p:grpSpPr bwMode="auto">
            <a:xfrm>
              <a:off x="1789" y="2617"/>
              <a:ext cx="304" cy="102"/>
              <a:chOff x="112" y="3074"/>
              <a:chExt cx="304" cy="102"/>
            </a:xfrm>
          </p:grpSpPr>
          <p:sp>
            <p:nvSpPr>
              <p:cNvPr id="32942" name="Line 8"/>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2943" name="Line 9"/>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2927" name="Group 10"/>
            <p:cNvGrpSpPr>
              <a:grpSpLocks/>
            </p:cNvGrpSpPr>
            <p:nvPr/>
          </p:nvGrpSpPr>
          <p:grpSpPr bwMode="auto">
            <a:xfrm>
              <a:off x="1800" y="2246"/>
              <a:ext cx="271" cy="153"/>
              <a:chOff x="5065" y="1931"/>
              <a:chExt cx="304" cy="204"/>
            </a:xfrm>
          </p:grpSpPr>
          <p:sp>
            <p:nvSpPr>
              <p:cNvPr id="32939" name="AutoShape 11"/>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2940" name="Line 12"/>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2941" name="Line 13"/>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2816" name="Object 14"/>
            <p:cNvGraphicFramePr>
              <a:graphicFrameLocks noChangeAspect="1"/>
            </p:cNvGraphicFramePr>
            <p:nvPr/>
          </p:nvGraphicFramePr>
          <p:xfrm>
            <a:off x="1459" y="2555"/>
            <a:ext cx="358" cy="240"/>
          </p:xfrm>
          <a:graphic>
            <a:graphicData uri="http://schemas.openxmlformats.org/presentationml/2006/ole">
              <p:oleObj spid="_x0000_s32816" name="公式" r:id="rId4" imgW="317087" imgH="215619" progId="Equation.3">
                <p:embed/>
              </p:oleObj>
            </a:graphicData>
          </a:graphic>
        </p:graphicFrame>
        <p:graphicFrame>
          <p:nvGraphicFramePr>
            <p:cNvPr id="32817" name="Object 15"/>
            <p:cNvGraphicFramePr>
              <a:graphicFrameLocks noChangeAspect="1"/>
            </p:cNvGraphicFramePr>
            <p:nvPr/>
          </p:nvGraphicFramePr>
          <p:xfrm>
            <a:off x="1212" y="1754"/>
            <a:ext cx="187" cy="190"/>
          </p:xfrm>
          <a:graphic>
            <a:graphicData uri="http://schemas.openxmlformats.org/presentationml/2006/ole">
              <p:oleObj spid="_x0000_s32817" name="公式" r:id="rId5" imgW="164885" imgH="164885" progId="Equation.3">
                <p:embed/>
              </p:oleObj>
            </a:graphicData>
          </a:graphic>
        </p:graphicFrame>
        <p:graphicFrame>
          <p:nvGraphicFramePr>
            <p:cNvPr id="32818" name="Object 16"/>
            <p:cNvGraphicFramePr>
              <a:graphicFrameLocks noChangeAspect="1"/>
            </p:cNvGraphicFramePr>
            <p:nvPr/>
          </p:nvGraphicFramePr>
          <p:xfrm>
            <a:off x="856" y="2117"/>
            <a:ext cx="144" cy="145"/>
          </p:xfrm>
          <a:graphic>
            <a:graphicData uri="http://schemas.openxmlformats.org/presentationml/2006/ole">
              <p:oleObj spid="_x0000_s32818" name="公式" r:id="rId6" imgW="139700" imgH="139700" progId="Equation.3">
                <p:embed/>
              </p:oleObj>
            </a:graphicData>
          </a:graphic>
        </p:graphicFrame>
        <p:graphicFrame>
          <p:nvGraphicFramePr>
            <p:cNvPr id="32819" name="Object 17"/>
            <p:cNvGraphicFramePr>
              <a:graphicFrameLocks noChangeAspect="1"/>
            </p:cNvGraphicFramePr>
            <p:nvPr/>
          </p:nvGraphicFramePr>
          <p:xfrm>
            <a:off x="848" y="2770"/>
            <a:ext cx="158" cy="89"/>
          </p:xfrm>
          <a:graphic>
            <a:graphicData uri="http://schemas.openxmlformats.org/presentationml/2006/ole">
              <p:oleObj spid="_x0000_s32819" name="公式" r:id="rId7" imgW="139518" imgH="76101" progId="Equation.3">
                <p:embed/>
              </p:oleObj>
            </a:graphicData>
          </a:graphic>
        </p:graphicFrame>
        <p:graphicFrame>
          <p:nvGraphicFramePr>
            <p:cNvPr id="32820" name="Object 18"/>
            <p:cNvGraphicFramePr>
              <a:graphicFrameLocks noChangeAspect="1"/>
            </p:cNvGraphicFramePr>
            <p:nvPr/>
          </p:nvGraphicFramePr>
          <p:xfrm>
            <a:off x="836" y="2389"/>
            <a:ext cx="171" cy="239"/>
          </p:xfrm>
          <a:graphic>
            <a:graphicData uri="http://schemas.openxmlformats.org/presentationml/2006/ole">
              <p:oleObj spid="_x0000_s32820" name="公式" r:id="rId8" imgW="152268" imgH="215713" progId="Equation.3">
                <p:embed/>
              </p:oleObj>
            </a:graphicData>
          </a:graphic>
        </p:graphicFrame>
        <p:graphicFrame>
          <p:nvGraphicFramePr>
            <p:cNvPr id="32821" name="Object 19"/>
            <p:cNvGraphicFramePr>
              <a:graphicFrameLocks noChangeAspect="1"/>
            </p:cNvGraphicFramePr>
            <p:nvPr/>
          </p:nvGraphicFramePr>
          <p:xfrm>
            <a:off x="2224" y="2778"/>
            <a:ext cx="173" cy="93"/>
          </p:xfrm>
          <a:graphic>
            <a:graphicData uri="http://schemas.openxmlformats.org/presentationml/2006/ole">
              <p:oleObj spid="_x0000_s32821" name="公式" r:id="rId9" imgW="139518" imgH="76101" progId="Equation.3">
                <p:embed/>
              </p:oleObj>
            </a:graphicData>
          </a:graphic>
        </p:graphicFrame>
        <p:graphicFrame>
          <p:nvGraphicFramePr>
            <p:cNvPr id="32822" name="Object 20"/>
            <p:cNvGraphicFramePr>
              <a:graphicFrameLocks noChangeAspect="1"/>
            </p:cNvGraphicFramePr>
            <p:nvPr/>
          </p:nvGraphicFramePr>
          <p:xfrm>
            <a:off x="2206" y="2389"/>
            <a:ext cx="213" cy="254"/>
          </p:xfrm>
          <a:graphic>
            <a:graphicData uri="http://schemas.openxmlformats.org/presentationml/2006/ole">
              <p:oleObj spid="_x0000_s32822" name="公式" r:id="rId10" imgW="190500" imgH="228600" progId="Equation.3">
                <p:embed/>
              </p:oleObj>
            </a:graphicData>
          </a:graphic>
        </p:graphicFrame>
        <p:sp>
          <p:nvSpPr>
            <p:cNvPr id="32928" name="AutoShape 21"/>
            <p:cNvSpPr>
              <a:spLocks noChangeArrowheads="1"/>
            </p:cNvSpPr>
            <p:nvPr/>
          </p:nvSpPr>
          <p:spPr bwMode="auto">
            <a:xfrm>
              <a:off x="1915" y="292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2929" name="AutoShape 22"/>
            <p:cNvSpPr>
              <a:spLocks noChangeArrowheads="1"/>
            </p:cNvSpPr>
            <p:nvPr/>
          </p:nvSpPr>
          <p:spPr bwMode="auto">
            <a:xfrm>
              <a:off x="1906" y="201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2930" name="Line 23"/>
            <p:cNvSpPr>
              <a:spLocks noChangeShapeType="1"/>
            </p:cNvSpPr>
            <p:nvPr/>
          </p:nvSpPr>
          <p:spPr bwMode="auto">
            <a:xfrm>
              <a:off x="1931" y="2033"/>
              <a:ext cx="0" cy="584"/>
            </a:xfrm>
            <a:prstGeom prst="line">
              <a:avLst/>
            </a:prstGeom>
            <a:noFill/>
            <a:ln w="12700">
              <a:solidFill>
                <a:schemeClr val="tx1"/>
              </a:solidFill>
              <a:round/>
              <a:headEnd/>
              <a:tailEnd/>
            </a:ln>
          </p:spPr>
          <p:txBody>
            <a:bodyPr/>
            <a:lstStyle/>
            <a:p>
              <a:endParaRPr lang="zh-CN" altLang="en-US"/>
            </a:p>
          </p:txBody>
        </p:sp>
        <p:sp>
          <p:nvSpPr>
            <p:cNvPr id="32931" name="Line 24"/>
            <p:cNvSpPr>
              <a:spLocks noChangeShapeType="1"/>
            </p:cNvSpPr>
            <p:nvPr/>
          </p:nvSpPr>
          <p:spPr bwMode="auto">
            <a:xfrm>
              <a:off x="1940" y="2719"/>
              <a:ext cx="0" cy="228"/>
            </a:xfrm>
            <a:prstGeom prst="line">
              <a:avLst/>
            </a:prstGeom>
            <a:noFill/>
            <a:ln w="12700">
              <a:solidFill>
                <a:schemeClr val="tx1"/>
              </a:solidFill>
              <a:round/>
              <a:headEnd/>
              <a:tailEnd/>
            </a:ln>
          </p:spPr>
          <p:txBody>
            <a:bodyPr/>
            <a:lstStyle/>
            <a:p>
              <a:endParaRPr lang="zh-CN" altLang="en-US"/>
            </a:p>
          </p:txBody>
        </p:sp>
        <p:graphicFrame>
          <p:nvGraphicFramePr>
            <p:cNvPr id="32823" name="Object 25"/>
            <p:cNvGraphicFramePr>
              <a:graphicFrameLocks noChangeAspect="1"/>
            </p:cNvGraphicFramePr>
            <p:nvPr/>
          </p:nvGraphicFramePr>
          <p:xfrm>
            <a:off x="1557" y="2224"/>
            <a:ext cx="173" cy="190"/>
          </p:xfrm>
          <a:graphic>
            <a:graphicData uri="http://schemas.openxmlformats.org/presentationml/2006/ole">
              <p:oleObj spid="_x0000_s32823" name="公式" r:id="rId11" imgW="152268" imgH="164957" progId="Equation.3">
                <p:embed/>
              </p:oleObj>
            </a:graphicData>
          </a:graphic>
        </p:graphicFrame>
        <p:sp>
          <p:nvSpPr>
            <p:cNvPr id="32932" name="Line 26"/>
            <p:cNvSpPr>
              <a:spLocks noChangeShapeType="1"/>
            </p:cNvSpPr>
            <p:nvPr/>
          </p:nvSpPr>
          <p:spPr bwMode="auto">
            <a:xfrm>
              <a:off x="1432" y="2033"/>
              <a:ext cx="838" cy="0"/>
            </a:xfrm>
            <a:prstGeom prst="line">
              <a:avLst/>
            </a:prstGeom>
            <a:noFill/>
            <a:ln w="12700">
              <a:solidFill>
                <a:schemeClr val="tx1"/>
              </a:solidFill>
              <a:round/>
              <a:headEnd/>
              <a:tailEnd/>
            </a:ln>
          </p:spPr>
          <p:txBody>
            <a:bodyPr/>
            <a:lstStyle/>
            <a:p>
              <a:endParaRPr lang="zh-CN" altLang="en-US"/>
            </a:p>
          </p:txBody>
        </p:sp>
        <p:sp>
          <p:nvSpPr>
            <p:cNvPr id="32933" name="Line 27"/>
            <p:cNvSpPr>
              <a:spLocks noChangeShapeType="1"/>
            </p:cNvSpPr>
            <p:nvPr/>
          </p:nvSpPr>
          <p:spPr bwMode="auto">
            <a:xfrm flipH="1">
              <a:off x="949" y="2033"/>
              <a:ext cx="204" cy="0"/>
            </a:xfrm>
            <a:prstGeom prst="line">
              <a:avLst/>
            </a:prstGeom>
            <a:noFill/>
            <a:ln w="12700">
              <a:solidFill>
                <a:schemeClr val="tx1"/>
              </a:solidFill>
              <a:round/>
              <a:headEnd/>
              <a:tailEnd/>
            </a:ln>
          </p:spPr>
          <p:txBody>
            <a:bodyPr/>
            <a:lstStyle/>
            <a:p>
              <a:endParaRPr lang="zh-CN" altLang="en-US"/>
            </a:p>
          </p:txBody>
        </p:sp>
        <p:sp>
          <p:nvSpPr>
            <p:cNvPr id="32934" name="Line 28"/>
            <p:cNvSpPr>
              <a:spLocks noChangeShapeType="1"/>
            </p:cNvSpPr>
            <p:nvPr/>
          </p:nvSpPr>
          <p:spPr bwMode="auto">
            <a:xfrm>
              <a:off x="925" y="2947"/>
              <a:ext cx="1371" cy="0"/>
            </a:xfrm>
            <a:prstGeom prst="line">
              <a:avLst/>
            </a:prstGeom>
            <a:noFill/>
            <a:ln w="12700">
              <a:solidFill>
                <a:schemeClr val="tx1"/>
              </a:solidFill>
              <a:round/>
              <a:headEnd/>
              <a:tailEnd/>
            </a:ln>
          </p:spPr>
          <p:txBody>
            <a:bodyPr/>
            <a:lstStyle/>
            <a:p>
              <a:endParaRPr lang="zh-CN" altLang="en-US"/>
            </a:p>
          </p:txBody>
        </p:sp>
        <p:sp>
          <p:nvSpPr>
            <p:cNvPr id="32935" name="AutoShape 29"/>
            <p:cNvSpPr>
              <a:spLocks noChangeArrowheads="1"/>
            </p:cNvSpPr>
            <p:nvPr/>
          </p:nvSpPr>
          <p:spPr bwMode="auto">
            <a:xfrm>
              <a:off x="2270"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36" name="AutoShape 30"/>
            <p:cNvSpPr>
              <a:spLocks noChangeArrowheads="1"/>
            </p:cNvSpPr>
            <p:nvPr/>
          </p:nvSpPr>
          <p:spPr bwMode="auto">
            <a:xfrm>
              <a:off x="2262"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37" name="AutoShape 31"/>
            <p:cNvSpPr>
              <a:spLocks noChangeArrowheads="1"/>
            </p:cNvSpPr>
            <p:nvPr/>
          </p:nvSpPr>
          <p:spPr bwMode="auto">
            <a:xfrm>
              <a:off x="899"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38" name="AutoShape 32"/>
            <p:cNvSpPr>
              <a:spLocks noChangeArrowheads="1"/>
            </p:cNvSpPr>
            <p:nvPr/>
          </p:nvSpPr>
          <p:spPr bwMode="auto">
            <a:xfrm>
              <a:off x="873"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2824" name="Object 33"/>
            <p:cNvGraphicFramePr>
              <a:graphicFrameLocks noChangeAspect="1"/>
            </p:cNvGraphicFramePr>
            <p:nvPr/>
          </p:nvGraphicFramePr>
          <p:xfrm>
            <a:off x="2220" y="2091"/>
            <a:ext cx="144" cy="145"/>
          </p:xfrm>
          <a:graphic>
            <a:graphicData uri="http://schemas.openxmlformats.org/presentationml/2006/ole">
              <p:oleObj spid="_x0000_s32824" name="公式" r:id="rId12" imgW="139700" imgH="139700" progId="Equation.3">
                <p:embed/>
              </p:oleObj>
            </a:graphicData>
          </a:graphic>
        </p:graphicFrame>
      </p:grpSp>
      <p:graphicFrame>
        <p:nvGraphicFramePr>
          <p:cNvPr id="32770" name="Object 34"/>
          <p:cNvGraphicFramePr>
            <a:graphicFrameLocks noChangeAspect="1"/>
          </p:cNvGraphicFramePr>
          <p:nvPr/>
        </p:nvGraphicFramePr>
        <p:xfrm>
          <a:off x="1793875" y="254000"/>
          <a:ext cx="6146800" cy="544513"/>
        </p:xfrm>
        <a:graphic>
          <a:graphicData uri="http://schemas.openxmlformats.org/presentationml/2006/ole">
            <p:oleObj spid="_x0000_s32770" name="Equation" r:id="rId13" imgW="2565360" imgH="228600" progId="Equation.DSMT4">
              <p:embed/>
            </p:oleObj>
          </a:graphicData>
        </a:graphic>
      </p:graphicFrame>
      <p:grpSp>
        <p:nvGrpSpPr>
          <p:cNvPr id="5" name="Group 52"/>
          <p:cNvGrpSpPr>
            <a:grpSpLocks/>
          </p:cNvGrpSpPr>
          <p:nvPr/>
        </p:nvGrpSpPr>
        <p:grpSpPr bwMode="auto">
          <a:xfrm>
            <a:off x="3148013" y="768350"/>
            <a:ext cx="5591175" cy="2084388"/>
            <a:chOff x="1983" y="491"/>
            <a:chExt cx="3522" cy="1313"/>
          </a:xfrm>
        </p:grpSpPr>
        <p:sp>
          <p:nvSpPr>
            <p:cNvPr id="32917" name="Line 36"/>
            <p:cNvSpPr>
              <a:spLocks noChangeShapeType="1"/>
            </p:cNvSpPr>
            <p:nvPr/>
          </p:nvSpPr>
          <p:spPr bwMode="auto">
            <a:xfrm flipV="1">
              <a:off x="2275" y="585"/>
              <a:ext cx="0" cy="1219"/>
            </a:xfrm>
            <a:prstGeom prst="line">
              <a:avLst/>
            </a:prstGeom>
            <a:noFill/>
            <a:ln w="12700">
              <a:solidFill>
                <a:schemeClr val="tx1"/>
              </a:solidFill>
              <a:round/>
              <a:headEnd/>
              <a:tailEnd type="triangle" w="med" len="med"/>
            </a:ln>
          </p:spPr>
          <p:txBody>
            <a:bodyPr/>
            <a:lstStyle/>
            <a:p>
              <a:endParaRPr lang="zh-CN" altLang="en-US"/>
            </a:p>
          </p:txBody>
        </p:sp>
        <p:sp>
          <p:nvSpPr>
            <p:cNvPr id="32918" name="Line 37"/>
            <p:cNvSpPr>
              <a:spLocks noChangeShapeType="1"/>
            </p:cNvSpPr>
            <p:nvPr/>
          </p:nvSpPr>
          <p:spPr bwMode="auto">
            <a:xfrm>
              <a:off x="2271" y="1300"/>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2808" name="Object 38"/>
            <p:cNvGraphicFramePr>
              <a:graphicFrameLocks noChangeAspect="1"/>
            </p:cNvGraphicFramePr>
            <p:nvPr/>
          </p:nvGraphicFramePr>
          <p:xfrm>
            <a:off x="2775" y="1373"/>
            <a:ext cx="203" cy="164"/>
          </p:xfrm>
          <a:graphic>
            <a:graphicData uri="http://schemas.openxmlformats.org/presentationml/2006/ole">
              <p:oleObj spid="_x0000_s32808" name="公式" r:id="rId14" imgW="152334" imgH="139639" progId="Equation.3">
                <p:embed/>
              </p:oleObj>
            </a:graphicData>
          </a:graphic>
        </p:graphicFrame>
        <p:sp>
          <p:nvSpPr>
            <p:cNvPr id="32919" name="Freeform 39"/>
            <p:cNvSpPr>
              <a:spLocks/>
            </p:cNvSpPr>
            <p:nvPr/>
          </p:nvSpPr>
          <p:spPr bwMode="auto">
            <a:xfrm>
              <a:off x="2276" y="879"/>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32920" name="Freeform 40"/>
            <p:cNvSpPr>
              <a:spLocks/>
            </p:cNvSpPr>
            <p:nvPr/>
          </p:nvSpPr>
          <p:spPr bwMode="auto">
            <a:xfrm rot="10800000">
              <a:off x="2955" y="1300"/>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32921" name="Freeform 41"/>
            <p:cNvSpPr>
              <a:spLocks/>
            </p:cNvSpPr>
            <p:nvPr/>
          </p:nvSpPr>
          <p:spPr bwMode="auto">
            <a:xfrm>
              <a:off x="3635" y="879"/>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32809" name="Object 42"/>
            <p:cNvGraphicFramePr>
              <a:graphicFrameLocks noChangeAspect="1"/>
            </p:cNvGraphicFramePr>
            <p:nvPr/>
          </p:nvGraphicFramePr>
          <p:xfrm>
            <a:off x="3563" y="1323"/>
            <a:ext cx="304" cy="209"/>
          </p:xfrm>
          <a:graphic>
            <a:graphicData uri="http://schemas.openxmlformats.org/presentationml/2006/ole">
              <p:oleObj spid="_x0000_s32809" name="公式" r:id="rId15" imgW="228402" imgH="177646" progId="Equation.3">
                <p:embed/>
              </p:oleObj>
            </a:graphicData>
          </a:graphic>
        </p:graphicFrame>
        <p:sp>
          <p:nvSpPr>
            <p:cNvPr id="32922" name="Freeform 43"/>
            <p:cNvSpPr>
              <a:spLocks/>
            </p:cNvSpPr>
            <p:nvPr/>
          </p:nvSpPr>
          <p:spPr bwMode="auto">
            <a:xfrm rot="10800000">
              <a:off x="4311" y="1300"/>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32810" name="Object 44"/>
            <p:cNvGraphicFramePr>
              <a:graphicFrameLocks noChangeAspect="1"/>
            </p:cNvGraphicFramePr>
            <p:nvPr/>
          </p:nvGraphicFramePr>
          <p:xfrm>
            <a:off x="2085" y="1318"/>
            <a:ext cx="220" cy="208"/>
          </p:xfrm>
          <a:graphic>
            <a:graphicData uri="http://schemas.openxmlformats.org/presentationml/2006/ole">
              <p:oleObj spid="_x0000_s32810" name="公式" r:id="rId16" imgW="164814" imgH="177492" progId="Equation.3">
                <p:embed/>
              </p:oleObj>
            </a:graphicData>
          </a:graphic>
        </p:graphicFrame>
        <p:graphicFrame>
          <p:nvGraphicFramePr>
            <p:cNvPr id="32811" name="Object 45"/>
            <p:cNvGraphicFramePr>
              <a:graphicFrameLocks noChangeAspect="1"/>
            </p:cNvGraphicFramePr>
            <p:nvPr/>
          </p:nvGraphicFramePr>
          <p:xfrm>
            <a:off x="2058" y="491"/>
            <a:ext cx="203" cy="254"/>
          </p:xfrm>
          <a:graphic>
            <a:graphicData uri="http://schemas.openxmlformats.org/presentationml/2006/ole">
              <p:oleObj spid="_x0000_s32811" name="公式" r:id="rId17" imgW="152268" imgH="215713" progId="Equation.3">
                <p:embed/>
              </p:oleObj>
            </a:graphicData>
          </a:graphic>
        </p:graphicFrame>
        <p:graphicFrame>
          <p:nvGraphicFramePr>
            <p:cNvPr id="32812" name="Object 46"/>
            <p:cNvGraphicFramePr>
              <a:graphicFrameLocks noChangeAspect="1"/>
            </p:cNvGraphicFramePr>
            <p:nvPr/>
          </p:nvGraphicFramePr>
          <p:xfrm>
            <a:off x="4109" y="1323"/>
            <a:ext cx="304" cy="209"/>
          </p:xfrm>
          <a:graphic>
            <a:graphicData uri="http://schemas.openxmlformats.org/presentationml/2006/ole">
              <p:oleObj spid="_x0000_s32812" name="公式" r:id="rId18" imgW="228402" imgH="177646" progId="Equation.3">
                <p:embed/>
              </p:oleObj>
            </a:graphicData>
          </a:graphic>
        </p:graphicFrame>
        <p:graphicFrame>
          <p:nvGraphicFramePr>
            <p:cNvPr id="32813" name="Object 47"/>
            <p:cNvGraphicFramePr>
              <a:graphicFrameLocks noChangeAspect="1"/>
            </p:cNvGraphicFramePr>
            <p:nvPr/>
          </p:nvGraphicFramePr>
          <p:xfrm>
            <a:off x="4922" y="1317"/>
            <a:ext cx="304" cy="209"/>
          </p:xfrm>
          <a:graphic>
            <a:graphicData uri="http://schemas.openxmlformats.org/presentationml/2006/ole">
              <p:oleObj spid="_x0000_s32813" name="公式" r:id="rId19" imgW="228402" imgH="177646" progId="Equation.3">
                <p:embed/>
              </p:oleObj>
            </a:graphicData>
          </a:graphic>
        </p:graphicFrame>
        <p:graphicFrame>
          <p:nvGraphicFramePr>
            <p:cNvPr id="32814" name="Object 48"/>
            <p:cNvGraphicFramePr>
              <a:graphicFrameLocks noChangeAspect="1"/>
            </p:cNvGraphicFramePr>
            <p:nvPr/>
          </p:nvGraphicFramePr>
          <p:xfrm>
            <a:off x="5234" y="1323"/>
            <a:ext cx="271" cy="194"/>
          </p:xfrm>
          <a:graphic>
            <a:graphicData uri="http://schemas.openxmlformats.org/presentationml/2006/ole">
              <p:oleObj spid="_x0000_s32814" name="公式" r:id="rId20" imgW="203024" imgH="164957" progId="Equation.3">
                <p:embed/>
              </p:oleObj>
            </a:graphicData>
          </a:graphic>
        </p:graphicFrame>
        <p:sp>
          <p:nvSpPr>
            <p:cNvPr id="32923" name="Line 49"/>
            <p:cNvSpPr>
              <a:spLocks noChangeShapeType="1"/>
            </p:cNvSpPr>
            <p:nvPr/>
          </p:nvSpPr>
          <p:spPr bwMode="auto">
            <a:xfrm>
              <a:off x="2270" y="865"/>
              <a:ext cx="77" cy="0"/>
            </a:xfrm>
            <a:prstGeom prst="line">
              <a:avLst/>
            </a:prstGeom>
            <a:noFill/>
            <a:ln w="25400">
              <a:solidFill>
                <a:schemeClr val="tx1"/>
              </a:solidFill>
              <a:round/>
              <a:headEnd/>
              <a:tailEnd/>
            </a:ln>
          </p:spPr>
          <p:txBody>
            <a:bodyPr/>
            <a:lstStyle/>
            <a:p>
              <a:endParaRPr lang="zh-CN" altLang="en-US"/>
            </a:p>
          </p:txBody>
        </p:sp>
        <p:sp>
          <p:nvSpPr>
            <p:cNvPr id="32924" name="Line 50"/>
            <p:cNvSpPr>
              <a:spLocks noChangeShapeType="1"/>
            </p:cNvSpPr>
            <p:nvPr/>
          </p:nvSpPr>
          <p:spPr bwMode="auto">
            <a:xfrm>
              <a:off x="2347" y="865"/>
              <a:ext cx="1701"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32815" name="Object 51"/>
            <p:cNvGraphicFramePr>
              <a:graphicFrameLocks noChangeAspect="1"/>
            </p:cNvGraphicFramePr>
            <p:nvPr/>
          </p:nvGraphicFramePr>
          <p:xfrm>
            <a:off x="1983" y="763"/>
            <a:ext cx="322" cy="209"/>
          </p:xfrm>
          <a:graphic>
            <a:graphicData uri="http://schemas.openxmlformats.org/presentationml/2006/ole">
              <p:oleObj spid="_x0000_s32815" name="公式" r:id="rId21" imgW="241091" imgH="177646" progId="Equation.3">
                <p:embed/>
              </p:oleObj>
            </a:graphicData>
          </a:graphic>
        </p:graphicFrame>
      </p:grpSp>
      <p:grpSp>
        <p:nvGrpSpPr>
          <p:cNvPr id="6" name="Group 53"/>
          <p:cNvGrpSpPr>
            <a:grpSpLocks/>
          </p:cNvGrpSpPr>
          <p:nvPr/>
        </p:nvGrpSpPr>
        <p:grpSpPr bwMode="auto">
          <a:xfrm>
            <a:off x="284163" y="2533650"/>
            <a:ext cx="2513012" cy="1943100"/>
            <a:chOff x="836" y="1754"/>
            <a:chExt cx="1583" cy="1224"/>
          </a:xfrm>
        </p:grpSpPr>
        <p:sp>
          <p:nvSpPr>
            <p:cNvPr id="32898" name="Rectangle 54"/>
            <p:cNvSpPr>
              <a:spLocks noChangeArrowheads="1"/>
            </p:cNvSpPr>
            <p:nvPr/>
          </p:nvSpPr>
          <p:spPr bwMode="auto">
            <a:xfrm rot="5400000">
              <a:off x="1244" y="1900"/>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2899" name="Group 55"/>
            <p:cNvGrpSpPr>
              <a:grpSpLocks/>
            </p:cNvGrpSpPr>
            <p:nvPr/>
          </p:nvGrpSpPr>
          <p:grpSpPr bwMode="auto">
            <a:xfrm>
              <a:off x="1789" y="2617"/>
              <a:ext cx="304" cy="102"/>
              <a:chOff x="112" y="3074"/>
              <a:chExt cx="304" cy="102"/>
            </a:xfrm>
          </p:grpSpPr>
          <p:sp>
            <p:nvSpPr>
              <p:cNvPr id="32915" name="Line 5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2916" name="Line 5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2900" name="Group 58"/>
            <p:cNvGrpSpPr>
              <a:grpSpLocks/>
            </p:cNvGrpSpPr>
            <p:nvPr/>
          </p:nvGrpSpPr>
          <p:grpSpPr bwMode="auto">
            <a:xfrm>
              <a:off x="1800" y="2246"/>
              <a:ext cx="271" cy="153"/>
              <a:chOff x="5065" y="1931"/>
              <a:chExt cx="304" cy="204"/>
            </a:xfrm>
          </p:grpSpPr>
          <p:sp>
            <p:nvSpPr>
              <p:cNvPr id="32912" name="AutoShape 59"/>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2913" name="Line 60"/>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2914" name="Line 61"/>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2799" name="Object 62"/>
            <p:cNvGraphicFramePr>
              <a:graphicFrameLocks noChangeAspect="1"/>
            </p:cNvGraphicFramePr>
            <p:nvPr/>
          </p:nvGraphicFramePr>
          <p:xfrm>
            <a:off x="1459" y="2555"/>
            <a:ext cx="358" cy="240"/>
          </p:xfrm>
          <a:graphic>
            <a:graphicData uri="http://schemas.openxmlformats.org/presentationml/2006/ole">
              <p:oleObj spid="_x0000_s32799" name="公式" r:id="rId22" imgW="317087" imgH="215619" progId="Equation.3">
                <p:embed/>
              </p:oleObj>
            </a:graphicData>
          </a:graphic>
        </p:graphicFrame>
        <p:graphicFrame>
          <p:nvGraphicFramePr>
            <p:cNvPr id="32800" name="Object 63"/>
            <p:cNvGraphicFramePr>
              <a:graphicFrameLocks noChangeAspect="1"/>
            </p:cNvGraphicFramePr>
            <p:nvPr/>
          </p:nvGraphicFramePr>
          <p:xfrm>
            <a:off x="1212" y="1754"/>
            <a:ext cx="187" cy="190"/>
          </p:xfrm>
          <a:graphic>
            <a:graphicData uri="http://schemas.openxmlformats.org/presentationml/2006/ole">
              <p:oleObj spid="_x0000_s32800" name="公式" r:id="rId23" imgW="164885" imgH="164885" progId="Equation.3">
                <p:embed/>
              </p:oleObj>
            </a:graphicData>
          </a:graphic>
        </p:graphicFrame>
        <p:graphicFrame>
          <p:nvGraphicFramePr>
            <p:cNvPr id="32801" name="Object 64"/>
            <p:cNvGraphicFramePr>
              <a:graphicFrameLocks noChangeAspect="1"/>
            </p:cNvGraphicFramePr>
            <p:nvPr/>
          </p:nvGraphicFramePr>
          <p:xfrm>
            <a:off x="856" y="2117"/>
            <a:ext cx="144" cy="145"/>
          </p:xfrm>
          <a:graphic>
            <a:graphicData uri="http://schemas.openxmlformats.org/presentationml/2006/ole">
              <p:oleObj spid="_x0000_s32801" name="公式" r:id="rId24" imgW="139700" imgH="139700" progId="Equation.3">
                <p:embed/>
              </p:oleObj>
            </a:graphicData>
          </a:graphic>
        </p:graphicFrame>
        <p:graphicFrame>
          <p:nvGraphicFramePr>
            <p:cNvPr id="32802" name="Object 65"/>
            <p:cNvGraphicFramePr>
              <a:graphicFrameLocks noChangeAspect="1"/>
            </p:cNvGraphicFramePr>
            <p:nvPr/>
          </p:nvGraphicFramePr>
          <p:xfrm>
            <a:off x="848" y="2770"/>
            <a:ext cx="158" cy="89"/>
          </p:xfrm>
          <a:graphic>
            <a:graphicData uri="http://schemas.openxmlformats.org/presentationml/2006/ole">
              <p:oleObj spid="_x0000_s32802" name="公式" r:id="rId25" imgW="139518" imgH="76101" progId="Equation.3">
                <p:embed/>
              </p:oleObj>
            </a:graphicData>
          </a:graphic>
        </p:graphicFrame>
        <p:graphicFrame>
          <p:nvGraphicFramePr>
            <p:cNvPr id="32803" name="Object 66"/>
            <p:cNvGraphicFramePr>
              <a:graphicFrameLocks noChangeAspect="1"/>
            </p:cNvGraphicFramePr>
            <p:nvPr/>
          </p:nvGraphicFramePr>
          <p:xfrm>
            <a:off x="836" y="2389"/>
            <a:ext cx="171" cy="239"/>
          </p:xfrm>
          <a:graphic>
            <a:graphicData uri="http://schemas.openxmlformats.org/presentationml/2006/ole">
              <p:oleObj spid="_x0000_s32803" name="公式" r:id="rId26" imgW="152268" imgH="215713" progId="Equation.3">
                <p:embed/>
              </p:oleObj>
            </a:graphicData>
          </a:graphic>
        </p:graphicFrame>
        <p:graphicFrame>
          <p:nvGraphicFramePr>
            <p:cNvPr id="32804" name="Object 67"/>
            <p:cNvGraphicFramePr>
              <a:graphicFrameLocks noChangeAspect="1"/>
            </p:cNvGraphicFramePr>
            <p:nvPr/>
          </p:nvGraphicFramePr>
          <p:xfrm>
            <a:off x="2224" y="2778"/>
            <a:ext cx="173" cy="93"/>
          </p:xfrm>
          <a:graphic>
            <a:graphicData uri="http://schemas.openxmlformats.org/presentationml/2006/ole">
              <p:oleObj spid="_x0000_s32804" name="公式" r:id="rId27" imgW="139518" imgH="76101" progId="Equation.3">
                <p:embed/>
              </p:oleObj>
            </a:graphicData>
          </a:graphic>
        </p:graphicFrame>
        <p:graphicFrame>
          <p:nvGraphicFramePr>
            <p:cNvPr id="32805" name="Object 68"/>
            <p:cNvGraphicFramePr>
              <a:graphicFrameLocks noChangeAspect="1"/>
            </p:cNvGraphicFramePr>
            <p:nvPr/>
          </p:nvGraphicFramePr>
          <p:xfrm>
            <a:off x="2206" y="2389"/>
            <a:ext cx="213" cy="254"/>
          </p:xfrm>
          <a:graphic>
            <a:graphicData uri="http://schemas.openxmlformats.org/presentationml/2006/ole">
              <p:oleObj spid="_x0000_s32805" name="公式" r:id="rId28" imgW="190500" imgH="228600" progId="Equation.3">
                <p:embed/>
              </p:oleObj>
            </a:graphicData>
          </a:graphic>
        </p:graphicFrame>
        <p:sp>
          <p:nvSpPr>
            <p:cNvPr id="32901" name="AutoShape 69"/>
            <p:cNvSpPr>
              <a:spLocks noChangeArrowheads="1"/>
            </p:cNvSpPr>
            <p:nvPr/>
          </p:nvSpPr>
          <p:spPr bwMode="auto">
            <a:xfrm>
              <a:off x="1915" y="292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2902" name="AutoShape 70"/>
            <p:cNvSpPr>
              <a:spLocks noChangeArrowheads="1"/>
            </p:cNvSpPr>
            <p:nvPr/>
          </p:nvSpPr>
          <p:spPr bwMode="auto">
            <a:xfrm>
              <a:off x="1906" y="201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2903" name="Line 71"/>
            <p:cNvSpPr>
              <a:spLocks noChangeShapeType="1"/>
            </p:cNvSpPr>
            <p:nvPr/>
          </p:nvSpPr>
          <p:spPr bwMode="auto">
            <a:xfrm>
              <a:off x="1931" y="2033"/>
              <a:ext cx="0" cy="584"/>
            </a:xfrm>
            <a:prstGeom prst="line">
              <a:avLst/>
            </a:prstGeom>
            <a:noFill/>
            <a:ln w="12700">
              <a:solidFill>
                <a:schemeClr val="tx1"/>
              </a:solidFill>
              <a:round/>
              <a:headEnd/>
              <a:tailEnd/>
            </a:ln>
          </p:spPr>
          <p:txBody>
            <a:bodyPr/>
            <a:lstStyle/>
            <a:p>
              <a:endParaRPr lang="zh-CN" altLang="en-US"/>
            </a:p>
          </p:txBody>
        </p:sp>
        <p:sp>
          <p:nvSpPr>
            <p:cNvPr id="32904" name="Line 72"/>
            <p:cNvSpPr>
              <a:spLocks noChangeShapeType="1"/>
            </p:cNvSpPr>
            <p:nvPr/>
          </p:nvSpPr>
          <p:spPr bwMode="auto">
            <a:xfrm>
              <a:off x="1940" y="2719"/>
              <a:ext cx="0" cy="228"/>
            </a:xfrm>
            <a:prstGeom prst="line">
              <a:avLst/>
            </a:prstGeom>
            <a:noFill/>
            <a:ln w="12700">
              <a:solidFill>
                <a:schemeClr val="tx1"/>
              </a:solidFill>
              <a:round/>
              <a:headEnd/>
              <a:tailEnd/>
            </a:ln>
          </p:spPr>
          <p:txBody>
            <a:bodyPr/>
            <a:lstStyle/>
            <a:p>
              <a:endParaRPr lang="zh-CN" altLang="en-US"/>
            </a:p>
          </p:txBody>
        </p:sp>
        <p:graphicFrame>
          <p:nvGraphicFramePr>
            <p:cNvPr id="32806" name="Object 73"/>
            <p:cNvGraphicFramePr>
              <a:graphicFrameLocks noChangeAspect="1"/>
            </p:cNvGraphicFramePr>
            <p:nvPr/>
          </p:nvGraphicFramePr>
          <p:xfrm>
            <a:off x="1557" y="2224"/>
            <a:ext cx="173" cy="190"/>
          </p:xfrm>
          <a:graphic>
            <a:graphicData uri="http://schemas.openxmlformats.org/presentationml/2006/ole">
              <p:oleObj spid="_x0000_s32806" name="公式" r:id="rId29" imgW="152268" imgH="164957" progId="Equation.3">
                <p:embed/>
              </p:oleObj>
            </a:graphicData>
          </a:graphic>
        </p:graphicFrame>
        <p:sp>
          <p:nvSpPr>
            <p:cNvPr id="32905" name="Line 74"/>
            <p:cNvSpPr>
              <a:spLocks noChangeShapeType="1"/>
            </p:cNvSpPr>
            <p:nvPr/>
          </p:nvSpPr>
          <p:spPr bwMode="auto">
            <a:xfrm>
              <a:off x="1432" y="2033"/>
              <a:ext cx="838" cy="0"/>
            </a:xfrm>
            <a:prstGeom prst="line">
              <a:avLst/>
            </a:prstGeom>
            <a:noFill/>
            <a:ln w="12700">
              <a:solidFill>
                <a:schemeClr val="tx1"/>
              </a:solidFill>
              <a:round/>
              <a:headEnd/>
              <a:tailEnd/>
            </a:ln>
          </p:spPr>
          <p:txBody>
            <a:bodyPr/>
            <a:lstStyle/>
            <a:p>
              <a:endParaRPr lang="zh-CN" altLang="en-US"/>
            </a:p>
          </p:txBody>
        </p:sp>
        <p:sp>
          <p:nvSpPr>
            <p:cNvPr id="32906" name="Line 75"/>
            <p:cNvSpPr>
              <a:spLocks noChangeShapeType="1"/>
            </p:cNvSpPr>
            <p:nvPr/>
          </p:nvSpPr>
          <p:spPr bwMode="auto">
            <a:xfrm flipH="1">
              <a:off x="949" y="2033"/>
              <a:ext cx="204" cy="0"/>
            </a:xfrm>
            <a:prstGeom prst="line">
              <a:avLst/>
            </a:prstGeom>
            <a:noFill/>
            <a:ln w="12700">
              <a:solidFill>
                <a:schemeClr val="tx1"/>
              </a:solidFill>
              <a:round/>
              <a:headEnd/>
              <a:tailEnd/>
            </a:ln>
          </p:spPr>
          <p:txBody>
            <a:bodyPr/>
            <a:lstStyle/>
            <a:p>
              <a:endParaRPr lang="zh-CN" altLang="en-US"/>
            </a:p>
          </p:txBody>
        </p:sp>
        <p:sp>
          <p:nvSpPr>
            <p:cNvPr id="32907" name="Line 76"/>
            <p:cNvSpPr>
              <a:spLocks noChangeShapeType="1"/>
            </p:cNvSpPr>
            <p:nvPr/>
          </p:nvSpPr>
          <p:spPr bwMode="auto">
            <a:xfrm>
              <a:off x="925" y="2947"/>
              <a:ext cx="1371" cy="0"/>
            </a:xfrm>
            <a:prstGeom prst="line">
              <a:avLst/>
            </a:prstGeom>
            <a:noFill/>
            <a:ln w="12700">
              <a:solidFill>
                <a:schemeClr val="tx1"/>
              </a:solidFill>
              <a:round/>
              <a:headEnd/>
              <a:tailEnd/>
            </a:ln>
          </p:spPr>
          <p:txBody>
            <a:bodyPr/>
            <a:lstStyle/>
            <a:p>
              <a:endParaRPr lang="zh-CN" altLang="en-US"/>
            </a:p>
          </p:txBody>
        </p:sp>
        <p:sp>
          <p:nvSpPr>
            <p:cNvPr id="32908" name="AutoShape 77"/>
            <p:cNvSpPr>
              <a:spLocks noChangeArrowheads="1"/>
            </p:cNvSpPr>
            <p:nvPr/>
          </p:nvSpPr>
          <p:spPr bwMode="auto">
            <a:xfrm>
              <a:off x="2270"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09" name="AutoShape 78"/>
            <p:cNvSpPr>
              <a:spLocks noChangeArrowheads="1"/>
            </p:cNvSpPr>
            <p:nvPr/>
          </p:nvSpPr>
          <p:spPr bwMode="auto">
            <a:xfrm>
              <a:off x="2262"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10" name="AutoShape 79"/>
            <p:cNvSpPr>
              <a:spLocks noChangeArrowheads="1"/>
            </p:cNvSpPr>
            <p:nvPr/>
          </p:nvSpPr>
          <p:spPr bwMode="auto">
            <a:xfrm>
              <a:off x="899"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911" name="AutoShape 80"/>
            <p:cNvSpPr>
              <a:spLocks noChangeArrowheads="1"/>
            </p:cNvSpPr>
            <p:nvPr/>
          </p:nvSpPr>
          <p:spPr bwMode="auto">
            <a:xfrm>
              <a:off x="873"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2807" name="Object 81"/>
            <p:cNvGraphicFramePr>
              <a:graphicFrameLocks noChangeAspect="1"/>
            </p:cNvGraphicFramePr>
            <p:nvPr/>
          </p:nvGraphicFramePr>
          <p:xfrm>
            <a:off x="2220" y="2091"/>
            <a:ext cx="144" cy="145"/>
          </p:xfrm>
          <a:graphic>
            <a:graphicData uri="http://schemas.openxmlformats.org/presentationml/2006/ole">
              <p:oleObj spid="_x0000_s32807" name="公式" r:id="rId30" imgW="139700" imgH="139700" progId="Equation.3">
                <p:embed/>
              </p:oleObj>
            </a:graphicData>
          </a:graphic>
        </p:graphicFrame>
      </p:grpSp>
      <p:sp>
        <p:nvSpPr>
          <p:cNvPr id="207972" name="Line 100"/>
          <p:cNvSpPr>
            <a:spLocks noChangeShapeType="1"/>
          </p:cNvSpPr>
          <p:nvPr/>
        </p:nvSpPr>
        <p:spPr bwMode="auto">
          <a:xfrm>
            <a:off x="3603625" y="3590925"/>
            <a:ext cx="4275138" cy="0"/>
          </a:xfrm>
          <a:prstGeom prst="line">
            <a:avLst/>
          </a:prstGeom>
          <a:noFill/>
          <a:ln w="12700">
            <a:solidFill>
              <a:srgbClr val="339966"/>
            </a:solidFill>
            <a:prstDash val="lgDash"/>
            <a:round/>
            <a:headEnd/>
            <a:tailEnd/>
          </a:ln>
        </p:spPr>
        <p:txBody>
          <a:bodyPr/>
          <a:lstStyle/>
          <a:p>
            <a:endParaRPr lang="zh-CN" altLang="en-US"/>
          </a:p>
        </p:txBody>
      </p:sp>
      <p:grpSp>
        <p:nvGrpSpPr>
          <p:cNvPr id="9" name="Group 107"/>
          <p:cNvGrpSpPr>
            <a:grpSpLocks/>
          </p:cNvGrpSpPr>
          <p:nvPr/>
        </p:nvGrpSpPr>
        <p:grpSpPr bwMode="auto">
          <a:xfrm>
            <a:off x="3148013" y="2651125"/>
            <a:ext cx="5591175" cy="2095500"/>
            <a:chOff x="1983" y="1670"/>
            <a:chExt cx="3522" cy="1320"/>
          </a:xfrm>
        </p:grpSpPr>
        <p:sp>
          <p:nvSpPr>
            <p:cNvPr id="32889" name="Line 83"/>
            <p:cNvSpPr>
              <a:spLocks noChangeShapeType="1"/>
            </p:cNvSpPr>
            <p:nvPr/>
          </p:nvSpPr>
          <p:spPr bwMode="auto">
            <a:xfrm flipV="1">
              <a:off x="2275" y="1771"/>
              <a:ext cx="0" cy="1219"/>
            </a:xfrm>
            <a:prstGeom prst="line">
              <a:avLst/>
            </a:prstGeom>
            <a:noFill/>
            <a:ln w="12700">
              <a:solidFill>
                <a:schemeClr val="tx1"/>
              </a:solidFill>
              <a:round/>
              <a:headEnd/>
              <a:tailEnd type="triangle" w="med" len="med"/>
            </a:ln>
          </p:spPr>
          <p:txBody>
            <a:bodyPr/>
            <a:lstStyle/>
            <a:p>
              <a:endParaRPr lang="zh-CN" altLang="en-US"/>
            </a:p>
          </p:txBody>
        </p:sp>
        <p:sp>
          <p:nvSpPr>
            <p:cNvPr id="32890" name="Line 84"/>
            <p:cNvSpPr>
              <a:spLocks noChangeShapeType="1"/>
            </p:cNvSpPr>
            <p:nvPr/>
          </p:nvSpPr>
          <p:spPr bwMode="auto">
            <a:xfrm>
              <a:off x="2271" y="2486"/>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2791" name="Object 85"/>
            <p:cNvGraphicFramePr>
              <a:graphicFrameLocks noChangeAspect="1"/>
            </p:cNvGraphicFramePr>
            <p:nvPr/>
          </p:nvGraphicFramePr>
          <p:xfrm>
            <a:off x="2775" y="2559"/>
            <a:ext cx="203" cy="164"/>
          </p:xfrm>
          <a:graphic>
            <a:graphicData uri="http://schemas.openxmlformats.org/presentationml/2006/ole">
              <p:oleObj spid="_x0000_s32791" name="公式" r:id="rId31" imgW="152334" imgH="139639" progId="Equation.3">
                <p:embed/>
              </p:oleObj>
            </a:graphicData>
          </a:graphic>
        </p:graphicFrame>
        <p:sp>
          <p:nvSpPr>
            <p:cNvPr id="32891" name="Freeform 86"/>
            <p:cNvSpPr>
              <a:spLocks/>
            </p:cNvSpPr>
            <p:nvPr/>
          </p:nvSpPr>
          <p:spPr bwMode="auto">
            <a:xfrm>
              <a:off x="2276" y="2065"/>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2892" name="Freeform 87"/>
            <p:cNvSpPr>
              <a:spLocks/>
            </p:cNvSpPr>
            <p:nvPr/>
          </p:nvSpPr>
          <p:spPr bwMode="auto">
            <a:xfrm rot="10800000">
              <a:off x="2955"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2893" name="Freeform 88"/>
            <p:cNvSpPr>
              <a:spLocks/>
            </p:cNvSpPr>
            <p:nvPr/>
          </p:nvSpPr>
          <p:spPr bwMode="auto">
            <a:xfrm>
              <a:off x="3635" y="2065"/>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2792" name="Object 89"/>
            <p:cNvGraphicFramePr>
              <a:graphicFrameLocks noChangeAspect="1"/>
            </p:cNvGraphicFramePr>
            <p:nvPr/>
          </p:nvGraphicFramePr>
          <p:xfrm>
            <a:off x="3563" y="2509"/>
            <a:ext cx="304" cy="209"/>
          </p:xfrm>
          <a:graphic>
            <a:graphicData uri="http://schemas.openxmlformats.org/presentationml/2006/ole">
              <p:oleObj spid="_x0000_s32792" name="公式" r:id="rId32" imgW="228402" imgH="177646" progId="Equation.3">
                <p:embed/>
              </p:oleObj>
            </a:graphicData>
          </a:graphic>
        </p:graphicFrame>
        <p:sp>
          <p:nvSpPr>
            <p:cNvPr id="32894" name="Freeform 90"/>
            <p:cNvSpPr>
              <a:spLocks/>
            </p:cNvSpPr>
            <p:nvPr/>
          </p:nvSpPr>
          <p:spPr bwMode="auto">
            <a:xfrm rot="10800000">
              <a:off x="4311"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2793" name="Object 91"/>
            <p:cNvGraphicFramePr>
              <a:graphicFrameLocks noChangeAspect="1"/>
            </p:cNvGraphicFramePr>
            <p:nvPr/>
          </p:nvGraphicFramePr>
          <p:xfrm>
            <a:off x="2085" y="2504"/>
            <a:ext cx="220" cy="208"/>
          </p:xfrm>
          <a:graphic>
            <a:graphicData uri="http://schemas.openxmlformats.org/presentationml/2006/ole">
              <p:oleObj spid="_x0000_s32793" name="公式" r:id="rId33" imgW="164814" imgH="177492" progId="Equation.3">
                <p:embed/>
              </p:oleObj>
            </a:graphicData>
          </a:graphic>
        </p:graphicFrame>
        <p:graphicFrame>
          <p:nvGraphicFramePr>
            <p:cNvPr id="32794" name="Object 92"/>
            <p:cNvGraphicFramePr>
              <a:graphicFrameLocks noChangeAspect="1"/>
            </p:cNvGraphicFramePr>
            <p:nvPr/>
          </p:nvGraphicFramePr>
          <p:xfrm>
            <a:off x="2033" y="1670"/>
            <a:ext cx="254" cy="269"/>
          </p:xfrm>
          <a:graphic>
            <a:graphicData uri="http://schemas.openxmlformats.org/presentationml/2006/ole">
              <p:oleObj spid="_x0000_s32794" name="公式" r:id="rId34" imgW="190500" imgH="228600" progId="Equation.3">
                <p:embed/>
              </p:oleObj>
            </a:graphicData>
          </a:graphic>
        </p:graphicFrame>
        <p:graphicFrame>
          <p:nvGraphicFramePr>
            <p:cNvPr id="32795" name="Object 93"/>
            <p:cNvGraphicFramePr>
              <a:graphicFrameLocks noChangeAspect="1"/>
            </p:cNvGraphicFramePr>
            <p:nvPr/>
          </p:nvGraphicFramePr>
          <p:xfrm>
            <a:off x="4109" y="2509"/>
            <a:ext cx="304" cy="209"/>
          </p:xfrm>
          <a:graphic>
            <a:graphicData uri="http://schemas.openxmlformats.org/presentationml/2006/ole">
              <p:oleObj spid="_x0000_s32795" name="公式" r:id="rId35" imgW="228402" imgH="177646" progId="Equation.3">
                <p:embed/>
              </p:oleObj>
            </a:graphicData>
          </a:graphic>
        </p:graphicFrame>
        <p:graphicFrame>
          <p:nvGraphicFramePr>
            <p:cNvPr id="32796" name="Object 94"/>
            <p:cNvGraphicFramePr>
              <a:graphicFrameLocks noChangeAspect="1"/>
            </p:cNvGraphicFramePr>
            <p:nvPr/>
          </p:nvGraphicFramePr>
          <p:xfrm>
            <a:off x="4922" y="2503"/>
            <a:ext cx="304" cy="209"/>
          </p:xfrm>
          <a:graphic>
            <a:graphicData uri="http://schemas.openxmlformats.org/presentationml/2006/ole">
              <p:oleObj spid="_x0000_s32796" name="公式" r:id="rId36" imgW="228402" imgH="177646" progId="Equation.3">
                <p:embed/>
              </p:oleObj>
            </a:graphicData>
          </a:graphic>
        </p:graphicFrame>
        <p:graphicFrame>
          <p:nvGraphicFramePr>
            <p:cNvPr id="32797" name="Object 95"/>
            <p:cNvGraphicFramePr>
              <a:graphicFrameLocks noChangeAspect="1"/>
            </p:cNvGraphicFramePr>
            <p:nvPr/>
          </p:nvGraphicFramePr>
          <p:xfrm>
            <a:off x="5234" y="2509"/>
            <a:ext cx="271" cy="194"/>
          </p:xfrm>
          <a:graphic>
            <a:graphicData uri="http://schemas.openxmlformats.org/presentationml/2006/ole">
              <p:oleObj spid="_x0000_s32797" name="公式" r:id="rId37" imgW="203024" imgH="164957" progId="Equation.3">
                <p:embed/>
              </p:oleObj>
            </a:graphicData>
          </a:graphic>
        </p:graphicFrame>
        <p:sp>
          <p:nvSpPr>
            <p:cNvPr id="32895" name="Line 96"/>
            <p:cNvSpPr>
              <a:spLocks noChangeShapeType="1"/>
            </p:cNvSpPr>
            <p:nvPr/>
          </p:nvSpPr>
          <p:spPr bwMode="auto">
            <a:xfrm>
              <a:off x="2270" y="2051"/>
              <a:ext cx="77" cy="0"/>
            </a:xfrm>
            <a:prstGeom prst="line">
              <a:avLst/>
            </a:prstGeom>
            <a:noFill/>
            <a:ln w="25400">
              <a:solidFill>
                <a:schemeClr val="tx1"/>
              </a:solidFill>
              <a:round/>
              <a:headEnd/>
              <a:tailEnd/>
            </a:ln>
          </p:spPr>
          <p:txBody>
            <a:bodyPr/>
            <a:lstStyle/>
            <a:p>
              <a:endParaRPr lang="zh-CN" altLang="en-US"/>
            </a:p>
          </p:txBody>
        </p:sp>
        <p:sp>
          <p:nvSpPr>
            <p:cNvPr id="32896" name="Line 97"/>
            <p:cNvSpPr>
              <a:spLocks noChangeShapeType="1"/>
            </p:cNvSpPr>
            <p:nvPr/>
          </p:nvSpPr>
          <p:spPr bwMode="auto">
            <a:xfrm>
              <a:off x="2347" y="2051"/>
              <a:ext cx="1701"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32798" name="Object 98"/>
            <p:cNvGraphicFramePr>
              <a:graphicFrameLocks noChangeAspect="1"/>
            </p:cNvGraphicFramePr>
            <p:nvPr/>
          </p:nvGraphicFramePr>
          <p:xfrm>
            <a:off x="1983" y="1949"/>
            <a:ext cx="322" cy="209"/>
          </p:xfrm>
          <a:graphic>
            <a:graphicData uri="http://schemas.openxmlformats.org/presentationml/2006/ole">
              <p:oleObj spid="_x0000_s32798" name="公式" r:id="rId38" imgW="241091" imgH="177646" progId="Equation.3">
                <p:embed/>
              </p:oleObj>
            </a:graphicData>
          </a:graphic>
        </p:graphicFrame>
        <p:sp>
          <p:nvSpPr>
            <p:cNvPr id="32897" name="Line 101"/>
            <p:cNvSpPr>
              <a:spLocks noChangeShapeType="1"/>
            </p:cNvSpPr>
            <p:nvPr/>
          </p:nvSpPr>
          <p:spPr bwMode="auto">
            <a:xfrm>
              <a:off x="2270" y="2256"/>
              <a:ext cx="77" cy="0"/>
            </a:xfrm>
            <a:prstGeom prst="line">
              <a:avLst/>
            </a:prstGeom>
            <a:noFill/>
            <a:ln w="25400">
              <a:solidFill>
                <a:schemeClr val="tx1"/>
              </a:solidFill>
              <a:round/>
              <a:headEnd/>
              <a:tailEnd/>
            </a:ln>
          </p:spPr>
          <p:txBody>
            <a:bodyPr/>
            <a:lstStyle/>
            <a:p>
              <a:endParaRPr lang="zh-CN" altLang="en-US"/>
            </a:p>
          </p:txBody>
        </p:sp>
      </p:grpSp>
      <p:graphicFrame>
        <p:nvGraphicFramePr>
          <p:cNvPr id="207974" name="Object 102"/>
          <p:cNvGraphicFramePr>
            <a:graphicFrameLocks noChangeAspect="1"/>
          </p:cNvGraphicFramePr>
          <p:nvPr/>
        </p:nvGraphicFramePr>
        <p:xfrm>
          <a:off x="3148013" y="3419475"/>
          <a:ext cx="511175" cy="331788"/>
        </p:xfrm>
        <a:graphic>
          <a:graphicData uri="http://schemas.openxmlformats.org/presentationml/2006/ole">
            <p:oleObj spid="_x0000_s32771" name="公式" r:id="rId39" imgW="241091" imgH="177646" progId="Equation.3">
              <p:embed/>
            </p:oleObj>
          </a:graphicData>
        </a:graphic>
      </p:graphicFrame>
      <p:sp>
        <p:nvSpPr>
          <p:cNvPr id="207975" name="Freeform 103"/>
          <p:cNvSpPr>
            <a:spLocks/>
          </p:cNvSpPr>
          <p:nvPr/>
        </p:nvSpPr>
        <p:spPr bwMode="auto">
          <a:xfrm rot="10800000">
            <a:off x="4692650" y="3940175"/>
            <a:ext cx="1077913" cy="668338"/>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3366FF"/>
            </a:solidFill>
            <a:round/>
            <a:headEnd/>
            <a:tailEnd/>
          </a:ln>
        </p:spPr>
        <p:txBody>
          <a:bodyPr/>
          <a:lstStyle/>
          <a:p>
            <a:endParaRPr lang="zh-CN" altLang="en-US"/>
          </a:p>
        </p:txBody>
      </p:sp>
      <p:grpSp>
        <p:nvGrpSpPr>
          <p:cNvPr id="10" name="Group 108"/>
          <p:cNvGrpSpPr>
            <a:grpSpLocks/>
          </p:cNvGrpSpPr>
          <p:nvPr/>
        </p:nvGrpSpPr>
        <p:grpSpPr bwMode="auto">
          <a:xfrm>
            <a:off x="3603625" y="3590925"/>
            <a:ext cx="1112838" cy="361950"/>
            <a:chOff x="2270" y="2262"/>
            <a:chExt cx="701" cy="228"/>
          </a:xfrm>
        </p:grpSpPr>
        <p:sp>
          <p:nvSpPr>
            <p:cNvPr id="32886" name="Line 104"/>
            <p:cNvSpPr>
              <a:spLocks noChangeShapeType="1"/>
            </p:cNvSpPr>
            <p:nvPr/>
          </p:nvSpPr>
          <p:spPr bwMode="auto">
            <a:xfrm>
              <a:off x="2397" y="2262"/>
              <a:ext cx="432" cy="0"/>
            </a:xfrm>
            <a:prstGeom prst="line">
              <a:avLst/>
            </a:prstGeom>
            <a:noFill/>
            <a:ln w="38100">
              <a:solidFill>
                <a:srgbClr val="3366FF"/>
              </a:solidFill>
              <a:round/>
              <a:headEnd/>
              <a:tailEnd/>
            </a:ln>
          </p:spPr>
          <p:txBody>
            <a:bodyPr/>
            <a:lstStyle/>
            <a:p>
              <a:endParaRPr lang="zh-CN" altLang="en-US"/>
            </a:p>
          </p:txBody>
        </p:sp>
        <p:sp>
          <p:nvSpPr>
            <p:cNvPr id="32887" name="Freeform 105"/>
            <p:cNvSpPr>
              <a:spLocks/>
            </p:cNvSpPr>
            <p:nvPr/>
          </p:nvSpPr>
          <p:spPr bwMode="auto">
            <a:xfrm>
              <a:off x="2270" y="2262"/>
              <a:ext cx="127" cy="228"/>
            </a:xfrm>
            <a:custGeom>
              <a:avLst/>
              <a:gdLst>
                <a:gd name="T0" fmla="*/ 0 w 127"/>
                <a:gd name="T1" fmla="*/ 228 h 228"/>
                <a:gd name="T2" fmla="*/ 127 w 127"/>
                <a:gd name="T3" fmla="*/ 0 h 228"/>
                <a:gd name="T4" fmla="*/ 0 60000 65536"/>
                <a:gd name="T5" fmla="*/ 0 60000 65536"/>
                <a:gd name="T6" fmla="*/ 0 w 127"/>
                <a:gd name="T7" fmla="*/ 0 h 228"/>
                <a:gd name="T8" fmla="*/ 127 w 127"/>
                <a:gd name="T9" fmla="*/ 228 h 228"/>
              </a:gdLst>
              <a:ahLst/>
              <a:cxnLst>
                <a:cxn ang="T4">
                  <a:pos x="T0" y="T1"/>
                </a:cxn>
                <a:cxn ang="T5">
                  <a:pos x="T2" y="T3"/>
                </a:cxn>
              </a:cxnLst>
              <a:rect l="T6" t="T7" r="T8" b="T9"/>
              <a:pathLst>
                <a:path w="127" h="228">
                  <a:moveTo>
                    <a:pt x="0" y="228"/>
                  </a:moveTo>
                  <a:cubicBezTo>
                    <a:pt x="0" y="228"/>
                    <a:pt x="63" y="114"/>
                    <a:pt x="127" y="0"/>
                  </a:cubicBezTo>
                </a:path>
              </a:pathLst>
            </a:custGeom>
            <a:noFill/>
            <a:ln w="38100">
              <a:solidFill>
                <a:srgbClr val="3366FF"/>
              </a:solidFill>
              <a:round/>
              <a:headEnd/>
              <a:tailEnd/>
            </a:ln>
          </p:spPr>
          <p:txBody>
            <a:bodyPr/>
            <a:lstStyle/>
            <a:p>
              <a:endParaRPr lang="zh-CN" altLang="en-US"/>
            </a:p>
          </p:txBody>
        </p:sp>
        <p:sp>
          <p:nvSpPr>
            <p:cNvPr id="32888" name="Freeform 106"/>
            <p:cNvSpPr>
              <a:spLocks/>
            </p:cNvSpPr>
            <p:nvPr/>
          </p:nvSpPr>
          <p:spPr bwMode="auto">
            <a:xfrm>
              <a:off x="2829" y="2262"/>
              <a:ext cx="142" cy="228"/>
            </a:xfrm>
            <a:custGeom>
              <a:avLst/>
              <a:gdLst>
                <a:gd name="T0" fmla="*/ 0 w 127"/>
                <a:gd name="T1" fmla="*/ 0 h 203"/>
                <a:gd name="T2" fmla="*/ 607 w 127"/>
                <a:gd name="T3" fmla="*/ 1032 h 203"/>
                <a:gd name="T4" fmla="*/ 0 60000 65536"/>
                <a:gd name="T5" fmla="*/ 0 60000 65536"/>
                <a:gd name="T6" fmla="*/ 0 w 127"/>
                <a:gd name="T7" fmla="*/ 0 h 203"/>
                <a:gd name="T8" fmla="*/ 127 w 127"/>
                <a:gd name="T9" fmla="*/ 203 h 203"/>
              </a:gdLst>
              <a:ahLst/>
              <a:cxnLst>
                <a:cxn ang="T4">
                  <a:pos x="T0" y="T1"/>
                </a:cxn>
                <a:cxn ang="T5">
                  <a:pos x="T2" y="T3"/>
                </a:cxn>
              </a:cxnLst>
              <a:rect l="T6" t="T7" r="T8" b="T9"/>
              <a:pathLst>
                <a:path w="127" h="203">
                  <a:moveTo>
                    <a:pt x="0" y="0"/>
                  </a:moveTo>
                  <a:cubicBezTo>
                    <a:pt x="0" y="0"/>
                    <a:pt x="63" y="101"/>
                    <a:pt x="127" y="203"/>
                  </a:cubicBezTo>
                </a:path>
              </a:pathLst>
            </a:custGeom>
            <a:noFill/>
            <a:ln w="38100">
              <a:solidFill>
                <a:srgbClr val="3366FF"/>
              </a:solidFill>
              <a:round/>
              <a:headEnd/>
              <a:tailEnd/>
            </a:ln>
          </p:spPr>
          <p:txBody>
            <a:bodyPr/>
            <a:lstStyle/>
            <a:p>
              <a:endParaRPr lang="zh-CN" altLang="en-US"/>
            </a:p>
          </p:txBody>
        </p:sp>
      </p:grpSp>
      <p:grpSp>
        <p:nvGrpSpPr>
          <p:cNvPr id="11" name="Group 109"/>
          <p:cNvGrpSpPr>
            <a:grpSpLocks/>
          </p:cNvGrpSpPr>
          <p:nvPr/>
        </p:nvGrpSpPr>
        <p:grpSpPr bwMode="auto">
          <a:xfrm>
            <a:off x="5757863" y="3590925"/>
            <a:ext cx="1112837" cy="361950"/>
            <a:chOff x="2270" y="2262"/>
            <a:chExt cx="701" cy="228"/>
          </a:xfrm>
        </p:grpSpPr>
        <p:sp>
          <p:nvSpPr>
            <p:cNvPr id="32883" name="Line 110"/>
            <p:cNvSpPr>
              <a:spLocks noChangeShapeType="1"/>
            </p:cNvSpPr>
            <p:nvPr/>
          </p:nvSpPr>
          <p:spPr bwMode="auto">
            <a:xfrm>
              <a:off x="2397" y="2262"/>
              <a:ext cx="432" cy="0"/>
            </a:xfrm>
            <a:prstGeom prst="line">
              <a:avLst/>
            </a:prstGeom>
            <a:noFill/>
            <a:ln w="38100">
              <a:solidFill>
                <a:srgbClr val="3366FF"/>
              </a:solidFill>
              <a:round/>
              <a:headEnd/>
              <a:tailEnd/>
            </a:ln>
          </p:spPr>
          <p:txBody>
            <a:bodyPr/>
            <a:lstStyle/>
            <a:p>
              <a:endParaRPr lang="zh-CN" altLang="en-US"/>
            </a:p>
          </p:txBody>
        </p:sp>
        <p:sp>
          <p:nvSpPr>
            <p:cNvPr id="32884" name="Freeform 111"/>
            <p:cNvSpPr>
              <a:spLocks/>
            </p:cNvSpPr>
            <p:nvPr/>
          </p:nvSpPr>
          <p:spPr bwMode="auto">
            <a:xfrm>
              <a:off x="2270" y="2262"/>
              <a:ext cx="127" cy="228"/>
            </a:xfrm>
            <a:custGeom>
              <a:avLst/>
              <a:gdLst>
                <a:gd name="T0" fmla="*/ 0 w 127"/>
                <a:gd name="T1" fmla="*/ 228 h 228"/>
                <a:gd name="T2" fmla="*/ 127 w 127"/>
                <a:gd name="T3" fmla="*/ 0 h 228"/>
                <a:gd name="T4" fmla="*/ 0 60000 65536"/>
                <a:gd name="T5" fmla="*/ 0 60000 65536"/>
                <a:gd name="T6" fmla="*/ 0 w 127"/>
                <a:gd name="T7" fmla="*/ 0 h 228"/>
                <a:gd name="T8" fmla="*/ 127 w 127"/>
                <a:gd name="T9" fmla="*/ 228 h 228"/>
              </a:gdLst>
              <a:ahLst/>
              <a:cxnLst>
                <a:cxn ang="T4">
                  <a:pos x="T0" y="T1"/>
                </a:cxn>
                <a:cxn ang="T5">
                  <a:pos x="T2" y="T3"/>
                </a:cxn>
              </a:cxnLst>
              <a:rect l="T6" t="T7" r="T8" b="T9"/>
              <a:pathLst>
                <a:path w="127" h="228">
                  <a:moveTo>
                    <a:pt x="0" y="228"/>
                  </a:moveTo>
                  <a:cubicBezTo>
                    <a:pt x="0" y="228"/>
                    <a:pt x="63" y="114"/>
                    <a:pt x="127" y="0"/>
                  </a:cubicBezTo>
                </a:path>
              </a:pathLst>
            </a:custGeom>
            <a:noFill/>
            <a:ln w="38100">
              <a:solidFill>
                <a:srgbClr val="3366FF"/>
              </a:solidFill>
              <a:round/>
              <a:headEnd/>
              <a:tailEnd/>
            </a:ln>
          </p:spPr>
          <p:txBody>
            <a:bodyPr/>
            <a:lstStyle/>
            <a:p>
              <a:endParaRPr lang="zh-CN" altLang="en-US"/>
            </a:p>
          </p:txBody>
        </p:sp>
        <p:sp>
          <p:nvSpPr>
            <p:cNvPr id="32885" name="Freeform 112"/>
            <p:cNvSpPr>
              <a:spLocks/>
            </p:cNvSpPr>
            <p:nvPr/>
          </p:nvSpPr>
          <p:spPr bwMode="auto">
            <a:xfrm>
              <a:off x="2829" y="2262"/>
              <a:ext cx="142" cy="228"/>
            </a:xfrm>
            <a:custGeom>
              <a:avLst/>
              <a:gdLst>
                <a:gd name="T0" fmla="*/ 0 w 127"/>
                <a:gd name="T1" fmla="*/ 0 h 203"/>
                <a:gd name="T2" fmla="*/ 607 w 127"/>
                <a:gd name="T3" fmla="*/ 1032 h 203"/>
                <a:gd name="T4" fmla="*/ 0 60000 65536"/>
                <a:gd name="T5" fmla="*/ 0 60000 65536"/>
                <a:gd name="T6" fmla="*/ 0 w 127"/>
                <a:gd name="T7" fmla="*/ 0 h 203"/>
                <a:gd name="T8" fmla="*/ 127 w 127"/>
                <a:gd name="T9" fmla="*/ 203 h 203"/>
              </a:gdLst>
              <a:ahLst/>
              <a:cxnLst>
                <a:cxn ang="T4">
                  <a:pos x="T0" y="T1"/>
                </a:cxn>
                <a:cxn ang="T5">
                  <a:pos x="T2" y="T3"/>
                </a:cxn>
              </a:cxnLst>
              <a:rect l="T6" t="T7" r="T8" b="T9"/>
              <a:pathLst>
                <a:path w="127" h="203">
                  <a:moveTo>
                    <a:pt x="0" y="0"/>
                  </a:moveTo>
                  <a:cubicBezTo>
                    <a:pt x="0" y="0"/>
                    <a:pt x="63" y="101"/>
                    <a:pt x="127" y="203"/>
                  </a:cubicBezTo>
                </a:path>
              </a:pathLst>
            </a:custGeom>
            <a:noFill/>
            <a:ln w="38100">
              <a:solidFill>
                <a:srgbClr val="3366FF"/>
              </a:solidFill>
              <a:round/>
              <a:headEnd/>
              <a:tailEnd/>
            </a:ln>
          </p:spPr>
          <p:txBody>
            <a:bodyPr/>
            <a:lstStyle/>
            <a:p>
              <a:endParaRPr lang="zh-CN" altLang="en-US"/>
            </a:p>
          </p:txBody>
        </p:sp>
      </p:grpSp>
      <p:sp>
        <p:nvSpPr>
          <p:cNvPr id="207985" name="Freeform 113"/>
          <p:cNvSpPr>
            <a:spLocks/>
          </p:cNvSpPr>
          <p:nvPr/>
        </p:nvSpPr>
        <p:spPr bwMode="auto">
          <a:xfrm rot="10800000">
            <a:off x="6854825" y="3952875"/>
            <a:ext cx="1077913" cy="668338"/>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3366FF"/>
            </a:solidFill>
            <a:round/>
            <a:headEnd/>
            <a:tailEnd/>
          </a:ln>
        </p:spPr>
        <p:txBody>
          <a:bodyPr/>
          <a:lstStyle/>
          <a:p>
            <a:endParaRPr lang="zh-CN" altLang="en-US"/>
          </a:p>
        </p:txBody>
      </p:sp>
      <p:grpSp>
        <p:nvGrpSpPr>
          <p:cNvPr id="12" name="Group 114"/>
          <p:cNvGrpSpPr>
            <a:grpSpLocks/>
          </p:cNvGrpSpPr>
          <p:nvPr/>
        </p:nvGrpSpPr>
        <p:grpSpPr bwMode="auto">
          <a:xfrm>
            <a:off x="307975" y="4397375"/>
            <a:ext cx="2513013" cy="1943100"/>
            <a:chOff x="1729" y="2841"/>
            <a:chExt cx="1583" cy="1224"/>
          </a:xfrm>
        </p:grpSpPr>
        <p:sp>
          <p:nvSpPr>
            <p:cNvPr id="32860" name="Rectangle 115"/>
            <p:cNvSpPr>
              <a:spLocks noChangeArrowheads="1"/>
            </p:cNvSpPr>
            <p:nvPr/>
          </p:nvSpPr>
          <p:spPr bwMode="auto">
            <a:xfrm rot="5400000">
              <a:off x="2137" y="2987"/>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2861" name="Group 116"/>
            <p:cNvGrpSpPr>
              <a:grpSpLocks/>
            </p:cNvGrpSpPr>
            <p:nvPr/>
          </p:nvGrpSpPr>
          <p:grpSpPr bwMode="auto">
            <a:xfrm>
              <a:off x="2682" y="3785"/>
              <a:ext cx="304" cy="102"/>
              <a:chOff x="112" y="3074"/>
              <a:chExt cx="304" cy="102"/>
            </a:xfrm>
          </p:grpSpPr>
          <p:sp>
            <p:nvSpPr>
              <p:cNvPr id="32881" name="Line 117"/>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2882" name="Line 118"/>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2862" name="Group 119"/>
            <p:cNvGrpSpPr>
              <a:grpSpLocks/>
            </p:cNvGrpSpPr>
            <p:nvPr/>
          </p:nvGrpSpPr>
          <p:grpSpPr bwMode="auto">
            <a:xfrm>
              <a:off x="2684" y="3226"/>
              <a:ext cx="271" cy="153"/>
              <a:chOff x="5065" y="1931"/>
              <a:chExt cx="304" cy="204"/>
            </a:xfrm>
          </p:grpSpPr>
          <p:sp>
            <p:nvSpPr>
              <p:cNvPr id="32878" name="AutoShape 120"/>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2879" name="Line 121"/>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2880" name="Line 122"/>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2781" name="Object 123"/>
            <p:cNvGraphicFramePr>
              <a:graphicFrameLocks noChangeAspect="1"/>
            </p:cNvGraphicFramePr>
            <p:nvPr/>
          </p:nvGraphicFramePr>
          <p:xfrm>
            <a:off x="2352" y="3698"/>
            <a:ext cx="358" cy="240"/>
          </p:xfrm>
          <a:graphic>
            <a:graphicData uri="http://schemas.openxmlformats.org/presentationml/2006/ole">
              <p:oleObj spid="_x0000_s32781" name="公式" r:id="rId40" imgW="317087" imgH="215619" progId="Equation.3">
                <p:embed/>
              </p:oleObj>
            </a:graphicData>
          </a:graphic>
        </p:graphicFrame>
        <p:graphicFrame>
          <p:nvGraphicFramePr>
            <p:cNvPr id="32782" name="Object 124"/>
            <p:cNvGraphicFramePr>
              <a:graphicFrameLocks noChangeAspect="1"/>
            </p:cNvGraphicFramePr>
            <p:nvPr/>
          </p:nvGraphicFramePr>
          <p:xfrm>
            <a:off x="2105" y="2841"/>
            <a:ext cx="187" cy="190"/>
          </p:xfrm>
          <a:graphic>
            <a:graphicData uri="http://schemas.openxmlformats.org/presentationml/2006/ole">
              <p:oleObj spid="_x0000_s32782" name="公式" r:id="rId41" imgW="164885" imgH="164885" progId="Equation.3">
                <p:embed/>
              </p:oleObj>
            </a:graphicData>
          </a:graphic>
        </p:graphicFrame>
        <p:graphicFrame>
          <p:nvGraphicFramePr>
            <p:cNvPr id="32783" name="Object 125"/>
            <p:cNvGraphicFramePr>
              <a:graphicFrameLocks noChangeAspect="1"/>
            </p:cNvGraphicFramePr>
            <p:nvPr/>
          </p:nvGraphicFramePr>
          <p:xfrm>
            <a:off x="1749" y="3204"/>
            <a:ext cx="144" cy="145"/>
          </p:xfrm>
          <a:graphic>
            <a:graphicData uri="http://schemas.openxmlformats.org/presentationml/2006/ole">
              <p:oleObj spid="_x0000_s32783" name="公式" r:id="rId42" imgW="139700" imgH="139700" progId="Equation.3">
                <p:embed/>
              </p:oleObj>
            </a:graphicData>
          </a:graphic>
        </p:graphicFrame>
        <p:graphicFrame>
          <p:nvGraphicFramePr>
            <p:cNvPr id="32784" name="Object 126"/>
            <p:cNvGraphicFramePr>
              <a:graphicFrameLocks noChangeAspect="1"/>
            </p:cNvGraphicFramePr>
            <p:nvPr/>
          </p:nvGraphicFramePr>
          <p:xfrm>
            <a:off x="1741" y="3857"/>
            <a:ext cx="158" cy="89"/>
          </p:xfrm>
          <a:graphic>
            <a:graphicData uri="http://schemas.openxmlformats.org/presentationml/2006/ole">
              <p:oleObj spid="_x0000_s32784" name="公式" r:id="rId43" imgW="139518" imgH="76101" progId="Equation.3">
                <p:embed/>
              </p:oleObj>
            </a:graphicData>
          </a:graphic>
        </p:graphicFrame>
        <p:graphicFrame>
          <p:nvGraphicFramePr>
            <p:cNvPr id="32785" name="Object 127"/>
            <p:cNvGraphicFramePr>
              <a:graphicFrameLocks noChangeAspect="1"/>
            </p:cNvGraphicFramePr>
            <p:nvPr/>
          </p:nvGraphicFramePr>
          <p:xfrm>
            <a:off x="1729" y="3476"/>
            <a:ext cx="171" cy="239"/>
          </p:xfrm>
          <a:graphic>
            <a:graphicData uri="http://schemas.openxmlformats.org/presentationml/2006/ole">
              <p:oleObj spid="_x0000_s32785" name="公式" r:id="rId44" imgW="152268" imgH="215713" progId="Equation.3">
                <p:embed/>
              </p:oleObj>
            </a:graphicData>
          </a:graphic>
        </p:graphicFrame>
        <p:graphicFrame>
          <p:nvGraphicFramePr>
            <p:cNvPr id="32786" name="Object 128"/>
            <p:cNvGraphicFramePr>
              <a:graphicFrameLocks noChangeAspect="1"/>
            </p:cNvGraphicFramePr>
            <p:nvPr/>
          </p:nvGraphicFramePr>
          <p:xfrm>
            <a:off x="3117" y="3865"/>
            <a:ext cx="173" cy="93"/>
          </p:xfrm>
          <a:graphic>
            <a:graphicData uri="http://schemas.openxmlformats.org/presentationml/2006/ole">
              <p:oleObj spid="_x0000_s32786" name="公式" r:id="rId45" imgW="139518" imgH="76101" progId="Equation.3">
                <p:embed/>
              </p:oleObj>
            </a:graphicData>
          </a:graphic>
        </p:graphicFrame>
        <p:graphicFrame>
          <p:nvGraphicFramePr>
            <p:cNvPr id="32787" name="Object 129"/>
            <p:cNvGraphicFramePr>
              <a:graphicFrameLocks noChangeAspect="1"/>
            </p:cNvGraphicFramePr>
            <p:nvPr/>
          </p:nvGraphicFramePr>
          <p:xfrm>
            <a:off x="3099" y="3476"/>
            <a:ext cx="213" cy="254"/>
          </p:xfrm>
          <a:graphic>
            <a:graphicData uri="http://schemas.openxmlformats.org/presentationml/2006/ole">
              <p:oleObj spid="_x0000_s32787" name="公式" r:id="rId46" imgW="190500" imgH="228600" progId="Equation.3">
                <p:embed/>
              </p:oleObj>
            </a:graphicData>
          </a:graphic>
        </p:graphicFrame>
        <p:sp>
          <p:nvSpPr>
            <p:cNvPr id="32863" name="AutoShape 130"/>
            <p:cNvSpPr>
              <a:spLocks noChangeArrowheads="1"/>
            </p:cNvSpPr>
            <p:nvPr/>
          </p:nvSpPr>
          <p:spPr bwMode="auto">
            <a:xfrm>
              <a:off x="2808" y="4009"/>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2864" name="AutoShape 131"/>
            <p:cNvSpPr>
              <a:spLocks noChangeArrowheads="1"/>
            </p:cNvSpPr>
            <p:nvPr/>
          </p:nvSpPr>
          <p:spPr bwMode="auto">
            <a:xfrm>
              <a:off x="2799" y="3097"/>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graphicFrame>
          <p:nvGraphicFramePr>
            <p:cNvPr id="32788" name="Object 132"/>
            <p:cNvGraphicFramePr>
              <a:graphicFrameLocks noChangeAspect="1"/>
            </p:cNvGraphicFramePr>
            <p:nvPr/>
          </p:nvGraphicFramePr>
          <p:xfrm>
            <a:off x="2471" y="3176"/>
            <a:ext cx="172" cy="190"/>
          </p:xfrm>
          <a:graphic>
            <a:graphicData uri="http://schemas.openxmlformats.org/presentationml/2006/ole">
              <p:oleObj spid="_x0000_s32788" name="公式" r:id="rId47" imgW="152268" imgH="164957" progId="Equation.3">
                <p:embed/>
              </p:oleObj>
            </a:graphicData>
          </a:graphic>
        </p:graphicFrame>
        <p:sp>
          <p:nvSpPr>
            <p:cNvPr id="32865" name="Line 133"/>
            <p:cNvSpPr>
              <a:spLocks noChangeShapeType="1"/>
            </p:cNvSpPr>
            <p:nvPr/>
          </p:nvSpPr>
          <p:spPr bwMode="auto">
            <a:xfrm>
              <a:off x="2325" y="3120"/>
              <a:ext cx="838" cy="0"/>
            </a:xfrm>
            <a:prstGeom prst="line">
              <a:avLst/>
            </a:prstGeom>
            <a:noFill/>
            <a:ln w="12700">
              <a:solidFill>
                <a:schemeClr val="tx1"/>
              </a:solidFill>
              <a:round/>
              <a:headEnd/>
              <a:tailEnd/>
            </a:ln>
          </p:spPr>
          <p:txBody>
            <a:bodyPr/>
            <a:lstStyle/>
            <a:p>
              <a:endParaRPr lang="zh-CN" altLang="en-US"/>
            </a:p>
          </p:txBody>
        </p:sp>
        <p:sp>
          <p:nvSpPr>
            <p:cNvPr id="32866" name="Line 134"/>
            <p:cNvSpPr>
              <a:spLocks noChangeShapeType="1"/>
            </p:cNvSpPr>
            <p:nvPr/>
          </p:nvSpPr>
          <p:spPr bwMode="auto">
            <a:xfrm flipH="1">
              <a:off x="1842" y="3120"/>
              <a:ext cx="204" cy="0"/>
            </a:xfrm>
            <a:prstGeom prst="line">
              <a:avLst/>
            </a:prstGeom>
            <a:noFill/>
            <a:ln w="12700">
              <a:solidFill>
                <a:schemeClr val="tx1"/>
              </a:solidFill>
              <a:round/>
              <a:headEnd/>
              <a:tailEnd/>
            </a:ln>
          </p:spPr>
          <p:txBody>
            <a:bodyPr/>
            <a:lstStyle/>
            <a:p>
              <a:endParaRPr lang="zh-CN" altLang="en-US"/>
            </a:p>
          </p:txBody>
        </p:sp>
        <p:sp>
          <p:nvSpPr>
            <p:cNvPr id="32867" name="Line 135"/>
            <p:cNvSpPr>
              <a:spLocks noChangeShapeType="1"/>
            </p:cNvSpPr>
            <p:nvPr/>
          </p:nvSpPr>
          <p:spPr bwMode="auto">
            <a:xfrm>
              <a:off x="1818" y="4034"/>
              <a:ext cx="1371" cy="0"/>
            </a:xfrm>
            <a:prstGeom prst="line">
              <a:avLst/>
            </a:prstGeom>
            <a:noFill/>
            <a:ln w="12700">
              <a:solidFill>
                <a:schemeClr val="tx1"/>
              </a:solidFill>
              <a:round/>
              <a:headEnd/>
              <a:tailEnd/>
            </a:ln>
          </p:spPr>
          <p:txBody>
            <a:bodyPr/>
            <a:lstStyle/>
            <a:p>
              <a:endParaRPr lang="zh-CN" altLang="en-US"/>
            </a:p>
          </p:txBody>
        </p:sp>
        <p:sp>
          <p:nvSpPr>
            <p:cNvPr id="32868" name="AutoShape 136"/>
            <p:cNvSpPr>
              <a:spLocks noChangeArrowheads="1"/>
            </p:cNvSpPr>
            <p:nvPr/>
          </p:nvSpPr>
          <p:spPr bwMode="auto">
            <a:xfrm>
              <a:off x="3163" y="4009"/>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869" name="AutoShape 137"/>
            <p:cNvSpPr>
              <a:spLocks noChangeArrowheads="1"/>
            </p:cNvSpPr>
            <p:nvPr/>
          </p:nvSpPr>
          <p:spPr bwMode="auto">
            <a:xfrm>
              <a:off x="3155" y="309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870" name="AutoShape 138"/>
            <p:cNvSpPr>
              <a:spLocks noChangeArrowheads="1"/>
            </p:cNvSpPr>
            <p:nvPr/>
          </p:nvSpPr>
          <p:spPr bwMode="auto">
            <a:xfrm>
              <a:off x="1792" y="309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2871" name="AutoShape 139"/>
            <p:cNvSpPr>
              <a:spLocks noChangeArrowheads="1"/>
            </p:cNvSpPr>
            <p:nvPr/>
          </p:nvSpPr>
          <p:spPr bwMode="auto">
            <a:xfrm>
              <a:off x="1766" y="4009"/>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2789" name="Object 140"/>
            <p:cNvGraphicFramePr>
              <a:graphicFrameLocks noChangeAspect="1"/>
            </p:cNvGraphicFramePr>
            <p:nvPr/>
          </p:nvGraphicFramePr>
          <p:xfrm>
            <a:off x="3113" y="3178"/>
            <a:ext cx="144" cy="145"/>
          </p:xfrm>
          <a:graphic>
            <a:graphicData uri="http://schemas.openxmlformats.org/presentationml/2006/ole">
              <p:oleObj spid="_x0000_s32789" name="公式" r:id="rId48" imgW="139700" imgH="139700" progId="Equation.3">
                <p:embed/>
              </p:oleObj>
            </a:graphicData>
          </a:graphic>
        </p:graphicFrame>
        <p:sp>
          <p:nvSpPr>
            <p:cNvPr id="32872" name="Line 141"/>
            <p:cNvSpPr>
              <a:spLocks noChangeShapeType="1"/>
            </p:cNvSpPr>
            <p:nvPr/>
          </p:nvSpPr>
          <p:spPr bwMode="auto">
            <a:xfrm flipV="1">
              <a:off x="2829" y="3887"/>
              <a:ext cx="0" cy="127"/>
            </a:xfrm>
            <a:prstGeom prst="line">
              <a:avLst/>
            </a:prstGeom>
            <a:noFill/>
            <a:ln w="12700">
              <a:solidFill>
                <a:schemeClr val="tx1"/>
              </a:solidFill>
              <a:round/>
              <a:headEnd/>
              <a:tailEnd/>
            </a:ln>
          </p:spPr>
          <p:txBody>
            <a:bodyPr/>
            <a:lstStyle/>
            <a:p>
              <a:endParaRPr lang="zh-CN" altLang="en-US"/>
            </a:p>
          </p:txBody>
        </p:sp>
        <p:grpSp>
          <p:nvGrpSpPr>
            <p:cNvPr id="32873" name="Group 142"/>
            <p:cNvGrpSpPr>
              <a:grpSpLocks/>
            </p:cNvGrpSpPr>
            <p:nvPr/>
          </p:nvGrpSpPr>
          <p:grpSpPr bwMode="auto">
            <a:xfrm>
              <a:off x="2677" y="3532"/>
              <a:ext cx="304" cy="102"/>
              <a:chOff x="112" y="3074"/>
              <a:chExt cx="304" cy="102"/>
            </a:xfrm>
          </p:grpSpPr>
          <p:sp>
            <p:nvSpPr>
              <p:cNvPr id="32876" name="Line 143"/>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2877" name="Line 144"/>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2874" name="Line 145"/>
            <p:cNvSpPr>
              <a:spLocks noChangeShapeType="1"/>
            </p:cNvSpPr>
            <p:nvPr/>
          </p:nvSpPr>
          <p:spPr bwMode="auto">
            <a:xfrm flipV="1">
              <a:off x="2829" y="3633"/>
              <a:ext cx="0" cy="153"/>
            </a:xfrm>
            <a:prstGeom prst="line">
              <a:avLst/>
            </a:prstGeom>
            <a:noFill/>
            <a:ln w="12700">
              <a:solidFill>
                <a:schemeClr val="tx1"/>
              </a:solidFill>
              <a:round/>
              <a:headEnd/>
              <a:tailEnd/>
            </a:ln>
          </p:spPr>
          <p:txBody>
            <a:bodyPr/>
            <a:lstStyle/>
            <a:p>
              <a:endParaRPr lang="zh-CN" altLang="en-US"/>
            </a:p>
          </p:txBody>
        </p:sp>
        <p:sp>
          <p:nvSpPr>
            <p:cNvPr id="32875" name="Line 146"/>
            <p:cNvSpPr>
              <a:spLocks noChangeShapeType="1"/>
            </p:cNvSpPr>
            <p:nvPr/>
          </p:nvSpPr>
          <p:spPr bwMode="auto">
            <a:xfrm flipV="1">
              <a:off x="2829" y="3100"/>
              <a:ext cx="0" cy="432"/>
            </a:xfrm>
            <a:prstGeom prst="line">
              <a:avLst/>
            </a:prstGeom>
            <a:noFill/>
            <a:ln w="12700">
              <a:solidFill>
                <a:schemeClr val="tx1"/>
              </a:solidFill>
              <a:round/>
              <a:headEnd/>
              <a:tailEnd/>
            </a:ln>
          </p:spPr>
          <p:txBody>
            <a:bodyPr/>
            <a:lstStyle/>
            <a:p>
              <a:endParaRPr lang="zh-CN" altLang="en-US"/>
            </a:p>
          </p:txBody>
        </p:sp>
        <p:graphicFrame>
          <p:nvGraphicFramePr>
            <p:cNvPr id="32790" name="Object 147"/>
            <p:cNvGraphicFramePr>
              <a:graphicFrameLocks noChangeAspect="1"/>
            </p:cNvGraphicFramePr>
            <p:nvPr/>
          </p:nvGraphicFramePr>
          <p:xfrm>
            <a:off x="1988" y="3469"/>
            <a:ext cx="772" cy="240"/>
          </p:xfrm>
          <a:graphic>
            <a:graphicData uri="http://schemas.openxmlformats.org/presentationml/2006/ole">
              <p:oleObj spid="_x0000_s32790" name="公式" r:id="rId49" imgW="685502" imgH="215806" progId="Equation.3">
                <p:embed/>
              </p:oleObj>
            </a:graphicData>
          </a:graphic>
        </p:graphicFrame>
      </p:grpSp>
      <p:grpSp>
        <p:nvGrpSpPr>
          <p:cNvPr id="16" name="Group 148"/>
          <p:cNvGrpSpPr>
            <a:grpSpLocks/>
          </p:cNvGrpSpPr>
          <p:nvPr/>
        </p:nvGrpSpPr>
        <p:grpSpPr bwMode="auto">
          <a:xfrm>
            <a:off x="3148013" y="4275138"/>
            <a:ext cx="5591175" cy="2095500"/>
            <a:chOff x="1983" y="1670"/>
            <a:chExt cx="3522" cy="1320"/>
          </a:xfrm>
        </p:grpSpPr>
        <p:sp>
          <p:nvSpPr>
            <p:cNvPr id="32851" name="Line 149"/>
            <p:cNvSpPr>
              <a:spLocks noChangeShapeType="1"/>
            </p:cNvSpPr>
            <p:nvPr/>
          </p:nvSpPr>
          <p:spPr bwMode="auto">
            <a:xfrm flipV="1">
              <a:off x="2275" y="1771"/>
              <a:ext cx="0" cy="1219"/>
            </a:xfrm>
            <a:prstGeom prst="line">
              <a:avLst/>
            </a:prstGeom>
            <a:noFill/>
            <a:ln w="12700">
              <a:solidFill>
                <a:schemeClr val="tx1"/>
              </a:solidFill>
              <a:round/>
              <a:headEnd/>
              <a:tailEnd type="triangle" w="med" len="med"/>
            </a:ln>
          </p:spPr>
          <p:txBody>
            <a:bodyPr/>
            <a:lstStyle/>
            <a:p>
              <a:endParaRPr lang="zh-CN" altLang="en-US"/>
            </a:p>
          </p:txBody>
        </p:sp>
        <p:sp>
          <p:nvSpPr>
            <p:cNvPr id="32852" name="Line 150"/>
            <p:cNvSpPr>
              <a:spLocks noChangeShapeType="1"/>
            </p:cNvSpPr>
            <p:nvPr/>
          </p:nvSpPr>
          <p:spPr bwMode="auto">
            <a:xfrm>
              <a:off x="2271" y="2486"/>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2773" name="Object 151"/>
            <p:cNvGraphicFramePr>
              <a:graphicFrameLocks noChangeAspect="1"/>
            </p:cNvGraphicFramePr>
            <p:nvPr/>
          </p:nvGraphicFramePr>
          <p:xfrm>
            <a:off x="2775" y="2559"/>
            <a:ext cx="203" cy="164"/>
          </p:xfrm>
          <a:graphic>
            <a:graphicData uri="http://schemas.openxmlformats.org/presentationml/2006/ole">
              <p:oleObj spid="_x0000_s32773" name="公式" r:id="rId50" imgW="152334" imgH="139639" progId="Equation.3">
                <p:embed/>
              </p:oleObj>
            </a:graphicData>
          </a:graphic>
        </p:graphicFrame>
        <p:sp>
          <p:nvSpPr>
            <p:cNvPr id="32853" name="Freeform 152"/>
            <p:cNvSpPr>
              <a:spLocks/>
            </p:cNvSpPr>
            <p:nvPr/>
          </p:nvSpPr>
          <p:spPr bwMode="auto">
            <a:xfrm>
              <a:off x="2276" y="2065"/>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2854" name="Freeform 153"/>
            <p:cNvSpPr>
              <a:spLocks/>
            </p:cNvSpPr>
            <p:nvPr/>
          </p:nvSpPr>
          <p:spPr bwMode="auto">
            <a:xfrm rot="10800000">
              <a:off x="2955"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2855" name="Freeform 154"/>
            <p:cNvSpPr>
              <a:spLocks/>
            </p:cNvSpPr>
            <p:nvPr/>
          </p:nvSpPr>
          <p:spPr bwMode="auto">
            <a:xfrm>
              <a:off x="3635" y="2065"/>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2774" name="Object 155"/>
            <p:cNvGraphicFramePr>
              <a:graphicFrameLocks noChangeAspect="1"/>
            </p:cNvGraphicFramePr>
            <p:nvPr/>
          </p:nvGraphicFramePr>
          <p:xfrm>
            <a:off x="3563" y="2509"/>
            <a:ext cx="304" cy="209"/>
          </p:xfrm>
          <a:graphic>
            <a:graphicData uri="http://schemas.openxmlformats.org/presentationml/2006/ole">
              <p:oleObj spid="_x0000_s32774" name="公式" r:id="rId51" imgW="228402" imgH="177646" progId="Equation.3">
                <p:embed/>
              </p:oleObj>
            </a:graphicData>
          </a:graphic>
        </p:graphicFrame>
        <p:sp>
          <p:nvSpPr>
            <p:cNvPr id="32856" name="Freeform 156"/>
            <p:cNvSpPr>
              <a:spLocks/>
            </p:cNvSpPr>
            <p:nvPr/>
          </p:nvSpPr>
          <p:spPr bwMode="auto">
            <a:xfrm rot="10800000">
              <a:off x="4311"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2775" name="Object 157"/>
            <p:cNvGraphicFramePr>
              <a:graphicFrameLocks noChangeAspect="1"/>
            </p:cNvGraphicFramePr>
            <p:nvPr/>
          </p:nvGraphicFramePr>
          <p:xfrm>
            <a:off x="2085" y="2504"/>
            <a:ext cx="220" cy="208"/>
          </p:xfrm>
          <a:graphic>
            <a:graphicData uri="http://schemas.openxmlformats.org/presentationml/2006/ole">
              <p:oleObj spid="_x0000_s32775" name="公式" r:id="rId52" imgW="164814" imgH="177492" progId="Equation.3">
                <p:embed/>
              </p:oleObj>
            </a:graphicData>
          </a:graphic>
        </p:graphicFrame>
        <p:graphicFrame>
          <p:nvGraphicFramePr>
            <p:cNvPr id="32776" name="Object 158"/>
            <p:cNvGraphicFramePr>
              <a:graphicFrameLocks noChangeAspect="1"/>
            </p:cNvGraphicFramePr>
            <p:nvPr/>
          </p:nvGraphicFramePr>
          <p:xfrm>
            <a:off x="2033" y="1670"/>
            <a:ext cx="254" cy="269"/>
          </p:xfrm>
          <a:graphic>
            <a:graphicData uri="http://schemas.openxmlformats.org/presentationml/2006/ole">
              <p:oleObj spid="_x0000_s32776" name="公式" r:id="rId53" imgW="190500" imgH="228600" progId="Equation.3">
                <p:embed/>
              </p:oleObj>
            </a:graphicData>
          </a:graphic>
        </p:graphicFrame>
        <p:graphicFrame>
          <p:nvGraphicFramePr>
            <p:cNvPr id="32777" name="Object 159"/>
            <p:cNvGraphicFramePr>
              <a:graphicFrameLocks noChangeAspect="1"/>
            </p:cNvGraphicFramePr>
            <p:nvPr/>
          </p:nvGraphicFramePr>
          <p:xfrm>
            <a:off x="4109" y="2509"/>
            <a:ext cx="304" cy="209"/>
          </p:xfrm>
          <a:graphic>
            <a:graphicData uri="http://schemas.openxmlformats.org/presentationml/2006/ole">
              <p:oleObj spid="_x0000_s32777" name="公式" r:id="rId54" imgW="228402" imgH="177646" progId="Equation.3">
                <p:embed/>
              </p:oleObj>
            </a:graphicData>
          </a:graphic>
        </p:graphicFrame>
        <p:graphicFrame>
          <p:nvGraphicFramePr>
            <p:cNvPr id="32778" name="Object 160"/>
            <p:cNvGraphicFramePr>
              <a:graphicFrameLocks noChangeAspect="1"/>
            </p:cNvGraphicFramePr>
            <p:nvPr/>
          </p:nvGraphicFramePr>
          <p:xfrm>
            <a:off x="4922" y="2503"/>
            <a:ext cx="304" cy="209"/>
          </p:xfrm>
          <a:graphic>
            <a:graphicData uri="http://schemas.openxmlformats.org/presentationml/2006/ole">
              <p:oleObj spid="_x0000_s32778" name="公式" r:id="rId55" imgW="228402" imgH="177646" progId="Equation.3">
                <p:embed/>
              </p:oleObj>
            </a:graphicData>
          </a:graphic>
        </p:graphicFrame>
        <p:graphicFrame>
          <p:nvGraphicFramePr>
            <p:cNvPr id="32779" name="Object 161"/>
            <p:cNvGraphicFramePr>
              <a:graphicFrameLocks noChangeAspect="1"/>
            </p:cNvGraphicFramePr>
            <p:nvPr/>
          </p:nvGraphicFramePr>
          <p:xfrm>
            <a:off x="5234" y="2509"/>
            <a:ext cx="271" cy="194"/>
          </p:xfrm>
          <a:graphic>
            <a:graphicData uri="http://schemas.openxmlformats.org/presentationml/2006/ole">
              <p:oleObj spid="_x0000_s32779" name="公式" r:id="rId56" imgW="203024" imgH="164957" progId="Equation.3">
                <p:embed/>
              </p:oleObj>
            </a:graphicData>
          </a:graphic>
        </p:graphicFrame>
        <p:sp>
          <p:nvSpPr>
            <p:cNvPr id="32857" name="Line 162"/>
            <p:cNvSpPr>
              <a:spLocks noChangeShapeType="1"/>
            </p:cNvSpPr>
            <p:nvPr/>
          </p:nvSpPr>
          <p:spPr bwMode="auto">
            <a:xfrm>
              <a:off x="2270" y="2051"/>
              <a:ext cx="77" cy="0"/>
            </a:xfrm>
            <a:prstGeom prst="line">
              <a:avLst/>
            </a:prstGeom>
            <a:noFill/>
            <a:ln w="25400">
              <a:solidFill>
                <a:schemeClr val="tx1"/>
              </a:solidFill>
              <a:round/>
              <a:headEnd/>
              <a:tailEnd/>
            </a:ln>
          </p:spPr>
          <p:txBody>
            <a:bodyPr/>
            <a:lstStyle/>
            <a:p>
              <a:endParaRPr lang="zh-CN" altLang="en-US"/>
            </a:p>
          </p:txBody>
        </p:sp>
        <p:sp>
          <p:nvSpPr>
            <p:cNvPr id="32858" name="Line 163"/>
            <p:cNvSpPr>
              <a:spLocks noChangeShapeType="1"/>
            </p:cNvSpPr>
            <p:nvPr/>
          </p:nvSpPr>
          <p:spPr bwMode="auto">
            <a:xfrm>
              <a:off x="2347" y="2051"/>
              <a:ext cx="1701"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32780" name="Object 164"/>
            <p:cNvGraphicFramePr>
              <a:graphicFrameLocks noChangeAspect="1"/>
            </p:cNvGraphicFramePr>
            <p:nvPr/>
          </p:nvGraphicFramePr>
          <p:xfrm>
            <a:off x="1983" y="1949"/>
            <a:ext cx="322" cy="209"/>
          </p:xfrm>
          <a:graphic>
            <a:graphicData uri="http://schemas.openxmlformats.org/presentationml/2006/ole">
              <p:oleObj spid="_x0000_s32780" name="公式" r:id="rId57" imgW="241091" imgH="177646" progId="Equation.3">
                <p:embed/>
              </p:oleObj>
            </a:graphicData>
          </a:graphic>
        </p:graphicFrame>
        <p:sp>
          <p:nvSpPr>
            <p:cNvPr id="32859" name="Line 165"/>
            <p:cNvSpPr>
              <a:spLocks noChangeShapeType="1"/>
            </p:cNvSpPr>
            <p:nvPr/>
          </p:nvSpPr>
          <p:spPr bwMode="auto">
            <a:xfrm>
              <a:off x="2270" y="2256"/>
              <a:ext cx="77" cy="0"/>
            </a:xfrm>
            <a:prstGeom prst="line">
              <a:avLst/>
            </a:prstGeom>
            <a:noFill/>
            <a:ln w="25400">
              <a:solidFill>
                <a:schemeClr val="tx1"/>
              </a:solidFill>
              <a:round/>
              <a:headEnd/>
              <a:tailEnd/>
            </a:ln>
          </p:spPr>
          <p:txBody>
            <a:bodyPr/>
            <a:lstStyle/>
            <a:p>
              <a:endParaRPr lang="zh-CN" altLang="en-US"/>
            </a:p>
          </p:txBody>
        </p:sp>
      </p:grpSp>
      <p:sp>
        <p:nvSpPr>
          <p:cNvPr id="208038" name="Line 166"/>
          <p:cNvSpPr>
            <a:spLocks noChangeShapeType="1"/>
          </p:cNvSpPr>
          <p:nvPr/>
        </p:nvSpPr>
        <p:spPr bwMode="auto">
          <a:xfrm>
            <a:off x="3603625" y="5122863"/>
            <a:ext cx="4275138"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208039" name="Object 167"/>
          <p:cNvGraphicFramePr>
            <a:graphicFrameLocks noChangeAspect="1"/>
          </p:cNvGraphicFramePr>
          <p:nvPr/>
        </p:nvGraphicFramePr>
        <p:xfrm>
          <a:off x="2919413" y="4992688"/>
          <a:ext cx="754062" cy="331787"/>
        </p:xfrm>
        <a:graphic>
          <a:graphicData uri="http://schemas.openxmlformats.org/presentationml/2006/ole">
            <p:oleObj spid="_x0000_s32772" name="公式" r:id="rId58" imgW="355138" imgH="177569" progId="Equation.3">
              <p:embed/>
            </p:oleObj>
          </a:graphicData>
        </a:graphic>
      </p:graphicFrame>
      <p:grpSp>
        <p:nvGrpSpPr>
          <p:cNvPr id="17" name="Group 172"/>
          <p:cNvGrpSpPr>
            <a:grpSpLocks/>
          </p:cNvGrpSpPr>
          <p:nvPr/>
        </p:nvGrpSpPr>
        <p:grpSpPr bwMode="auto">
          <a:xfrm>
            <a:off x="3617913" y="5122863"/>
            <a:ext cx="1089025" cy="442912"/>
            <a:chOff x="2279" y="3227"/>
            <a:chExt cx="686" cy="279"/>
          </a:xfrm>
        </p:grpSpPr>
        <p:sp>
          <p:nvSpPr>
            <p:cNvPr id="32848" name="Freeform 168"/>
            <p:cNvSpPr>
              <a:spLocks/>
            </p:cNvSpPr>
            <p:nvPr/>
          </p:nvSpPr>
          <p:spPr bwMode="auto">
            <a:xfrm>
              <a:off x="2279" y="3227"/>
              <a:ext cx="153" cy="279"/>
            </a:xfrm>
            <a:custGeom>
              <a:avLst/>
              <a:gdLst>
                <a:gd name="T0" fmla="*/ 0 w 153"/>
                <a:gd name="T1" fmla="*/ 279 h 279"/>
                <a:gd name="T2" fmla="*/ 77 w 153"/>
                <a:gd name="T3" fmla="*/ 127 h 279"/>
                <a:gd name="T4" fmla="*/ 153 w 153"/>
                <a:gd name="T5" fmla="*/ 0 h 279"/>
                <a:gd name="T6" fmla="*/ 0 60000 65536"/>
                <a:gd name="T7" fmla="*/ 0 60000 65536"/>
                <a:gd name="T8" fmla="*/ 0 60000 65536"/>
                <a:gd name="T9" fmla="*/ 0 w 153"/>
                <a:gd name="T10" fmla="*/ 0 h 279"/>
                <a:gd name="T11" fmla="*/ 153 w 153"/>
                <a:gd name="T12" fmla="*/ 279 h 279"/>
              </a:gdLst>
              <a:ahLst/>
              <a:cxnLst>
                <a:cxn ang="T6">
                  <a:pos x="T0" y="T1"/>
                </a:cxn>
                <a:cxn ang="T7">
                  <a:pos x="T2" y="T3"/>
                </a:cxn>
                <a:cxn ang="T8">
                  <a:pos x="T4" y="T5"/>
                </a:cxn>
              </a:cxnLst>
              <a:rect l="T9" t="T10" r="T11" b="T12"/>
              <a:pathLst>
                <a:path w="153" h="279">
                  <a:moveTo>
                    <a:pt x="0" y="279"/>
                  </a:moveTo>
                  <a:cubicBezTo>
                    <a:pt x="26" y="226"/>
                    <a:pt x="52" y="173"/>
                    <a:pt x="77" y="127"/>
                  </a:cubicBezTo>
                  <a:cubicBezTo>
                    <a:pt x="102" y="81"/>
                    <a:pt x="127" y="40"/>
                    <a:pt x="153" y="0"/>
                  </a:cubicBezTo>
                </a:path>
              </a:pathLst>
            </a:custGeom>
            <a:noFill/>
            <a:ln w="38100">
              <a:solidFill>
                <a:srgbClr val="3366FF"/>
              </a:solidFill>
              <a:round/>
              <a:headEnd/>
              <a:tailEnd/>
            </a:ln>
          </p:spPr>
          <p:txBody>
            <a:bodyPr/>
            <a:lstStyle/>
            <a:p>
              <a:endParaRPr lang="zh-CN" altLang="en-US"/>
            </a:p>
          </p:txBody>
        </p:sp>
        <p:sp>
          <p:nvSpPr>
            <p:cNvPr id="32849" name="Line 169"/>
            <p:cNvSpPr>
              <a:spLocks noChangeShapeType="1"/>
            </p:cNvSpPr>
            <p:nvPr/>
          </p:nvSpPr>
          <p:spPr bwMode="auto">
            <a:xfrm>
              <a:off x="2432" y="3227"/>
              <a:ext cx="382" cy="0"/>
            </a:xfrm>
            <a:prstGeom prst="line">
              <a:avLst/>
            </a:prstGeom>
            <a:noFill/>
            <a:ln w="38100">
              <a:solidFill>
                <a:srgbClr val="3366FF"/>
              </a:solidFill>
              <a:round/>
              <a:headEnd/>
              <a:tailEnd/>
            </a:ln>
          </p:spPr>
          <p:txBody>
            <a:bodyPr/>
            <a:lstStyle/>
            <a:p>
              <a:endParaRPr lang="zh-CN" altLang="en-US"/>
            </a:p>
          </p:txBody>
        </p:sp>
        <p:sp>
          <p:nvSpPr>
            <p:cNvPr id="32850" name="Freeform 171"/>
            <p:cNvSpPr>
              <a:spLocks/>
            </p:cNvSpPr>
            <p:nvPr/>
          </p:nvSpPr>
          <p:spPr bwMode="auto">
            <a:xfrm>
              <a:off x="2787" y="3227"/>
              <a:ext cx="178" cy="279"/>
            </a:xfrm>
            <a:custGeom>
              <a:avLst/>
              <a:gdLst>
                <a:gd name="T0" fmla="*/ 0 w 178"/>
                <a:gd name="T1" fmla="*/ 0 h 279"/>
                <a:gd name="T2" fmla="*/ 178 w 178"/>
                <a:gd name="T3" fmla="*/ 279 h 279"/>
                <a:gd name="T4" fmla="*/ 0 60000 65536"/>
                <a:gd name="T5" fmla="*/ 0 60000 65536"/>
                <a:gd name="T6" fmla="*/ 0 w 178"/>
                <a:gd name="T7" fmla="*/ 0 h 279"/>
                <a:gd name="T8" fmla="*/ 178 w 178"/>
                <a:gd name="T9" fmla="*/ 279 h 279"/>
              </a:gdLst>
              <a:ahLst/>
              <a:cxnLst>
                <a:cxn ang="T4">
                  <a:pos x="T0" y="T1"/>
                </a:cxn>
                <a:cxn ang="T5">
                  <a:pos x="T2" y="T3"/>
                </a:cxn>
              </a:cxnLst>
              <a:rect l="T6" t="T7" r="T8" b="T9"/>
              <a:pathLst>
                <a:path w="178" h="279">
                  <a:moveTo>
                    <a:pt x="0" y="0"/>
                  </a:moveTo>
                  <a:cubicBezTo>
                    <a:pt x="0" y="0"/>
                    <a:pt x="89" y="139"/>
                    <a:pt x="178" y="279"/>
                  </a:cubicBezTo>
                </a:path>
              </a:pathLst>
            </a:custGeom>
            <a:noFill/>
            <a:ln w="38100">
              <a:solidFill>
                <a:srgbClr val="3366FF"/>
              </a:solidFill>
              <a:round/>
              <a:headEnd/>
              <a:tailEnd/>
            </a:ln>
          </p:spPr>
          <p:txBody>
            <a:bodyPr/>
            <a:lstStyle/>
            <a:p>
              <a:endParaRPr lang="zh-CN" altLang="en-US"/>
            </a:p>
          </p:txBody>
        </p:sp>
      </p:grpSp>
      <p:sp>
        <p:nvSpPr>
          <p:cNvPr id="208045" name="Freeform 173"/>
          <p:cNvSpPr>
            <a:spLocks/>
          </p:cNvSpPr>
          <p:nvPr/>
        </p:nvSpPr>
        <p:spPr bwMode="auto">
          <a:xfrm rot="10800000">
            <a:off x="4705350" y="5570538"/>
            <a:ext cx="1077913" cy="668337"/>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3366FF"/>
            </a:solidFill>
            <a:round/>
            <a:headEnd/>
            <a:tailEnd/>
          </a:ln>
        </p:spPr>
        <p:txBody>
          <a:bodyPr/>
          <a:lstStyle/>
          <a:p>
            <a:endParaRPr lang="zh-CN" altLang="en-US"/>
          </a:p>
        </p:txBody>
      </p:sp>
      <p:grpSp>
        <p:nvGrpSpPr>
          <p:cNvPr id="18" name="Group 174"/>
          <p:cNvGrpSpPr>
            <a:grpSpLocks/>
          </p:cNvGrpSpPr>
          <p:nvPr/>
        </p:nvGrpSpPr>
        <p:grpSpPr bwMode="auto">
          <a:xfrm>
            <a:off x="5767388" y="5122863"/>
            <a:ext cx="1089025" cy="442912"/>
            <a:chOff x="2279" y="3227"/>
            <a:chExt cx="686" cy="279"/>
          </a:xfrm>
        </p:grpSpPr>
        <p:sp>
          <p:nvSpPr>
            <p:cNvPr id="32845" name="Freeform 175"/>
            <p:cNvSpPr>
              <a:spLocks/>
            </p:cNvSpPr>
            <p:nvPr/>
          </p:nvSpPr>
          <p:spPr bwMode="auto">
            <a:xfrm>
              <a:off x="2279" y="3227"/>
              <a:ext cx="153" cy="279"/>
            </a:xfrm>
            <a:custGeom>
              <a:avLst/>
              <a:gdLst>
                <a:gd name="T0" fmla="*/ 0 w 153"/>
                <a:gd name="T1" fmla="*/ 279 h 279"/>
                <a:gd name="T2" fmla="*/ 77 w 153"/>
                <a:gd name="T3" fmla="*/ 127 h 279"/>
                <a:gd name="T4" fmla="*/ 153 w 153"/>
                <a:gd name="T5" fmla="*/ 0 h 279"/>
                <a:gd name="T6" fmla="*/ 0 60000 65536"/>
                <a:gd name="T7" fmla="*/ 0 60000 65536"/>
                <a:gd name="T8" fmla="*/ 0 60000 65536"/>
                <a:gd name="T9" fmla="*/ 0 w 153"/>
                <a:gd name="T10" fmla="*/ 0 h 279"/>
                <a:gd name="T11" fmla="*/ 153 w 153"/>
                <a:gd name="T12" fmla="*/ 279 h 279"/>
              </a:gdLst>
              <a:ahLst/>
              <a:cxnLst>
                <a:cxn ang="T6">
                  <a:pos x="T0" y="T1"/>
                </a:cxn>
                <a:cxn ang="T7">
                  <a:pos x="T2" y="T3"/>
                </a:cxn>
                <a:cxn ang="T8">
                  <a:pos x="T4" y="T5"/>
                </a:cxn>
              </a:cxnLst>
              <a:rect l="T9" t="T10" r="T11" b="T12"/>
              <a:pathLst>
                <a:path w="153" h="279">
                  <a:moveTo>
                    <a:pt x="0" y="279"/>
                  </a:moveTo>
                  <a:cubicBezTo>
                    <a:pt x="26" y="226"/>
                    <a:pt x="52" y="173"/>
                    <a:pt x="77" y="127"/>
                  </a:cubicBezTo>
                  <a:cubicBezTo>
                    <a:pt x="102" y="81"/>
                    <a:pt x="127" y="40"/>
                    <a:pt x="153" y="0"/>
                  </a:cubicBezTo>
                </a:path>
              </a:pathLst>
            </a:custGeom>
            <a:noFill/>
            <a:ln w="38100">
              <a:solidFill>
                <a:srgbClr val="3366FF"/>
              </a:solidFill>
              <a:round/>
              <a:headEnd/>
              <a:tailEnd/>
            </a:ln>
          </p:spPr>
          <p:txBody>
            <a:bodyPr/>
            <a:lstStyle/>
            <a:p>
              <a:endParaRPr lang="zh-CN" altLang="en-US"/>
            </a:p>
          </p:txBody>
        </p:sp>
        <p:sp>
          <p:nvSpPr>
            <p:cNvPr id="32846" name="Line 176"/>
            <p:cNvSpPr>
              <a:spLocks noChangeShapeType="1"/>
            </p:cNvSpPr>
            <p:nvPr/>
          </p:nvSpPr>
          <p:spPr bwMode="auto">
            <a:xfrm>
              <a:off x="2432" y="3227"/>
              <a:ext cx="382" cy="0"/>
            </a:xfrm>
            <a:prstGeom prst="line">
              <a:avLst/>
            </a:prstGeom>
            <a:noFill/>
            <a:ln w="38100">
              <a:solidFill>
                <a:srgbClr val="3366FF"/>
              </a:solidFill>
              <a:round/>
              <a:headEnd/>
              <a:tailEnd/>
            </a:ln>
          </p:spPr>
          <p:txBody>
            <a:bodyPr/>
            <a:lstStyle/>
            <a:p>
              <a:endParaRPr lang="zh-CN" altLang="en-US"/>
            </a:p>
          </p:txBody>
        </p:sp>
        <p:sp>
          <p:nvSpPr>
            <p:cNvPr id="32847" name="Freeform 177"/>
            <p:cNvSpPr>
              <a:spLocks/>
            </p:cNvSpPr>
            <p:nvPr/>
          </p:nvSpPr>
          <p:spPr bwMode="auto">
            <a:xfrm>
              <a:off x="2787" y="3227"/>
              <a:ext cx="178" cy="279"/>
            </a:xfrm>
            <a:custGeom>
              <a:avLst/>
              <a:gdLst>
                <a:gd name="T0" fmla="*/ 0 w 178"/>
                <a:gd name="T1" fmla="*/ 0 h 279"/>
                <a:gd name="T2" fmla="*/ 178 w 178"/>
                <a:gd name="T3" fmla="*/ 279 h 279"/>
                <a:gd name="T4" fmla="*/ 0 60000 65536"/>
                <a:gd name="T5" fmla="*/ 0 60000 65536"/>
                <a:gd name="T6" fmla="*/ 0 w 178"/>
                <a:gd name="T7" fmla="*/ 0 h 279"/>
                <a:gd name="T8" fmla="*/ 178 w 178"/>
                <a:gd name="T9" fmla="*/ 279 h 279"/>
              </a:gdLst>
              <a:ahLst/>
              <a:cxnLst>
                <a:cxn ang="T4">
                  <a:pos x="T0" y="T1"/>
                </a:cxn>
                <a:cxn ang="T5">
                  <a:pos x="T2" y="T3"/>
                </a:cxn>
              </a:cxnLst>
              <a:rect l="T6" t="T7" r="T8" b="T9"/>
              <a:pathLst>
                <a:path w="178" h="279">
                  <a:moveTo>
                    <a:pt x="0" y="0"/>
                  </a:moveTo>
                  <a:cubicBezTo>
                    <a:pt x="0" y="0"/>
                    <a:pt x="89" y="139"/>
                    <a:pt x="178" y="279"/>
                  </a:cubicBezTo>
                </a:path>
              </a:pathLst>
            </a:custGeom>
            <a:noFill/>
            <a:ln w="38100">
              <a:solidFill>
                <a:srgbClr val="3366FF"/>
              </a:solidFill>
              <a:round/>
              <a:headEnd/>
              <a:tailEnd/>
            </a:ln>
          </p:spPr>
          <p:txBody>
            <a:bodyPr/>
            <a:lstStyle/>
            <a:p>
              <a:endParaRPr lang="zh-CN" altLang="en-US"/>
            </a:p>
          </p:txBody>
        </p:sp>
      </p:grpSp>
      <p:sp>
        <p:nvSpPr>
          <p:cNvPr id="208050" name="Freeform 178"/>
          <p:cNvSpPr>
            <a:spLocks/>
          </p:cNvSpPr>
          <p:nvPr/>
        </p:nvSpPr>
        <p:spPr bwMode="auto">
          <a:xfrm rot="10800000">
            <a:off x="6853238" y="5565775"/>
            <a:ext cx="1077912" cy="668338"/>
          </a:xfrm>
          <a:custGeom>
            <a:avLst/>
            <a:gdLst>
              <a:gd name="T0" fmla="*/ 0 w 508"/>
              <a:gd name="T1" fmla="*/ 2147483647 h 407"/>
              <a:gd name="T2" fmla="*/ 2147483647 w 508"/>
              <a:gd name="T3" fmla="*/ 0 h 407"/>
              <a:gd name="T4" fmla="*/ 2147483647 w 508"/>
              <a:gd name="T5" fmla="*/ 2147483647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3366FF"/>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builtIn="1"/>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builtIn="1"/>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7972"/>
                                        </p:tgtEl>
                                        <p:attrNameLst>
                                          <p:attrName>style.visibility</p:attrName>
                                        </p:attrNameLst>
                                      </p:cBhvr>
                                      <p:to>
                                        <p:strVal val="visible"/>
                                      </p:to>
                                    </p:set>
                                    <p:animEffect transition="in" filter="blinds(horizontal)">
                                      <p:cBhvr>
                                        <p:cTn id="22" dur="500"/>
                                        <p:tgtEl>
                                          <p:spTgt spid="20797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builtIn="1"/>
                                        </p:tgtEl>
                                      </p:cMediaNode>
                                    </p:audio>
                                  </p:subTnLst>
                                </p:cTn>
                              </p:par>
                              <p:par>
                                <p:cTn id="23" presetID="3" presetClass="entr" presetSubtype="10" fill="hold" nodeType="withEffect">
                                  <p:stCondLst>
                                    <p:cond delay="0"/>
                                  </p:stCondLst>
                                  <p:childTnLst>
                                    <p:set>
                                      <p:cBhvr>
                                        <p:cTn id="24" dur="1" fill="hold">
                                          <p:stCondLst>
                                            <p:cond delay="0"/>
                                          </p:stCondLst>
                                        </p:cTn>
                                        <p:tgtEl>
                                          <p:spTgt spid="207974"/>
                                        </p:tgtEl>
                                        <p:attrNameLst>
                                          <p:attrName>style.visibility</p:attrName>
                                        </p:attrNameLst>
                                      </p:cBhvr>
                                      <p:to>
                                        <p:strVal val="visible"/>
                                      </p:to>
                                    </p:set>
                                    <p:animEffect transition="in" filter="blinds(horizontal)">
                                      <p:cBhvr>
                                        <p:cTn id="25" dur="500"/>
                                        <p:tgtEl>
                                          <p:spTgt spid="207974"/>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builtIn="1"/>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builtIn="1"/>
                                        </p:tgtEl>
                                      </p:cMediaNode>
                                    </p:audio>
                                  </p:subTnLst>
                                </p:cTn>
                              </p:par>
                              <p:par>
                                <p:cTn id="31" presetID="3" presetClass="entr" presetSubtype="10" fill="hold" grpId="0" nodeType="withEffect">
                                  <p:stCondLst>
                                    <p:cond delay="0"/>
                                  </p:stCondLst>
                                  <p:childTnLst>
                                    <p:set>
                                      <p:cBhvr>
                                        <p:cTn id="32" dur="1" fill="hold">
                                          <p:stCondLst>
                                            <p:cond delay="0"/>
                                          </p:stCondLst>
                                        </p:cTn>
                                        <p:tgtEl>
                                          <p:spTgt spid="207975"/>
                                        </p:tgtEl>
                                        <p:attrNameLst>
                                          <p:attrName>style.visibility</p:attrName>
                                        </p:attrNameLst>
                                      </p:cBhvr>
                                      <p:to>
                                        <p:strVal val="visible"/>
                                      </p:to>
                                    </p:set>
                                    <p:animEffect transition="in" filter="blinds(horizontal)">
                                      <p:cBhvr>
                                        <p:cTn id="33" dur="500"/>
                                        <p:tgtEl>
                                          <p:spTgt spid="207975"/>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builtIn="1"/>
                                        </p:tgtEl>
                                      </p:cMediaNode>
                                    </p:audio>
                                  </p:subTnLst>
                                </p:cTn>
                              </p:par>
                              <p:par>
                                <p:cTn id="34" presetID="3"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builtIn="1"/>
                                        </p:tgtEl>
                                      </p:cMediaNode>
                                    </p:audio>
                                  </p:subTnLst>
                                </p:cTn>
                              </p:par>
                              <p:par>
                                <p:cTn id="37" presetID="3" presetClass="entr" presetSubtype="10" fill="hold" grpId="0" nodeType="withEffect">
                                  <p:stCondLst>
                                    <p:cond delay="0"/>
                                  </p:stCondLst>
                                  <p:childTnLst>
                                    <p:set>
                                      <p:cBhvr>
                                        <p:cTn id="38" dur="1" fill="hold">
                                          <p:stCondLst>
                                            <p:cond delay="0"/>
                                          </p:stCondLst>
                                        </p:cTn>
                                        <p:tgtEl>
                                          <p:spTgt spid="207985"/>
                                        </p:tgtEl>
                                        <p:attrNameLst>
                                          <p:attrName>style.visibility</p:attrName>
                                        </p:attrNameLst>
                                      </p:cBhvr>
                                      <p:to>
                                        <p:strVal val="visible"/>
                                      </p:to>
                                    </p:set>
                                    <p:animEffect transition="in" filter="blinds(horizontal)">
                                      <p:cBhvr>
                                        <p:cTn id="39" dur="500"/>
                                        <p:tgtEl>
                                          <p:spTgt spid="207985"/>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builtIn="1"/>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builtIn="1"/>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builtIn="1"/>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08038"/>
                                        </p:tgtEl>
                                        <p:attrNameLst>
                                          <p:attrName>style.visibility</p:attrName>
                                        </p:attrNameLst>
                                      </p:cBhvr>
                                      <p:to>
                                        <p:strVal val="visible"/>
                                      </p:to>
                                    </p:set>
                                    <p:animEffect transition="in" filter="blinds(horizontal)">
                                      <p:cBhvr>
                                        <p:cTn id="54" dur="500"/>
                                        <p:tgtEl>
                                          <p:spTgt spid="208038"/>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builtIn="1"/>
                                        </p:tgtEl>
                                      </p:cMediaNode>
                                    </p:audio>
                                  </p:subTnLst>
                                </p:cTn>
                              </p:par>
                              <p:par>
                                <p:cTn id="55" presetID="3" presetClass="entr" presetSubtype="10" fill="hold" nodeType="withEffect">
                                  <p:stCondLst>
                                    <p:cond delay="0"/>
                                  </p:stCondLst>
                                  <p:childTnLst>
                                    <p:set>
                                      <p:cBhvr>
                                        <p:cTn id="56" dur="1" fill="hold">
                                          <p:stCondLst>
                                            <p:cond delay="0"/>
                                          </p:stCondLst>
                                        </p:cTn>
                                        <p:tgtEl>
                                          <p:spTgt spid="208039"/>
                                        </p:tgtEl>
                                        <p:attrNameLst>
                                          <p:attrName>style.visibility</p:attrName>
                                        </p:attrNameLst>
                                      </p:cBhvr>
                                      <p:to>
                                        <p:strVal val="visible"/>
                                      </p:to>
                                    </p:set>
                                    <p:animEffect transition="in" filter="blinds(horizontal)">
                                      <p:cBhvr>
                                        <p:cTn id="57" dur="500"/>
                                        <p:tgtEl>
                                          <p:spTgt spid="208039"/>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builtIn="1"/>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builtIn="1"/>
                                        </p:tgtEl>
                                      </p:cMediaNode>
                                    </p:audio>
                                  </p:subTnLst>
                                </p:cTn>
                              </p:par>
                              <p:par>
                                <p:cTn id="63" presetID="3" presetClass="entr" presetSubtype="10" fill="hold" grpId="0" nodeType="withEffect">
                                  <p:stCondLst>
                                    <p:cond delay="0"/>
                                  </p:stCondLst>
                                  <p:childTnLst>
                                    <p:set>
                                      <p:cBhvr>
                                        <p:cTn id="64" dur="1" fill="hold">
                                          <p:stCondLst>
                                            <p:cond delay="0"/>
                                          </p:stCondLst>
                                        </p:cTn>
                                        <p:tgtEl>
                                          <p:spTgt spid="208045"/>
                                        </p:tgtEl>
                                        <p:attrNameLst>
                                          <p:attrName>style.visibility</p:attrName>
                                        </p:attrNameLst>
                                      </p:cBhvr>
                                      <p:to>
                                        <p:strVal val="visible"/>
                                      </p:to>
                                    </p:set>
                                    <p:animEffect transition="in" filter="blinds(horizontal)">
                                      <p:cBhvr>
                                        <p:cTn id="65" dur="500"/>
                                        <p:tgtEl>
                                          <p:spTgt spid="208045"/>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builtIn="1"/>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blinds(horizontal)">
                                      <p:cBhvr>
                                        <p:cTn id="70" dur="500"/>
                                        <p:tgtEl>
                                          <p:spTgt spid="18"/>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builtIn="1"/>
                                        </p:tgtEl>
                                      </p:cMediaNode>
                                    </p:audio>
                                  </p:subTnLst>
                                </p:cTn>
                              </p:par>
                              <p:par>
                                <p:cTn id="71" presetID="3" presetClass="entr" presetSubtype="10" fill="hold" grpId="0" nodeType="withEffect">
                                  <p:stCondLst>
                                    <p:cond delay="0"/>
                                  </p:stCondLst>
                                  <p:childTnLst>
                                    <p:set>
                                      <p:cBhvr>
                                        <p:cTn id="72" dur="1" fill="hold">
                                          <p:stCondLst>
                                            <p:cond delay="0"/>
                                          </p:stCondLst>
                                        </p:cTn>
                                        <p:tgtEl>
                                          <p:spTgt spid="208050"/>
                                        </p:tgtEl>
                                        <p:attrNameLst>
                                          <p:attrName>style.visibility</p:attrName>
                                        </p:attrNameLst>
                                      </p:cBhvr>
                                      <p:to>
                                        <p:strVal val="visible"/>
                                      </p:to>
                                    </p:set>
                                    <p:animEffect transition="in" filter="blinds(horizontal)">
                                      <p:cBhvr>
                                        <p:cTn id="73" dur="500"/>
                                        <p:tgtEl>
                                          <p:spTgt spid="208050"/>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72" grpId="0" animBg="1"/>
      <p:bldP spid="207975" grpId="0" animBg="1"/>
      <p:bldP spid="207985" grpId="0" animBg="1"/>
      <p:bldP spid="208038" grpId="0" animBg="1"/>
      <p:bldP spid="208045" grpId="0" animBg="1"/>
      <p:bldP spid="20805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0" name="日期占位符 1"/>
          <p:cNvSpPr>
            <a:spLocks noGrp="1"/>
          </p:cNvSpPr>
          <p:nvPr>
            <p:ph type="dt" sz="quarter" idx="10"/>
          </p:nvPr>
        </p:nvSpPr>
        <p:spPr>
          <a:noFill/>
        </p:spPr>
        <p:txBody>
          <a:bodyPr/>
          <a:lstStyle/>
          <a:p>
            <a:fld id="{1D84BAE6-8930-43FD-9724-5E4851CF0C6F}" type="datetime1">
              <a:rPr lang="zh-CN" altLang="en-US" smtClean="0">
                <a:latin typeface="Arial" pitchFamily="34" charset="0"/>
              </a:rPr>
              <a:pPr/>
              <a:t>2019-9-18</a:t>
            </a:fld>
            <a:endParaRPr lang="en-US" altLang="zh-CN" smtClean="0">
              <a:latin typeface="Arial" pitchFamily="34" charset="0"/>
            </a:endParaRPr>
          </a:p>
        </p:txBody>
      </p:sp>
      <p:sp>
        <p:nvSpPr>
          <p:cNvPr id="33821"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33822" name="灯片编号占位符 3"/>
          <p:cNvSpPr>
            <a:spLocks noGrp="1"/>
          </p:cNvSpPr>
          <p:nvPr>
            <p:ph type="sldNum" sz="quarter" idx="12"/>
          </p:nvPr>
        </p:nvSpPr>
        <p:spPr>
          <a:noFill/>
        </p:spPr>
        <p:txBody>
          <a:bodyPr/>
          <a:lstStyle/>
          <a:p>
            <a:fld id="{467E0472-719F-4B5E-A7E7-657E2147F7F9}" type="slidenum">
              <a:rPr lang="en-US" altLang="zh-CN" smtClean="0">
                <a:latin typeface="Arial" pitchFamily="34" charset="0"/>
              </a:rPr>
              <a:pPr/>
              <a:t>72</a:t>
            </a:fld>
            <a:endParaRPr lang="en-US" altLang="zh-CN" smtClean="0">
              <a:latin typeface="Arial" pitchFamily="34" charset="0"/>
            </a:endParaRPr>
          </a:p>
        </p:txBody>
      </p:sp>
      <p:graphicFrame>
        <p:nvGraphicFramePr>
          <p:cNvPr id="33794" name="Object 34"/>
          <p:cNvGraphicFramePr>
            <a:graphicFrameLocks noChangeAspect="1"/>
          </p:cNvGraphicFramePr>
          <p:nvPr/>
        </p:nvGraphicFramePr>
        <p:xfrm>
          <a:off x="881063" y="333375"/>
          <a:ext cx="6146800" cy="544513"/>
        </p:xfrm>
        <a:graphic>
          <a:graphicData uri="http://schemas.openxmlformats.org/presentationml/2006/ole">
            <p:oleObj spid="_x0000_s33794" name="Equation" r:id="rId3" imgW="2565360" imgH="228600" progId="Equation.DSMT4">
              <p:embed/>
            </p:oleObj>
          </a:graphicData>
        </a:graphic>
      </p:graphicFrame>
      <p:grpSp>
        <p:nvGrpSpPr>
          <p:cNvPr id="33823" name="Group 52"/>
          <p:cNvGrpSpPr>
            <a:grpSpLocks/>
          </p:cNvGrpSpPr>
          <p:nvPr/>
        </p:nvGrpSpPr>
        <p:grpSpPr bwMode="auto">
          <a:xfrm>
            <a:off x="3148013" y="1554163"/>
            <a:ext cx="5591175" cy="2084387"/>
            <a:chOff x="1983" y="491"/>
            <a:chExt cx="3522" cy="1313"/>
          </a:xfrm>
        </p:grpSpPr>
        <p:sp>
          <p:nvSpPr>
            <p:cNvPr id="33854" name="Line 36"/>
            <p:cNvSpPr>
              <a:spLocks noChangeShapeType="1"/>
            </p:cNvSpPr>
            <p:nvPr/>
          </p:nvSpPr>
          <p:spPr bwMode="auto">
            <a:xfrm flipV="1">
              <a:off x="2275" y="585"/>
              <a:ext cx="0" cy="1219"/>
            </a:xfrm>
            <a:prstGeom prst="line">
              <a:avLst/>
            </a:prstGeom>
            <a:noFill/>
            <a:ln w="12700">
              <a:solidFill>
                <a:schemeClr val="tx1"/>
              </a:solidFill>
              <a:round/>
              <a:headEnd/>
              <a:tailEnd type="triangle" w="med" len="med"/>
            </a:ln>
          </p:spPr>
          <p:txBody>
            <a:bodyPr/>
            <a:lstStyle/>
            <a:p>
              <a:endParaRPr lang="zh-CN" altLang="en-US"/>
            </a:p>
          </p:txBody>
        </p:sp>
        <p:sp>
          <p:nvSpPr>
            <p:cNvPr id="33855" name="Line 37"/>
            <p:cNvSpPr>
              <a:spLocks noChangeShapeType="1"/>
            </p:cNvSpPr>
            <p:nvPr/>
          </p:nvSpPr>
          <p:spPr bwMode="auto">
            <a:xfrm>
              <a:off x="2271" y="1300"/>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3812" name="Object 38"/>
            <p:cNvGraphicFramePr>
              <a:graphicFrameLocks noChangeAspect="1"/>
            </p:cNvGraphicFramePr>
            <p:nvPr/>
          </p:nvGraphicFramePr>
          <p:xfrm>
            <a:off x="2775" y="1373"/>
            <a:ext cx="203" cy="164"/>
          </p:xfrm>
          <a:graphic>
            <a:graphicData uri="http://schemas.openxmlformats.org/presentationml/2006/ole">
              <p:oleObj spid="_x0000_s33812" name="公式" r:id="rId4" imgW="152334" imgH="139639" progId="Equation.3">
                <p:embed/>
              </p:oleObj>
            </a:graphicData>
          </a:graphic>
        </p:graphicFrame>
        <p:sp>
          <p:nvSpPr>
            <p:cNvPr id="33856" name="Freeform 39"/>
            <p:cNvSpPr>
              <a:spLocks/>
            </p:cNvSpPr>
            <p:nvPr/>
          </p:nvSpPr>
          <p:spPr bwMode="auto">
            <a:xfrm>
              <a:off x="2276" y="879"/>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33857" name="Freeform 40"/>
            <p:cNvSpPr>
              <a:spLocks/>
            </p:cNvSpPr>
            <p:nvPr/>
          </p:nvSpPr>
          <p:spPr bwMode="auto">
            <a:xfrm rot="10800000">
              <a:off x="2955" y="1300"/>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sp>
          <p:nvSpPr>
            <p:cNvPr id="33858" name="Freeform 41"/>
            <p:cNvSpPr>
              <a:spLocks/>
            </p:cNvSpPr>
            <p:nvPr/>
          </p:nvSpPr>
          <p:spPr bwMode="auto">
            <a:xfrm>
              <a:off x="3635" y="879"/>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33813" name="Object 42"/>
            <p:cNvGraphicFramePr>
              <a:graphicFrameLocks noChangeAspect="1"/>
            </p:cNvGraphicFramePr>
            <p:nvPr/>
          </p:nvGraphicFramePr>
          <p:xfrm>
            <a:off x="3563" y="1323"/>
            <a:ext cx="304" cy="209"/>
          </p:xfrm>
          <a:graphic>
            <a:graphicData uri="http://schemas.openxmlformats.org/presentationml/2006/ole">
              <p:oleObj spid="_x0000_s33813" name="公式" r:id="rId5" imgW="228402" imgH="177646" progId="Equation.3">
                <p:embed/>
              </p:oleObj>
            </a:graphicData>
          </a:graphic>
        </p:graphicFrame>
        <p:sp>
          <p:nvSpPr>
            <p:cNvPr id="33859" name="Freeform 43"/>
            <p:cNvSpPr>
              <a:spLocks/>
            </p:cNvSpPr>
            <p:nvPr/>
          </p:nvSpPr>
          <p:spPr bwMode="auto">
            <a:xfrm rot="10800000">
              <a:off x="4311" y="1300"/>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38100">
              <a:solidFill>
                <a:srgbClr val="FF00FF"/>
              </a:solidFill>
              <a:round/>
              <a:headEnd/>
              <a:tailEnd/>
            </a:ln>
          </p:spPr>
          <p:txBody>
            <a:bodyPr/>
            <a:lstStyle/>
            <a:p>
              <a:endParaRPr lang="zh-CN" altLang="en-US"/>
            </a:p>
          </p:txBody>
        </p:sp>
        <p:graphicFrame>
          <p:nvGraphicFramePr>
            <p:cNvPr id="33814" name="Object 44"/>
            <p:cNvGraphicFramePr>
              <a:graphicFrameLocks noChangeAspect="1"/>
            </p:cNvGraphicFramePr>
            <p:nvPr/>
          </p:nvGraphicFramePr>
          <p:xfrm>
            <a:off x="2085" y="1318"/>
            <a:ext cx="220" cy="208"/>
          </p:xfrm>
          <a:graphic>
            <a:graphicData uri="http://schemas.openxmlformats.org/presentationml/2006/ole">
              <p:oleObj spid="_x0000_s33814" name="公式" r:id="rId6" imgW="164814" imgH="177492" progId="Equation.3">
                <p:embed/>
              </p:oleObj>
            </a:graphicData>
          </a:graphic>
        </p:graphicFrame>
        <p:graphicFrame>
          <p:nvGraphicFramePr>
            <p:cNvPr id="33815" name="Object 45"/>
            <p:cNvGraphicFramePr>
              <a:graphicFrameLocks noChangeAspect="1"/>
            </p:cNvGraphicFramePr>
            <p:nvPr/>
          </p:nvGraphicFramePr>
          <p:xfrm>
            <a:off x="2058" y="491"/>
            <a:ext cx="203" cy="254"/>
          </p:xfrm>
          <a:graphic>
            <a:graphicData uri="http://schemas.openxmlformats.org/presentationml/2006/ole">
              <p:oleObj spid="_x0000_s33815" name="公式" r:id="rId7" imgW="152268" imgH="215713" progId="Equation.3">
                <p:embed/>
              </p:oleObj>
            </a:graphicData>
          </a:graphic>
        </p:graphicFrame>
        <p:graphicFrame>
          <p:nvGraphicFramePr>
            <p:cNvPr id="33816" name="Object 46"/>
            <p:cNvGraphicFramePr>
              <a:graphicFrameLocks noChangeAspect="1"/>
            </p:cNvGraphicFramePr>
            <p:nvPr/>
          </p:nvGraphicFramePr>
          <p:xfrm>
            <a:off x="4109" y="1323"/>
            <a:ext cx="304" cy="209"/>
          </p:xfrm>
          <a:graphic>
            <a:graphicData uri="http://schemas.openxmlformats.org/presentationml/2006/ole">
              <p:oleObj spid="_x0000_s33816" name="公式" r:id="rId8" imgW="228402" imgH="177646" progId="Equation.3">
                <p:embed/>
              </p:oleObj>
            </a:graphicData>
          </a:graphic>
        </p:graphicFrame>
        <p:graphicFrame>
          <p:nvGraphicFramePr>
            <p:cNvPr id="33817" name="Object 47"/>
            <p:cNvGraphicFramePr>
              <a:graphicFrameLocks noChangeAspect="1"/>
            </p:cNvGraphicFramePr>
            <p:nvPr/>
          </p:nvGraphicFramePr>
          <p:xfrm>
            <a:off x="4922" y="1317"/>
            <a:ext cx="304" cy="209"/>
          </p:xfrm>
          <a:graphic>
            <a:graphicData uri="http://schemas.openxmlformats.org/presentationml/2006/ole">
              <p:oleObj spid="_x0000_s33817" name="公式" r:id="rId9" imgW="228402" imgH="177646" progId="Equation.3">
                <p:embed/>
              </p:oleObj>
            </a:graphicData>
          </a:graphic>
        </p:graphicFrame>
        <p:graphicFrame>
          <p:nvGraphicFramePr>
            <p:cNvPr id="33818" name="Object 48"/>
            <p:cNvGraphicFramePr>
              <a:graphicFrameLocks noChangeAspect="1"/>
            </p:cNvGraphicFramePr>
            <p:nvPr/>
          </p:nvGraphicFramePr>
          <p:xfrm>
            <a:off x="5234" y="1323"/>
            <a:ext cx="271" cy="194"/>
          </p:xfrm>
          <a:graphic>
            <a:graphicData uri="http://schemas.openxmlformats.org/presentationml/2006/ole">
              <p:oleObj spid="_x0000_s33818" name="公式" r:id="rId10" imgW="203024" imgH="164957" progId="Equation.3">
                <p:embed/>
              </p:oleObj>
            </a:graphicData>
          </a:graphic>
        </p:graphicFrame>
        <p:sp>
          <p:nvSpPr>
            <p:cNvPr id="33860" name="Line 49"/>
            <p:cNvSpPr>
              <a:spLocks noChangeShapeType="1"/>
            </p:cNvSpPr>
            <p:nvPr/>
          </p:nvSpPr>
          <p:spPr bwMode="auto">
            <a:xfrm>
              <a:off x="2270" y="865"/>
              <a:ext cx="77" cy="0"/>
            </a:xfrm>
            <a:prstGeom prst="line">
              <a:avLst/>
            </a:prstGeom>
            <a:noFill/>
            <a:ln w="25400">
              <a:solidFill>
                <a:schemeClr val="tx1"/>
              </a:solidFill>
              <a:round/>
              <a:headEnd/>
              <a:tailEnd/>
            </a:ln>
          </p:spPr>
          <p:txBody>
            <a:bodyPr/>
            <a:lstStyle/>
            <a:p>
              <a:endParaRPr lang="zh-CN" altLang="en-US"/>
            </a:p>
          </p:txBody>
        </p:sp>
        <p:sp>
          <p:nvSpPr>
            <p:cNvPr id="33861" name="Line 50"/>
            <p:cNvSpPr>
              <a:spLocks noChangeShapeType="1"/>
            </p:cNvSpPr>
            <p:nvPr/>
          </p:nvSpPr>
          <p:spPr bwMode="auto">
            <a:xfrm>
              <a:off x="2347" y="865"/>
              <a:ext cx="1701"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33819" name="Object 51"/>
            <p:cNvGraphicFramePr>
              <a:graphicFrameLocks noChangeAspect="1"/>
            </p:cNvGraphicFramePr>
            <p:nvPr/>
          </p:nvGraphicFramePr>
          <p:xfrm>
            <a:off x="1983" y="763"/>
            <a:ext cx="322" cy="209"/>
          </p:xfrm>
          <a:graphic>
            <a:graphicData uri="http://schemas.openxmlformats.org/presentationml/2006/ole">
              <p:oleObj spid="_x0000_s33819" name="公式" r:id="rId11" imgW="241091" imgH="177646" progId="Equation.3">
                <p:embed/>
              </p:oleObj>
            </a:graphicData>
          </a:graphic>
        </p:graphicFrame>
      </p:grpSp>
      <p:grpSp>
        <p:nvGrpSpPr>
          <p:cNvPr id="33824" name="Group 53"/>
          <p:cNvGrpSpPr>
            <a:grpSpLocks/>
          </p:cNvGrpSpPr>
          <p:nvPr/>
        </p:nvGrpSpPr>
        <p:grpSpPr bwMode="auto">
          <a:xfrm>
            <a:off x="365125" y="2039938"/>
            <a:ext cx="2513013" cy="1943100"/>
            <a:chOff x="836" y="1754"/>
            <a:chExt cx="1583" cy="1224"/>
          </a:xfrm>
        </p:grpSpPr>
        <p:sp>
          <p:nvSpPr>
            <p:cNvPr id="33835" name="Rectangle 54"/>
            <p:cNvSpPr>
              <a:spLocks noChangeArrowheads="1"/>
            </p:cNvSpPr>
            <p:nvPr/>
          </p:nvSpPr>
          <p:spPr bwMode="auto">
            <a:xfrm rot="5400000">
              <a:off x="1244" y="1900"/>
              <a:ext cx="107" cy="268"/>
            </a:xfrm>
            <a:prstGeom prst="rect">
              <a:avLst/>
            </a:prstGeom>
            <a:noFill/>
            <a:ln w="25400" algn="ctr">
              <a:solidFill>
                <a:srgbClr val="3366FF"/>
              </a:solidFill>
              <a:miter lim="800000"/>
              <a:headEnd/>
              <a:tailEnd/>
            </a:ln>
          </p:spPr>
          <p:txBody>
            <a:bodyPr wrap="none" anchor="ctr"/>
            <a:lstStyle/>
            <a:p>
              <a:endParaRPr lang="zh-CN" altLang="en-US"/>
            </a:p>
          </p:txBody>
        </p:sp>
        <p:grpSp>
          <p:nvGrpSpPr>
            <p:cNvPr id="33836" name="Group 55"/>
            <p:cNvGrpSpPr>
              <a:grpSpLocks/>
            </p:cNvGrpSpPr>
            <p:nvPr/>
          </p:nvGrpSpPr>
          <p:grpSpPr bwMode="auto">
            <a:xfrm>
              <a:off x="1789" y="2617"/>
              <a:ext cx="304" cy="102"/>
              <a:chOff x="112" y="3074"/>
              <a:chExt cx="304" cy="102"/>
            </a:xfrm>
          </p:grpSpPr>
          <p:sp>
            <p:nvSpPr>
              <p:cNvPr id="33852" name="Line 5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3853" name="Line 5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pSp>
          <p:nvGrpSpPr>
            <p:cNvPr id="33837" name="Group 58"/>
            <p:cNvGrpSpPr>
              <a:grpSpLocks/>
            </p:cNvGrpSpPr>
            <p:nvPr/>
          </p:nvGrpSpPr>
          <p:grpSpPr bwMode="auto">
            <a:xfrm>
              <a:off x="1811" y="2248"/>
              <a:ext cx="271" cy="187"/>
              <a:chOff x="5077" y="1931"/>
              <a:chExt cx="304" cy="249"/>
            </a:xfrm>
          </p:grpSpPr>
          <p:sp>
            <p:nvSpPr>
              <p:cNvPr id="33849" name="AutoShape 59"/>
              <p:cNvSpPr>
                <a:spLocks noChangeArrowheads="1"/>
              </p:cNvSpPr>
              <p:nvPr/>
            </p:nvSpPr>
            <p:spPr bwMode="auto">
              <a:xfrm>
                <a:off x="5077" y="1976"/>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3850" name="Line 60"/>
              <p:cNvSpPr>
                <a:spLocks noChangeShapeType="1"/>
              </p:cNvSpPr>
              <p:nvPr/>
            </p:nvSpPr>
            <p:spPr bwMode="auto">
              <a:xfrm>
                <a:off x="5077" y="1943"/>
                <a:ext cx="304" cy="0"/>
              </a:xfrm>
              <a:prstGeom prst="line">
                <a:avLst/>
              </a:prstGeom>
              <a:noFill/>
              <a:ln w="38100">
                <a:solidFill>
                  <a:srgbClr val="800080"/>
                </a:solidFill>
                <a:round/>
                <a:headEnd/>
                <a:tailEnd/>
              </a:ln>
            </p:spPr>
            <p:txBody>
              <a:bodyPr/>
              <a:lstStyle/>
              <a:p>
                <a:endParaRPr lang="zh-CN" altLang="en-US"/>
              </a:p>
            </p:txBody>
          </p:sp>
          <p:sp>
            <p:nvSpPr>
              <p:cNvPr id="33851" name="Line 61"/>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3803" name="Object 62"/>
            <p:cNvGraphicFramePr>
              <a:graphicFrameLocks noChangeAspect="1"/>
            </p:cNvGraphicFramePr>
            <p:nvPr/>
          </p:nvGraphicFramePr>
          <p:xfrm>
            <a:off x="1459" y="2555"/>
            <a:ext cx="358" cy="240"/>
          </p:xfrm>
          <a:graphic>
            <a:graphicData uri="http://schemas.openxmlformats.org/presentationml/2006/ole">
              <p:oleObj spid="_x0000_s33803" name="公式" r:id="rId12" imgW="317087" imgH="215619" progId="Equation.3">
                <p:embed/>
              </p:oleObj>
            </a:graphicData>
          </a:graphic>
        </p:graphicFrame>
        <p:graphicFrame>
          <p:nvGraphicFramePr>
            <p:cNvPr id="33804" name="Object 63"/>
            <p:cNvGraphicFramePr>
              <a:graphicFrameLocks noChangeAspect="1"/>
            </p:cNvGraphicFramePr>
            <p:nvPr/>
          </p:nvGraphicFramePr>
          <p:xfrm>
            <a:off x="1212" y="1754"/>
            <a:ext cx="187" cy="190"/>
          </p:xfrm>
          <a:graphic>
            <a:graphicData uri="http://schemas.openxmlformats.org/presentationml/2006/ole">
              <p:oleObj spid="_x0000_s33804" name="公式" r:id="rId13" imgW="164885" imgH="164885" progId="Equation.3">
                <p:embed/>
              </p:oleObj>
            </a:graphicData>
          </a:graphic>
        </p:graphicFrame>
        <p:graphicFrame>
          <p:nvGraphicFramePr>
            <p:cNvPr id="33805" name="Object 64"/>
            <p:cNvGraphicFramePr>
              <a:graphicFrameLocks noChangeAspect="1"/>
            </p:cNvGraphicFramePr>
            <p:nvPr/>
          </p:nvGraphicFramePr>
          <p:xfrm>
            <a:off x="856" y="2117"/>
            <a:ext cx="144" cy="145"/>
          </p:xfrm>
          <a:graphic>
            <a:graphicData uri="http://schemas.openxmlformats.org/presentationml/2006/ole">
              <p:oleObj spid="_x0000_s33805" name="公式" r:id="rId14" imgW="139700" imgH="139700" progId="Equation.3">
                <p:embed/>
              </p:oleObj>
            </a:graphicData>
          </a:graphic>
        </p:graphicFrame>
        <p:graphicFrame>
          <p:nvGraphicFramePr>
            <p:cNvPr id="33806" name="Object 65"/>
            <p:cNvGraphicFramePr>
              <a:graphicFrameLocks noChangeAspect="1"/>
            </p:cNvGraphicFramePr>
            <p:nvPr/>
          </p:nvGraphicFramePr>
          <p:xfrm>
            <a:off x="848" y="2770"/>
            <a:ext cx="158" cy="89"/>
          </p:xfrm>
          <a:graphic>
            <a:graphicData uri="http://schemas.openxmlformats.org/presentationml/2006/ole">
              <p:oleObj spid="_x0000_s33806" name="公式" r:id="rId15" imgW="139518" imgH="76101" progId="Equation.3">
                <p:embed/>
              </p:oleObj>
            </a:graphicData>
          </a:graphic>
        </p:graphicFrame>
        <p:graphicFrame>
          <p:nvGraphicFramePr>
            <p:cNvPr id="33807" name="Object 66"/>
            <p:cNvGraphicFramePr>
              <a:graphicFrameLocks noChangeAspect="1"/>
            </p:cNvGraphicFramePr>
            <p:nvPr/>
          </p:nvGraphicFramePr>
          <p:xfrm>
            <a:off x="836" y="2389"/>
            <a:ext cx="171" cy="239"/>
          </p:xfrm>
          <a:graphic>
            <a:graphicData uri="http://schemas.openxmlformats.org/presentationml/2006/ole">
              <p:oleObj spid="_x0000_s33807" name="公式" r:id="rId16" imgW="152268" imgH="215713" progId="Equation.3">
                <p:embed/>
              </p:oleObj>
            </a:graphicData>
          </a:graphic>
        </p:graphicFrame>
        <p:graphicFrame>
          <p:nvGraphicFramePr>
            <p:cNvPr id="33808" name="Object 67"/>
            <p:cNvGraphicFramePr>
              <a:graphicFrameLocks noChangeAspect="1"/>
            </p:cNvGraphicFramePr>
            <p:nvPr/>
          </p:nvGraphicFramePr>
          <p:xfrm>
            <a:off x="2224" y="2778"/>
            <a:ext cx="173" cy="93"/>
          </p:xfrm>
          <a:graphic>
            <a:graphicData uri="http://schemas.openxmlformats.org/presentationml/2006/ole">
              <p:oleObj spid="_x0000_s33808" name="公式" r:id="rId17" imgW="139518" imgH="76101" progId="Equation.3">
                <p:embed/>
              </p:oleObj>
            </a:graphicData>
          </a:graphic>
        </p:graphicFrame>
        <p:graphicFrame>
          <p:nvGraphicFramePr>
            <p:cNvPr id="33809" name="Object 68"/>
            <p:cNvGraphicFramePr>
              <a:graphicFrameLocks noChangeAspect="1"/>
            </p:cNvGraphicFramePr>
            <p:nvPr/>
          </p:nvGraphicFramePr>
          <p:xfrm>
            <a:off x="2206" y="2389"/>
            <a:ext cx="213" cy="254"/>
          </p:xfrm>
          <a:graphic>
            <a:graphicData uri="http://schemas.openxmlformats.org/presentationml/2006/ole">
              <p:oleObj spid="_x0000_s33809" name="公式" r:id="rId18" imgW="190500" imgH="228600" progId="Equation.3">
                <p:embed/>
              </p:oleObj>
            </a:graphicData>
          </a:graphic>
        </p:graphicFrame>
        <p:sp>
          <p:nvSpPr>
            <p:cNvPr id="33838" name="AutoShape 69"/>
            <p:cNvSpPr>
              <a:spLocks noChangeArrowheads="1"/>
            </p:cNvSpPr>
            <p:nvPr/>
          </p:nvSpPr>
          <p:spPr bwMode="auto">
            <a:xfrm>
              <a:off x="1915" y="292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3839" name="AutoShape 70"/>
            <p:cNvSpPr>
              <a:spLocks noChangeArrowheads="1"/>
            </p:cNvSpPr>
            <p:nvPr/>
          </p:nvSpPr>
          <p:spPr bwMode="auto">
            <a:xfrm>
              <a:off x="1906" y="2010"/>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3840" name="Line 71"/>
            <p:cNvSpPr>
              <a:spLocks noChangeShapeType="1"/>
            </p:cNvSpPr>
            <p:nvPr/>
          </p:nvSpPr>
          <p:spPr bwMode="auto">
            <a:xfrm>
              <a:off x="1931" y="2033"/>
              <a:ext cx="0" cy="584"/>
            </a:xfrm>
            <a:prstGeom prst="line">
              <a:avLst/>
            </a:prstGeom>
            <a:noFill/>
            <a:ln w="12700">
              <a:solidFill>
                <a:schemeClr val="tx1"/>
              </a:solidFill>
              <a:round/>
              <a:headEnd/>
              <a:tailEnd/>
            </a:ln>
          </p:spPr>
          <p:txBody>
            <a:bodyPr/>
            <a:lstStyle/>
            <a:p>
              <a:endParaRPr lang="zh-CN" altLang="en-US"/>
            </a:p>
          </p:txBody>
        </p:sp>
        <p:sp>
          <p:nvSpPr>
            <p:cNvPr id="33841" name="Line 72"/>
            <p:cNvSpPr>
              <a:spLocks noChangeShapeType="1"/>
            </p:cNvSpPr>
            <p:nvPr/>
          </p:nvSpPr>
          <p:spPr bwMode="auto">
            <a:xfrm>
              <a:off x="1940" y="2719"/>
              <a:ext cx="0" cy="228"/>
            </a:xfrm>
            <a:prstGeom prst="line">
              <a:avLst/>
            </a:prstGeom>
            <a:noFill/>
            <a:ln w="12700">
              <a:solidFill>
                <a:schemeClr val="tx1"/>
              </a:solidFill>
              <a:round/>
              <a:headEnd/>
              <a:tailEnd/>
            </a:ln>
          </p:spPr>
          <p:txBody>
            <a:bodyPr/>
            <a:lstStyle/>
            <a:p>
              <a:endParaRPr lang="zh-CN" altLang="en-US"/>
            </a:p>
          </p:txBody>
        </p:sp>
        <p:graphicFrame>
          <p:nvGraphicFramePr>
            <p:cNvPr id="33810" name="Object 73"/>
            <p:cNvGraphicFramePr>
              <a:graphicFrameLocks noChangeAspect="1"/>
            </p:cNvGraphicFramePr>
            <p:nvPr/>
          </p:nvGraphicFramePr>
          <p:xfrm>
            <a:off x="1557" y="2224"/>
            <a:ext cx="173" cy="190"/>
          </p:xfrm>
          <a:graphic>
            <a:graphicData uri="http://schemas.openxmlformats.org/presentationml/2006/ole">
              <p:oleObj spid="_x0000_s33810" name="公式" r:id="rId19" imgW="152268" imgH="164957" progId="Equation.3">
                <p:embed/>
              </p:oleObj>
            </a:graphicData>
          </a:graphic>
        </p:graphicFrame>
        <p:sp>
          <p:nvSpPr>
            <p:cNvPr id="33842" name="Line 74"/>
            <p:cNvSpPr>
              <a:spLocks noChangeShapeType="1"/>
            </p:cNvSpPr>
            <p:nvPr/>
          </p:nvSpPr>
          <p:spPr bwMode="auto">
            <a:xfrm>
              <a:off x="1432" y="2033"/>
              <a:ext cx="838" cy="0"/>
            </a:xfrm>
            <a:prstGeom prst="line">
              <a:avLst/>
            </a:prstGeom>
            <a:noFill/>
            <a:ln w="12700">
              <a:solidFill>
                <a:schemeClr val="tx1"/>
              </a:solidFill>
              <a:round/>
              <a:headEnd/>
              <a:tailEnd/>
            </a:ln>
          </p:spPr>
          <p:txBody>
            <a:bodyPr/>
            <a:lstStyle/>
            <a:p>
              <a:endParaRPr lang="zh-CN" altLang="en-US"/>
            </a:p>
          </p:txBody>
        </p:sp>
        <p:sp>
          <p:nvSpPr>
            <p:cNvPr id="33843" name="Line 75"/>
            <p:cNvSpPr>
              <a:spLocks noChangeShapeType="1"/>
            </p:cNvSpPr>
            <p:nvPr/>
          </p:nvSpPr>
          <p:spPr bwMode="auto">
            <a:xfrm flipH="1">
              <a:off x="949" y="2033"/>
              <a:ext cx="204" cy="0"/>
            </a:xfrm>
            <a:prstGeom prst="line">
              <a:avLst/>
            </a:prstGeom>
            <a:noFill/>
            <a:ln w="12700">
              <a:solidFill>
                <a:schemeClr val="tx1"/>
              </a:solidFill>
              <a:round/>
              <a:headEnd/>
              <a:tailEnd/>
            </a:ln>
          </p:spPr>
          <p:txBody>
            <a:bodyPr/>
            <a:lstStyle/>
            <a:p>
              <a:endParaRPr lang="zh-CN" altLang="en-US"/>
            </a:p>
          </p:txBody>
        </p:sp>
        <p:sp>
          <p:nvSpPr>
            <p:cNvPr id="33844" name="Line 76"/>
            <p:cNvSpPr>
              <a:spLocks noChangeShapeType="1"/>
            </p:cNvSpPr>
            <p:nvPr/>
          </p:nvSpPr>
          <p:spPr bwMode="auto">
            <a:xfrm>
              <a:off x="925" y="2947"/>
              <a:ext cx="1371" cy="0"/>
            </a:xfrm>
            <a:prstGeom prst="line">
              <a:avLst/>
            </a:prstGeom>
            <a:noFill/>
            <a:ln w="12700">
              <a:solidFill>
                <a:schemeClr val="tx1"/>
              </a:solidFill>
              <a:round/>
              <a:headEnd/>
              <a:tailEnd/>
            </a:ln>
          </p:spPr>
          <p:txBody>
            <a:bodyPr/>
            <a:lstStyle/>
            <a:p>
              <a:endParaRPr lang="zh-CN" altLang="en-US"/>
            </a:p>
          </p:txBody>
        </p:sp>
        <p:sp>
          <p:nvSpPr>
            <p:cNvPr id="33845" name="AutoShape 77"/>
            <p:cNvSpPr>
              <a:spLocks noChangeArrowheads="1"/>
            </p:cNvSpPr>
            <p:nvPr/>
          </p:nvSpPr>
          <p:spPr bwMode="auto">
            <a:xfrm>
              <a:off x="2270"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3846" name="AutoShape 78"/>
            <p:cNvSpPr>
              <a:spLocks noChangeArrowheads="1"/>
            </p:cNvSpPr>
            <p:nvPr/>
          </p:nvSpPr>
          <p:spPr bwMode="auto">
            <a:xfrm>
              <a:off x="2262"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3847" name="AutoShape 79"/>
            <p:cNvSpPr>
              <a:spLocks noChangeArrowheads="1"/>
            </p:cNvSpPr>
            <p:nvPr/>
          </p:nvSpPr>
          <p:spPr bwMode="auto">
            <a:xfrm>
              <a:off x="899"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3848" name="AutoShape 80"/>
            <p:cNvSpPr>
              <a:spLocks noChangeArrowheads="1"/>
            </p:cNvSpPr>
            <p:nvPr/>
          </p:nvSpPr>
          <p:spPr bwMode="auto">
            <a:xfrm>
              <a:off x="873" y="292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3811" name="Object 81"/>
            <p:cNvGraphicFramePr>
              <a:graphicFrameLocks noChangeAspect="1"/>
            </p:cNvGraphicFramePr>
            <p:nvPr/>
          </p:nvGraphicFramePr>
          <p:xfrm>
            <a:off x="2220" y="2091"/>
            <a:ext cx="144" cy="145"/>
          </p:xfrm>
          <a:graphic>
            <a:graphicData uri="http://schemas.openxmlformats.org/presentationml/2006/ole">
              <p:oleObj spid="_x0000_s33811" name="公式" r:id="rId20" imgW="139700" imgH="139700" progId="Equation.3">
                <p:embed/>
              </p:oleObj>
            </a:graphicData>
          </a:graphic>
        </p:graphicFrame>
      </p:grpSp>
      <p:grpSp>
        <p:nvGrpSpPr>
          <p:cNvPr id="33825" name="Group 107"/>
          <p:cNvGrpSpPr>
            <a:grpSpLocks/>
          </p:cNvGrpSpPr>
          <p:nvPr/>
        </p:nvGrpSpPr>
        <p:grpSpPr bwMode="auto">
          <a:xfrm>
            <a:off x="3148013" y="3436938"/>
            <a:ext cx="5591175" cy="2095500"/>
            <a:chOff x="1983" y="1670"/>
            <a:chExt cx="3522" cy="1320"/>
          </a:xfrm>
        </p:grpSpPr>
        <p:sp>
          <p:nvSpPr>
            <p:cNvPr id="33827" name="Line 83"/>
            <p:cNvSpPr>
              <a:spLocks noChangeShapeType="1"/>
            </p:cNvSpPr>
            <p:nvPr/>
          </p:nvSpPr>
          <p:spPr bwMode="auto">
            <a:xfrm flipV="1">
              <a:off x="2275" y="1771"/>
              <a:ext cx="0" cy="1219"/>
            </a:xfrm>
            <a:prstGeom prst="line">
              <a:avLst/>
            </a:prstGeom>
            <a:noFill/>
            <a:ln w="12700">
              <a:solidFill>
                <a:schemeClr val="tx1"/>
              </a:solidFill>
              <a:round/>
              <a:headEnd/>
              <a:tailEnd type="triangle" w="med" len="med"/>
            </a:ln>
          </p:spPr>
          <p:txBody>
            <a:bodyPr/>
            <a:lstStyle/>
            <a:p>
              <a:endParaRPr lang="zh-CN" altLang="en-US"/>
            </a:p>
          </p:txBody>
        </p:sp>
        <p:sp>
          <p:nvSpPr>
            <p:cNvPr id="33828" name="Line 84"/>
            <p:cNvSpPr>
              <a:spLocks noChangeShapeType="1"/>
            </p:cNvSpPr>
            <p:nvPr/>
          </p:nvSpPr>
          <p:spPr bwMode="auto">
            <a:xfrm>
              <a:off x="2271" y="2486"/>
              <a:ext cx="320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3795" name="Object 85"/>
            <p:cNvGraphicFramePr>
              <a:graphicFrameLocks noChangeAspect="1"/>
            </p:cNvGraphicFramePr>
            <p:nvPr/>
          </p:nvGraphicFramePr>
          <p:xfrm>
            <a:off x="2775" y="2559"/>
            <a:ext cx="203" cy="164"/>
          </p:xfrm>
          <a:graphic>
            <a:graphicData uri="http://schemas.openxmlformats.org/presentationml/2006/ole">
              <p:oleObj spid="_x0000_s33795" name="公式" r:id="rId21" imgW="152334" imgH="139639" progId="Equation.3">
                <p:embed/>
              </p:oleObj>
            </a:graphicData>
          </a:graphic>
        </p:graphicFrame>
        <p:sp>
          <p:nvSpPr>
            <p:cNvPr id="33829" name="Freeform 86"/>
            <p:cNvSpPr>
              <a:spLocks/>
            </p:cNvSpPr>
            <p:nvPr/>
          </p:nvSpPr>
          <p:spPr bwMode="auto">
            <a:xfrm>
              <a:off x="2276" y="2065"/>
              <a:ext cx="679" cy="421"/>
            </a:xfrm>
            <a:custGeom>
              <a:avLst/>
              <a:gdLst>
                <a:gd name="T0" fmla="*/ 0 w 508"/>
                <a:gd name="T1" fmla="*/ 653 h 407"/>
                <a:gd name="T2" fmla="*/ 14762 w 508"/>
                <a:gd name="T3" fmla="*/ 0 h 407"/>
                <a:gd name="T4" fmla="*/ 29530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3830" name="Freeform 87"/>
            <p:cNvSpPr>
              <a:spLocks/>
            </p:cNvSpPr>
            <p:nvPr/>
          </p:nvSpPr>
          <p:spPr bwMode="auto">
            <a:xfrm rot="10800000">
              <a:off x="2955"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sp>
          <p:nvSpPr>
            <p:cNvPr id="33831" name="Freeform 88"/>
            <p:cNvSpPr>
              <a:spLocks/>
            </p:cNvSpPr>
            <p:nvPr/>
          </p:nvSpPr>
          <p:spPr bwMode="auto">
            <a:xfrm>
              <a:off x="3635" y="2065"/>
              <a:ext cx="680" cy="421"/>
            </a:xfrm>
            <a:custGeom>
              <a:avLst/>
              <a:gdLst>
                <a:gd name="T0" fmla="*/ 0 w 508"/>
                <a:gd name="T1" fmla="*/ 653 h 407"/>
                <a:gd name="T2" fmla="*/ 15051 w 508"/>
                <a:gd name="T3" fmla="*/ 0 h 407"/>
                <a:gd name="T4" fmla="*/ 30107 w 508"/>
                <a:gd name="T5" fmla="*/ 653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3796" name="Object 89"/>
            <p:cNvGraphicFramePr>
              <a:graphicFrameLocks noChangeAspect="1"/>
            </p:cNvGraphicFramePr>
            <p:nvPr/>
          </p:nvGraphicFramePr>
          <p:xfrm>
            <a:off x="3563" y="2509"/>
            <a:ext cx="304" cy="209"/>
          </p:xfrm>
          <a:graphic>
            <a:graphicData uri="http://schemas.openxmlformats.org/presentationml/2006/ole">
              <p:oleObj spid="_x0000_s33796" name="公式" r:id="rId22" imgW="228402" imgH="177646" progId="Equation.3">
                <p:embed/>
              </p:oleObj>
            </a:graphicData>
          </a:graphic>
        </p:graphicFrame>
        <p:sp>
          <p:nvSpPr>
            <p:cNvPr id="33832" name="Freeform 90"/>
            <p:cNvSpPr>
              <a:spLocks/>
            </p:cNvSpPr>
            <p:nvPr/>
          </p:nvSpPr>
          <p:spPr bwMode="auto">
            <a:xfrm rot="10800000">
              <a:off x="4311" y="2486"/>
              <a:ext cx="680" cy="420"/>
            </a:xfrm>
            <a:custGeom>
              <a:avLst/>
              <a:gdLst>
                <a:gd name="T0" fmla="*/ 0 w 508"/>
                <a:gd name="T1" fmla="*/ 632 h 407"/>
                <a:gd name="T2" fmla="*/ 15051 w 508"/>
                <a:gd name="T3" fmla="*/ 0 h 407"/>
                <a:gd name="T4" fmla="*/ 30107 w 508"/>
                <a:gd name="T5" fmla="*/ 632 h 407"/>
                <a:gd name="T6" fmla="*/ 0 60000 65536"/>
                <a:gd name="T7" fmla="*/ 0 60000 65536"/>
                <a:gd name="T8" fmla="*/ 0 60000 65536"/>
                <a:gd name="T9" fmla="*/ 0 w 508"/>
                <a:gd name="T10" fmla="*/ 0 h 407"/>
                <a:gd name="T11" fmla="*/ 508 w 508"/>
                <a:gd name="T12" fmla="*/ 407 h 407"/>
              </a:gdLst>
              <a:ahLst/>
              <a:cxnLst>
                <a:cxn ang="T6">
                  <a:pos x="T0" y="T1"/>
                </a:cxn>
                <a:cxn ang="T7">
                  <a:pos x="T2" y="T3"/>
                </a:cxn>
                <a:cxn ang="T8">
                  <a:pos x="T4" y="T5"/>
                </a:cxn>
              </a:cxnLst>
              <a:rect l="T9" t="T10" r="T11" b="T12"/>
              <a:pathLst>
                <a:path w="508" h="407">
                  <a:moveTo>
                    <a:pt x="0" y="407"/>
                  </a:moveTo>
                  <a:cubicBezTo>
                    <a:pt x="84" y="203"/>
                    <a:pt x="169" y="0"/>
                    <a:pt x="254" y="0"/>
                  </a:cubicBezTo>
                  <a:cubicBezTo>
                    <a:pt x="339" y="0"/>
                    <a:pt x="423" y="203"/>
                    <a:pt x="508" y="407"/>
                  </a:cubicBezTo>
                </a:path>
              </a:pathLst>
            </a:custGeom>
            <a:noFill/>
            <a:ln w="25400">
              <a:solidFill>
                <a:srgbClr val="FF00FF"/>
              </a:solidFill>
              <a:prstDash val="lgDash"/>
              <a:round/>
              <a:headEnd/>
              <a:tailEnd/>
            </a:ln>
          </p:spPr>
          <p:txBody>
            <a:bodyPr/>
            <a:lstStyle/>
            <a:p>
              <a:endParaRPr lang="zh-CN" altLang="en-US"/>
            </a:p>
          </p:txBody>
        </p:sp>
        <p:graphicFrame>
          <p:nvGraphicFramePr>
            <p:cNvPr id="33797" name="Object 91"/>
            <p:cNvGraphicFramePr>
              <a:graphicFrameLocks noChangeAspect="1"/>
            </p:cNvGraphicFramePr>
            <p:nvPr/>
          </p:nvGraphicFramePr>
          <p:xfrm>
            <a:off x="2085" y="2504"/>
            <a:ext cx="220" cy="208"/>
          </p:xfrm>
          <a:graphic>
            <a:graphicData uri="http://schemas.openxmlformats.org/presentationml/2006/ole">
              <p:oleObj spid="_x0000_s33797" name="公式" r:id="rId23" imgW="164814" imgH="177492" progId="Equation.3">
                <p:embed/>
              </p:oleObj>
            </a:graphicData>
          </a:graphic>
        </p:graphicFrame>
        <p:graphicFrame>
          <p:nvGraphicFramePr>
            <p:cNvPr id="33798" name="Object 92"/>
            <p:cNvGraphicFramePr>
              <a:graphicFrameLocks noChangeAspect="1"/>
            </p:cNvGraphicFramePr>
            <p:nvPr/>
          </p:nvGraphicFramePr>
          <p:xfrm>
            <a:off x="2033" y="1670"/>
            <a:ext cx="254" cy="269"/>
          </p:xfrm>
          <a:graphic>
            <a:graphicData uri="http://schemas.openxmlformats.org/presentationml/2006/ole">
              <p:oleObj spid="_x0000_s33798" name="公式" r:id="rId24" imgW="190500" imgH="228600" progId="Equation.3">
                <p:embed/>
              </p:oleObj>
            </a:graphicData>
          </a:graphic>
        </p:graphicFrame>
        <p:graphicFrame>
          <p:nvGraphicFramePr>
            <p:cNvPr id="33799" name="Object 93"/>
            <p:cNvGraphicFramePr>
              <a:graphicFrameLocks noChangeAspect="1"/>
            </p:cNvGraphicFramePr>
            <p:nvPr/>
          </p:nvGraphicFramePr>
          <p:xfrm>
            <a:off x="4109" y="2509"/>
            <a:ext cx="304" cy="209"/>
          </p:xfrm>
          <a:graphic>
            <a:graphicData uri="http://schemas.openxmlformats.org/presentationml/2006/ole">
              <p:oleObj spid="_x0000_s33799" name="公式" r:id="rId25" imgW="228402" imgH="177646" progId="Equation.3">
                <p:embed/>
              </p:oleObj>
            </a:graphicData>
          </a:graphic>
        </p:graphicFrame>
        <p:graphicFrame>
          <p:nvGraphicFramePr>
            <p:cNvPr id="33800" name="Object 94"/>
            <p:cNvGraphicFramePr>
              <a:graphicFrameLocks noChangeAspect="1"/>
            </p:cNvGraphicFramePr>
            <p:nvPr/>
          </p:nvGraphicFramePr>
          <p:xfrm>
            <a:off x="4922" y="2503"/>
            <a:ext cx="304" cy="209"/>
          </p:xfrm>
          <a:graphic>
            <a:graphicData uri="http://schemas.openxmlformats.org/presentationml/2006/ole">
              <p:oleObj spid="_x0000_s33800" name="公式" r:id="rId26" imgW="228402" imgH="177646" progId="Equation.3">
                <p:embed/>
              </p:oleObj>
            </a:graphicData>
          </a:graphic>
        </p:graphicFrame>
        <p:graphicFrame>
          <p:nvGraphicFramePr>
            <p:cNvPr id="33801" name="Object 95"/>
            <p:cNvGraphicFramePr>
              <a:graphicFrameLocks noChangeAspect="1"/>
            </p:cNvGraphicFramePr>
            <p:nvPr/>
          </p:nvGraphicFramePr>
          <p:xfrm>
            <a:off x="5234" y="2509"/>
            <a:ext cx="271" cy="194"/>
          </p:xfrm>
          <a:graphic>
            <a:graphicData uri="http://schemas.openxmlformats.org/presentationml/2006/ole">
              <p:oleObj spid="_x0000_s33801" name="公式" r:id="rId27" imgW="203024" imgH="164957" progId="Equation.3">
                <p:embed/>
              </p:oleObj>
            </a:graphicData>
          </a:graphic>
        </p:graphicFrame>
        <p:sp>
          <p:nvSpPr>
            <p:cNvPr id="33833" name="Line 96"/>
            <p:cNvSpPr>
              <a:spLocks noChangeShapeType="1"/>
            </p:cNvSpPr>
            <p:nvPr/>
          </p:nvSpPr>
          <p:spPr bwMode="auto">
            <a:xfrm>
              <a:off x="2270" y="2051"/>
              <a:ext cx="77" cy="0"/>
            </a:xfrm>
            <a:prstGeom prst="line">
              <a:avLst/>
            </a:prstGeom>
            <a:noFill/>
            <a:ln w="25400">
              <a:solidFill>
                <a:schemeClr val="tx1"/>
              </a:solidFill>
              <a:round/>
              <a:headEnd/>
              <a:tailEnd/>
            </a:ln>
          </p:spPr>
          <p:txBody>
            <a:bodyPr/>
            <a:lstStyle/>
            <a:p>
              <a:endParaRPr lang="zh-CN" altLang="en-US"/>
            </a:p>
          </p:txBody>
        </p:sp>
        <p:sp>
          <p:nvSpPr>
            <p:cNvPr id="33834" name="Line 97"/>
            <p:cNvSpPr>
              <a:spLocks noChangeShapeType="1"/>
            </p:cNvSpPr>
            <p:nvPr/>
          </p:nvSpPr>
          <p:spPr bwMode="auto">
            <a:xfrm>
              <a:off x="2347" y="2051"/>
              <a:ext cx="1701" cy="0"/>
            </a:xfrm>
            <a:prstGeom prst="line">
              <a:avLst/>
            </a:prstGeom>
            <a:noFill/>
            <a:ln w="12700">
              <a:solidFill>
                <a:srgbClr val="339966"/>
              </a:solidFill>
              <a:prstDash val="lgDash"/>
              <a:round/>
              <a:headEnd/>
              <a:tailEnd/>
            </a:ln>
          </p:spPr>
          <p:txBody>
            <a:bodyPr/>
            <a:lstStyle/>
            <a:p>
              <a:endParaRPr lang="zh-CN" altLang="en-US"/>
            </a:p>
          </p:txBody>
        </p:sp>
        <p:graphicFrame>
          <p:nvGraphicFramePr>
            <p:cNvPr id="33802" name="Object 98"/>
            <p:cNvGraphicFramePr>
              <a:graphicFrameLocks noChangeAspect="1"/>
            </p:cNvGraphicFramePr>
            <p:nvPr/>
          </p:nvGraphicFramePr>
          <p:xfrm>
            <a:off x="1983" y="1949"/>
            <a:ext cx="322" cy="209"/>
          </p:xfrm>
          <a:graphic>
            <a:graphicData uri="http://schemas.openxmlformats.org/presentationml/2006/ole">
              <p:oleObj spid="_x0000_s33802" name="公式" r:id="rId28" imgW="241091" imgH="177646" progId="Equation.3">
                <p:embed/>
              </p:oleObj>
            </a:graphicData>
          </a:graphic>
        </p:graphicFrame>
      </p:grpSp>
      <p:sp>
        <p:nvSpPr>
          <p:cNvPr id="33826" name="Text Box 4"/>
          <p:cNvSpPr txBox="1">
            <a:spLocks noChangeArrowheads="1"/>
          </p:cNvSpPr>
          <p:nvPr/>
        </p:nvSpPr>
        <p:spPr bwMode="auto">
          <a:xfrm>
            <a:off x="444500" y="968375"/>
            <a:ext cx="3294063" cy="463550"/>
          </a:xfrm>
          <a:prstGeom prst="rect">
            <a:avLst/>
          </a:prstGeom>
          <a:solidFill>
            <a:schemeClr val="bg1"/>
          </a:solidFill>
          <a:ln w="9525">
            <a:noFill/>
            <a:miter lim="800000"/>
            <a:headEnd/>
            <a:tailEnd/>
          </a:ln>
        </p:spPr>
        <p:txBody>
          <a:bodyPr lIns="90000" tIns="46800" rIns="90000" bIns="46800">
            <a:spAutoFit/>
          </a:bodyPr>
          <a:lstStyle/>
          <a:p>
            <a:pPr algn="ctr">
              <a:spcBef>
                <a:spcPct val="50000"/>
              </a:spcBef>
            </a:pPr>
            <a:r>
              <a:rPr lang="zh-CN" altLang="en-US" sz="3600" b="1" baseline="-25000">
                <a:solidFill>
                  <a:srgbClr val="FF0000"/>
                </a:solidFill>
              </a:rPr>
              <a:t>绘出输出电压的波形</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149"/>
          <p:cNvSpPr txBox="1">
            <a:spLocks noChangeArrowheads="1"/>
          </p:cNvSpPr>
          <p:nvPr/>
        </p:nvSpPr>
        <p:spPr bwMode="auto">
          <a:xfrm>
            <a:off x="166688" y="254000"/>
            <a:ext cx="2471737" cy="40005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rPr>
              <a:t>1.</a:t>
            </a:r>
            <a:r>
              <a:rPr lang="zh-CN" altLang="en-US" sz="2000" b="1">
                <a:solidFill>
                  <a:srgbClr val="FF0000"/>
                </a:solidFill>
              </a:rPr>
              <a:t>半导体二极管</a:t>
            </a:r>
          </a:p>
        </p:txBody>
      </p:sp>
      <p:sp>
        <p:nvSpPr>
          <p:cNvPr id="25" name="Text Box 149"/>
          <p:cNvSpPr txBox="1">
            <a:spLocks noChangeArrowheads="1"/>
          </p:cNvSpPr>
          <p:nvPr/>
        </p:nvSpPr>
        <p:spPr bwMode="auto">
          <a:xfrm>
            <a:off x="220663" y="730250"/>
            <a:ext cx="1612900" cy="400050"/>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rPr>
              <a:t>伏安特性：</a:t>
            </a:r>
          </a:p>
        </p:txBody>
      </p:sp>
      <p:sp>
        <p:nvSpPr>
          <p:cNvPr id="26" name="Text Box 149"/>
          <p:cNvSpPr txBox="1">
            <a:spLocks noChangeArrowheads="1"/>
          </p:cNvSpPr>
          <p:nvPr/>
        </p:nvSpPr>
        <p:spPr bwMode="auto">
          <a:xfrm>
            <a:off x="1793875" y="611188"/>
            <a:ext cx="4881563" cy="708025"/>
          </a:xfrm>
          <a:prstGeom prst="rect">
            <a:avLst/>
          </a:prstGeom>
          <a:noFill/>
          <a:ln w="9525">
            <a:noFill/>
            <a:miter lim="800000"/>
            <a:headEnd/>
            <a:tailEnd/>
          </a:ln>
        </p:spPr>
        <p:txBody>
          <a:bodyPr>
            <a:spAutoFit/>
          </a:bodyPr>
          <a:lstStyle/>
          <a:p>
            <a:pPr>
              <a:spcBef>
                <a:spcPct val="50000"/>
              </a:spcBef>
            </a:pPr>
            <a:r>
              <a:rPr lang="zh-CN" altLang="en-US" sz="2000" b="1"/>
              <a:t>正向特性和反向特性（</a:t>
            </a:r>
            <a:r>
              <a:rPr lang="en-US" altLang="zh-CN" sz="2000" b="1"/>
              <a:t>4</a:t>
            </a:r>
            <a:r>
              <a:rPr lang="zh-CN" altLang="en-US" sz="2000" b="1"/>
              <a:t>区域：死区、导通区、反向饱和区和反向击穿区）</a:t>
            </a:r>
          </a:p>
        </p:txBody>
      </p:sp>
      <p:sp>
        <p:nvSpPr>
          <p:cNvPr id="27" name="Text Box 149"/>
          <p:cNvSpPr txBox="1">
            <a:spLocks noChangeArrowheads="1"/>
          </p:cNvSpPr>
          <p:nvPr/>
        </p:nvSpPr>
        <p:spPr bwMode="auto">
          <a:xfrm>
            <a:off x="2865438" y="214313"/>
            <a:ext cx="2473325" cy="400050"/>
          </a:xfrm>
          <a:prstGeom prst="rect">
            <a:avLst/>
          </a:prstGeom>
          <a:noFill/>
          <a:ln w="9525">
            <a:noFill/>
            <a:miter lim="800000"/>
            <a:headEnd/>
            <a:tailEnd/>
          </a:ln>
        </p:spPr>
        <p:txBody>
          <a:bodyPr>
            <a:spAutoFit/>
          </a:bodyPr>
          <a:lstStyle/>
          <a:p>
            <a:pPr>
              <a:spcBef>
                <a:spcPct val="50000"/>
              </a:spcBef>
            </a:pPr>
            <a:r>
              <a:rPr lang="zh-CN" altLang="en-US" sz="2000" b="1"/>
              <a:t>结构和图形符号</a:t>
            </a:r>
          </a:p>
        </p:txBody>
      </p:sp>
      <p:sp>
        <p:nvSpPr>
          <p:cNvPr id="28" name="Text Box 149"/>
          <p:cNvSpPr txBox="1">
            <a:spLocks noChangeArrowheads="1"/>
          </p:cNvSpPr>
          <p:nvPr/>
        </p:nvSpPr>
        <p:spPr bwMode="auto">
          <a:xfrm>
            <a:off x="166688" y="1881188"/>
            <a:ext cx="1562100" cy="400050"/>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rPr>
              <a:t>主要参数：</a:t>
            </a:r>
          </a:p>
        </p:txBody>
      </p:sp>
      <p:sp>
        <p:nvSpPr>
          <p:cNvPr id="34" name="Rectangle 24"/>
          <p:cNvSpPr>
            <a:spLocks noChangeArrowheads="1"/>
          </p:cNvSpPr>
          <p:nvPr/>
        </p:nvSpPr>
        <p:spPr bwMode="auto">
          <a:xfrm>
            <a:off x="0" y="1285875"/>
            <a:ext cx="7920038" cy="401638"/>
          </a:xfrm>
          <a:prstGeom prst="rect">
            <a:avLst/>
          </a:prstGeom>
          <a:noFill/>
          <a:ln w="19050">
            <a:noFill/>
            <a:miter lim="800000"/>
            <a:headEnd/>
            <a:tailEnd/>
          </a:ln>
        </p:spPr>
        <p:txBody>
          <a:bodyPr lIns="90000" tIns="46800" rIns="90000" bIns="46800" anchor="ctr">
            <a:spAutoFit/>
          </a:bodyPr>
          <a:lstStyle/>
          <a:p>
            <a:pPr algn="just"/>
            <a:r>
              <a:rPr lang="zh-CN" altLang="en-US" sz="2000" b="1">
                <a:latin typeface="宋体" pitchFamily="2" charset="-122"/>
              </a:rPr>
              <a:t>当温度升高时，正向特性曲线左移，反向特性曲线下移</a:t>
            </a:r>
            <a:endParaRPr lang="zh-CN" altLang="en-US" sz="2000" b="1"/>
          </a:p>
        </p:txBody>
      </p:sp>
      <p:grpSp>
        <p:nvGrpSpPr>
          <p:cNvPr id="2" name="组合 117"/>
          <p:cNvGrpSpPr>
            <a:grpSpLocks/>
          </p:cNvGrpSpPr>
          <p:nvPr/>
        </p:nvGrpSpPr>
        <p:grpSpPr bwMode="auto">
          <a:xfrm>
            <a:off x="7516813" y="769938"/>
            <a:ext cx="1627187" cy="2187575"/>
            <a:chOff x="5127636" y="2278048"/>
            <a:chExt cx="1428764" cy="2188251"/>
          </a:xfrm>
        </p:grpSpPr>
        <p:grpSp>
          <p:nvGrpSpPr>
            <p:cNvPr id="34921" name="Group 25"/>
            <p:cNvGrpSpPr>
              <a:grpSpLocks/>
            </p:cNvGrpSpPr>
            <p:nvPr/>
          </p:nvGrpSpPr>
          <p:grpSpPr bwMode="auto">
            <a:xfrm>
              <a:off x="5127636" y="2385078"/>
              <a:ext cx="584202" cy="2040882"/>
              <a:chOff x="861" y="1843"/>
              <a:chExt cx="368" cy="1286"/>
            </a:xfrm>
          </p:grpSpPr>
          <p:sp>
            <p:nvSpPr>
              <p:cNvPr id="34924" name="Line 26"/>
              <p:cNvSpPr>
                <a:spLocks noChangeAspect="1" noChangeShapeType="1"/>
              </p:cNvSpPr>
              <p:nvPr/>
            </p:nvSpPr>
            <p:spPr bwMode="auto">
              <a:xfrm>
                <a:off x="922" y="2544"/>
                <a:ext cx="250" cy="1"/>
              </a:xfrm>
              <a:prstGeom prst="line">
                <a:avLst/>
              </a:prstGeom>
              <a:noFill/>
              <a:ln w="28575">
                <a:solidFill>
                  <a:srgbClr val="000000"/>
                </a:solidFill>
                <a:round/>
                <a:headEnd/>
                <a:tailEnd/>
              </a:ln>
            </p:spPr>
            <p:txBody>
              <a:bodyPr/>
              <a:lstStyle/>
              <a:p>
                <a:endParaRPr lang="zh-CN" altLang="en-US"/>
              </a:p>
            </p:txBody>
          </p:sp>
          <p:sp>
            <p:nvSpPr>
              <p:cNvPr id="34925" name="Line 27"/>
              <p:cNvSpPr>
                <a:spLocks noChangeAspect="1" noChangeShapeType="1"/>
              </p:cNvSpPr>
              <p:nvPr/>
            </p:nvSpPr>
            <p:spPr bwMode="auto">
              <a:xfrm>
                <a:off x="1053" y="2095"/>
                <a:ext cx="1" cy="884"/>
              </a:xfrm>
              <a:prstGeom prst="line">
                <a:avLst/>
              </a:prstGeom>
              <a:noFill/>
              <a:ln w="28575">
                <a:solidFill>
                  <a:srgbClr val="000000"/>
                </a:solidFill>
                <a:round/>
                <a:headEnd/>
                <a:tailEnd/>
              </a:ln>
            </p:spPr>
            <p:txBody>
              <a:bodyPr/>
              <a:lstStyle/>
              <a:p>
                <a:endParaRPr lang="zh-CN" altLang="en-US"/>
              </a:p>
            </p:txBody>
          </p:sp>
          <p:sp>
            <p:nvSpPr>
              <p:cNvPr id="34926" name="AutoShape 28"/>
              <p:cNvSpPr>
                <a:spLocks noChangeArrowheads="1"/>
              </p:cNvSpPr>
              <p:nvPr/>
            </p:nvSpPr>
            <p:spPr bwMode="auto">
              <a:xfrm flipV="1">
                <a:off x="936" y="2425"/>
                <a:ext cx="227" cy="118"/>
              </a:xfrm>
              <a:prstGeom prst="triangle">
                <a:avLst>
                  <a:gd name="adj" fmla="val 50000"/>
                </a:avLst>
              </a:prstGeom>
              <a:noFill/>
              <a:ln w="28575">
                <a:solidFill>
                  <a:srgbClr val="000000"/>
                </a:solidFill>
                <a:miter lim="800000"/>
                <a:headEnd/>
                <a:tailEnd/>
              </a:ln>
            </p:spPr>
            <p:txBody>
              <a:bodyPr/>
              <a:lstStyle/>
              <a:p>
                <a:endParaRPr lang="zh-CN" altLang="en-US"/>
              </a:p>
            </p:txBody>
          </p:sp>
          <p:sp>
            <p:nvSpPr>
              <p:cNvPr id="34927" name="Oval 29"/>
              <p:cNvSpPr>
                <a:spLocks noChangeAspect="1" noChangeArrowheads="1"/>
              </p:cNvSpPr>
              <p:nvPr/>
            </p:nvSpPr>
            <p:spPr bwMode="auto">
              <a:xfrm>
                <a:off x="1026" y="2038"/>
                <a:ext cx="57" cy="59"/>
              </a:xfrm>
              <a:prstGeom prst="ellipse">
                <a:avLst/>
              </a:prstGeom>
              <a:solidFill>
                <a:srgbClr val="FFFFFF"/>
              </a:solidFill>
              <a:ln w="9525">
                <a:solidFill>
                  <a:srgbClr val="000000"/>
                </a:solidFill>
                <a:round/>
                <a:headEnd/>
                <a:tailEnd/>
              </a:ln>
            </p:spPr>
            <p:txBody>
              <a:bodyPr/>
              <a:lstStyle/>
              <a:p>
                <a:endParaRPr lang="zh-CN" altLang="en-US"/>
              </a:p>
            </p:txBody>
          </p:sp>
          <p:sp>
            <p:nvSpPr>
              <p:cNvPr id="34928" name="Oval 30"/>
              <p:cNvSpPr>
                <a:spLocks noChangeAspect="1" noChangeArrowheads="1"/>
              </p:cNvSpPr>
              <p:nvPr/>
            </p:nvSpPr>
            <p:spPr bwMode="auto">
              <a:xfrm>
                <a:off x="1022" y="2966"/>
                <a:ext cx="58" cy="59"/>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34840" name="Object 31"/>
              <p:cNvGraphicFramePr>
                <a:graphicFrameLocks noChangeAspect="1"/>
              </p:cNvGraphicFramePr>
              <p:nvPr/>
            </p:nvGraphicFramePr>
            <p:xfrm>
              <a:off x="887" y="2188"/>
              <a:ext cx="125" cy="194"/>
            </p:xfrm>
            <a:graphic>
              <a:graphicData uri="http://schemas.openxmlformats.org/presentationml/2006/ole">
                <p:oleObj spid="_x0000_s34840" name="Equation" r:id="rId6" imgW="139700" imgH="139700" progId="Equation.DSMT4">
                  <p:embed/>
                </p:oleObj>
              </a:graphicData>
            </a:graphic>
          </p:graphicFrame>
          <p:graphicFrame>
            <p:nvGraphicFramePr>
              <p:cNvPr id="34841" name="Object 32"/>
              <p:cNvGraphicFramePr>
                <a:graphicFrameLocks noChangeAspect="1"/>
              </p:cNvGraphicFramePr>
              <p:nvPr/>
            </p:nvGraphicFramePr>
            <p:xfrm>
              <a:off x="861" y="2628"/>
              <a:ext cx="125" cy="152"/>
            </p:xfrm>
            <a:graphic>
              <a:graphicData uri="http://schemas.openxmlformats.org/presentationml/2006/ole">
                <p:oleObj spid="_x0000_s34841" name="Equation" r:id="rId7" imgW="139639" imgH="101556" progId="Equation.DSMT4">
                  <p:embed/>
                </p:oleObj>
              </a:graphicData>
            </a:graphic>
          </p:graphicFrame>
          <p:graphicFrame>
            <p:nvGraphicFramePr>
              <p:cNvPr id="34842" name="Object 33"/>
              <p:cNvGraphicFramePr>
                <a:graphicFrameLocks noChangeAspect="1"/>
              </p:cNvGraphicFramePr>
              <p:nvPr/>
            </p:nvGraphicFramePr>
            <p:xfrm>
              <a:off x="1114" y="1843"/>
              <a:ext cx="115" cy="193"/>
            </p:xfrm>
            <a:graphic>
              <a:graphicData uri="http://schemas.openxmlformats.org/presentationml/2006/ole">
                <p:oleObj spid="_x0000_s34842" name="Equation" r:id="rId8" imgW="126720" imgH="139680" progId="Equation.DSMT4">
                  <p:embed/>
                </p:oleObj>
              </a:graphicData>
            </a:graphic>
          </p:graphicFrame>
          <p:graphicFrame>
            <p:nvGraphicFramePr>
              <p:cNvPr id="34843" name="Object 34"/>
              <p:cNvGraphicFramePr>
                <a:graphicFrameLocks noChangeAspect="1"/>
              </p:cNvGraphicFramePr>
              <p:nvPr/>
            </p:nvGraphicFramePr>
            <p:xfrm>
              <a:off x="1090" y="2900"/>
              <a:ext cx="114" cy="229"/>
            </p:xfrm>
            <a:graphic>
              <a:graphicData uri="http://schemas.openxmlformats.org/presentationml/2006/ole">
                <p:oleObj spid="_x0000_s34843" name="Equation" r:id="rId9" imgW="126720" imgH="164880" progId="Equation.DSMT4">
                  <p:embed/>
                </p:oleObj>
              </a:graphicData>
            </a:graphic>
          </p:graphicFrame>
        </p:grpSp>
        <p:sp>
          <p:nvSpPr>
            <p:cNvPr id="34922" name="Text Box 101"/>
            <p:cNvSpPr txBox="1">
              <a:spLocks noChangeArrowheads="1"/>
            </p:cNvSpPr>
            <p:nvPr/>
          </p:nvSpPr>
          <p:spPr bwMode="auto">
            <a:xfrm>
              <a:off x="5842016" y="2278048"/>
              <a:ext cx="714384" cy="402291"/>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阳极</a:t>
              </a:r>
            </a:p>
          </p:txBody>
        </p:sp>
        <p:sp>
          <p:nvSpPr>
            <p:cNvPr id="34923" name="Text Box 101"/>
            <p:cNvSpPr txBox="1">
              <a:spLocks noChangeArrowheads="1"/>
            </p:cNvSpPr>
            <p:nvPr/>
          </p:nvSpPr>
          <p:spPr bwMode="auto">
            <a:xfrm>
              <a:off x="5762640" y="4064008"/>
              <a:ext cx="714384" cy="402291"/>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阴极</a:t>
              </a:r>
            </a:p>
          </p:txBody>
        </p:sp>
      </p:grpSp>
      <p:grpSp>
        <p:nvGrpSpPr>
          <p:cNvPr id="5" name="Group 15"/>
          <p:cNvGrpSpPr>
            <a:grpSpLocks/>
          </p:cNvGrpSpPr>
          <p:nvPr/>
        </p:nvGrpSpPr>
        <p:grpSpPr bwMode="auto">
          <a:xfrm>
            <a:off x="6715125" y="3151188"/>
            <a:ext cx="2308225" cy="1993900"/>
            <a:chOff x="1344" y="547"/>
            <a:chExt cx="3378" cy="2695"/>
          </a:xfrm>
        </p:grpSpPr>
        <p:sp>
          <p:nvSpPr>
            <p:cNvPr id="34914" name="Line 16"/>
            <p:cNvSpPr>
              <a:spLocks noChangeShapeType="1"/>
            </p:cNvSpPr>
            <p:nvPr/>
          </p:nvSpPr>
          <p:spPr bwMode="auto">
            <a:xfrm>
              <a:off x="2706" y="732"/>
              <a:ext cx="0" cy="2510"/>
            </a:xfrm>
            <a:prstGeom prst="line">
              <a:avLst/>
            </a:prstGeom>
            <a:noFill/>
            <a:ln w="25400">
              <a:solidFill>
                <a:schemeClr val="tx1"/>
              </a:solidFill>
              <a:round/>
              <a:headEnd type="arrow" w="sm" len="lg"/>
              <a:tailEnd type="none" w="sm" len="sm"/>
            </a:ln>
          </p:spPr>
          <p:txBody>
            <a:bodyPr wrap="none" lIns="90000" tIns="46800" rIns="90000" bIns="46800" anchor="ctr">
              <a:spAutoFit/>
            </a:bodyPr>
            <a:lstStyle/>
            <a:p>
              <a:endParaRPr lang="zh-CN" altLang="en-US"/>
            </a:p>
          </p:txBody>
        </p:sp>
        <p:sp>
          <p:nvSpPr>
            <p:cNvPr id="34915" name="Line 17"/>
            <p:cNvSpPr>
              <a:spLocks noChangeShapeType="1"/>
            </p:cNvSpPr>
            <p:nvPr/>
          </p:nvSpPr>
          <p:spPr bwMode="auto">
            <a:xfrm rot="5400000">
              <a:off x="2775" y="630"/>
              <a:ext cx="0" cy="2862"/>
            </a:xfrm>
            <a:prstGeom prst="line">
              <a:avLst/>
            </a:prstGeom>
            <a:noFill/>
            <a:ln w="25400">
              <a:solidFill>
                <a:schemeClr val="tx1"/>
              </a:solidFill>
              <a:round/>
              <a:headEnd type="arrow" w="sm" len="lg"/>
              <a:tailEnd type="none" w="sm" len="sm"/>
            </a:ln>
          </p:spPr>
          <p:txBody>
            <a:bodyPr lIns="90000" tIns="46800" rIns="90000" bIns="46800" anchor="ctr">
              <a:spAutoFit/>
            </a:bodyPr>
            <a:lstStyle/>
            <a:p>
              <a:endParaRPr lang="zh-CN" altLang="en-US"/>
            </a:p>
          </p:txBody>
        </p:sp>
        <p:sp>
          <p:nvSpPr>
            <p:cNvPr id="34916" name="Freeform 18"/>
            <p:cNvSpPr>
              <a:spLocks/>
            </p:cNvSpPr>
            <p:nvPr/>
          </p:nvSpPr>
          <p:spPr bwMode="auto">
            <a:xfrm>
              <a:off x="2706" y="763"/>
              <a:ext cx="609" cy="1306"/>
            </a:xfrm>
            <a:custGeom>
              <a:avLst/>
              <a:gdLst>
                <a:gd name="T0" fmla="*/ 0 w 609"/>
                <a:gd name="T1" fmla="*/ 2 h 1693"/>
                <a:gd name="T2" fmla="*/ 276 w 609"/>
                <a:gd name="T3" fmla="*/ 2 h 1693"/>
                <a:gd name="T4" fmla="*/ 355 w 609"/>
                <a:gd name="T5" fmla="*/ 2 h 1693"/>
                <a:gd name="T6" fmla="*/ 380 w 609"/>
                <a:gd name="T7" fmla="*/ 2 h 1693"/>
                <a:gd name="T8" fmla="*/ 400 w 609"/>
                <a:gd name="T9" fmla="*/ 2 h 1693"/>
                <a:gd name="T10" fmla="*/ 436 w 609"/>
                <a:gd name="T11" fmla="*/ 2 h 1693"/>
                <a:gd name="T12" fmla="*/ 609 w 609"/>
                <a:gd name="T13" fmla="*/ 0 h 1693"/>
                <a:gd name="T14" fmla="*/ 0 60000 65536"/>
                <a:gd name="T15" fmla="*/ 0 60000 65536"/>
                <a:gd name="T16" fmla="*/ 0 60000 65536"/>
                <a:gd name="T17" fmla="*/ 0 60000 65536"/>
                <a:gd name="T18" fmla="*/ 0 60000 65536"/>
                <a:gd name="T19" fmla="*/ 0 60000 65536"/>
                <a:gd name="T20" fmla="*/ 0 60000 65536"/>
                <a:gd name="T21" fmla="*/ 0 w 609"/>
                <a:gd name="T22" fmla="*/ 0 h 1693"/>
                <a:gd name="T23" fmla="*/ 609 w 609"/>
                <a:gd name="T24" fmla="*/ 1693 h 16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1693">
                  <a:moveTo>
                    <a:pt x="0" y="1689"/>
                  </a:moveTo>
                  <a:cubicBezTo>
                    <a:pt x="46" y="1687"/>
                    <a:pt x="217" y="1693"/>
                    <a:pt x="276" y="1677"/>
                  </a:cubicBezTo>
                  <a:cubicBezTo>
                    <a:pt x="335" y="1661"/>
                    <a:pt x="338" y="1615"/>
                    <a:pt x="355" y="1591"/>
                  </a:cubicBezTo>
                  <a:cubicBezTo>
                    <a:pt x="372" y="1567"/>
                    <a:pt x="373" y="1555"/>
                    <a:pt x="380" y="1533"/>
                  </a:cubicBezTo>
                  <a:cubicBezTo>
                    <a:pt x="387" y="1511"/>
                    <a:pt x="391" y="1503"/>
                    <a:pt x="400" y="1457"/>
                  </a:cubicBezTo>
                  <a:cubicBezTo>
                    <a:pt x="409" y="1411"/>
                    <a:pt x="401" y="1498"/>
                    <a:pt x="436" y="1255"/>
                  </a:cubicBezTo>
                  <a:cubicBezTo>
                    <a:pt x="471" y="1012"/>
                    <a:pt x="580" y="209"/>
                    <a:pt x="609" y="0"/>
                  </a:cubicBezTo>
                </a:path>
              </a:pathLst>
            </a:custGeom>
            <a:noFill/>
            <a:ln w="38100">
              <a:solidFill>
                <a:schemeClr val="tx1"/>
              </a:solidFill>
              <a:round/>
              <a:headEnd type="none" w="sm" len="sm"/>
              <a:tailEnd type="none" w="sm" len="sm"/>
            </a:ln>
          </p:spPr>
          <p:txBody>
            <a:bodyPr wrap="none" lIns="90000" tIns="46800" rIns="90000" bIns="46800" anchor="ctr">
              <a:spAutoFit/>
            </a:bodyPr>
            <a:lstStyle/>
            <a:p>
              <a:endParaRPr lang="zh-CN" altLang="en-US"/>
            </a:p>
          </p:txBody>
        </p:sp>
        <p:sp>
          <p:nvSpPr>
            <p:cNvPr id="34917" name="Line 19"/>
            <p:cNvSpPr>
              <a:spLocks noChangeShapeType="1"/>
            </p:cNvSpPr>
            <p:nvPr/>
          </p:nvSpPr>
          <p:spPr bwMode="auto">
            <a:xfrm>
              <a:off x="2706" y="2066"/>
              <a:ext cx="0" cy="0"/>
            </a:xfrm>
            <a:prstGeom prst="line">
              <a:avLst/>
            </a:prstGeom>
            <a:noFill/>
            <a:ln w="38100">
              <a:solidFill>
                <a:srgbClr val="FFFF99"/>
              </a:solidFill>
              <a:round/>
              <a:headEnd type="none" w="sm" len="sm"/>
              <a:tailEnd type="none" w="sm" len="sm"/>
            </a:ln>
          </p:spPr>
          <p:txBody>
            <a:bodyPr wrap="none" lIns="90000" tIns="46800" rIns="90000" bIns="46800" anchor="ctr">
              <a:spAutoFit/>
            </a:bodyPr>
            <a:lstStyle/>
            <a:p>
              <a:endParaRPr lang="zh-CN" altLang="en-US"/>
            </a:p>
          </p:txBody>
        </p:sp>
        <p:sp>
          <p:nvSpPr>
            <p:cNvPr id="34918" name="Freeform 20"/>
            <p:cNvSpPr>
              <a:spLocks/>
            </p:cNvSpPr>
            <p:nvPr/>
          </p:nvSpPr>
          <p:spPr bwMode="auto">
            <a:xfrm>
              <a:off x="1554" y="2066"/>
              <a:ext cx="1152" cy="1065"/>
            </a:xfrm>
            <a:custGeom>
              <a:avLst/>
              <a:gdLst>
                <a:gd name="T0" fmla="*/ 1152 w 1152"/>
                <a:gd name="T1" fmla="*/ 0 h 1380"/>
                <a:gd name="T2" fmla="*/ 1086 w 1152"/>
                <a:gd name="T3" fmla="*/ 2 h 1380"/>
                <a:gd name="T4" fmla="*/ 966 w 1152"/>
                <a:gd name="T5" fmla="*/ 2 h 1380"/>
                <a:gd name="T6" fmla="*/ 558 w 1152"/>
                <a:gd name="T7" fmla="*/ 2 h 1380"/>
                <a:gd name="T8" fmla="*/ 258 w 1152"/>
                <a:gd name="T9" fmla="*/ 2 h 1380"/>
                <a:gd name="T10" fmla="*/ 162 w 1152"/>
                <a:gd name="T11" fmla="*/ 2 h 1380"/>
                <a:gd name="T12" fmla="*/ 114 w 1152"/>
                <a:gd name="T13" fmla="*/ 2 h 1380"/>
                <a:gd name="T14" fmla="*/ 0 w 1152"/>
                <a:gd name="T15" fmla="*/ 2 h 1380"/>
                <a:gd name="T16" fmla="*/ 0 60000 65536"/>
                <a:gd name="T17" fmla="*/ 0 60000 65536"/>
                <a:gd name="T18" fmla="*/ 0 60000 65536"/>
                <a:gd name="T19" fmla="*/ 0 60000 65536"/>
                <a:gd name="T20" fmla="*/ 0 60000 65536"/>
                <a:gd name="T21" fmla="*/ 0 60000 65536"/>
                <a:gd name="T22" fmla="*/ 0 60000 65536"/>
                <a:gd name="T23" fmla="*/ 0 60000 65536"/>
                <a:gd name="T24" fmla="*/ 0 w 1152"/>
                <a:gd name="T25" fmla="*/ 0 h 1380"/>
                <a:gd name="T26" fmla="*/ 1152 w 1152"/>
                <a:gd name="T27" fmla="*/ 1380 h 1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2" h="1380">
                  <a:moveTo>
                    <a:pt x="1152" y="0"/>
                  </a:moveTo>
                  <a:cubicBezTo>
                    <a:pt x="1141" y="8"/>
                    <a:pt x="1117" y="38"/>
                    <a:pt x="1086" y="48"/>
                  </a:cubicBezTo>
                  <a:cubicBezTo>
                    <a:pt x="1055" y="58"/>
                    <a:pt x="1054" y="57"/>
                    <a:pt x="966" y="60"/>
                  </a:cubicBezTo>
                  <a:cubicBezTo>
                    <a:pt x="878" y="63"/>
                    <a:pt x="676" y="63"/>
                    <a:pt x="558" y="66"/>
                  </a:cubicBezTo>
                  <a:cubicBezTo>
                    <a:pt x="440" y="69"/>
                    <a:pt x="324" y="70"/>
                    <a:pt x="258" y="78"/>
                  </a:cubicBezTo>
                  <a:cubicBezTo>
                    <a:pt x="192" y="86"/>
                    <a:pt x="186" y="81"/>
                    <a:pt x="162" y="114"/>
                  </a:cubicBezTo>
                  <a:cubicBezTo>
                    <a:pt x="138" y="147"/>
                    <a:pt x="141" y="65"/>
                    <a:pt x="114" y="276"/>
                  </a:cubicBezTo>
                  <a:cubicBezTo>
                    <a:pt x="87" y="487"/>
                    <a:pt x="24" y="1150"/>
                    <a:pt x="0" y="1380"/>
                  </a:cubicBezTo>
                </a:path>
              </a:pathLst>
            </a:cu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34919" name="Text Box 21"/>
            <p:cNvSpPr txBox="1">
              <a:spLocks noChangeArrowheads="1"/>
            </p:cNvSpPr>
            <p:nvPr/>
          </p:nvSpPr>
          <p:spPr bwMode="auto">
            <a:xfrm>
              <a:off x="4002" y="1883"/>
              <a:ext cx="720" cy="331"/>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i="1">
                  <a:solidFill>
                    <a:srgbClr val="FF0000"/>
                  </a:solidFill>
                  <a:ea typeface="楷体_GB2312" pitchFamily="49" charset="-122"/>
                </a:rPr>
                <a:t>V </a:t>
              </a:r>
              <a:endParaRPr lang="en-US" altLang="zh-CN" sz="2800" b="1">
                <a:solidFill>
                  <a:srgbClr val="FF0000"/>
                </a:solidFill>
                <a:ea typeface="楷体_GB2312" pitchFamily="49" charset="-122"/>
              </a:endParaRPr>
            </a:p>
          </p:txBody>
        </p:sp>
        <p:sp>
          <p:nvSpPr>
            <p:cNvPr id="34920" name="Text Box 22"/>
            <p:cNvSpPr txBox="1">
              <a:spLocks noChangeArrowheads="1"/>
            </p:cNvSpPr>
            <p:nvPr/>
          </p:nvSpPr>
          <p:spPr bwMode="auto">
            <a:xfrm>
              <a:off x="2736" y="547"/>
              <a:ext cx="252" cy="327"/>
            </a:xfrm>
            <a:prstGeom prst="rect">
              <a:avLst/>
            </a:prstGeom>
            <a:noFill/>
            <a:ln w="38100">
              <a:noFill/>
              <a:miter lim="800000"/>
              <a:headEnd type="none" w="sm" len="sm"/>
              <a:tailEnd type="none" w="sm" len="sm"/>
            </a:ln>
          </p:spPr>
          <p:txBody>
            <a:bodyPr lIns="90000" tIns="46800" rIns="90000" bIns="46800" anchor="ctr">
              <a:spAutoFit/>
            </a:bodyPr>
            <a:lstStyle/>
            <a:p>
              <a:pPr algn="ctr">
                <a:spcBef>
                  <a:spcPct val="50000"/>
                </a:spcBef>
              </a:pPr>
              <a:r>
                <a:rPr lang="en-US" altLang="zh-CN" sz="2800" b="1" i="1">
                  <a:solidFill>
                    <a:srgbClr val="FF0000"/>
                  </a:solidFill>
                  <a:ea typeface="楷体_GB2312" pitchFamily="49" charset="-122"/>
                </a:rPr>
                <a:t>I</a:t>
              </a:r>
              <a:endParaRPr lang="en-US" altLang="zh-CN" sz="2800" b="1">
                <a:solidFill>
                  <a:srgbClr val="FF0000"/>
                </a:solidFill>
                <a:ea typeface="楷体_GB2312" pitchFamily="49" charset="-122"/>
              </a:endParaRPr>
            </a:p>
          </p:txBody>
        </p:sp>
      </p:grpSp>
      <p:sp>
        <p:nvSpPr>
          <p:cNvPr id="65" name="Text Box 149"/>
          <p:cNvSpPr txBox="1">
            <a:spLocks noChangeArrowheads="1"/>
          </p:cNvSpPr>
          <p:nvPr/>
        </p:nvSpPr>
        <p:spPr bwMode="auto">
          <a:xfrm>
            <a:off x="0" y="2397125"/>
            <a:ext cx="4365625" cy="40005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rPr>
              <a:t>2.</a:t>
            </a:r>
            <a:r>
              <a:rPr lang="zh-CN" altLang="en-US" sz="2000" b="1">
                <a:solidFill>
                  <a:srgbClr val="FF0000"/>
                </a:solidFill>
              </a:rPr>
              <a:t> 含二极管的电路分析方法</a:t>
            </a:r>
          </a:p>
        </p:txBody>
      </p:sp>
      <p:sp>
        <p:nvSpPr>
          <p:cNvPr id="66" name="Rectangle 24"/>
          <p:cNvSpPr>
            <a:spLocks noChangeArrowheads="1"/>
          </p:cNvSpPr>
          <p:nvPr/>
        </p:nvSpPr>
        <p:spPr bwMode="auto">
          <a:xfrm>
            <a:off x="1555750" y="1722438"/>
            <a:ext cx="5476875" cy="709612"/>
          </a:xfrm>
          <a:prstGeom prst="rect">
            <a:avLst/>
          </a:prstGeom>
          <a:noFill/>
          <a:ln w="19050">
            <a:noFill/>
            <a:miter lim="800000"/>
            <a:headEnd/>
            <a:tailEnd/>
          </a:ln>
        </p:spPr>
        <p:txBody>
          <a:bodyPr lIns="90000" tIns="46800" rIns="90000" bIns="46800" anchor="ctr">
            <a:spAutoFit/>
          </a:bodyPr>
          <a:lstStyle/>
          <a:p>
            <a:pPr algn="just"/>
            <a:r>
              <a:rPr lang="zh-CN" altLang="en-US" sz="2000" b="1"/>
              <a:t>最大整流电流、反向饱和电流、最高反向工作电压和反向击穿电压</a:t>
            </a:r>
          </a:p>
        </p:txBody>
      </p:sp>
      <p:sp>
        <p:nvSpPr>
          <p:cNvPr id="73" name="Text Box 14"/>
          <p:cNvSpPr txBox="1">
            <a:spLocks noChangeArrowheads="1"/>
          </p:cNvSpPr>
          <p:nvPr/>
        </p:nvSpPr>
        <p:spPr bwMode="auto">
          <a:xfrm>
            <a:off x="2786063" y="2714625"/>
            <a:ext cx="4852987" cy="709613"/>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仅含有一个二极管的电路，且已知二极管特性曲线</a:t>
            </a:r>
          </a:p>
        </p:txBody>
      </p:sp>
      <p:sp>
        <p:nvSpPr>
          <p:cNvPr id="74" name="Text Box 150"/>
          <p:cNvSpPr txBox="1">
            <a:spLocks noChangeArrowheads="1"/>
          </p:cNvSpPr>
          <p:nvPr/>
        </p:nvSpPr>
        <p:spPr bwMode="auto">
          <a:xfrm>
            <a:off x="0" y="3389313"/>
            <a:ext cx="1868488" cy="400050"/>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rPr>
              <a:t>分析方法</a:t>
            </a:r>
          </a:p>
        </p:txBody>
      </p:sp>
      <p:sp>
        <p:nvSpPr>
          <p:cNvPr id="75" name="Text Box 149"/>
          <p:cNvSpPr txBox="1">
            <a:spLocks noChangeArrowheads="1"/>
          </p:cNvSpPr>
          <p:nvPr/>
        </p:nvSpPr>
        <p:spPr bwMode="auto">
          <a:xfrm>
            <a:off x="1635125" y="2794000"/>
            <a:ext cx="2047875" cy="400050"/>
          </a:xfrm>
          <a:prstGeom prst="rect">
            <a:avLst/>
          </a:prstGeom>
          <a:noFill/>
          <a:ln w="9525">
            <a:noFill/>
            <a:miter lim="800000"/>
            <a:headEnd/>
            <a:tailEnd/>
          </a:ln>
        </p:spPr>
        <p:txBody>
          <a:bodyPr>
            <a:spAutoFit/>
          </a:bodyPr>
          <a:lstStyle/>
          <a:p>
            <a:pPr>
              <a:spcBef>
                <a:spcPct val="50000"/>
              </a:spcBef>
            </a:pPr>
            <a:r>
              <a:rPr lang="zh-CN" altLang="en-US" sz="2000" b="1"/>
              <a:t>图解法</a:t>
            </a:r>
          </a:p>
        </p:txBody>
      </p:sp>
      <p:sp>
        <p:nvSpPr>
          <p:cNvPr id="76" name="Text Box 149"/>
          <p:cNvSpPr txBox="1">
            <a:spLocks noChangeArrowheads="1"/>
          </p:cNvSpPr>
          <p:nvPr/>
        </p:nvSpPr>
        <p:spPr bwMode="auto">
          <a:xfrm>
            <a:off x="1508125" y="4060825"/>
            <a:ext cx="1714500" cy="400050"/>
          </a:xfrm>
          <a:prstGeom prst="rect">
            <a:avLst/>
          </a:prstGeom>
          <a:noFill/>
          <a:ln w="9525">
            <a:noFill/>
            <a:miter lim="800000"/>
            <a:headEnd/>
            <a:tailEnd/>
          </a:ln>
        </p:spPr>
        <p:txBody>
          <a:bodyPr>
            <a:spAutoFit/>
          </a:bodyPr>
          <a:lstStyle/>
          <a:p>
            <a:pPr>
              <a:spcBef>
                <a:spcPct val="50000"/>
              </a:spcBef>
            </a:pPr>
            <a:r>
              <a:rPr lang="zh-CN" altLang="en-US" sz="2000" b="1"/>
              <a:t>简化模型</a:t>
            </a:r>
          </a:p>
        </p:txBody>
      </p:sp>
      <p:sp>
        <p:nvSpPr>
          <p:cNvPr id="77" name="Text Box 14"/>
          <p:cNvSpPr txBox="1">
            <a:spLocks noChangeArrowheads="1"/>
          </p:cNvSpPr>
          <p:nvPr/>
        </p:nvSpPr>
        <p:spPr bwMode="auto">
          <a:xfrm>
            <a:off x="2944813" y="3468688"/>
            <a:ext cx="2381250" cy="401637"/>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大信号模型</a:t>
            </a:r>
          </a:p>
        </p:txBody>
      </p:sp>
      <p:graphicFrame>
        <p:nvGraphicFramePr>
          <p:cNvPr id="3" name="对象 17"/>
          <p:cNvGraphicFramePr>
            <a:graphicFrameLocks noChangeAspect="1"/>
          </p:cNvGraphicFramePr>
          <p:nvPr/>
        </p:nvGraphicFramePr>
        <p:xfrm>
          <a:off x="1079500" y="2635250"/>
          <a:ext cx="1282700" cy="1905000"/>
        </p:xfrm>
        <a:graphic>
          <a:graphicData uri="http://schemas.openxmlformats.org/presentationml/2006/ole">
            <p:oleObj spid="_x0000_s34818" name="Equation" r:id="rId10" imgW="177840" imgH="279360" progId="Equation.DSMT4">
              <p:embed/>
            </p:oleObj>
          </a:graphicData>
        </a:graphic>
      </p:graphicFrame>
      <p:sp>
        <p:nvSpPr>
          <p:cNvPr id="78" name="Text Box 14"/>
          <p:cNvSpPr txBox="1">
            <a:spLocks noChangeArrowheads="1"/>
          </p:cNvSpPr>
          <p:nvPr/>
        </p:nvSpPr>
        <p:spPr bwMode="auto">
          <a:xfrm>
            <a:off x="2984500" y="4341813"/>
            <a:ext cx="2381250" cy="401637"/>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小信号模型</a:t>
            </a:r>
          </a:p>
        </p:txBody>
      </p:sp>
      <p:graphicFrame>
        <p:nvGraphicFramePr>
          <p:cNvPr id="6" name="对象 17"/>
          <p:cNvGraphicFramePr>
            <a:graphicFrameLocks noChangeAspect="1"/>
          </p:cNvGraphicFramePr>
          <p:nvPr/>
        </p:nvGraphicFramePr>
        <p:xfrm>
          <a:off x="4375150" y="2952750"/>
          <a:ext cx="1014413" cy="1508125"/>
        </p:xfrm>
        <a:graphic>
          <a:graphicData uri="http://schemas.openxmlformats.org/presentationml/2006/ole">
            <p:oleObj spid="_x0000_s34819" name="Equation" r:id="rId11" imgW="177840" imgH="279360" progId="Equation.DSMT4">
              <p:embed/>
            </p:oleObj>
          </a:graphicData>
        </a:graphic>
      </p:graphicFrame>
      <p:graphicFrame>
        <p:nvGraphicFramePr>
          <p:cNvPr id="15" name="对象 17"/>
          <p:cNvGraphicFramePr>
            <a:graphicFrameLocks noChangeAspect="1"/>
          </p:cNvGraphicFramePr>
          <p:nvPr/>
        </p:nvGraphicFramePr>
        <p:xfrm>
          <a:off x="2587625" y="3389313"/>
          <a:ext cx="950913" cy="1412875"/>
        </p:xfrm>
        <a:graphic>
          <a:graphicData uri="http://schemas.openxmlformats.org/presentationml/2006/ole">
            <p:oleObj spid="_x0000_s34820" name="Equation" r:id="rId12" imgW="177840" imgH="279360" progId="Equation.DSMT4">
              <p:embed/>
            </p:oleObj>
          </a:graphicData>
        </a:graphic>
      </p:graphicFrame>
      <p:sp>
        <p:nvSpPr>
          <p:cNvPr id="79" name="Text Box 14"/>
          <p:cNvSpPr txBox="1">
            <a:spLocks noChangeArrowheads="1"/>
          </p:cNvSpPr>
          <p:nvPr/>
        </p:nvSpPr>
        <p:spPr bwMode="auto">
          <a:xfrm>
            <a:off x="4929188" y="3111500"/>
            <a:ext cx="1627187" cy="401638"/>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理想模型</a:t>
            </a:r>
          </a:p>
        </p:txBody>
      </p:sp>
      <p:sp>
        <p:nvSpPr>
          <p:cNvPr id="80" name="Text Box 14"/>
          <p:cNvSpPr txBox="1">
            <a:spLocks noChangeArrowheads="1"/>
          </p:cNvSpPr>
          <p:nvPr/>
        </p:nvSpPr>
        <p:spPr bwMode="auto">
          <a:xfrm>
            <a:off x="4889500" y="3548063"/>
            <a:ext cx="1627188" cy="401637"/>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恒压降模型</a:t>
            </a:r>
          </a:p>
        </p:txBody>
      </p:sp>
      <p:sp>
        <p:nvSpPr>
          <p:cNvPr id="81" name="Text Box 14"/>
          <p:cNvSpPr txBox="1">
            <a:spLocks noChangeArrowheads="1"/>
          </p:cNvSpPr>
          <p:nvPr/>
        </p:nvSpPr>
        <p:spPr bwMode="auto">
          <a:xfrm>
            <a:off x="4929188" y="3984625"/>
            <a:ext cx="1627187" cy="401638"/>
          </a:xfrm>
          <a:prstGeom prst="rect">
            <a:avLst/>
          </a:prstGeom>
          <a:noFill/>
          <a:ln w="38100">
            <a:noFill/>
            <a:miter lim="800000"/>
            <a:headEnd type="none" w="sm" len="sm"/>
            <a:tailEnd type="none" w="sm" len="sm"/>
          </a:ln>
        </p:spPr>
        <p:txBody>
          <a:bodyPr lIns="90000" tIns="46800" rIns="90000" bIns="46800">
            <a:spAutoFit/>
          </a:bodyPr>
          <a:lstStyle/>
          <a:p>
            <a:pPr>
              <a:spcBef>
                <a:spcPct val="50000"/>
              </a:spcBef>
            </a:pPr>
            <a:r>
              <a:rPr lang="zh-CN" altLang="en-US" sz="2000" b="1">
                <a:ea typeface="楷体_GB2312" pitchFamily="49" charset="-122"/>
              </a:rPr>
              <a:t>折线模型</a:t>
            </a:r>
          </a:p>
        </p:txBody>
      </p:sp>
      <p:grpSp>
        <p:nvGrpSpPr>
          <p:cNvPr id="7" name="Group 63"/>
          <p:cNvGrpSpPr>
            <a:grpSpLocks/>
          </p:cNvGrpSpPr>
          <p:nvPr/>
        </p:nvGrpSpPr>
        <p:grpSpPr bwMode="auto">
          <a:xfrm>
            <a:off x="285750" y="4699000"/>
            <a:ext cx="1389063" cy="1150938"/>
            <a:chOff x="2169" y="1601"/>
            <a:chExt cx="1026" cy="909"/>
          </a:xfrm>
        </p:grpSpPr>
        <p:grpSp>
          <p:nvGrpSpPr>
            <p:cNvPr id="34905" name="Group 40"/>
            <p:cNvGrpSpPr>
              <a:grpSpLocks/>
            </p:cNvGrpSpPr>
            <p:nvPr/>
          </p:nvGrpSpPr>
          <p:grpSpPr bwMode="auto">
            <a:xfrm>
              <a:off x="2169" y="1855"/>
              <a:ext cx="1026" cy="304"/>
              <a:chOff x="2591" y="1855"/>
              <a:chExt cx="1026" cy="304"/>
            </a:xfrm>
          </p:grpSpPr>
          <p:sp>
            <p:nvSpPr>
              <p:cNvPr id="34907" name="Oval 31"/>
              <p:cNvSpPr>
                <a:spLocks noChangeArrowheads="1"/>
              </p:cNvSpPr>
              <p:nvPr/>
            </p:nvSpPr>
            <p:spPr bwMode="auto">
              <a:xfrm>
                <a:off x="2591" y="19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908" name="Oval 32"/>
              <p:cNvSpPr>
                <a:spLocks noChangeArrowheads="1"/>
              </p:cNvSpPr>
              <p:nvPr/>
            </p:nvSpPr>
            <p:spPr bwMode="auto">
              <a:xfrm>
                <a:off x="3549" y="19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909" name="Line 33"/>
              <p:cNvSpPr>
                <a:spLocks noChangeShapeType="1"/>
              </p:cNvSpPr>
              <p:nvPr/>
            </p:nvSpPr>
            <p:spPr bwMode="auto">
              <a:xfrm rot="5400000">
                <a:off x="3109" y="1550"/>
                <a:ext cx="0" cy="915"/>
              </a:xfrm>
              <a:prstGeom prst="line">
                <a:avLst/>
              </a:prstGeom>
              <a:noFill/>
              <a:ln w="25400">
                <a:solidFill>
                  <a:schemeClr val="tx1"/>
                </a:solidFill>
                <a:round/>
                <a:headEnd/>
                <a:tailEnd/>
              </a:ln>
            </p:spPr>
            <p:txBody>
              <a:bodyPr/>
              <a:lstStyle/>
              <a:p>
                <a:endParaRPr lang="zh-CN" altLang="en-US"/>
              </a:p>
            </p:txBody>
          </p:sp>
          <p:grpSp>
            <p:nvGrpSpPr>
              <p:cNvPr id="34910" name="Group 34"/>
              <p:cNvGrpSpPr>
                <a:grpSpLocks/>
              </p:cNvGrpSpPr>
              <p:nvPr/>
            </p:nvGrpSpPr>
            <p:grpSpPr bwMode="auto">
              <a:xfrm rot="-5400000">
                <a:off x="2931" y="1905"/>
                <a:ext cx="304" cy="204"/>
                <a:chOff x="5065" y="1931"/>
                <a:chExt cx="304" cy="204"/>
              </a:xfrm>
            </p:grpSpPr>
            <p:sp>
              <p:nvSpPr>
                <p:cNvPr id="34911" name="AutoShape 35"/>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4912" name="Line 36"/>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4913" name="Line 37"/>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pSp>
        <p:graphicFrame>
          <p:nvGraphicFramePr>
            <p:cNvPr id="34836" name="Object 42"/>
            <p:cNvGraphicFramePr>
              <a:graphicFrameLocks noChangeAspect="1"/>
            </p:cNvGraphicFramePr>
            <p:nvPr/>
          </p:nvGraphicFramePr>
          <p:xfrm>
            <a:off x="2575" y="2262"/>
            <a:ext cx="187" cy="248"/>
          </p:xfrm>
          <a:graphic>
            <a:graphicData uri="http://schemas.openxmlformats.org/presentationml/2006/ole">
              <p:oleObj spid="_x0000_s34836" name="公式" r:id="rId13" imgW="164885" imgH="215619" progId="Equation.3">
                <p:embed/>
              </p:oleObj>
            </a:graphicData>
          </a:graphic>
        </p:graphicFrame>
        <p:graphicFrame>
          <p:nvGraphicFramePr>
            <p:cNvPr id="34837" name="Object 44"/>
            <p:cNvGraphicFramePr>
              <a:graphicFrameLocks noChangeAspect="1"/>
            </p:cNvGraphicFramePr>
            <p:nvPr/>
          </p:nvGraphicFramePr>
          <p:xfrm>
            <a:off x="2397" y="1729"/>
            <a:ext cx="102" cy="101"/>
          </p:xfrm>
          <a:graphic>
            <a:graphicData uri="http://schemas.openxmlformats.org/presentationml/2006/ole">
              <p:oleObj spid="_x0000_s34837" name="公式" r:id="rId14" imgW="139700" imgH="139700" progId="Equation.3">
                <p:embed/>
              </p:oleObj>
            </a:graphicData>
          </a:graphic>
        </p:graphicFrame>
        <p:graphicFrame>
          <p:nvGraphicFramePr>
            <p:cNvPr id="34838" name="Object 45"/>
            <p:cNvGraphicFramePr>
              <a:graphicFrameLocks noChangeAspect="1"/>
            </p:cNvGraphicFramePr>
            <p:nvPr/>
          </p:nvGraphicFramePr>
          <p:xfrm>
            <a:off x="2859" y="1737"/>
            <a:ext cx="173" cy="93"/>
          </p:xfrm>
          <a:graphic>
            <a:graphicData uri="http://schemas.openxmlformats.org/presentationml/2006/ole">
              <p:oleObj spid="_x0000_s34838" name="公式" r:id="rId15" imgW="139518" imgH="76101" progId="Equation.3">
                <p:embed/>
              </p:oleObj>
            </a:graphicData>
          </a:graphic>
        </p:graphicFrame>
        <p:graphicFrame>
          <p:nvGraphicFramePr>
            <p:cNvPr id="34839" name="Object 46"/>
            <p:cNvGraphicFramePr>
              <a:graphicFrameLocks noChangeAspect="1"/>
            </p:cNvGraphicFramePr>
            <p:nvPr/>
          </p:nvGraphicFramePr>
          <p:xfrm>
            <a:off x="2590" y="1601"/>
            <a:ext cx="214" cy="240"/>
          </p:xfrm>
          <a:graphic>
            <a:graphicData uri="http://schemas.openxmlformats.org/presentationml/2006/ole">
              <p:oleObj spid="_x0000_s34839" name="公式" r:id="rId16" imgW="190335" imgH="215713" progId="Equation.3">
                <p:embed/>
              </p:oleObj>
            </a:graphicData>
          </a:graphic>
        </p:graphicFrame>
        <p:sp>
          <p:nvSpPr>
            <p:cNvPr id="34906" name="Line 47"/>
            <p:cNvSpPr>
              <a:spLocks noChangeShapeType="1"/>
            </p:cNvSpPr>
            <p:nvPr/>
          </p:nvSpPr>
          <p:spPr bwMode="auto">
            <a:xfrm>
              <a:off x="2474" y="2236"/>
              <a:ext cx="406" cy="0"/>
            </a:xfrm>
            <a:prstGeom prst="line">
              <a:avLst/>
            </a:prstGeom>
            <a:noFill/>
            <a:ln w="12700">
              <a:solidFill>
                <a:schemeClr val="tx1"/>
              </a:solidFill>
              <a:round/>
              <a:headEnd/>
              <a:tailEnd type="triangle" w="med" len="med"/>
            </a:ln>
          </p:spPr>
          <p:txBody>
            <a:bodyPr/>
            <a:lstStyle/>
            <a:p>
              <a:endParaRPr lang="zh-CN" altLang="en-US"/>
            </a:p>
          </p:txBody>
        </p:sp>
      </p:grpSp>
      <p:grpSp>
        <p:nvGrpSpPr>
          <p:cNvPr id="10" name="Group 61"/>
          <p:cNvGrpSpPr>
            <a:grpSpLocks/>
          </p:cNvGrpSpPr>
          <p:nvPr/>
        </p:nvGrpSpPr>
        <p:grpSpPr bwMode="auto">
          <a:xfrm>
            <a:off x="2111375" y="4778375"/>
            <a:ext cx="1865313" cy="1031875"/>
            <a:chOff x="3769" y="1118"/>
            <a:chExt cx="1448" cy="909"/>
          </a:xfrm>
        </p:grpSpPr>
        <p:sp>
          <p:nvSpPr>
            <p:cNvPr id="34893" name="Oval 24"/>
            <p:cNvSpPr>
              <a:spLocks noChangeArrowheads="1"/>
            </p:cNvSpPr>
            <p:nvPr/>
          </p:nvSpPr>
          <p:spPr bwMode="auto">
            <a:xfrm>
              <a:off x="3784" y="1491"/>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94" name="Oval 25"/>
            <p:cNvSpPr>
              <a:spLocks noChangeArrowheads="1"/>
            </p:cNvSpPr>
            <p:nvPr/>
          </p:nvSpPr>
          <p:spPr bwMode="auto">
            <a:xfrm>
              <a:off x="5098" y="1491"/>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95" name="Line 26"/>
            <p:cNvSpPr>
              <a:spLocks noChangeShapeType="1"/>
            </p:cNvSpPr>
            <p:nvPr/>
          </p:nvSpPr>
          <p:spPr bwMode="auto">
            <a:xfrm rot="5400000">
              <a:off x="4302" y="1067"/>
              <a:ext cx="0" cy="915"/>
            </a:xfrm>
            <a:prstGeom prst="line">
              <a:avLst/>
            </a:prstGeom>
            <a:noFill/>
            <a:ln w="25400">
              <a:solidFill>
                <a:schemeClr val="tx1"/>
              </a:solidFill>
              <a:round/>
              <a:headEnd/>
              <a:tailEnd/>
            </a:ln>
          </p:spPr>
          <p:txBody>
            <a:bodyPr/>
            <a:lstStyle/>
            <a:p>
              <a:endParaRPr lang="zh-CN" altLang="en-US"/>
            </a:p>
          </p:txBody>
        </p:sp>
        <p:grpSp>
          <p:nvGrpSpPr>
            <p:cNvPr id="34896" name="Group 27"/>
            <p:cNvGrpSpPr>
              <a:grpSpLocks/>
            </p:cNvGrpSpPr>
            <p:nvPr/>
          </p:nvGrpSpPr>
          <p:grpSpPr bwMode="auto">
            <a:xfrm rot="-5400000">
              <a:off x="4124" y="1422"/>
              <a:ext cx="304" cy="204"/>
              <a:chOff x="5065" y="1931"/>
              <a:chExt cx="304" cy="204"/>
            </a:xfrm>
          </p:grpSpPr>
          <p:sp>
            <p:nvSpPr>
              <p:cNvPr id="34902" name="AutoShape 28"/>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4903" name="Line 29"/>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4904" name="Line 30"/>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4831" name="Object 31"/>
            <p:cNvGraphicFramePr>
              <a:graphicFrameLocks noChangeAspect="1"/>
            </p:cNvGraphicFramePr>
            <p:nvPr/>
          </p:nvGraphicFramePr>
          <p:xfrm>
            <a:off x="4190" y="1779"/>
            <a:ext cx="187" cy="248"/>
          </p:xfrm>
          <a:graphic>
            <a:graphicData uri="http://schemas.openxmlformats.org/presentationml/2006/ole">
              <p:oleObj spid="_x0000_s34831" name="公式" r:id="rId17" imgW="164885" imgH="215619" progId="Equation.3">
                <p:embed/>
              </p:oleObj>
            </a:graphicData>
          </a:graphic>
        </p:graphicFrame>
        <p:graphicFrame>
          <p:nvGraphicFramePr>
            <p:cNvPr id="34832" name="Object 32"/>
            <p:cNvGraphicFramePr>
              <a:graphicFrameLocks noChangeAspect="1"/>
            </p:cNvGraphicFramePr>
            <p:nvPr/>
          </p:nvGraphicFramePr>
          <p:xfrm>
            <a:off x="3769" y="1322"/>
            <a:ext cx="102" cy="101"/>
          </p:xfrm>
          <a:graphic>
            <a:graphicData uri="http://schemas.openxmlformats.org/presentationml/2006/ole">
              <p:oleObj spid="_x0000_s34832" name="公式" r:id="rId18" imgW="139700" imgH="139700" progId="Equation.3">
                <p:embed/>
              </p:oleObj>
            </a:graphicData>
          </a:graphic>
        </p:graphicFrame>
        <p:graphicFrame>
          <p:nvGraphicFramePr>
            <p:cNvPr id="34833" name="Object 33"/>
            <p:cNvGraphicFramePr>
              <a:graphicFrameLocks noChangeAspect="1"/>
            </p:cNvGraphicFramePr>
            <p:nvPr/>
          </p:nvGraphicFramePr>
          <p:xfrm>
            <a:off x="5044" y="1347"/>
            <a:ext cx="173" cy="93"/>
          </p:xfrm>
          <a:graphic>
            <a:graphicData uri="http://schemas.openxmlformats.org/presentationml/2006/ole">
              <p:oleObj spid="_x0000_s34833" name="公式" r:id="rId19" imgW="139518" imgH="76101" progId="Equation.3">
                <p:embed/>
              </p:oleObj>
            </a:graphicData>
          </a:graphic>
        </p:graphicFrame>
        <p:graphicFrame>
          <p:nvGraphicFramePr>
            <p:cNvPr id="34834" name="Object 34"/>
            <p:cNvGraphicFramePr>
              <a:graphicFrameLocks noChangeAspect="1"/>
            </p:cNvGraphicFramePr>
            <p:nvPr/>
          </p:nvGraphicFramePr>
          <p:xfrm>
            <a:off x="4175" y="1118"/>
            <a:ext cx="214" cy="240"/>
          </p:xfrm>
          <a:graphic>
            <a:graphicData uri="http://schemas.openxmlformats.org/presentationml/2006/ole">
              <p:oleObj spid="_x0000_s34834" name="公式" r:id="rId20" imgW="190335" imgH="215713" progId="Equation.3">
                <p:embed/>
              </p:oleObj>
            </a:graphicData>
          </a:graphic>
        </p:graphicFrame>
        <p:sp>
          <p:nvSpPr>
            <p:cNvPr id="34897" name="Line 35"/>
            <p:cNvSpPr>
              <a:spLocks noChangeShapeType="1"/>
            </p:cNvSpPr>
            <p:nvPr/>
          </p:nvSpPr>
          <p:spPr bwMode="auto">
            <a:xfrm>
              <a:off x="4089" y="1753"/>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34898" name="Group 44"/>
            <p:cNvGrpSpPr>
              <a:grpSpLocks/>
            </p:cNvGrpSpPr>
            <p:nvPr/>
          </p:nvGrpSpPr>
          <p:grpSpPr bwMode="auto">
            <a:xfrm rot="-5400000">
              <a:off x="4661" y="1476"/>
              <a:ext cx="304" cy="102"/>
              <a:chOff x="112" y="3074"/>
              <a:chExt cx="304" cy="102"/>
            </a:xfrm>
          </p:grpSpPr>
          <p:sp>
            <p:nvSpPr>
              <p:cNvPr id="34900" name="Line 45"/>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4901" name="Line 46"/>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4899" name="Line 59"/>
            <p:cNvSpPr>
              <a:spLocks noChangeShapeType="1"/>
            </p:cNvSpPr>
            <p:nvPr/>
          </p:nvSpPr>
          <p:spPr bwMode="auto">
            <a:xfrm>
              <a:off x="4861" y="1525"/>
              <a:ext cx="229" cy="0"/>
            </a:xfrm>
            <a:prstGeom prst="line">
              <a:avLst/>
            </a:prstGeom>
            <a:noFill/>
            <a:ln w="25400">
              <a:solidFill>
                <a:schemeClr val="tx1"/>
              </a:solidFill>
              <a:round/>
              <a:headEnd/>
              <a:tailEnd/>
            </a:ln>
          </p:spPr>
          <p:txBody>
            <a:bodyPr/>
            <a:lstStyle/>
            <a:p>
              <a:endParaRPr lang="zh-CN" altLang="en-US"/>
            </a:p>
          </p:txBody>
        </p:sp>
        <p:graphicFrame>
          <p:nvGraphicFramePr>
            <p:cNvPr id="34835" name="Object 60"/>
            <p:cNvGraphicFramePr>
              <a:graphicFrameLocks noChangeAspect="1"/>
            </p:cNvGraphicFramePr>
            <p:nvPr/>
          </p:nvGraphicFramePr>
          <p:xfrm>
            <a:off x="4615" y="1150"/>
            <a:ext cx="399" cy="197"/>
          </p:xfrm>
          <a:graphic>
            <a:graphicData uri="http://schemas.openxmlformats.org/presentationml/2006/ole">
              <p:oleObj spid="_x0000_s34835" name="公式" r:id="rId21" imgW="355138" imgH="177569" progId="Equation.3">
                <p:embed/>
              </p:oleObj>
            </a:graphicData>
          </a:graphic>
        </p:graphicFrame>
      </p:grpSp>
      <p:grpSp>
        <p:nvGrpSpPr>
          <p:cNvPr id="13" name="Group 66"/>
          <p:cNvGrpSpPr>
            <a:grpSpLocks/>
          </p:cNvGrpSpPr>
          <p:nvPr/>
        </p:nvGrpSpPr>
        <p:grpSpPr bwMode="auto">
          <a:xfrm>
            <a:off x="246063" y="5627688"/>
            <a:ext cx="2468562" cy="1230312"/>
            <a:chOff x="3617" y="1169"/>
            <a:chExt cx="1930" cy="1016"/>
          </a:xfrm>
        </p:grpSpPr>
        <p:sp>
          <p:nvSpPr>
            <p:cNvPr id="34879" name="Oval 23"/>
            <p:cNvSpPr>
              <a:spLocks noChangeArrowheads="1"/>
            </p:cNvSpPr>
            <p:nvPr/>
          </p:nvSpPr>
          <p:spPr bwMode="auto">
            <a:xfrm>
              <a:off x="3632" y="1649"/>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80" name="Oval 24"/>
            <p:cNvSpPr>
              <a:spLocks noChangeArrowheads="1"/>
            </p:cNvSpPr>
            <p:nvPr/>
          </p:nvSpPr>
          <p:spPr bwMode="auto">
            <a:xfrm>
              <a:off x="5428" y="1640"/>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34881" name="Line 25"/>
            <p:cNvSpPr>
              <a:spLocks noChangeShapeType="1"/>
            </p:cNvSpPr>
            <p:nvPr/>
          </p:nvSpPr>
          <p:spPr bwMode="auto">
            <a:xfrm rot="5400000">
              <a:off x="4150" y="1225"/>
              <a:ext cx="0" cy="915"/>
            </a:xfrm>
            <a:prstGeom prst="line">
              <a:avLst/>
            </a:prstGeom>
            <a:noFill/>
            <a:ln w="25400">
              <a:solidFill>
                <a:schemeClr val="tx1"/>
              </a:solidFill>
              <a:round/>
              <a:headEnd/>
              <a:tailEnd/>
            </a:ln>
          </p:spPr>
          <p:txBody>
            <a:bodyPr/>
            <a:lstStyle/>
            <a:p>
              <a:endParaRPr lang="zh-CN" altLang="en-US"/>
            </a:p>
          </p:txBody>
        </p:sp>
        <p:grpSp>
          <p:nvGrpSpPr>
            <p:cNvPr id="34882" name="Group 26"/>
            <p:cNvGrpSpPr>
              <a:grpSpLocks/>
            </p:cNvGrpSpPr>
            <p:nvPr/>
          </p:nvGrpSpPr>
          <p:grpSpPr bwMode="auto">
            <a:xfrm rot="-5400000">
              <a:off x="3972" y="1580"/>
              <a:ext cx="304" cy="204"/>
              <a:chOff x="5065" y="1931"/>
              <a:chExt cx="304" cy="204"/>
            </a:xfrm>
          </p:grpSpPr>
          <p:sp>
            <p:nvSpPr>
              <p:cNvPr id="34890" name="AutoShape 27"/>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4891" name="Line 28"/>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4892" name="Line 29"/>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4825" name="Object 30"/>
            <p:cNvGraphicFramePr>
              <a:graphicFrameLocks noChangeAspect="1"/>
            </p:cNvGraphicFramePr>
            <p:nvPr/>
          </p:nvGraphicFramePr>
          <p:xfrm>
            <a:off x="4038" y="1937"/>
            <a:ext cx="187" cy="248"/>
          </p:xfrm>
          <a:graphic>
            <a:graphicData uri="http://schemas.openxmlformats.org/presentationml/2006/ole">
              <p:oleObj spid="_x0000_s34825" name="公式" r:id="rId22" imgW="164885" imgH="215619" progId="Equation.3">
                <p:embed/>
              </p:oleObj>
            </a:graphicData>
          </a:graphic>
        </p:graphicFrame>
        <p:graphicFrame>
          <p:nvGraphicFramePr>
            <p:cNvPr id="34826" name="Object 31"/>
            <p:cNvGraphicFramePr>
              <a:graphicFrameLocks noChangeAspect="1"/>
            </p:cNvGraphicFramePr>
            <p:nvPr/>
          </p:nvGraphicFramePr>
          <p:xfrm>
            <a:off x="3617" y="1480"/>
            <a:ext cx="102" cy="101"/>
          </p:xfrm>
          <a:graphic>
            <a:graphicData uri="http://schemas.openxmlformats.org/presentationml/2006/ole">
              <p:oleObj spid="_x0000_s34826" name="公式" r:id="rId23" imgW="139700" imgH="139700" progId="Equation.3">
                <p:embed/>
              </p:oleObj>
            </a:graphicData>
          </a:graphic>
        </p:graphicFrame>
        <p:graphicFrame>
          <p:nvGraphicFramePr>
            <p:cNvPr id="34827" name="Object 32"/>
            <p:cNvGraphicFramePr>
              <a:graphicFrameLocks noChangeAspect="1"/>
            </p:cNvGraphicFramePr>
            <p:nvPr/>
          </p:nvGraphicFramePr>
          <p:xfrm>
            <a:off x="5374" y="1496"/>
            <a:ext cx="173" cy="93"/>
          </p:xfrm>
          <a:graphic>
            <a:graphicData uri="http://schemas.openxmlformats.org/presentationml/2006/ole">
              <p:oleObj spid="_x0000_s34827" name="公式" r:id="rId24" imgW="139518" imgH="76101" progId="Equation.3">
                <p:embed/>
              </p:oleObj>
            </a:graphicData>
          </a:graphic>
        </p:graphicFrame>
        <p:graphicFrame>
          <p:nvGraphicFramePr>
            <p:cNvPr id="34828" name="Object 33"/>
            <p:cNvGraphicFramePr>
              <a:graphicFrameLocks noChangeAspect="1"/>
            </p:cNvGraphicFramePr>
            <p:nvPr/>
          </p:nvGraphicFramePr>
          <p:xfrm>
            <a:off x="4469" y="1169"/>
            <a:ext cx="214" cy="240"/>
          </p:xfrm>
          <a:graphic>
            <a:graphicData uri="http://schemas.openxmlformats.org/presentationml/2006/ole">
              <p:oleObj spid="_x0000_s34828" name="公式" r:id="rId25" imgW="190335" imgH="215713" progId="Equation.3">
                <p:embed/>
              </p:oleObj>
            </a:graphicData>
          </a:graphic>
        </p:graphicFrame>
        <p:sp>
          <p:nvSpPr>
            <p:cNvPr id="34883" name="Line 34"/>
            <p:cNvSpPr>
              <a:spLocks noChangeShapeType="1"/>
            </p:cNvSpPr>
            <p:nvPr/>
          </p:nvSpPr>
          <p:spPr bwMode="auto">
            <a:xfrm>
              <a:off x="3937" y="1911"/>
              <a:ext cx="406" cy="0"/>
            </a:xfrm>
            <a:prstGeom prst="line">
              <a:avLst/>
            </a:prstGeom>
            <a:noFill/>
            <a:ln w="12700">
              <a:solidFill>
                <a:schemeClr val="tx1"/>
              </a:solidFill>
              <a:round/>
              <a:headEnd/>
              <a:tailEnd type="triangle" w="med" len="med"/>
            </a:ln>
          </p:spPr>
          <p:txBody>
            <a:bodyPr/>
            <a:lstStyle/>
            <a:p>
              <a:endParaRPr lang="zh-CN" altLang="en-US"/>
            </a:p>
          </p:txBody>
        </p:sp>
        <p:grpSp>
          <p:nvGrpSpPr>
            <p:cNvPr id="34884" name="Group 35"/>
            <p:cNvGrpSpPr>
              <a:grpSpLocks/>
            </p:cNvGrpSpPr>
            <p:nvPr/>
          </p:nvGrpSpPr>
          <p:grpSpPr bwMode="auto">
            <a:xfrm rot="-5400000">
              <a:off x="4509" y="1634"/>
              <a:ext cx="304" cy="102"/>
              <a:chOff x="112" y="3074"/>
              <a:chExt cx="304" cy="102"/>
            </a:xfrm>
          </p:grpSpPr>
          <p:sp>
            <p:nvSpPr>
              <p:cNvPr id="34888" name="Line 3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4889" name="Line 3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4885" name="Line 38"/>
            <p:cNvSpPr>
              <a:spLocks noChangeShapeType="1"/>
            </p:cNvSpPr>
            <p:nvPr/>
          </p:nvSpPr>
          <p:spPr bwMode="auto">
            <a:xfrm>
              <a:off x="4709" y="1683"/>
              <a:ext cx="229" cy="0"/>
            </a:xfrm>
            <a:prstGeom prst="line">
              <a:avLst/>
            </a:prstGeom>
            <a:noFill/>
            <a:ln w="25400">
              <a:solidFill>
                <a:schemeClr val="tx1"/>
              </a:solidFill>
              <a:round/>
              <a:headEnd/>
              <a:tailEnd/>
            </a:ln>
          </p:spPr>
          <p:txBody>
            <a:bodyPr/>
            <a:lstStyle/>
            <a:p>
              <a:endParaRPr lang="zh-CN" altLang="en-US"/>
            </a:p>
          </p:txBody>
        </p:sp>
        <p:graphicFrame>
          <p:nvGraphicFramePr>
            <p:cNvPr id="34829" name="Object 39"/>
            <p:cNvGraphicFramePr>
              <a:graphicFrameLocks noChangeAspect="1"/>
            </p:cNvGraphicFramePr>
            <p:nvPr/>
          </p:nvGraphicFramePr>
          <p:xfrm>
            <a:off x="4549" y="1804"/>
            <a:ext cx="242" cy="253"/>
          </p:xfrm>
          <a:graphic>
            <a:graphicData uri="http://schemas.openxmlformats.org/presentationml/2006/ole">
              <p:oleObj spid="_x0000_s34829" name="公式" r:id="rId26" imgW="215806" imgH="228501" progId="Equation.3">
                <p:embed/>
              </p:oleObj>
            </a:graphicData>
          </a:graphic>
        </p:graphicFrame>
        <p:sp>
          <p:nvSpPr>
            <p:cNvPr id="34886" name="Rectangle 45"/>
            <p:cNvSpPr>
              <a:spLocks noChangeArrowheads="1"/>
            </p:cNvSpPr>
            <p:nvPr/>
          </p:nvSpPr>
          <p:spPr bwMode="auto">
            <a:xfrm rot="5400000">
              <a:off x="5018" y="1541"/>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4830" name="Object 64"/>
            <p:cNvGraphicFramePr>
              <a:graphicFrameLocks noChangeAspect="1"/>
            </p:cNvGraphicFramePr>
            <p:nvPr/>
          </p:nvGraphicFramePr>
          <p:xfrm>
            <a:off x="4979" y="1754"/>
            <a:ext cx="187" cy="248"/>
          </p:xfrm>
          <a:graphic>
            <a:graphicData uri="http://schemas.openxmlformats.org/presentationml/2006/ole">
              <p:oleObj spid="_x0000_s34830" name="公式" r:id="rId27" imgW="164885" imgH="215619" progId="Equation.3">
                <p:embed/>
              </p:oleObj>
            </a:graphicData>
          </a:graphic>
        </p:graphicFrame>
        <p:sp>
          <p:nvSpPr>
            <p:cNvPr id="34887" name="Line 65"/>
            <p:cNvSpPr>
              <a:spLocks noChangeShapeType="1"/>
            </p:cNvSpPr>
            <p:nvPr/>
          </p:nvSpPr>
          <p:spPr bwMode="auto">
            <a:xfrm>
              <a:off x="5192" y="1677"/>
              <a:ext cx="229" cy="0"/>
            </a:xfrm>
            <a:prstGeom prst="line">
              <a:avLst/>
            </a:prstGeom>
            <a:noFill/>
            <a:ln w="25400">
              <a:solidFill>
                <a:schemeClr val="tx1"/>
              </a:solidFill>
              <a:round/>
              <a:headEnd/>
              <a:tailEnd/>
            </a:ln>
          </p:spPr>
          <p:txBody>
            <a:bodyPr/>
            <a:lstStyle/>
            <a:p>
              <a:endParaRPr lang="zh-CN" altLang="en-US"/>
            </a:p>
          </p:txBody>
        </p:sp>
      </p:grpSp>
      <p:grpSp>
        <p:nvGrpSpPr>
          <p:cNvPr id="17" name="Group 54"/>
          <p:cNvGrpSpPr>
            <a:grpSpLocks/>
          </p:cNvGrpSpPr>
          <p:nvPr/>
        </p:nvGrpSpPr>
        <p:grpSpPr bwMode="auto">
          <a:xfrm>
            <a:off x="3976688" y="4937125"/>
            <a:ext cx="1679575" cy="1541463"/>
            <a:chOff x="839" y="1661"/>
            <a:chExt cx="1058" cy="971"/>
          </a:xfrm>
        </p:grpSpPr>
        <p:graphicFrame>
          <p:nvGraphicFramePr>
            <p:cNvPr id="34822" name="Object 13"/>
            <p:cNvGraphicFramePr>
              <a:graphicFrameLocks noChangeAspect="1"/>
            </p:cNvGraphicFramePr>
            <p:nvPr/>
          </p:nvGraphicFramePr>
          <p:xfrm>
            <a:off x="1164" y="1888"/>
            <a:ext cx="243" cy="219"/>
          </p:xfrm>
          <a:graphic>
            <a:graphicData uri="http://schemas.openxmlformats.org/presentationml/2006/ole">
              <p:oleObj spid="_x0000_s34822" name="Equation" r:id="rId28" imgW="253800" imgH="228600" progId="Equation.DSMT4">
                <p:embed/>
              </p:oleObj>
            </a:graphicData>
          </a:graphic>
        </p:graphicFrame>
        <p:graphicFrame>
          <p:nvGraphicFramePr>
            <p:cNvPr id="34823" name="Object 14"/>
            <p:cNvGraphicFramePr>
              <a:graphicFrameLocks noChangeAspect="1"/>
            </p:cNvGraphicFramePr>
            <p:nvPr/>
          </p:nvGraphicFramePr>
          <p:xfrm>
            <a:off x="939" y="2121"/>
            <a:ext cx="300" cy="246"/>
          </p:xfrm>
          <a:graphic>
            <a:graphicData uri="http://schemas.openxmlformats.org/presentationml/2006/ole">
              <p:oleObj spid="_x0000_s34823" name="Equation" r:id="rId29" imgW="279360" imgH="228600" progId="Equation.DSMT4">
                <p:embed/>
              </p:oleObj>
            </a:graphicData>
          </a:graphic>
        </p:graphicFrame>
        <p:sp>
          <p:nvSpPr>
            <p:cNvPr id="34869" name="Line 57"/>
            <p:cNvSpPr>
              <a:spLocks noChangeShapeType="1"/>
            </p:cNvSpPr>
            <p:nvPr/>
          </p:nvSpPr>
          <p:spPr bwMode="auto">
            <a:xfrm>
              <a:off x="1156" y="1797"/>
              <a:ext cx="454" cy="0"/>
            </a:xfrm>
            <a:prstGeom prst="line">
              <a:avLst/>
            </a:prstGeom>
            <a:noFill/>
            <a:ln w="19050">
              <a:solidFill>
                <a:schemeClr val="tx1"/>
              </a:solidFill>
              <a:round/>
              <a:headEnd/>
              <a:tailEnd/>
            </a:ln>
          </p:spPr>
          <p:txBody>
            <a:bodyPr>
              <a:spAutoFit/>
            </a:bodyPr>
            <a:lstStyle/>
            <a:p>
              <a:endParaRPr lang="zh-CN" altLang="en-US"/>
            </a:p>
          </p:txBody>
        </p:sp>
        <p:sp>
          <p:nvSpPr>
            <p:cNvPr id="34870" name="Line 58"/>
            <p:cNvSpPr>
              <a:spLocks noChangeShapeType="1"/>
            </p:cNvSpPr>
            <p:nvPr/>
          </p:nvSpPr>
          <p:spPr bwMode="auto">
            <a:xfrm>
              <a:off x="1610" y="1797"/>
              <a:ext cx="0" cy="182"/>
            </a:xfrm>
            <a:prstGeom prst="line">
              <a:avLst/>
            </a:prstGeom>
            <a:noFill/>
            <a:ln w="19050">
              <a:solidFill>
                <a:schemeClr val="tx1"/>
              </a:solidFill>
              <a:round/>
              <a:headEnd/>
              <a:tailEnd/>
            </a:ln>
          </p:spPr>
          <p:txBody>
            <a:bodyPr>
              <a:spAutoFit/>
            </a:bodyPr>
            <a:lstStyle/>
            <a:p>
              <a:endParaRPr lang="zh-CN" altLang="en-US"/>
            </a:p>
          </p:txBody>
        </p:sp>
        <p:sp>
          <p:nvSpPr>
            <p:cNvPr id="34871" name="Rectangle 59"/>
            <p:cNvSpPr>
              <a:spLocks noChangeArrowheads="1"/>
            </p:cNvSpPr>
            <p:nvPr/>
          </p:nvSpPr>
          <p:spPr bwMode="auto">
            <a:xfrm>
              <a:off x="1541" y="1979"/>
              <a:ext cx="114" cy="291"/>
            </a:xfrm>
            <a:prstGeom prst="rect">
              <a:avLst/>
            </a:prstGeom>
            <a:solidFill>
              <a:srgbClr val="FFCC99"/>
            </a:solidFill>
            <a:ln w="19050">
              <a:solidFill>
                <a:schemeClr val="tx1"/>
              </a:solidFill>
              <a:miter lim="800000"/>
              <a:headEnd/>
              <a:tailEnd/>
            </a:ln>
          </p:spPr>
          <p:txBody>
            <a:bodyPr anchor="ctr">
              <a:spAutoFit/>
            </a:bodyPr>
            <a:lstStyle/>
            <a:p>
              <a:endParaRPr lang="zh-CN" altLang="en-US" sz="2400"/>
            </a:p>
          </p:txBody>
        </p:sp>
        <p:sp>
          <p:nvSpPr>
            <p:cNvPr id="34872" name="Line 60"/>
            <p:cNvSpPr>
              <a:spLocks noChangeShapeType="1"/>
            </p:cNvSpPr>
            <p:nvPr/>
          </p:nvSpPr>
          <p:spPr bwMode="auto">
            <a:xfrm>
              <a:off x="1610" y="2251"/>
              <a:ext cx="0" cy="317"/>
            </a:xfrm>
            <a:prstGeom prst="line">
              <a:avLst/>
            </a:prstGeom>
            <a:noFill/>
            <a:ln w="19050">
              <a:solidFill>
                <a:schemeClr val="tx1"/>
              </a:solidFill>
              <a:round/>
              <a:headEnd/>
              <a:tailEnd/>
            </a:ln>
          </p:spPr>
          <p:txBody>
            <a:bodyPr>
              <a:spAutoFit/>
            </a:bodyPr>
            <a:lstStyle/>
            <a:p>
              <a:endParaRPr lang="zh-CN" altLang="en-US"/>
            </a:p>
          </p:txBody>
        </p:sp>
        <p:sp>
          <p:nvSpPr>
            <p:cNvPr id="34873" name="Line 61"/>
            <p:cNvSpPr>
              <a:spLocks noChangeShapeType="1"/>
            </p:cNvSpPr>
            <p:nvPr/>
          </p:nvSpPr>
          <p:spPr bwMode="auto">
            <a:xfrm>
              <a:off x="1202" y="2558"/>
              <a:ext cx="408" cy="0"/>
            </a:xfrm>
            <a:prstGeom prst="line">
              <a:avLst/>
            </a:prstGeom>
            <a:noFill/>
            <a:ln w="19050">
              <a:solidFill>
                <a:schemeClr val="tx1"/>
              </a:solidFill>
              <a:round/>
              <a:headEnd/>
              <a:tailEnd/>
            </a:ln>
          </p:spPr>
          <p:txBody>
            <a:bodyPr>
              <a:spAutoFit/>
            </a:bodyPr>
            <a:lstStyle/>
            <a:p>
              <a:endParaRPr lang="zh-CN" altLang="en-US"/>
            </a:p>
          </p:txBody>
        </p:sp>
        <p:sp>
          <p:nvSpPr>
            <p:cNvPr id="34874" name="Oval 62"/>
            <p:cNvSpPr>
              <a:spLocks noChangeAspect="1" noChangeArrowheads="1"/>
            </p:cNvSpPr>
            <p:nvPr/>
          </p:nvSpPr>
          <p:spPr bwMode="auto">
            <a:xfrm>
              <a:off x="1155" y="2535"/>
              <a:ext cx="47" cy="47"/>
            </a:xfrm>
            <a:prstGeom prst="ellipse">
              <a:avLst/>
            </a:prstGeom>
            <a:noFill/>
            <a:ln w="19050">
              <a:solidFill>
                <a:schemeClr val="tx1"/>
              </a:solidFill>
              <a:round/>
              <a:headEnd/>
              <a:tailEnd/>
            </a:ln>
          </p:spPr>
          <p:txBody>
            <a:bodyPr anchor="ctr"/>
            <a:lstStyle/>
            <a:p>
              <a:endParaRPr lang="zh-CN" altLang="zh-CN" sz="2400"/>
            </a:p>
          </p:txBody>
        </p:sp>
        <p:sp>
          <p:nvSpPr>
            <p:cNvPr id="34875" name="Oval 63"/>
            <p:cNvSpPr>
              <a:spLocks noChangeAspect="1" noChangeArrowheads="1"/>
            </p:cNvSpPr>
            <p:nvPr/>
          </p:nvSpPr>
          <p:spPr bwMode="auto">
            <a:xfrm>
              <a:off x="1120" y="1764"/>
              <a:ext cx="47" cy="47"/>
            </a:xfrm>
            <a:prstGeom prst="ellipse">
              <a:avLst/>
            </a:prstGeom>
            <a:noFill/>
            <a:ln w="19050">
              <a:solidFill>
                <a:schemeClr val="tx1"/>
              </a:solidFill>
              <a:round/>
              <a:headEnd/>
              <a:tailEnd/>
            </a:ln>
          </p:spPr>
          <p:txBody>
            <a:bodyPr anchor="ctr"/>
            <a:lstStyle/>
            <a:p>
              <a:endParaRPr lang="zh-CN" altLang="zh-CN" sz="2400"/>
            </a:p>
          </p:txBody>
        </p:sp>
        <p:sp>
          <p:nvSpPr>
            <p:cNvPr id="34876" name="Text Box 64"/>
            <p:cNvSpPr txBox="1">
              <a:spLocks noChangeArrowheads="1"/>
            </p:cNvSpPr>
            <p:nvPr/>
          </p:nvSpPr>
          <p:spPr bwMode="auto">
            <a:xfrm>
              <a:off x="839" y="1661"/>
              <a:ext cx="453" cy="291"/>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34877" name="Text Box 65"/>
            <p:cNvSpPr txBox="1">
              <a:spLocks noChangeArrowheads="1"/>
            </p:cNvSpPr>
            <p:nvPr/>
          </p:nvSpPr>
          <p:spPr bwMode="auto">
            <a:xfrm>
              <a:off x="884" y="2341"/>
              <a:ext cx="363" cy="291"/>
            </a:xfrm>
            <a:prstGeom prst="rect">
              <a:avLst/>
            </a:prstGeom>
            <a:noFill/>
            <a:ln w="9525">
              <a:noFill/>
              <a:miter lim="800000"/>
              <a:headEnd/>
              <a:tailEnd/>
            </a:ln>
          </p:spPr>
          <p:txBody>
            <a:bodyPr>
              <a:spAutoFit/>
            </a:bodyPr>
            <a:lstStyle/>
            <a:p>
              <a:pPr>
                <a:spcBef>
                  <a:spcPct val="50000"/>
                </a:spcBef>
              </a:pPr>
              <a:r>
                <a:rPr lang="en-US" altLang="zh-CN" sz="2400"/>
                <a:t>-</a:t>
              </a:r>
            </a:p>
          </p:txBody>
        </p:sp>
        <p:sp>
          <p:nvSpPr>
            <p:cNvPr id="34878" name="Line 66"/>
            <p:cNvSpPr>
              <a:spLocks noChangeShapeType="1"/>
            </p:cNvSpPr>
            <p:nvPr/>
          </p:nvSpPr>
          <p:spPr bwMode="auto">
            <a:xfrm>
              <a:off x="1247" y="1854"/>
              <a:ext cx="227" cy="0"/>
            </a:xfrm>
            <a:prstGeom prst="line">
              <a:avLst/>
            </a:prstGeom>
            <a:noFill/>
            <a:ln w="9525">
              <a:solidFill>
                <a:schemeClr val="tx1"/>
              </a:solidFill>
              <a:round/>
              <a:headEnd/>
              <a:tailEnd type="triangle" w="med" len="med"/>
            </a:ln>
          </p:spPr>
          <p:txBody>
            <a:bodyPr>
              <a:spAutoFit/>
            </a:bodyPr>
            <a:lstStyle/>
            <a:p>
              <a:endParaRPr lang="zh-CN" altLang="en-US"/>
            </a:p>
          </p:txBody>
        </p:sp>
        <p:graphicFrame>
          <p:nvGraphicFramePr>
            <p:cNvPr id="34824" name="Object 15"/>
            <p:cNvGraphicFramePr>
              <a:graphicFrameLocks noChangeAspect="1"/>
            </p:cNvGraphicFramePr>
            <p:nvPr/>
          </p:nvGraphicFramePr>
          <p:xfrm>
            <a:off x="1717" y="2024"/>
            <a:ext cx="180" cy="295"/>
          </p:xfrm>
          <a:graphic>
            <a:graphicData uri="http://schemas.openxmlformats.org/presentationml/2006/ole">
              <p:oleObj spid="_x0000_s34824" name="Equation" r:id="rId30" imgW="139680" imgH="228600" progId="Equation.DSMT4">
                <p:embed/>
              </p:oleObj>
            </a:graphicData>
          </a:graphic>
        </p:graphicFrame>
      </p:grpSp>
      <p:grpSp>
        <p:nvGrpSpPr>
          <p:cNvPr id="18" name="组合 154"/>
          <p:cNvGrpSpPr>
            <a:grpSpLocks/>
          </p:cNvGrpSpPr>
          <p:nvPr/>
        </p:nvGrpSpPr>
        <p:grpSpPr bwMode="auto">
          <a:xfrm>
            <a:off x="5921375" y="5135563"/>
            <a:ext cx="2944813" cy="1349375"/>
            <a:chOff x="5722952" y="5135584"/>
            <a:chExt cx="2438400" cy="1349080"/>
          </a:xfrm>
        </p:grpSpPr>
        <p:graphicFrame>
          <p:nvGraphicFramePr>
            <p:cNvPr id="179300" name="Object 10"/>
            <p:cNvGraphicFramePr>
              <a:graphicFrameLocks noChangeAspect="1"/>
            </p:cNvGraphicFramePr>
            <p:nvPr/>
          </p:nvGraphicFramePr>
          <p:xfrm>
            <a:off x="6227836" y="5691125"/>
            <a:ext cx="1933516" cy="793539"/>
          </p:xfrm>
          <a:graphic>
            <a:graphicData uri="http://schemas.openxmlformats.org/presentationml/2006/ole">
              <p:oleObj spid="_x0000_s34821" name="Equation" r:id="rId31" imgW="1091726" imgH="406224" progId="Equation.DSMT4">
                <p:embed/>
              </p:oleObj>
            </a:graphicData>
          </a:graphic>
        </p:graphicFrame>
        <p:sp>
          <p:nvSpPr>
            <p:cNvPr id="34868" name="Text Box 97"/>
            <p:cNvSpPr txBox="1">
              <a:spLocks noChangeArrowheads="1"/>
            </p:cNvSpPr>
            <p:nvPr/>
          </p:nvSpPr>
          <p:spPr bwMode="auto">
            <a:xfrm>
              <a:off x="5722952" y="5135584"/>
              <a:ext cx="2438400" cy="492125"/>
            </a:xfrm>
            <a:prstGeom prst="rect">
              <a:avLst/>
            </a:prstGeom>
            <a:noFill/>
            <a:ln w="9525">
              <a:noFill/>
              <a:miter lim="800000"/>
              <a:headEnd/>
              <a:tailEnd/>
            </a:ln>
          </p:spPr>
          <p:txBody>
            <a:bodyPr anchor="ctr">
              <a:spAutoFit/>
            </a:bodyPr>
            <a:lstStyle/>
            <a:p>
              <a:pPr>
                <a:lnSpc>
                  <a:spcPct val="130000"/>
                </a:lnSpc>
              </a:pPr>
              <a:r>
                <a:rPr lang="zh-CN" altLang="en-US" sz="2000" b="1">
                  <a:ea typeface=""/>
                  <a:cs typeface=""/>
                </a:rPr>
                <a:t>常温下（</a:t>
              </a:r>
              <a:r>
                <a:rPr lang="en-US" altLang="zh-CN" sz="2000" b="1" i="1">
                  <a:ea typeface=""/>
                  <a:cs typeface=""/>
                </a:rPr>
                <a:t>T</a:t>
              </a:r>
              <a:r>
                <a:rPr lang="en-US" altLang="zh-CN" sz="2000" b="1">
                  <a:ea typeface=""/>
                  <a:cs typeface=""/>
                </a:rPr>
                <a:t>=300K</a:t>
              </a:r>
              <a:r>
                <a:rPr lang="zh-CN" altLang="en-US" sz="2000" b="1">
                  <a:ea typeface=""/>
                  <a:cs typeface=""/>
                </a:rPr>
                <a:t>）</a:t>
              </a:r>
              <a:r>
                <a:rPr lang="en-US" altLang="zh-CN" sz="2000" b="1">
                  <a:ea typeface=""/>
                  <a:cs typeface=""/>
                </a:rPr>
                <a:t>:</a:t>
              </a:r>
              <a:endParaRPr lang="en-US" altLang="zh-CN" sz="2000"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i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in)">
                                      <p:cBhvr>
                                        <p:cTn id="21" dur="500"/>
                                        <p:tgtEl>
                                          <p:spTgt spid="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ou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ox(in)">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2000" fill="hold"/>
                                        <p:tgtEl>
                                          <p:spTgt spid="34"/>
                                        </p:tgtEl>
                                        <p:attrNameLst>
                                          <p:attrName>ppt_w</p:attrName>
                                        </p:attrNameLst>
                                      </p:cBhvr>
                                      <p:tavLst>
                                        <p:tav tm="0">
                                          <p:val>
                                            <p:fltVal val="0"/>
                                          </p:val>
                                        </p:tav>
                                        <p:tav tm="100000">
                                          <p:val>
                                            <p:strVal val="#ppt_w"/>
                                          </p:val>
                                        </p:tav>
                                      </p:tavLst>
                                    </p:anim>
                                    <p:anim calcmode="lin" valueType="num">
                                      <p:cBhvr>
                                        <p:cTn id="37" dur="20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ox(in)">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2000" fill="hold"/>
                                        <p:tgtEl>
                                          <p:spTgt spid="66"/>
                                        </p:tgtEl>
                                        <p:attrNameLst>
                                          <p:attrName>ppt_w</p:attrName>
                                        </p:attrNameLst>
                                      </p:cBhvr>
                                      <p:tavLst>
                                        <p:tav tm="0">
                                          <p:val>
                                            <p:fltVal val="0"/>
                                          </p:val>
                                        </p:tav>
                                        <p:tav tm="100000">
                                          <p:val>
                                            <p:strVal val="#ppt_w"/>
                                          </p:val>
                                        </p:tav>
                                      </p:tavLst>
                                    </p:anim>
                                    <p:anim calcmode="lin" valueType="num">
                                      <p:cBhvr>
                                        <p:cTn id="48" dur="2000" fill="hold"/>
                                        <p:tgtEl>
                                          <p:spTgt spid="66"/>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box(in)">
                                      <p:cBhvr>
                                        <p:cTn id="53" dur="500"/>
                                        <p:tgtEl>
                                          <p:spTgt spid="65"/>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box(in)">
                                      <p:cBhvr>
                                        <p:cTn id="58" dur="500"/>
                                        <p:tgtEl>
                                          <p:spTgt spid="7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box(in)">
                                      <p:cBhvr>
                                        <p:cTn id="67" dur="500"/>
                                        <p:tgtEl>
                                          <p:spTgt spid="7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box(in)">
                                      <p:cBhvr>
                                        <p:cTn id="72" dur="50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box(in)">
                                      <p:cBhvr>
                                        <p:cTn id="77" dur="500"/>
                                        <p:tgtEl>
                                          <p:spTgt spid="73"/>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7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box(in)">
                                      <p:cBhvr>
                                        <p:cTn id="90" dur="500"/>
                                        <p:tgtEl>
                                          <p:spTgt spid="78"/>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box(in)">
                                      <p:cBhvr>
                                        <p:cTn id="95" dur="500"/>
                                        <p:tgtEl>
                                          <p:spTgt spid="79"/>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blinds(horizontal)">
                                      <p:cBhvr>
                                        <p:cTn id="100" dur="500"/>
                                        <p:tgtEl>
                                          <p:spTgt spid="7"/>
                                        </p:tgtEl>
                                      </p:cBhvr>
                                    </p:animEffect>
                                  </p:childTnLst>
                                  <p:subTnLst>
                                    <p:audio>
                                      <p:cMediaNode>
                                        <p:cTn display="0" masterRel="sameClick">
                                          <p:stCondLst>
                                            <p:cond evt="begin" delay="0">
                                              <p:tn val="98"/>
                                            </p:cond>
                                          </p:stCondLst>
                                          <p:endCondLst>
                                            <p:cond evt="onStopAudio" delay="0">
                                              <p:tgtEl>
                                                <p:sldTgt/>
                                              </p:tgtEl>
                                            </p:cond>
                                          </p:endCondLst>
                                        </p:cTn>
                                        <p:tgtEl>
                                          <p:sndTgt r:embed="rId4" name="camera.wav" builtIn="1"/>
                                        </p:tgtEl>
                                      </p:cMediaNode>
                                    </p:audio>
                                  </p:sub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80"/>
                                        </p:tgtEl>
                                        <p:attrNameLst>
                                          <p:attrName>style.visibility</p:attrName>
                                        </p:attrNameLst>
                                      </p:cBhvr>
                                      <p:to>
                                        <p:strVal val="visible"/>
                                      </p:to>
                                    </p:set>
                                    <p:animEffect transition="in" filter="box(in)">
                                      <p:cBhvr>
                                        <p:cTn id="105" dur="500"/>
                                        <p:tgtEl>
                                          <p:spTgt spid="80"/>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blinds(horizontal)">
                                      <p:cBhvr>
                                        <p:cTn id="110" dur="500"/>
                                        <p:tgtEl>
                                          <p:spTgt spid="10"/>
                                        </p:tgtEl>
                                      </p:cBhvr>
                                    </p:animEffect>
                                  </p:childTnLst>
                                  <p:subTnLst>
                                    <p:audio>
                                      <p:cMediaNode>
                                        <p:cTn display="0" masterRel="sameClick">
                                          <p:stCondLst>
                                            <p:cond evt="begin" delay="0">
                                              <p:tn val="108"/>
                                            </p:cond>
                                          </p:stCondLst>
                                          <p:endCondLst>
                                            <p:cond evt="onStopAudio" delay="0">
                                              <p:tgtEl>
                                                <p:sldTgt/>
                                              </p:tgtEl>
                                            </p:cond>
                                          </p:endCondLst>
                                        </p:cTn>
                                        <p:tgtEl>
                                          <p:sndTgt r:embed="rId4" name="camera.wav" builtIn="1"/>
                                        </p:tgtEl>
                                      </p:cMediaNode>
                                    </p:audio>
                                  </p:sub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box(in)">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blinds(horizontal)">
                                      <p:cBhvr>
                                        <p:cTn id="120" dur="500"/>
                                        <p:tgtEl>
                                          <p:spTgt spid="13"/>
                                        </p:tgtEl>
                                      </p:cBhvr>
                                    </p:animEffect>
                                  </p:childTnLst>
                                  <p:subTnLst>
                                    <p:audio>
                                      <p:cMediaNode>
                                        <p:cTn display="0" masterRel="sameClick">
                                          <p:stCondLst>
                                            <p:cond evt="begin" delay="0">
                                              <p:tn val="118"/>
                                            </p:cond>
                                          </p:stCondLst>
                                          <p:endCondLst>
                                            <p:cond evt="onStopAudio" delay="0">
                                              <p:tgtEl>
                                                <p:sldTgt/>
                                              </p:tgtEl>
                                            </p:cond>
                                          </p:endCondLst>
                                        </p:cTn>
                                        <p:tgtEl>
                                          <p:sndTgt r:embed="rId4" name="camera.wav" builtIn="1"/>
                                        </p:tgtEl>
                                      </p:cMediaNode>
                                    </p:audio>
                                  </p:sub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3" presetClass="entr" presetSubtype="16" fill="hold" nodeType="clickEffect">
                                  <p:stCondLst>
                                    <p:cond delay="0"/>
                                  </p:stCondLst>
                                  <p:childTnLst>
                                    <p:set>
                                      <p:cBhvr>
                                        <p:cTn id="128" dur="1" fill="hold">
                                          <p:stCondLst>
                                            <p:cond delay="0"/>
                                          </p:stCondLst>
                                        </p:cTn>
                                        <p:tgtEl>
                                          <p:spTgt spid="17"/>
                                        </p:tgtEl>
                                        <p:attrNameLst>
                                          <p:attrName>style.visibility</p:attrName>
                                        </p:attrNameLst>
                                      </p:cBhvr>
                                      <p:to>
                                        <p:strVal val="visible"/>
                                      </p:to>
                                    </p:set>
                                    <p:anim calcmode="lin" valueType="num">
                                      <p:cBhvr>
                                        <p:cTn id="129" dur="1000" fill="hold"/>
                                        <p:tgtEl>
                                          <p:spTgt spid="17"/>
                                        </p:tgtEl>
                                        <p:attrNameLst>
                                          <p:attrName>ppt_w</p:attrName>
                                        </p:attrNameLst>
                                      </p:cBhvr>
                                      <p:tavLst>
                                        <p:tav tm="0">
                                          <p:val>
                                            <p:fltVal val="0"/>
                                          </p:val>
                                        </p:tav>
                                        <p:tav tm="100000">
                                          <p:val>
                                            <p:strVal val="#ppt_w"/>
                                          </p:val>
                                        </p:tav>
                                      </p:tavLst>
                                    </p:anim>
                                    <p:anim calcmode="lin" valueType="num">
                                      <p:cBhvr>
                                        <p:cTn id="130" dur="1000" fill="hold"/>
                                        <p:tgtEl>
                                          <p:spTgt spid="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7"/>
                                            </p:cond>
                                          </p:stCondLst>
                                          <p:endCondLst>
                                            <p:cond evt="onStopAudio" delay="0">
                                              <p:tgtEl>
                                                <p:sldTgt/>
                                              </p:tgtEl>
                                            </p:cond>
                                          </p:endCondLst>
                                        </p:cTn>
                                        <p:tgtEl>
                                          <p:sndTgt r:embed="rId5" name="TYPE.WAV" builtIn="1"/>
                                        </p:tgtEl>
                                      </p:cMediaNode>
                                    </p:audio>
                                  </p:sub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34" grpId="0"/>
      <p:bldP spid="65" grpId="0"/>
      <p:bldP spid="66" grpId="0"/>
      <p:bldP spid="73" grpId="0"/>
      <p:bldP spid="74" grpId="0"/>
      <p:bldP spid="75" grpId="0"/>
      <p:bldP spid="76" grpId="0"/>
      <p:bldP spid="77" grpId="0"/>
      <p:bldP spid="78" grpId="0"/>
      <p:bldP spid="79" grpId="0"/>
      <p:bldP spid="80" grpId="0"/>
      <p:bldP spid="8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4" name="日期占位符 1"/>
          <p:cNvSpPr>
            <a:spLocks noGrp="1"/>
          </p:cNvSpPr>
          <p:nvPr>
            <p:ph type="dt" sz="quarter" idx="10"/>
          </p:nvPr>
        </p:nvSpPr>
        <p:spPr>
          <a:xfrm>
            <a:off x="365125" y="6381750"/>
            <a:ext cx="2133600" cy="476250"/>
          </a:xfrm>
          <a:noFill/>
        </p:spPr>
        <p:txBody>
          <a:bodyPr/>
          <a:lstStyle/>
          <a:p>
            <a:fld id="{9028372D-027D-4799-8EAF-98FC99980AD0}" type="datetime1">
              <a:rPr lang="zh-CN" altLang="en-US" smtClean="0">
                <a:latin typeface="Arial" pitchFamily="34" charset="0"/>
              </a:rPr>
              <a:pPr/>
              <a:t>2019-9-18</a:t>
            </a:fld>
            <a:endParaRPr lang="en-US" altLang="zh-CN" smtClean="0">
              <a:latin typeface="Arial" pitchFamily="34" charset="0"/>
            </a:endParaRPr>
          </a:p>
        </p:txBody>
      </p:sp>
      <p:sp>
        <p:nvSpPr>
          <p:cNvPr id="35865" name="页脚占位符 2"/>
          <p:cNvSpPr>
            <a:spLocks noGrp="1"/>
          </p:cNvSpPr>
          <p:nvPr>
            <p:ph type="ftr" sz="quarter" idx="11"/>
          </p:nvPr>
        </p:nvSpPr>
        <p:spPr>
          <a:xfrm>
            <a:off x="3143250" y="6381750"/>
            <a:ext cx="2895600" cy="476250"/>
          </a:xfrm>
          <a:noFill/>
        </p:spPr>
        <p:txBody>
          <a:bodyPr/>
          <a:lstStyle/>
          <a:p>
            <a:r>
              <a:rPr lang="en-US" altLang="zh-CN" smtClean="0">
                <a:latin typeface="Arial" pitchFamily="34" charset="0"/>
              </a:rPr>
              <a:t>电工电子教研室</a:t>
            </a:r>
          </a:p>
        </p:txBody>
      </p:sp>
      <p:sp>
        <p:nvSpPr>
          <p:cNvPr id="35866" name="灯片编号占位符 3"/>
          <p:cNvSpPr>
            <a:spLocks noGrp="1"/>
          </p:cNvSpPr>
          <p:nvPr>
            <p:ph type="sldNum" sz="quarter" idx="12"/>
          </p:nvPr>
        </p:nvSpPr>
        <p:spPr>
          <a:xfrm>
            <a:off x="6596063" y="6381750"/>
            <a:ext cx="2133600" cy="476250"/>
          </a:xfrm>
          <a:noFill/>
        </p:spPr>
        <p:txBody>
          <a:bodyPr/>
          <a:lstStyle/>
          <a:p>
            <a:fld id="{0CADB041-C603-4ABE-8094-B9522F7AECF1}" type="slidenum">
              <a:rPr lang="en-US" altLang="zh-CN" smtClean="0">
                <a:latin typeface="Arial" pitchFamily="34" charset="0"/>
              </a:rPr>
              <a:pPr/>
              <a:t>74</a:t>
            </a:fld>
            <a:endParaRPr lang="en-US" altLang="zh-CN" smtClean="0">
              <a:latin typeface="Arial" pitchFamily="34" charset="0"/>
            </a:endParaRPr>
          </a:p>
        </p:txBody>
      </p:sp>
      <p:sp>
        <p:nvSpPr>
          <p:cNvPr id="35867" name="Text Box 4"/>
          <p:cNvSpPr txBox="1">
            <a:spLocks noChangeArrowheads="1"/>
          </p:cNvSpPr>
          <p:nvPr/>
        </p:nvSpPr>
        <p:spPr bwMode="auto">
          <a:xfrm>
            <a:off x="257175" y="74613"/>
            <a:ext cx="2886075" cy="46355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zh-CN" altLang="en-US" sz="2400" b="1">
                <a:solidFill>
                  <a:srgbClr val="FF0000"/>
                </a:solidFill>
                <a:latin typeface="宋体" pitchFamily="2" charset="-122"/>
              </a:rPr>
              <a:t>（</a:t>
            </a:r>
            <a:r>
              <a:rPr lang="en-US" altLang="zh-CN" sz="2400" b="1">
                <a:solidFill>
                  <a:srgbClr val="FF0000"/>
                </a:solidFill>
                <a:latin typeface="宋体" pitchFamily="2" charset="-122"/>
              </a:rPr>
              <a:t>4</a:t>
            </a:r>
            <a:r>
              <a:rPr lang="zh-CN" altLang="en-US" sz="2400" b="1">
                <a:solidFill>
                  <a:srgbClr val="FF0000"/>
                </a:solidFill>
                <a:latin typeface="宋体" pitchFamily="2" charset="-122"/>
              </a:rPr>
              <a:t>）</a:t>
            </a:r>
            <a:r>
              <a:rPr lang="zh-CN" altLang="en-US" sz="2400" b="1">
                <a:solidFill>
                  <a:srgbClr val="FF0000"/>
                </a:solidFill>
              </a:rPr>
              <a:t>开关电路</a:t>
            </a:r>
            <a:endParaRPr lang="zh-CN" altLang="en-US" sz="2400" b="1" baseline="-25000">
              <a:solidFill>
                <a:srgbClr val="FF0000"/>
              </a:solidFill>
            </a:endParaRPr>
          </a:p>
        </p:txBody>
      </p:sp>
      <p:sp>
        <p:nvSpPr>
          <p:cNvPr id="208901" name="Text Box 5"/>
          <p:cNvSpPr txBox="1">
            <a:spLocks noChangeArrowheads="1"/>
          </p:cNvSpPr>
          <p:nvPr/>
        </p:nvSpPr>
        <p:spPr bwMode="auto">
          <a:xfrm>
            <a:off x="106363" y="531813"/>
            <a:ext cx="8791575" cy="955675"/>
          </a:xfrm>
          <a:prstGeom prst="rect">
            <a:avLst/>
          </a:prstGeom>
          <a:solidFill>
            <a:schemeClr val="bg1"/>
          </a:solidFill>
          <a:ln w="9525" algn="ctr">
            <a:noFill/>
            <a:miter lim="800000"/>
            <a:headEnd/>
            <a:tailEnd/>
          </a:ln>
        </p:spPr>
        <p:txBody>
          <a:bodyPr lIns="90000" tIns="46800" rIns="90000" bIns="46800">
            <a:spAutoFit/>
          </a:bodyPr>
          <a:lstStyle/>
          <a:p>
            <a:pPr algn="just">
              <a:defRPr/>
            </a:pPr>
            <a:r>
              <a:rPr lang="zh-CN" altLang="en-US" sz="2400" b="1" dirty="0">
                <a:solidFill>
                  <a:srgbClr val="800000"/>
                </a:solidFill>
                <a:latin typeface="+mn-ea"/>
                <a:ea typeface="+mn-ea"/>
              </a:rPr>
              <a:t>例</a:t>
            </a:r>
            <a:r>
              <a:rPr lang="en-US" altLang="zh-CN" sz="2400" b="1" dirty="0">
                <a:solidFill>
                  <a:srgbClr val="800000"/>
                </a:solidFill>
                <a:latin typeface="+mn-ea"/>
                <a:ea typeface="+mn-ea"/>
              </a:rPr>
              <a:t>3.4.6</a:t>
            </a:r>
            <a:r>
              <a:rPr lang="en-US" altLang="zh-CN" sz="2400" b="1" dirty="0">
                <a:solidFill>
                  <a:srgbClr val="FF0000"/>
                </a:solidFill>
                <a:latin typeface="+mn-ea"/>
                <a:ea typeface="+mn-ea"/>
              </a:rPr>
              <a:t>  </a:t>
            </a:r>
            <a:r>
              <a:rPr lang="zh-CN" altLang="en-US" sz="2400" b="1" dirty="0">
                <a:latin typeface="+mn-ea"/>
                <a:ea typeface="+mn-ea"/>
              </a:rPr>
              <a:t>二极管开关电路如下图所示。当</a:t>
            </a:r>
            <a:r>
              <a:rPr lang="en-US" altLang="zh-CN" sz="2800" b="1" i="1" dirty="0">
                <a:solidFill>
                  <a:schemeClr val="tx2"/>
                </a:solidFill>
                <a:latin typeface="+mn-ea"/>
                <a:ea typeface="+mn-ea"/>
              </a:rPr>
              <a:t>v</a:t>
            </a:r>
            <a:r>
              <a:rPr lang="en-US" altLang="zh-CN" sz="2400" b="1" baseline="-25000" dirty="0">
                <a:latin typeface="+mn-ea"/>
                <a:ea typeface="+mn-ea"/>
              </a:rPr>
              <a:t>I1</a:t>
            </a:r>
            <a:r>
              <a:rPr lang="zh-CN" altLang="en-US" sz="2400" b="1" dirty="0">
                <a:latin typeface="+mn-ea"/>
                <a:ea typeface="+mn-ea"/>
              </a:rPr>
              <a:t>和</a:t>
            </a:r>
            <a:r>
              <a:rPr lang="en-US" altLang="zh-CN" sz="2800" b="1" i="1" dirty="0">
                <a:solidFill>
                  <a:schemeClr val="tx2"/>
                </a:solidFill>
                <a:latin typeface="+mn-ea"/>
                <a:ea typeface="+mn-ea"/>
              </a:rPr>
              <a:t>v</a:t>
            </a:r>
            <a:r>
              <a:rPr lang="en-US" altLang="zh-CN" sz="2400" b="1" baseline="-25000" dirty="0">
                <a:latin typeface="+mn-ea"/>
                <a:ea typeface="+mn-ea"/>
              </a:rPr>
              <a:t>I2</a:t>
            </a:r>
            <a:r>
              <a:rPr lang="zh-CN" altLang="en-US" sz="2400" b="1" dirty="0">
                <a:latin typeface="+mn-ea"/>
                <a:ea typeface="+mn-ea"/>
              </a:rPr>
              <a:t>分别为</a:t>
            </a:r>
            <a:r>
              <a:rPr lang="en-US" altLang="zh-CN" sz="2400" b="1" dirty="0">
                <a:latin typeface="+mn-ea"/>
                <a:ea typeface="+mn-ea"/>
              </a:rPr>
              <a:t>0V</a:t>
            </a:r>
            <a:r>
              <a:rPr lang="zh-CN" altLang="en-US" sz="2400" b="1" dirty="0">
                <a:latin typeface="+mn-ea"/>
                <a:ea typeface="+mn-ea"/>
              </a:rPr>
              <a:t>或</a:t>
            </a:r>
            <a:r>
              <a:rPr lang="en-US" altLang="zh-CN" sz="2400" b="1" dirty="0">
                <a:latin typeface="+mn-ea"/>
                <a:ea typeface="+mn-ea"/>
              </a:rPr>
              <a:t>5V</a:t>
            </a:r>
            <a:r>
              <a:rPr lang="zh-CN" altLang="en-US" sz="2400" b="1" dirty="0">
                <a:latin typeface="+mn-ea"/>
                <a:ea typeface="+mn-ea"/>
              </a:rPr>
              <a:t>时，求</a:t>
            </a:r>
            <a:r>
              <a:rPr lang="en-US" altLang="zh-CN" sz="2800" b="1" i="1" dirty="0">
                <a:solidFill>
                  <a:schemeClr val="tx2"/>
                </a:solidFill>
                <a:latin typeface="+mn-ea"/>
                <a:ea typeface="+mn-ea"/>
              </a:rPr>
              <a:t>v</a:t>
            </a:r>
            <a:r>
              <a:rPr lang="en-US" altLang="zh-CN" sz="2400" b="1" baseline="-25000" dirty="0">
                <a:latin typeface="+mn-ea"/>
                <a:ea typeface="+mn-ea"/>
              </a:rPr>
              <a:t>I1</a:t>
            </a:r>
            <a:r>
              <a:rPr lang="zh-CN" altLang="en-US" sz="2400" b="1" dirty="0">
                <a:latin typeface="+mn-ea"/>
                <a:ea typeface="+mn-ea"/>
              </a:rPr>
              <a:t>和</a:t>
            </a:r>
            <a:r>
              <a:rPr lang="en-US" altLang="zh-CN" sz="2800" b="1" i="1" dirty="0">
                <a:solidFill>
                  <a:schemeClr val="tx2"/>
                </a:solidFill>
                <a:latin typeface="+mn-ea"/>
                <a:ea typeface="+mn-ea"/>
              </a:rPr>
              <a:t>v</a:t>
            </a:r>
            <a:r>
              <a:rPr lang="en-US" altLang="zh-CN" sz="2400" b="1" baseline="-25000" dirty="0">
                <a:latin typeface="+mn-ea"/>
                <a:ea typeface="+mn-ea"/>
              </a:rPr>
              <a:t>I2</a:t>
            </a:r>
            <a:r>
              <a:rPr lang="zh-CN" altLang="en-US" sz="2400" b="1" dirty="0">
                <a:latin typeface="+mn-ea"/>
                <a:ea typeface="+mn-ea"/>
              </a:rPr>
              <a:t>的值不同组合情况下，输出电压</a:t>
            </a:r>
            <a:r>
              <a:rPr lang="en-US" altLang="zh-CN" sz="2800" b="1" i="1" dirty="0" err="1">
                <a:solidFill>
                  <a:schemeClr val="tx2"/>
                </a:solidFill>
                <a:latin typeface="+mn-ea"/>
                <a:ea typeface="+mn-ea"/>
              </a:rPr>
              <a:t>v</a:t>
            </a:r>
            <a:r>
              <a:rPr lang="en-US" altLang="zh-CN" sz="2400" b="1" baseline="-25000" dirty="0" err="1">
                <a:latin typeface="+mn-ea"/>
                <a:ea typeface="+mn-ea"/>
              </a:rPr>
              <a:t>O</a:t>
            </a:r>
            <a:r>
              <a:rPr lang="zh-CN" altLang="en-US" sz="2400" b="1" dirty="0">
                <a:latin typeface="+mn-ea"/>
                <a:ea typeface="+mn-ea"/>
              </a:rPr>
              <a:t>的值。</a:t>
            </a:r>
          </a:p>
        </p:txBody>
      </p:sp>
      <p:grpSp>
        <p:nvGrpSpPr>
          <p:cNvPr id="35869" name="Group 52"/>
          <p:cNvGrpSpPr>
            <a:grpSpLocks/>
          </p:cNvGrpSpPr>
          <p:nvPr/>
        </p:nvGrpSpPr>
        <p:grpSpPr bwMode="auto">
          <a:xfrm>
            <a:off x="1225550" y="1412875"/>
            <a:ext cx="2982913" cy="2581275"/>
            <a:chOff x="1204" y="1042"/>
            <a:chExt cx="1879" cy="1626"/>
          </a:xfrm>
        </p:grpSpPr>
        <p:sp>
          <p:nvSpPr>
            <p:cNvPr id="35942" name="Rectangle 9"/>
            <p:cNvSpPr>
              <a:spLocks noChangeArrowheads="1"/>
            </p:cNvSpPr>
            <p:nvPr/>
          </p:nvSpPr>
          <p:spPr bwMode="auto">
            <a:xfrm>
              <a:off x="2443" y="1550"/>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5856" name="Object 12"/>
            <p:cNvGraphicFramePr>
              <a:graphicFrameLocks noChangeAspect="1"/>
            </p:cNvGraphicFramePr>
            <p:nvPr/>
          </p:nvGraphicFramePr>
          <p:xfrm>
            <a:off x="2869" y="2058"/>
            <a:ext cx="214" cy="254"/>
          </p:xfrm>
          <a:graphic>
            <a:graphicData uri="http://schemas.openxmlformats.org/presentationml/2006/ole">
              <p:oleObj spid="_x0000_s35856" name="公式" r:id="rId4" imgW="190500" imgH="228600" progId="Equation.3">
                <p:embed/>
              </p:oleObj>
            </a:graphicData>
          </a:graphic>
        </p:graphicFrame>
        <p:graphicFrame>
          <p:nvGraphicFramePr>
            <p:cNvPr id="35857" name="Object 20"/>
            <p:cNvGraphicFramePr>
              <a:graphicFrameLocks noChangeAspect="1"/>
            </p:cNvGraphicFramePr>
            <p:nvPr/>
          </p:nvGraphicFramePr>
          <p:xfrm>
            <a:off x="2580" y="1569"/>
            <a:ext cx="503" cy="205"/>
          </p:xfrm>
          <a:graphic>
            <a:graphicData uri="http://schemas.openxmlformats.org/presentationml/2006/ole">
              <p:oleObj spid="_x0000_s35857" name="公式" r:id="rId5" imgW="444114" imgH="177646" progId="Equation.3">
                <p:embed/>
              </p:oleObj>
            </a:graphicData>
          </a:graphic>
        </p:graphicFrame>
        <p:graphicFrame>
          <p:nvGraphicFramePr>
            <p:cNvPr id="35858" name="Object 25"/>
            <p:cNvGraphicFramePr>
              <a:graphicFrameLocks noChangeAspect="1"/>
            </p:cNvGraphicFramePr>
            <p:nvPr/>
          </p:nvGraphicFramePr>
          <p:xfrm>
            <a:off x="1211" y="1728"/>
            <a:ext cx="214" cy="240"/>
          </p:xfrm>
          <a:graphic>
            <a:graphicData uri="http://schemas.openxmlformats.org/presentationml/2006/ole">
              <p:oleObj spid="_x0000_s35858" name="公式" r:id="rId6" imgW="190335" imgH="215713" progId="Equation.3">
                <p:embed/>
              </p:oleObj>
            </a:graphicData>
          </a:graphic>
        </p:graphicFrame>
        <p:sp>
          <p:nvSpPr>
            <p:cNvPr id="35943" name="AutoShape 31"/>
            <p:cNvSpPr>
              <a:spLocks noChangeArrowheads="1"/>
            </p:cNvSpPr>
            <p:nvPr/>
          </p:nvSpPr>
          <p:spPr bwMode="auto">
            <a:xfrm>
              <a:off x="2474" y="2008"/>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5944" name="Line 36"/>
            <p:cNvSpPr>
              <a:spLocks noChangeShapeType="1"/>
            </p:cNvSpPr>
            <p:nvPr/>
          </p:nvSpPr>
          <p:spPr bwMode="auto">
            <a:xfrm>
              <a:off x="1331" y="2033"/>
              <a:ext cx="1168" cy="0"/>
            </a:xfrm>
            <a:prstGeom prst="line">
              <a:avLst/>
            </a:prstGeom>
            <a:noFill/>
            <a:ln w="12700">
              <a:solidFill>
                <a:schemeClr val="tx1"/>
              </a:solidFill>
              <a:round/>
              <a:headEnd/>
              <a:tailEnd/>
            </a:ln>
          </p:spPr>
          <p:txBody>
            <a:bodyPr/>
            <a:lstStyle/>
            <a:p>
              <a:endParaRPr lang="zh-CN" altLang="en-US"/>
            </a:p>
          </p:txBody>
        </p:sp>
        <p:sp>
          <p:nvSpPr>
            <p:cNvPr id="35945" name="AutoShape 35"/>
            <p:cNvSpPr>
              <a:spLocks noChangeArrowheads="1"/>
            </p:cNvSpPr>
            <p:nvPr/>
          </p:nvSpPr>
          <p:spPr bwMode="auto">
            <a:xfrm>
              <a:off x="1297" y="2002"/>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59" name="Object 8"/>
            <p:cNvGraphicFramePr>
              <a:graphicFrameLocks noChangeAspect="1"/>
            </p:cNvGraphicFramePr>
            <p:nvPr/>
          </p:nvGraphicFramePr>
          <p:xfrm>
            <a:off x="1736" y="1652"/>
            <a:ext cx="230" cy="248"/>
          </p:xfrm>
          <a:graphic>
            <a:graphicData uri="http://schemas.openxmlformats.org/presentationml/2006/ole">
              <p:oleObj spid="_x0000_s35859" name="公式" r:id="rId7" imgW="203024" imgH="215713" progId="Equation.3">
                <p:embed/>
              </p:oleObj>
            </a:graphicData>
          </a:graphic>
        </p:graphicFrame>
        <p:grpSp>
          <p:nvGrpSpPr>
            <p:cNvPr id="35946" name="Group 13"/>
            <p:cNvGrpSpPr>
              <a:grpSpLocks/>
            </p:cNvGrpSpPr>
            <p:nvPr/>
          </p:nvGrpSpPr>
          <p:grpSpPr bwMode="auto">
            <a:xfrm rot="5400000">
              <a:off x="1727" y="1957"/>
              <a:ext cx="271" cy="153"/>
              <a:chOff x="5065" y="1931"/>
              <a:chExt cx="304" cy="204"/>
            </a:xfrm>
          </p:grpSpPr>
          <p:sp>
            <p:nvSpPr>
              <p:cNvPr id="35959" name="AutoShape 14"/>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5960" name="Line 15"/>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5961" name="Line 16"/>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5947" name="Line 37"/>
            <p:cNvSpPr>
              <a:spLocks noChangeShapeType="1"/>
            </p:cNvSpPr>
            <p:nvPr/>
          </p:nvSpPr>
          <p:spPr bwMode="auto">
            <a:xfrm flipV="1">
              <a:off x="2499" y="1829"/>
              <a:ext cx="0" cy="229"/>
            </a:xfrm>
            <a:prstGeom prst="line">
              <a:avLst/>
            </a:prstGeom>
            <a:noFill/>
            <a:ln w="12700">
              <a:solidFill>
                <a:schemeClr val="tx1"/>
              </a:solidFill>
              <a:round/>
              <a:headEnd/>
              <a:tailEnd/>
            </a:ln>
          </p:spPr>
          <p:txBody>
            <a:bodyPr/>
            <a:lstStyle/>
            <a:p>
              <a:endParaRPr lang="zh-CN" altLang="en-US"/>
            </a:p>
          </p:txBody>
        </p:sp>
        <p:sp>
          <p:nvSpPr>
            <p:cNvPr id="35948" name="Line 38"/>
            <p:cNvSpPr>
              <a:spLocks noChangeShapeType="1"/>
            </p:cNvSpPr>
            <p:nvPr/>
          </p:nvSpPr>
          <p:spPr bwMode="auto">
            <a:xfrm flipV="1">
              <a:off x="2499" y="1296"/>
              <a:ext cx="0" cy="254"/>
            </a:xfrm>
            <a:prstGeom prst="line">
              <a:avLst/>
            </a:prstGeom>
            <a:noFill/>
            <a:ln w="12700">
              <a:solidFill>
                <a:schemeClr val="tx1"/>
              </a:solidFill>
              <a:round/>
              <a:headEnd/>
              <a:tailEnd/>
            </a:ln>
          </p:spPr>
          <p:txBody>
            <a:bodyPr/>
            <a:lstStyle/>
            <a:p>
              <a:endParaRPr lang="zh-CN" altLang="en-US"/>
            </a:p>
          </p:txBody>
        </p:sp>
        <p:sp>
          <p:nvSpPr>
            <p:cNvPr id="35949" name="AutoShape 33"/>
            <p:cNvSpPr>
              <a:spLocks noChangeArrowheads="1"/>
            </p:cNvSpPr>
            <p:nvPr/>
          </p:nvSpPr>
          <p:spPr bwMode="auto">
            <a:xfrm>
              <a:off x="2474" y="1266"/>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60" name="Object 39"/>
            <p:cNvGraphicFramePr>
              <a:graphicFrameLocks noChangeAspect="1"/>
            </p:cNvGraphicFramePr>
            <p:nvPr/>
          </p:nvGraphicFramePr>
          <p:xfrm>
            <a:off x="2367" y="1042"/>
            <a:ext cx="284" cy="254"/>
          </p:xfrm>
          <a:graphic>
            <a:graphicData uri="http://schemas.openxmlformats.org/presentationml/2006/ole">
              <p:oleObj spid="_x0000_s35860" name="公式" r:id="rId8" imgW="253890" imgH="228501" progId="Equation.3">
                <p:embed/>
              </p:oleObj>
            </a:graphicData>
          </a:graphic>
        </p:graphicFrame>
        <p:graphicFrame>
          <p:nvGraphicFramePr>
            <p:cNvPr id="35861" name="Object 40"/>
            <p:cNvGraphicFramePr>
              <a:graphicFrameLocks noChangeAspect="1"/>
            </p:cNvGraphicFramePr>
            <p:nvPr/>
          </p:nvGraphicFramePr>
          <p:xfrm>
            <a:off x="2568" y="1271"/>
            <a:ext cx="271" cy="198"/>
          </p:xfrm>
          <a:graphic>
            <a:graphicData uri="http://schemas.openxmlformats.org/presentationml/2006/ole">
              <p:oleObj spid="_x0000_s35861" name="公式" r:id="rId9" imgW="241091" imgH="177646" progId="Equation.3">
                <p:embed/>
              </p:oleObj>
            </a:graphicData>
          </a:graphic>
        </p:graphicFrame>
        <p:sp>
          <p:nvSpPr>
            <p:cNvPr id="35950" name="Line 41"/>
            <p:cNvSpPr>
              <a:spLocks noChangeShapeType="1"/>
            </p:cNvSpPr>
            <p:nvPr/>
          </p:nvSpPr>
          <p:spPr bwMode="auto">
            <a:xfrm>
              <a:off x="1331" y="2532"/>
              <a:ext cx="1168" cy="0"/>
            </a:xfrm>
            <a:prstGeom prst="line">
              <a:avLst/>
            </a:prstGeom>
            <a:noFill/>
            <a:ln w="12700">
              <a:solidFill>
                <a:schemeClr val="tx1"/>
              </a:solidFill>
              <a:round/>
              <a:headEnd/>
              <a:tailEnd/>
            </a:ln>
          </p:spPr>
          <p:txBody>
            <a:bodyPr/>
            <a:lstStyle/>
            <a:p>
              <a:endParaRPr lang="zh-CN" altLang="en-US"/>
            </a:p>
          </p:txBody>
        </p:sp>
        <p:sp>
          <p:nvSpPr>
            <p:cNvPr id="35951" name="AutoShape 42"/>
            <p:cNvSpPr>
              <a:spLocks noChangeArrowheads="1"/>
            </p:cNvSpPr>
            <p:nvPr/>
          </p:nvSpPr>
          <p:spPr bwMode="auto">
            <a:xfrm>
              <a:off x="1297" y="2501"/>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62" name="Object 43"/>
            <p:cNvGraphicFramePr>
              <a:graphicFrameLocks noChangeAspect="1"/>
            </p:cNvGraphicFramePr>
            <p:nvPr/>
          </p:nvGraphicFramePr>
          <p:xfrm>
            <a:off x="1729" y="2151"/>
            <a:ext cx="244" cy="248"/>
          </p:xfrm>
          <a:graphic>
            <a:graphicData uri="http://schemas.openxmlformats.org/presentationml/2006/ole">
              <p:oleObj spid="_x0000_s35862" name="公式" r:id="rId10" imgW="215619" imgH="215619" progId="Equation.3">
                <p:embed/>
              </p:oleObj>
            </a:graphicData>
          </a:graphic>
        </p:graphicFrame>
        <p:grpSp>
          <p:nvGrpSpPr>
            <p:cNvPr id="35952" name="Group 44"/>
            <p:cNvGrpSpPr>
              <a:grpSpLocks/>
            </p:cNvGrpSpPr>
            <p:nvPr/>
          </p:nvGrpSpPr>
          <p:grpSpPr bwMode="auto">
            <a:xfrm rot="5400000">
              <a:off x="1727" y="2456"/>
              <a:ext cx="271" cy="153"/>
              <a:chOff x="5065" y="1931"/>
              <a:chExt cx="304" cy="204"/>
            </a:xfrm>
          </p:grpSpPr>
          <p:sp>
            <p:nvSpPr>
              <p:cNvPr id="35956" name="AutoShape 45"/>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5957" name="Line 46"/>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5958" name="Line 47"/>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5953" name="Line 48"/>
            <p:cNvSpPr>
              <a:spLocks noChangeShapeType="1"/>
            </p:cNvSpPr>
            <p:nvPr/>
          </p:nvSpPr>
          <p:spPr bwMode="auto">
            <a:xfrm flipV="1">
              <a:off x="2499" y="2033"/>
              <a:ext cx="0" cy="483"/>
            </a:xfrm>
            <a:prstGeom prst="line">
              <a:avLst/>
            </a:prstGeom>
            <a:noFill/>
            <a:ln w="12700">
              <a:solidFill>
                <a:schemeClr val="tx1"/>
              </a:solidFill>
              <a:round/>
              <a:headEnd/>
              <a:tailEnd/>
            </a:ln>
          </p:spPr>
          <p:txBody>
            <a:bodyPr/>
            <a:lstStyle/>
            <a:p>
              <a:endParaRPr lang="zh-CN" altLang="en-US"/>
            </a:p>
          </p:txBody>
        </p:sp>
        <p:graphicFrame>
          <p:nvGraphicFramePr>
            <p:cNvPr id="35863" name="Object 49"/>
            <p:cNvGraphicFramePr>
              <a:graphicFrameLocks noChangeAspect="1"/>
            </p:cNvGraphicFramePr>
            <p:nvPr/>
          </p:nvGraphicFramePr>
          <p:xfrm>
            <a:off x="1204" y="2236"/>
            <a:ext cx="229" cy="240"/>
          </p:xfrm>
          <a:graphic>
            <a:graphicData uri="http://schemas.openxmlformats.org/presentationml/2006/ole">
              <p:oleObj spid="_x0000_s35863" name="公式" r:id="rId11" imgW="203024" imgH="215713" progId="Equation.3">
                <p:embed/>
              </p:oleObj>
            </a:graphicData>
          </a:graphic>
        </p:graphicFrame>
        <p:sp>
          <p:nvSpPr>
            <p:cNvPr id="35954" name="Line 51"/>
            <p:cNvSpPr>
              <a:spLocks noChangeShapeType="1"/>
            </p:cNvSpPr>
            <p:nvPr/>
          </p:nvSpPr>
          <p:spPr bwMode="auto">
            <a:xfrm>
              <a:off x="2499" y="2033"/>
              <a:ext cx="483" cy="0"/>
            </a:xfrm>
            <a:prstGeom prst="line">
              <a:avLst/>
            </a:prstGeom>
            <a:noFill/>
            <a:ln w="12700">
              <a:solidFill>
                <a:schemeClr val="tx1"/>
              </a:solidFill>
              <a:round/>
              <a:headEnd/>
              <a:tailEnd/>
            </a:ln>
          </p:spPr>
          <p:txBody>
            <a:bodyPr/>
            <a:lstStyle/>
            <a:p>
              <a:endParaRPr lang="zh-CN" altLang="en-US"/>
            </a:p>
          </p:txBody>
        </p:sp>
        <p:sp>
          <p:nvSpPr>
            <p:cNvPr id="35955" name="AutoShape 50"/>
            <p:cNvSpPr>
              <a:spLocks noChangeArrowheads="1"/>
            </p:cNvSpPr>
            <p:nvPr/>
          </p:nvSpPr>
          <p:spPr bwMode="auto">
            <a:xfrm>
              <a:off x="2948" y="200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pSp>
      <p:grpSp>
        <p:nvGrpSpPr>
          <p:cNvPr id="5" name="Group 159"/>
          <p:cNvGrpSpPr>
            <a:grpSpLocks/>
          </p:cNvGrpSpPr>
          <p:nvPr/>
        </p:nvGrpSpPr>
        <p:grpSpPr bwMode="auto">
          <a:xfrm>
            <a:off x="4633913" y="1493838"/>
            <a:ext cx="3738562" cy="2498725"/>
            <a:chOff x="3040" y="1119"/>
            <a:chExt cx="2355" cy="1574"/>
          </a:xfrm>
        </p:grpSpPr>
        <p:graphicFrame>
          <p:nvGraphicFramePr>
            <p:cNvPr id="35842" name="Object 23"/>
            <p:cNvGraphicFramePr>
              <a:graphicFrameLocks noChangeAspect="1"/>
            </p:cNvGraphicFramePr>
            <p:nvPr/>
          </p:nvGraphicFramePr>
          <p:xfrm>
            <a:off x="3083" y="1576"/>
            <a:ext cx="142" cy="144"/>
          </p:xfrm>
          <a:graphic>
            <a:graphicData uri="http://schemas.openxmlformats.org/presentationml/2006/ole">
              <p:oleObj spid="_x0000_s35842" name="公式" r:id="rId12" imgW="139700" imgH="139700" progId="Equation.3">
                <p:embed/>
              </p:oleObj>
            </a:graphicData>
          </a:graphic>
        </p:graphicFrame>
        <p:graphicFrame>
          <p:nvGraphicFramePr>
            <p:cNvPr id="35843" name="Object 24"/>
            <p:cNvGraphicFramePr>
              <a:graphicFrameLocks noChangeAspect="1"/>
            </p:cNvGraphicFramePr>
            <p:nvPr/>
          </p:nvGraphicFramePr>
          <p:xfrm>
            <a:off x="3078" y="2427"/>
            <a:ext cx="158" cy="89"/>
          </p:xfrm>
          <a:graphic>
            <a:graphicData uri="http://schemas.openxmlformats.org/presentationml/2006/ole">
              <p:oleObj spid="_x0000_s35843" name="公式" r:id="rId13" imgW="139518" imgH="76101" progId="Equation.3">
                <p:embed/>
              </p:oleObj>
            </a:graphicData>
          </a:graphic>
        </p:graphicFrame>
        <p:sp>
          <p:nvSpPr>
            <p:cNvPr id="35912" name="Rectangle 54"/>
            <p:cNvSpPr>
              <a:spLocks noChangeArrowheads="1"/>
            </p:cNvSpPr>
            <p:nvPr/>
          </p:nvSpPr>
          <p:spPr bwMode="auto">
            <a:xfrm>
              <a:off x="4754" y="1689"/>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5844" name="Object 55"/>
            <p:cNvGraphicFramePr>
              <a:graphicFrameLocks noChangeAspect="1"/>
            </p:cNvGraphicFramePr>
            <p:nvPr/>
          </p:nvGraphicFramePr>
          <p:xfrm>
            <a:off x="5181" y="1931"/>
            <a:ext cx="214" cy="254"/>
          </p:xfrm>
          <a:graphic>
            <a:graphicData uri="http://schemas.openxmlformats.org/presentationml/2006/ole">
              <p:oleObj spid="_x0000_s35844" name="公式" r:id="rId14" imgW="190500" imgH="228600" progId="Equation.3">
                <p:embed/>
              </p:oleObj>
            </a:graphicData>
          </a:graphic>
        </p:graphicFrame>
        <p:graphicFrame>
          <p:nvGraphicFramePr>
            <p:cNvPr id="35845" name="Object 56"/>
            <p:cNvGraphicFramePr>
              <a:graphicFrameLocks noChangeAspect="1"/>
            </p:cNvGraphicFramePr>
            <p:nvPr/>
          </p:nvGraphicFramePr>
          <p:xfrm>
            <a:off x="4252" y="1703"/>
            <a:ext cx="503" cy="205"/>
          </p:xfrm>
          <a:graphic>
            <a:graphicData uri="http://schemas.openxmlformats.org/presentationml/2006/ole">
              <p:oleObj spid="_x0000_s35845" name="公式" r:id="rId15" imgW="444114" imgH="177646" progId="Equation.3">
                <p:embed/>
              </p:oleObj>
            </a:graphicData>
          </a:graphic>
        </p:graphicFrame>
        <p:graphicFrame>
          <p:nvGraphicFramePr>
            <p:cNvPr id="35846" name="Object 57"/>
            <p:cNvGraphicFramePr>
              <a:graphicFrameLocks noChangeAspect="1"/>
            </p:cNvGraphicFramePr>
            <p:nvPr/>
          </p:nvGraphicFramePr>
          <p:xfrm>
            <a:off x="3040" y="1881"/>
            <a:ext cx="215" cy="240"/>
          </p:xfrm>
          <a:graphic>
            <a:graphicData uri="http://schemas.openxmlformats.org/presentationml/2006/ole">
              <p:oleObj spid="_x0000_s35846" name="公式" r:id="rId16" imgW="190335" imgH="215713" progId="Equation.3">
                <p:embed/>
              </p:oleObj>
            </a:graphicData>
          </a:graphic>
        </p:graphicFrame>
        <p:sp>
          <p:nvSpPr>
            <p:cNvPr id="35913" name="AutoShape 58"/>
            <p:cNvSpPr>
              <a:spLocks noChangeArrowheads="1"/>
            </p:cNvSpPr>
            <p:nvPr/>
          </p:nvSpPr>
          <p:spPr bwMode="auto">
            <a:xfrm>
              <a:off x="4201" y="1475"/>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5914" name="Line 59"/>
            <p:cNvSpPr>
              <a:spLocks noChangeShapeType="1"/>
            </p:cNvSpPr>
            <p:nvPr/>
          </p:nvSpPr>
          <p:spPr bwMode="auto">
            <a:xfrm>
              <a:off x="3160" y="1500"/>
              <a:ext cx="1168" cy="0"/>
            </a:xfrm>
            <a:prstGeom prst="line">
              <a:avLst/>
            </a:prstGeom>
            <a:noFill/>
            <a:ln w="12700">
              <a:solidFill>
                <a:schemeClr val="tx1"/>
              </a:solidFill>
              <a:round/>
              <a:headEnd/>
              <a:tailEnd/>
            </a:ln>
          </p:spPr>
          <p:txBody>
            <a:bodyPr/>
            <a:lstStyle/>
            <a:p>
              <a:endParaRPr lang="zh-CN" altLang="en-US"/>
            </a:p>
          </p:txBody>
        </p:sp>
        <p:sp>
          <p:nvSpPr>
            <p:cNvPr id="35915" name="AutoShape 60"/>
            <p:cNvSpPr>
              <a:spLocks noChangeArrowheads="1"/>
            </p:cNvSpPr>
            <p:nvPr/>
          </p:nvSpPr>
          <p:spPr bwMode="auto">
            <a:xfrm>
              <a:off x="3126" y="1469"/>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47" name="Object 61"/>
            <p:cNvGraphicFramePr>
              <a:graphicFrameLocks noChangeAspect="1"/>
            </p:cNvGraphicFramePr>
            <p:nvPr/>
          </p:nvGraphicFramePr>
          <p:xfrm>
            <a:off x="3565" y="1119"/>
            <a:ext cx="230" cy="248"/>
          </p:xfrm>
          <a:graphic>
            <a:graphicData uri="http://schemas.openxmlformats.org/presentationml/2006/ole">
              <p:oleObj spid="_x0000_s35847" name="公式" r:id="rId17" imgW="203024" imgH="215713" progId="Equation.3">
                <p:embed/>
              </p:oleObj>
            </a:graphicData>
          </a:graphic>
        </p:graphicFrame>
        <p:grpSp>
          <p:nvGrpSpPr>
            <p:cNvPr id="35916" name="Group 62"/>
            <p:cNvGrpSpPr>
              <a:grpSpLocks/>
            </p:cNvGrpSpPr>
            <p:nvPr/>
          </p:nvGrpSpPr>
          <p:grpSpPr bwMode="auto">
            <a:xfrm rot="5400000">
              <a:off x="3556" y="1424"/>
              <a:ext cx="271" cy="153"/>
              <a:chOff x="5065" y="1931"/>
              <a:chExt cx="304" cy="204"/>
            </a:xfrm>
          </p:grpSpPr>
          <p:sp>
            <p:nvSpPr>
              <p:cNvPr id="35939" name="AutoShape 63"/>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5940" name="Line 64"/>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5941" name="Line 65"/>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graphicFrame>
          <p:nvGraphicFramePr>
            <p:cNvPr id="35848" name="Object 69"/>
            <p:cNvGraphicFramePr>
              <a:graphicFrameLocks noChangeAspect="1"/>
            </p:cNvGraphicFramePr>
            <p:nvPr/>
          </p:nvGraphicFramePr>
          <p:xfrm>
            <a:off x="4374" y="1931"/>
            <a:ext cx="284" cy="254"/>
          </p:xfrm>
          <a:graphic>
            <a:graphicData uri="http://schemas.openxmlformats.org/presentationml/2006/ole">
              <p:oleObj spid="_x0000_s35848" name="公式" r:id="rId18" imgW="253890" imgH="228501" progId="Equation.3">
                <p:embed/>
              </p:oleObj>
            </a:graphicData>
          </a:graphic>
        </p:graphicFrame>
        <p:graphicFrame>
          <p:nvGraphicFramePr>
            <p:cNvPr id="35849" name="Object 70"/>
            <p:cNvGraphicFramePr>
              <a:graphicFrameLocks noChangeAspect="1"/>
            </p:cNvGraphicFramePr>
            <p:nvPr/>
          </p:nvGraphicFramePr>
          <p:xfrm>
            <a:off x="4372" y="2160"/>
            <a:ext cx="271" cy="198"/>
          </p:xfrm>
          <a:graphic>
            <a:graphicData uri="http://schemas.openxmlformats.org/presentationml/2006/ole">
              <p:oleObj spid="_x0000_s35849" name="公式" r:id="rId19" imgW="241091" imgH="177646" progId="Equation.3">
                <p:embed/>
              </p:oleObj>
            </a:graphicData>
          </a:graphic>
        </p:graphicFrame>
        <p:sp>
          <p:nvSpPr>
            <p:cNvPr id="35917" name="Line 71"/>
            <p:cNvSpPr>
              <a:spLocks noChangeShapeType="1"/>
            </p:cNvSpPr>
            <p:nvPr/>
          </p:nvSpPr>
          <p:spPr bwMode="auto">
            <a:xfrm>
              <a:off x="3312" y="1999"/>
              <a:ext cx="914" cy="0"/>
            </a:xfrm>
            <a:prstGeom prst="line">
              <a:avLst/>
            </a:prstGeom>
            <a:noFill/>
            <a:ln w="12700">
              <a:solidFill>
                <a:schemeClr val="tx1"/>
              </a:solidFill>
              <a:round/>
              <a:headEnd/>
              <a:tailEnd/>
            </a:ln>
          </p:spPr>
          <p:txBody>
            <a:bodyPr/>
            <a:lstStyle/>
            <a:p>
              <a:endParaRPr lang="zh-CN" altLang="en-US"/>
            </a:p>
          </p:txBody>
        </p:sp>
        <p:sp>
          <p:nvSpPr>
            <p:cNvPr id="35918" name="AutoShape 72"/>
            <p:cNvSpPr>
              <a:spLocks noChangeArrowheads="1"/>
            </p:cNvSpPr>
            <p:nvPr/>
          </p:nvSpPr>
          <p:spPr bwMode="auto">
            <a:xfrm>
              <a:off x="3278" y="196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50" name="Object 73"/>
            <p:cNvGraphicFramePr>
              <a:graphicFrameLocks noChangeAspect="1"/>
            </p:cNvGraphicFramePr>
            <p:nvPr/>
          </p:nvGraphicFramePr>
          <p:xfrm>
            <a:off x="3558" y="1618"/>
            <a:ext cx="244" cy="248"/>
          </p:xfrm>
          <a:graphic>
            <a:graphicData uri="http://schemas.openxmlformats.org/presentationml/2006/ole">
              <p:oleObj spid="_x0000_s35850" name="公式" r:id="rId20" imgW="215619" imgH="215619" progId="Equation.3">
                <p:embed/>
              </p:oleObj>
            </a:graphicData>
          </a:graphic>
        </p:graphicFrame>
        <p:grpSp>
          <p:nvGrpSpPr>
            <p:cNvPr id="35919" name="Group 74"/>
            <p:cNvGrpSpPr>
              <a:grpSpLocks/>
            </p:cNvGrpSpPr>
            <p:nvPr/>
          </p:nvGrpSpPr>
          <p:grpSpPr bwMode="auto">
            <a:xfrm rot="5400000">
              <a:off x="3556" y="1923"/>
              <a:ext cx="271" cy="153"/>
              <a:chOff x="5065" y="1931"/>
              <a:chExt cx="304" cy="204"/>
            </a:xfrm>
          </p:grpSpPr>
          <p:sp>
            <p:nvSpPr>
              <p:cNvPr id="35936" name="AutoShape 75"/>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5937" name="Line 76"/>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5938" name="Line 77"/>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5920" name="Line 78"/>
            <p:cNvSpPr>
              <a:spLocks noChangeShapeType="1"/>
            </p:cNvSpPr>
            <p:nvPr/>
          </p:nvSpPr>
          <p:spPr bwMode="auto">
            <a:xfrm flipV="1">
              <a:off x="4226" y="1491"/>
              <a:ext cx="0" cy="508"/>
            </a:xfrm>
            <a:prstGeom prst="line">
              <a:avLst/>
            </a:prstGeom>
            <a:noFill/>
            <a:ln w="12700">
              <a:solidFill>
                <a:schemeClr val="tx1"/>
              </a:solidFill>
              <a:round/>
              <a:headEnd/>
              <a:tailEnd/>
            </a:ln>
          </p:spPr>
          <p:txBody>
            <a:bodyPr/>
            <a:lstStyle/>
            <a:p>
              <a:endParaRPr lang="zh-CN" altLang="en-US"/>
            </a:p>
          </p:txBody>
        </p:sp>
        <p:graphicFrame>
          <p:nvGraphicFramePr>
            <p:cNvPr id="35851" name="Object 79"/>
            <p:cNvGraphicFramePr>
              <a:graphicFrameLocks noChangeAspect="1"/>
            </p:cNvGraphicFramePr>
            <p:nvPr/>
          </p:nvGraphicFramePr>
          <p:xfrm>
            <a:off x="3203" y="2135"/>
            <a:ext cx="229" cy="240"/>
          </p:xfrm>
          <a:graphic>
            <a:graphicData uri="http://schemas.openxmlformats.org/presentationml/2006/ole">
              <p:oleObj spid="_x0000_s35851" name="公式" r:id="rId21" imgW="203024" imgH="215713" progId="Equation.3">
                <p:embed/>
              </p:oleObj>
            </a:graphicData>
          </a:graphic>
        </p:graphicFrame>
        <p:sp>
          <p:nvSpPr>
            <p:cNvPr id="35921" name="Line 84"/>
            <p:cNvSpPr>
              <a:spLocks noChangeShapeType="1"/>
            </p:cNvSpPr>
            <p:nvPr/>
          </p:nvSpPr>
          <p:spPr bwMode="auto">
            <a:xfrm>
              <a:off x="3160" y="2566"/>
              <a:ext cx="2159" cy="0"/>
            </a:xfrm>
            <a:prstGeom prst="line">
              <a:avLst/>
            </a:prstGeom>
            <a:noFill/>
            <a:ln w="12700">
              <a:solidFill>
                <a:schemeClr val="tx1"/>
              </a:solidFill>
              <a:round/>
              <a:headEnd/>
              <a:tailEnd/>
            </a:ln>
          </p:spPr>
          <p:txBody>
            <a:bodyPr/>
            <a:lstStyle/>
            <a:p>
              <a:endParaRPr lang="zh-CN" altLang="en-US"/>
            </a:p>
          </p:txBody>
        </p:sp>
        <p:sp>
          <p:nvSpPr>
            <p:cNvPr id="35922" name="AutoShape 82"/>
            <p:cNvSpPr>
              <a:spLocks noChangeArrowheads="1"/>
            </p:cNvSpPr>
            <p:nvPr/>
          </p:nvSpPr>
          <p:spPr bwMode="auto">
            <a:xfrm>
              <a:off x="3126" y="2536"/>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5852" name="Object 85"/>
            <p:cNvGraphicFramePr>
              <a:graphicFrameLocks noChangeAspect="1"/>
            </p:cNvGraphicFramePr>
            <p:nvPr/>
          </p:nvGraphicFramePr>
          <p:xfrm>
            <a:off x="3246" y="2067"/>
            <a:ext cx="142" cy="144"/>
          </p:xfrm>
          <a:graphic>
            <a:graphicData uri="http://schemas.openxmlformats.org/presentationml/2006/ole">
              <p:oleObj spid="_x0000_s35852" name="公式" r:id="rId22" imgW="139700" imgH="139700" progId="Equation.3">
                <p:embed/>
              </p:oleObj>
            </a:graphicData>
          </a:graphic>
        </p:graphicFrame>
        <p:graphicFrame>
          <p:nvGraphicFramePr>
            <p:cNvPr id="35853" name="Object 86"/>
            <p:cNvGraphicFramePr>
              <a:graphicFrameLocks noChangeAspect="1"/>
            </p:cNvGraphicFramePr>
            <p:nvPr/>
          </p:nvGraphicFramePr>
          <p:xfrm>
            <a:off x="3261" y="2427"/>
            <a:ext cx="158" cy="89"/>
          </p:xfrm>
          <a:graphic>
            <a:graphicData uri="http://schemas.openxmlformats.org/presentationml/2006/ole">
              <p:oleObj spid="_x0000_s35853" name="公式" r:id="rId23" imgW="139518" imgH="76101" progId="Equation.3">
                <p:embed/>
              </p:oleObj>
            </a:graphicData>
          </a:graphic>
        </p:graphicFrame>
        <p:sp>
          <p:nvSpPr>
            <p:cNvPr id="35923" name="AutoShape 81"/>
            <p:cNvSpPr>
              <a:spLocks noChangeArrowheads="1"/>
            </p:cNvSpPr>
            <p:nvPr/>
          </p:nvSpPr>
          <p:spPr bwMode="auto">
            <a:xfrm>
              <a:off x="5268" y="2536"/>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5924" name="Line 87"/>
            <p:cNvSpPr>
              <a:spLocks noChangeShapeType="1"/>
            </p:cNvSpPr>
            <p:nvPr/>
          </p:nvSpPr>
          <p:spPr bwMode="auto">
            <a:xfrm>
              <a:off x="4328" y="1500"/>
              <a:ext cx="965" cy="0"/>
            </a:xfrm>
            <a:prstGeom prst="line">
              <a:avLst/>
            </a:prstGeom>
            <a:noFill/>
            <a:ln w="12700">
              <a:solidFill>
                <a:schemeClr val="tx1"/>
              </a:solidFill>
              <a:round/>
              <a:headEnd/>
              <a:tailEnd/>
            </a:ln>
          </p:spPr>
          <p:txBody>
            <a:bodyPr/>
            <a:lstStyle/>
            <a:p>
              <a:endParaRPr lang="zh-CN" altLang="en-US"/>
            </a:p>
          </p:txBody>
        </p:sp>
        <p:sp>
          <p:nvSpPr>
            <p:cNvPr id="35925" name="AutoShape 68"/>
            <p:cNvSpPr>
              <a:spLocks noChangeArrowheads="1"/>
            </p:cNvSpPr>
            <p:nvPr/>
          </p:nvSpPr>
          <p:spPr bwMode="auto">
            <a:xfrm>
              <a:off x="5268" y="1474"/>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5926" name="AutoShape 88"/>
            <p:cNvSpPr>
              <a:spLocks noChangeArrowheads="1"/>
            </p:cNvSpPr>
            <p:nvPr/>
          </p:nvSpPr>
          <p:spPr bwMode="auto">
            <a:xfrm>
              <a:off x="4787" y="1477"/>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grpSp>
          <p:nvGrpSpPr>
            <p:cNvPr id="35927" name="Group 97"/>
            <p:cNvGrpSpPr>
              <a:grpSpLocks/>
            </p:cNvGrpSpPr>
            <p:nvPr/>
          </p:nvGrpSpPr>
          <p:grpSpPr bwMode="auto">
            <a:xfrm>
              <a:off x="4659" y="2135"/>
              <a:ext cx="304" cy="102"/>
              <a:chOff x="112" y="3074"/>
              <a:chExt cx="304" cy="102"/>
            </a:xfrm>
          </p:grpSpPr>
          <p:sp>
            <p:nvSpPr>
              <p:cNvPr id="35934" name="Line 98"/>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5935" name="Line 99"/>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35928" name="Line 119"/>
            <p:cNvSpPr>
              <a:spLocks noChangeShapeType="1"/>
            </p:cNvSpPr>
            <p:nvPr/>
          </p:nvSpPr>
          <p:spPr bwMode="auto">
            <a:xfrm>
              <a:off x="4811" y="1500"/>
              <a:ext cx="0" cy="177"/>
            </a:xfrm>
            <a:prstGeom prst="line">
              <a:avLst/>
            </a:prstGeom>
            <a:noFill/>
            <a:ln w="12700">
              <a:solidFill>
                <a:schemeClr val="tx1"/>
              </a:solidFill>
              <a:round/>
              <a:headEnd/>
              <a:tailEnd/>
            </a:ln>
          </p:spPr>
          <p:txBody>
            <a:bodyPr/>
            <a:lstStyle/>
            <a:p>
              <a:endParaRPr lang="zh-CN" altLang="en-US"/>
            </a:p>
          </p:txBody>
        </p:sp>
        <p:sp>
          <p:nvSpPr>
            <p:cNvPr id="35929" name="Line 120"/>
            <p:cNvSpPr>
              <a:spLocks noChangeShapeType="1"/>
            </p:cNvSpPr>
            <p:nvPr/>
          </p:nvSpPr>
          <p:spPr bwMode="auto">
            <a:xfrm>
              <a:off x="4811" y="1957"/>
              <a:ext cx="0" cy="178"/>
            </a:xfrm>
            <a:prstGeom prst="line">
              <a:avLst/>
            </a:prstGeom>
            <a:noFill/>
            <a:ln w="12700">
              <a:solidFill>
                <a:schemeClr val="tx1"/>
              </a:solidFill>
              <a:round/>
              <a:headEnd/>
              <a:tailEnd/>
            </a:ln>
          </p:spPr>
          <p:txBody>
            <a:bodyPr/>
            <a:lstStyle/>
            <a:p>
              <a:endParaRPr lang="zh-CN" altLang="en-US"/>
            </a:p>
          </p:txBody>
        </p:sp>
        <p:sp>
          <p:nvSpPr>
            <p:cNvPr id="35930" name="Line 121"/>
            <p:cNvSpPr>
              <a:spLocks noChangeShapeType="1"/>
            </p:cNvSpPr>
            <p:nvPr/>
          </p:nvSpPr>
          <p:spPr bwMode="auto">
            <a:xfrm>
              <a:off x="4811" y="2236"/>
              <a:ext cx="0" cy="330"/>
            </a:xfrm>
            <a:prstGeom prst="line">
              <a:avLst/>
            </a:prstGeom>
            <a:noFill/>
            <a:ln w="12700">
              <a:solidFill>
                <a:schemeClr val="tx1"/>
              </a:solidFill>
              <a:round/>
              <a:headEnd/>
              <a:tailEnd/>
            </a:ln>
          </p:spPr>
          <p:txBody>
            <a:bodyPr/>
            <a:lstStyle/>
            <a:p>
              <a:endParaRPr lang="zh-CN" altLang="en-US"/>
            </a:p>
          </p:txBody>
        </p:sp>
        <p:sp>
          <p:nvSpPr>
            <p:cNvPr id="35931" name="AutoShape 122"/>
            <p:cNvSpPr>
              <a:spLocks noChangeArrowheads="1"/>
            </p:cNvSpPr>
            <p:nvPr/>
          </p:nvSpPr>
          <p:spPr bwMode="auto">
            <a:xfrm>
              <a:off x="4794" y="2541"/>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graphicFrame>
          <p:nvGraphicFramePr>
            <p:cNvPr id="35854" name="Object 123"/>
            <p:cNvGraphicFramePr>
              <a:graphicFrameLocks noChangeAspect="1"/>
            </p:cNvGraphicFramePr>
            <p:nvPr/>
          </p:nvGraphicFramePr>
          <p:xfrm>
            <a:off x="5216" y="1576"/>
            <a:ext cx="142" cy="144"/>
          </p:xfrm>
          <a:graphic>
            <a:graphicData uri="http://schemas.openxmlformats.org/presentationml/2006/ole">
              <p:oleObj spid="_x0000_s35854" name="公式" r:id="rId24" imgW="139700" imgH="139700" progId="Equation.3">
                <p:embed/>
              </p:oleObj>
            </a:graphicData>
          </a:graphic>
        </p:graphicFrame>
        <p:graphicFrame>
          <p:nvGraphicFramePr>
            <p:cNvPr id="35855" name="Object 124"/>
            <p:cNvGraphicFramePr>
              <a:graphicFrameLocks noChangeAspect="1"/>
            </p:cNvGraphicFramePr>
            <p:nvPr/>
          </p:nvGraphicFramePr>
          <p:xfrm>
            <a:off x="5211" y="2427"/>
            <a:ext cx="158" cy="89"/>
          </p:xfrm>
          <a:graphic>
            <a:graphicData uri="http://schemas.openxmlformats.org/presentationml/2006/ole">
              <p:oleObj spid="_x0000_s35855" name="公式" r:id="rId25" imgW="139518" imgH="76101" progId="Equation.3">
                <p:embed/>
              </p:oleObj>
            </a:graphicData>
          </a:graphic>
        </p:graphicFrame>
        <p:sp>
          <p:nvSpPr>
            <p:cNvPr id="35932" name="Line 139"/>
            <p:cNvSpPr>
              <a:spLocks noChangeShapeType="1"/>
            </p:cNvSpPr>
            <p:nvPr/>
          </p:nvSpPr>
          <p:spPr bwMode="auto">
            <a:xfrm>
              <a:off x="4818" y="2559"/>
              <a:ext cx="0" cy="134"/>
            </a:xfrm>
            <a:prstGeom prst="line">
              <a:avLst/>
            </a:prstGeom>
            <a:noFill/>
            <a:ln w="12700">
              <a:solidFill>
                <a:schemeClr val="tx1"/>
              </a:solidFill>
              <a:round/>
              <a:headEnd/>
              <a:tailEnd/>
            </a:ln>
          </p:spPr>
          <p:txBody>
            <a:bodyPr/>
            <a:lstStyle/>
            <a:p>
              <a:endParaRPr lang="zh-CN" altLang="en-US"/>
            </a:p>
          </p:txBody>
        </p:sp>
        <p:sp>
          <p:nvSpPr>
            <p:cNvPr id="35933" name="Line 140"/>
            <p:cNvSpPr>
              <a:spLocks noChangeShapeType="1"/>
            </p:cNvSpPr>
            <p:nvPr/>
          </p:nvSpPr>
          <p:spPr bwMode="auto">
            <a:xfrm>
              <a:off x="4725" y="2693"/>
              <a:ext cx="187" cy="0"/>
            </a:xfrm>
            <a:prstGeom prst="line">
              <a:avLst/>
            </a:prstGeom>
            <a:noFill/>
            <a:ln w="38100">
              <a:solidFill>
                <a:schemeClr val="tx1"/>
              </a:solidFill>
              <a:round/>
              <a:headEnd/>
              <a:tailEnd/>
            </a:ln>
          </p:spPr>
          <p:txBody>
            <a:bodyPr/>
            <a:lstStyle/>
            <a:p>
              <a:endParaRPr lang="zh-CN" altLang="en-US"/>
            </a:p>
          </p:txBody>
        </p:sp>
      </p:grpSp>
      <p:sp>
        <p:nvSpPr>
          <p:cNvPr id="35871" name="Text Box 160"/>
          <p:cNvSpPr txBox="1">
            <a:spLocks noChangeArrowheads="1"/>
          </p:cNvSpPr>
          <p:nvPr/>
        </p:nvSpPr>
        <p:spPr bwMode="auto">
          <a:xfrm>
            <a:off x="2192338" y="3952875"/>
            <a:ext cx="128905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习惯画法</a:t>
            </a:r>
          </a:p>
        </p:txBody>
      </p:sp>
      <p:sp>
        <p:nvSpPr>
          <p:cNvPr id="209057" name="Text Box 161"/>
          <p:cNvSpPr txBox="1">
            <a:spLocks noChangeArrowheads="1"/>
          </p:cNvSpPr>
          <p:nvPr/>
        </p:nvSpPr>
        <p:spPr bwMode="auto">
          <a:xfrm>
            <a:off x="5722938" y="3905250"/>
            <a:ext cx="1289050"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理想模型</a:t>
            </a:r>
          </a:p>
        </p:txBody>
      </p:sp>
      <p:graphicFrame>
        <p:nvGraphicFramePr>
          <p:cNvPr id="209149" name="Group 253"/>
          <p:cNvGraphicFramePr>
            <a:graphicFrameLocks noGrp="1"/>
          </p:cNvGraphicFramePr>
          <p:nvPr/>
        </p:nvGraphicFramePr>
        <p:xfrm>
          <a:off x="285750" y="4381500"/>
          <a:ext cx="6096000" cy="1992315"/>
        </p:xfrm>
        <a:graphic>
          <a:graphicData uri="http://schemas.openxmlformats.org/drawingml/2006/table">
            <a:tbl>
              <a:tblPr/>
              <a:tblGrid>
                <a:gridCol w="1219200"/>
                <a:gridCol w="1219200"/>
                <a:gridCol w="1219200"/>
                <a:gridCol w="1219200"/>
                <a:gridCol w="1219200"/>
              </a:tblGrid>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Arial" charset="0"/>
                          <a:ea typeface="宋体" pitchFamily="2" charset="-122"/>
                        </a:rPr>
                        <a:t>v</a:t>
                      </a:r>
                      <a:r>
                        <a:rPr kumimoji="0" lang="en-US" altLang="zh-CN" sz="2000" b="1" i="0" u="none" strike="noStrike" cap="none" normalizeH="0" baseline="-25000" dirty="0" smtClean="0">
                          <a:ln>
                            <a:noFill/>
                          </a:ln>
                          <a:solidFill>
                            <a:srgbClr val="FF0000"/>
                          </a:solidFill>
                          <a:effectLst/>
                          <a:latin typeface="Arial" charset="0"/>
                          <a:ea typeface="宋体" pitchFamily="2" charset="-122"/>
                        </a:rPr>
                        <a:t>I1</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v</a:t>
                      </a:r>
                      <a:r>
                        <a:rPr kumimoji="0" lang="en-US" altLang="zh-CN" sz="2000" b="1" i="0" u="none" strike="noStrike" cap="none" normalizeH="0" baseline="-25000" smtClean="0">
                          <a:ln>
                            <a:noFill/>
                          </a:ln>
                          <a:solidFill>
                            <a:srgbClr val="FF0000"/>
                          </a:solidFill>
                          <a:effectLst/>
                          <a:latin typeface="Arial" charset="0"/>
                          <a:ea typeface="宋体" pitchFamily="2" charset="-122"/>
                        </a:rPr>
                        <a:t>I2</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D</a:t>
                      </a:r>
                      <a:r>
                        <a:rPr kumimoji="0" lang="en-US" altLang="zh-CN" sz="2000" b="1" i="0" u="none" strike="noStrike" cap="none" normalizeH="0" baseline="-25000" smtClean="0">
                          <a:ln>
                            <a:noFill/>
                          </a:ln>
                          <a:solidFill>
                            <a:srgbClr val="FF0000"/>
                          </a:solidFill>
                          <a:effectLst/>
                          <a:latin typeface="Arial" charset="0"/>
                          <a:ea typeface="宋体" pitchFamily="2" charset="-122"/>
                        </a:rPr>
                        <a:t>1</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D</a:t>
                      </a:r>
                      <a:r>
                        <a:rPr kumimoji="0" lang="en-US" altLang="zh-CN" sz="2000" b="1" i="0" u="none" strike="noStrike" cap="none" normalizeH="0" baseline="-25000" smtClean="0">
                          <a:ln>
                            <a:noFill/>
                          </a:ln>
                          <a:solidFill>
                            <a:srgbClr val="FF0000"/>
                          </a:solidFill>
                          <a:effectLst/>
                          <a:latin typeface="Arial" charset="0"/>
                          <a:ea typeface="宋体" pitchFamily="2" charset="-122"/>
                        </a:rPr>
                        <a:t>2</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宋体" pitchFamily="2" charset="-122"/>
                        </a:rPr>
                        <a:t>v</a:t>
                      </a:r>
                      <a:r>
                        <a:rPr kumimoji="0" lang="en-US" altLang="zh-CN" sz="2000" b="1" i="0" u="none" strike="noStrike" cap="none" normalizeH="0" baseline="-25000" smtClean="0">
                          <a:ln>
                            <a:noFill/>
                          </a:ln>
                          <a:solidFill>
                            <a:srgbClr val="FF0000"/>
                          </a:solidFill>
                          <a:effectLst/>
                          <a:latin typeface="Arial" charset="0"/>
                          <a:ea typeface="宋体" pitchFamily="2" charset="-122"/>
                        </a:rPr>
                        <a:t>O</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导通</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导通</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5V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导通</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截止</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5V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截止</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导通</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5V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5V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截止</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截止</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5V</a:t>
                      </a:r>
                    </a:p>
                  </a:txBody>
                  <a:tcPr marL="90000" marR="90000" marT="46807" marB="46807" anchor="ctr" anchorCtr="1" horzOverflow="overflow">
                    <a:lnL w="28575"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r>
            </a:tbl>
          </a:graphicData>
        </a:graphic>
      </p:graphicFrame>
      <p:sp>
        <p:nvSpPr>
          <p:cNvPr id="84" name="Text Box 147"/>
          <p:cNvSpPr txBox="1">
            <a:spLocks noChangeArrowheads="1"/>
          </p:cNvSpPr>
          <p:nvPr/>
        </p:nvSpPr>
        <p:spPr bwMode="auto">
          <a:xfrm>
            <a:off x="6477000" y="5016500"/>
            <a:ext cx="2460625" cy="519113"/>
          </a:xfrm>
          <a:prstGeom prst="rect">
            <a:avLst/>
          </a:prstGeom>
          <a:noFill/>
          <a:ln w="9525">
            <a:noFill/>
            <a:miter lim="800000"/>
            <a:headEnd/>
            <a:tailEnd/>
          </a:ln>
        </p:spPr>
        <p:txBody>
          <a:bodyPr>
            <a:spAutoFit/>
          </a:bodyPr>
          <a:lstStyle/>
          <a:p>
            <a:pPr>
              <a:spcBef>
                <a:spcPct val="50000"/>
              </a:spcBef>
            </a:pPr>
            <a:r>
              <a:rPr lang="zh-CN" altLang="en-US" sz="2800" b="1">
                <a:solidFill>
                  <a:srgbClr val="FF00FF"/>
                </a:solidFill>
              </a:rPr>
              <a:t>优先导通问题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9057"/>
                                        </p:tgtEl>
                                        <p:attrNameLst>
                                          <p:attrName>style.visibility</p:attrName>
                                        </p:attrNameLst>
                                      </p:cBhvr>
                                      <p:to>
                                        <p:strVal val="visible"/>
                                      </p:to>
                                    </p:set>
                                    <p:animEffect transition="in" filter="blinds(horizontal)">
                                      <p:cBhvr>
                                        <p:cTn id="10" dur="500"/>
                                        <p:tgtEl>
                                          <p:spTgt spid="2090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9149"/>
                                        </p:tgtEl>
                                        <p:attrNameLst>
                                          <p:attrName>style.visibility</p:attrName>
                                        </p:attrNameLst>
                                      </p:cBhvr>
                                      <p:to>
                                        <p:strVal val="visible"/>
                                      </p:to>
                                    </p:set>
                                    <p:animEffect transition="in" filter="blinds(horizontal)">
                                      <p:cBhvr>
                                        <p:cTn id="15" dur="500"/>
                                        <p:tgtEl>
                                          <p:spTgt spid="20914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grpId="0" nodeType="click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slide(fromTop)">
                                      <p:cBhvr>
                                        <p:cTn id="2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057" grpId="0"/>
      <p:bldP spid="84"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16"/>
          <p:cNvGraphicFramePr>
            <a:graphicFrameLocks noChangeAspect="1"/>
          </p:cNvGraphicFramePr>
          <p:nvPr/>
        </p:nvGraphicFramePr>
        <p:xfrm>
          <a:off x="5619750" y="950913"/>
          <a:ext cx="2732088" cy="2265362"/>
        </p:xfrm>
        <a:graphic>
          <a:graphicData uri="http://schemas.openxmlformats.org/presentationml/2006/ole">
            <p:oleObj spid="_x0000_s36866" name="图片" r:id="rId4" imgW="1827594" imgH="1516331" progId="Word.Picture.8">
              <p:embed/>
            </p:oleObj>
          </a:graphicData>
        </a:graphic>
      </p:graphicFrame>
      <p:sp>
        <p:nvSpPr>
          <p:cNvPr id="36867" name="Text Box 5"/>
          <p:cNvSpPr txBox="1">
            <a:spLocks noChangeArrowheads="1"/>
          </p:cNvSpPr>
          <p:nvPr/>
        </p:nvSpPr>
        <p:spPr bwMode="auto">
          <a:xfrm>
            <a:off x="563563" y="1127125"/>
            <a:ext cx="4648200" cy="530225"/>
          </a:xfrm>
          <a:prstGeom prst="rect">
            <a:avLst/>
          </a:prstGeom>
          <a:noFill/>
          <a:ln w="9525">
            <a:noFill/>
            <a:miter lim="800000"/>
            <a:headEnd/>
            <a:tailEnd/>
          </a:ln>
        </p:spPr>
        <p:txBody>
          <a:bodyPr anchor="ctr">
            <a:spAutoFit/>
          </a:bodyPr>
          <a:lstStyle/>
          <a:p>
            <a:pPr>
              <a:lnSpc>
                <a:spcPct val="120000"/>
              </a:lnSpc>
            </a:pPr>
            <a:r>
              <a:rPr kumimoji="1" lang="zh-CN" altLang="en-US" sz="2400" b="1">
                <a:solidFill>
                  <a:srgbClr val="000000"/>
                </a:solidFill>
                <a:latin typeface="Times New Roman" pitchFamily="18" charset="0"/>
                <a:ea typeface="楷体_GB2312" pitchFamily="49" charset="-122"/>
              </a:rPr>
              <a:t>电路如图所示，求</a:t>
            </a:r>
            <a:r>
              <a:rPr kumimoji="1" lang="en-US" altLang="zh-CN" sz="2400" b="1">
                <a:solidFill>
                  <a:srgbClr val="000000"/>
                </a:solidFill>
                <a:latin typeface="Times New Roman" pitchFamily="18" charset="0"/>
                <a:ea typeface="楷体_GB2312" pitchFamily="49" charset="-122"/>
              </a:rPr>
              <a:t>AO</a:t>
            </a:r>
            <a:r>
              <a:rPr kumimoji="1" lang="zh-CN" altLang="en-US" sz="2400" b="1">
                <a:solidFill>
                  <a:srgbClr val="000000"/>
                </a:solidFill>
                <a:latin typeface="Times New Roman" pitchFamily="18" charset="0"/>
                <a:ea typeface="楷体_GB2312" pitchFamily="49" charset="-122"/>
              </a:rPr>
              <a:t>的电压值</a:t>
            </a:r>
          </a:p>
        </p:txBody>
      </p:sp>
      <p:sp>
        <p:nvSpPr>
          <p:cNvPr id="15" name="Text Box 6"/>
          <p:cNvSpPr txBox="1">
            <a:spLocks noChangeArrowheads="1"/>
          </p:cNvSpPr>
          <p:nvPr/>
        </p:nvSpPr>
        <p:spPr bwMode="auto">
          <a:xfrm>
            <a:off x="523875" y="1858963"/>
            <a:ext cx="914400" cy="530225"/>
          </a:xfrm>
          <a:prstGeom prst="rect">
            <a:avLst/>
          </a:prstGeom>
          <a:noFill/>
          <a:ln w="9525">
            <a:noFill/>
            <a:miter lim="800000"/>
            <a:headEnd/>
            <a:tailEnd/>
          </a:ln>
        </p:spPr>
        <p:txBody>
          <a:bodyPr anchor="ctr">
            <a:spAutoFit/>
          </a:bodyPr>
          <a:lstStyle/>
          <a:p>
            <a:pPr>
              <a:lnSpc>
                <a:spcPct val="120000"/>
              </a:lnSpc>
            </a:pPr>
            <a:r>
              <a:rPr kumimoji="1" lang="zh-CN" altLang="en-US" sz="2400" b="1">
                <a:solidFill>
                  <a:srgbClr val="000000"/>
                </a:solidFill>
                <a:latin typeface="Times New Roman" pitchFamily="18" charset="0"/>
                <a:ea typeface="楷体_GB2312" pitchFamily="49" charset="-122"/>
              </a:rPr>
              <a:t>解：</a:t>
            </a:r>
          </a:p>
        </p:txBody>
      </p:sp>
      <p:sp>
        <p:nvSpPr>
          <p:cNvPr id="16" name="Text Box 7"/>
          <p:cNvSpPr txBox="1">
            <a:spLocks noChangeArrowheads="1"/>
          </p:cNvSpPr>
          <p:nvPr/>
        </p:nvSpPr>
        <p:spPr bwMode="auto">
          <a:xfrm>
            <a:off x="600075" y="1811338"/>
            <a:ext cx="4800600" cy="1114425"/>
          </a:xfrm>
          <a:prstGeom prst="rect">
            <a:avLst/>
          </a:prstGeom>
          <a:noFill/>
          <a:ln w="9525">
            <a:noFill/>
            <a:miter lim="800000"/>
            <a:headEnd/>
            <a:tailEnd/>
          </a:ln>
        </p:spPr>
        <p:txBody>
          <a:bodyPr anchor="ctr">
            <a:spAutoFit/>
          </a:bodyPr>
          <a:lstStyle/>
          <a:p>
            <a:pPr>
              <a:lnSpc>
                <a:spcPct val="140000"/>
              </a:lnSpc>
            </a:pPr>
            <a:r>
              <a:rPr kumimoji="1" lang="en-US" altLang="zh-CN" sz="2400" b="1">
                <a:solidFill>
                  <a:srgbClr val="000000"/>
                </a:solidFill>
                <a:latin typeface="Times New Roman" pitchFamily="18" charset="0"/>
                <a:ea typeface="楷体_GB2312" pitchFamily="49" charset="-122"/>
              </a:rPr>
              <a:t>        </a:t>
            </a:r>
            <a:r>
              <a:rPr kumimoji="1" lang="zh-CN" altLang="en-US" sz="2400" b="1">
                <a:solidFill>
                  <a:srgbClr val="000000"/>
                </a:solidFill>
                <a:latin typeface="Times New Roman" pitchFamily="18" charset="0"/>
                <a:ea typeface="楷体_GB2312" pitchFamily="49" charset="-122"/>
              </a:rPr>
              <a:t>先断开</a:t>
            </a:r>
            <a:r>
              <a:rPr kumimoji="1" lang="en-US" altLang="zh-CN" sz="2400" b="1">
                <a:solidFill>
                  <a:srgbClr val="000000"/>
                </a:solidFill>
                <a:latin typeface="Times New Roman" pitchFamily="18" charset="0"/>
                <a:ea typeface="楷体_GB2312" pitchFamily="49" charset="-122"/>
              </a:rPr>
              <a:t>D</a:t>
            </a:r>
            <a:r>
              <a:rPr kumimoji="1" lang="zh-CN" altLang="en-US" sz="2400" b="1">
                <a:solidFill>
                  <a:srgbClr val="000000"/>
                </a:solidFill>
                <a:latin typeface="Times New Roman" pitchFamily="18" charset="0"/>
                <a:ea typeface="楷体_GB2312" pitchFamily="49" charset="-122"/>
              </a:rPr>
              <a:t>，以</a:t>
            </a:r>
            <a:r>
              <a:rPr kumimoji="1" lang="en-US" altLang="zh-CN" sz="2400" b="1">
                <a:solidFill>
                  <a:srgbClr val="000000"/>
                </a:solidFill>
                <a:latin typeface="Times New Roman" pitchFamily="18" charset="0"/>
                <a:ea typeface="楷体_GB2312" pitchFamily="49" charset="-122"/>
              </a:rPr>
              <a:t>O</a:t>
            </a:r>
            <a:r>
              <a:rPr kumimoji="1" lang="zh-CN" altLang="en-US" sz="2400" b="1">
                <a:solidFill>
                  <a:srgbClr val="000000"/>
                </a:solidFill>
                <a:latin typeface="Times New Roman" pitchFamily="18" charset="0"/>
                <a:ea typeface="楷体_GB2312" pitchFamily="49" charset="-122"/>
              </a:rPr>
              <a:t>为基准电位， </a:t>
            </a:r>
          </a:p>
          <a:p>
            <a:pPr>
              <a:lnSpc>
                <a:spcPct val="140000"/>
              </a:lnSpc>
            </a:pPr>
            <a:r>
              <a:rPr kumimoji="1" lang="zh-CN" altLang="en-US" sz="2400" b="1">
                <a:solidFill>
                  <a:srgbClr val="000000"/>
                </a:solidFill>
                <a:latin typeface="Times New Roman" pitchFamily="18" charset="0"/>
                <a:ea typeface="楷体_GB2312" pitchFamily="49" charset="-122"/>
              </a:rPr>
              <a:t>     即</a:t>
            </a:r>
            <a:r>
              <a:rPr kumimoji="1" lang="en-US" altLang="zh-CN" sz="2400" b="1">
                <a:solidFill>
                  <a:srgbClr val="000000"/>
                </a:solidFill>
                <a:latin typeface="Times New Roman" pitchFamily="18" charset="0"/>
                <a:ea typeface="楷体_GB2312" pitchFamily="49" charset="-122"/>
              </a:rPr>
              <a:t>O</a:t>
            </a:r>
            <a:r>
              <a:rPr kumimoji="1" lang="zh-CN" altLang="en-US" sz="2400" b="1">
                <a:solidFill>
                  <a:srgbClr val="000000"/>
                </a:solidFill>
                <a:latin typeface="Times New Roman" pitchFamily="18" charset="0"/>
                <a:ea typeface="楷体_GB2312" pitchFamily="49" charset="-122"/>
              </a:rPr>
              <a:t>点为</a:t>
            </a:r>
            <a:r>
              <a:rPr kumimoji="1" lang="en-US" altLang="zh-CN" sz="2400" b="1">
                <a:solidFill>
                  <a:srgbClr val="000000"/>
                </a:solidFill>
                <a:latin typeface="Times New Roman" pitchFamily="18" charset="0"/>
                <a:ea typeface="楷体_GB2312" pitchFamily="49" charset="-122"/>
              </a:rPr>
              <a:t>0V</a:t>
            </a:r>
            <a:r>
              <a:rPr kumimoji="1" lang="zh-CN" altLang="en-US" sz="2400" b="1">
                <a:solidFill>
                  <a:srgbClr val="000000"/>
                </a:solidFill>
                <a:latin typeface="Times New Roman" pitchFamily="18" charset="0"/>
                <a:ea typeface="楷体_GB2312" pitchFamily="49" charset="-122"/>
              </a:rPr>
              <a:t>。</a:t>
            </a:r>
          </a:p>
        </p:txBody>
      </p:sp>
      <p:sp>
        <p:nvSpPr>
          <p:cNvPr id="17" name="Text Box 8"/>
          <p:cNvSpPr txBox="1">
            <a:spLocks noChangeArrowheads="1"/>
          </p:cNvSpPr>
          <p:nvPr/>
        </p:nvSpPr>
        <p:spPr bwMode="auto">
          <a:xfrm>
            <a:off x="371475" y="2846388"/>
            <a:ext cx="5105400" cy="1114425"/>
          </a:xfrm>
          <a:prstGeom prst="rect">
            <a:avLst/>
          </a:prstGeom>
          <a:noFill/>
          <a:ln w="9525">
            <a:noFill/>
            <a:miter lim="800000"/>
            <a:headEnd/>
            <a:tailEnd/>
          </a:ln>
        </p:spPr>
        <p:txBody>
          <a:bodyPr anchor="ctr">
            <a:spAutoFit/>
          </a:bodyPr>
          <a:lstStyle/>
          <a:p>
            <a:pPr>
              <a:lnSpc>
                <a:spcPct val="140000"/>
              </a:lnSpc>
            </a:pPr>
            <a:r>
              <a:rPr kumimoji="1" lang="en-US" altLang="zh-CN" sz="2400" b="1">
                <a:solidFill>
                  <a:srgbClr val="000000"/>
                </a:solidFill>
                <a:latin typeface="Times New Roman" pitchFamily="18" charset="0"/>
                <a:ea typeface="楷体_GB2312" pitchFamily="49" charset="-122"/>
              </a:rPr>
              <a:t>        </a:t>
            </a:r>
            <a:r>
              <a:rPr kumimoji="1" lang="zh-CN" altLang="en-US" sz="2400" b="1">
                <a:solidFill>
                  <a:srgbClr val="000000"/>
                </a:solidFill>
                <a:latin typeface="Times New Roman" pitchFamily="18" charset="0"/>
                <a:ea typeface="楷体_GB2312" pitchFamily="49" charset="-122"/>
              </a:rPr>
              <a:t>则接</a:t>
            </a:r>
            <a:r>
              <a:rPr kumimoji="1" lang="en-US" altLang="zh-CN" sz="2400" b="1">
                <a:solidFill>
                  <a:srgbClr val="000000"/>
                </a:solidFill>
                <a:latin typeface="Times New Roman" pitchFamily="18" charset="0"/>
                <a:ea typeface="楷体_GB2312" pitchFamily="49" charset="-122"/>
              </a:rPr>
              <a:t>D</a:t>
            </a:r>
            <a:r>
              <a:rPr kumimoji="1" lang="zh-CN" altLang="en-US" sz="2400" b="1">
                <a:solidFill>
                  <a:srgbClr val="000000"/>
                </a:solidFill>
                <a:latin typeface="Times New Roman" pitchFamily="18" charset="0"/>
                <a:ea typeface="楷体_GB2312" pitchFamily="49" charset="-122"/>
              </a:rPr>
              <a:t>阳极的电位为</a:t>
            </a:r>
            <a:r>
              <a:rPr kumimoji="1" lang="en-US" altLang="zh-CN" sz="2400" b="1">
                <a:solidFill>
                  <a:srgbClr val="000000"/>
                </a:solidFill>
                <a:latin typeface="Times New Roman" pitchFamily="18" charset="0"/>
                <a:ea typeface="楷体_GB2312" pitchFamily="49" charset="-122"/>
              </a:rPr>
              <a:t>-6V</a:t>
            </a:r>
            <a:r>
              <a:rPr kumimoji="1" lang="zh-CN" altLang="en-US" sz="2400" b="1">
                <a:solidFill>
                  <a:srgbClr val="000000"/>
                </a:solidFill>
                <a:latin typeface="Times New Roman" pitchFamily="18" charset="0"/>
                <a:ea typeface="楷体_GB2312" pitchFamily="49" charset="-122"/>
              </a:rPr>
              <a:t>，接阴极的电位为</a:t>
            </a:r>
            <a:r>
              <a:rPr kumimoji="1" lang="en-US" altLang="zh-CN" sz="2400" b="1">
                <a:solidFill>
                  <a:srgbClr val="000000"/>
                </a:solidFill>
                <a:latin typeface="Times New Roman" pitchFamily="18" charset="0"/>
                <a:ea typeface="楷体_GB2312" pitchFamily="49" charset="-122"/>
              </a:rPr>
              <a:t>-12V</a:t>
            </a:r>
            <a:r>
              <a:rPr kumimoji="1" lang="zh-CN" altLang="en-US" sz="2400" b="1">
                <a:solidFill>
                  <a:srgbClr val="000000"/>
                </a:solidFill>
                <a:latin typeface="Times New Roman" pitchFamily="18" charset="0"/>
                <a:ea typeface="楷体_GB2312" pitchFamily="49" charset="-122"/>
              </a:rPr>
              <a:t>。</a:t>
            </a:r>
          </a:p>
        </p:txBody>
      </p:sp>
      <p:sp>
        <p:nvSpPr>
          <p:cNvPr id="18" name="Text Box 9"/>
          <p:cNvSpPr txBox="1">
            <a:spLocks noChangeArrowheads="1"/>
          </p:cNvSpPr>
          <p:nvPr/>
        </p:nvSpPr>
        <p:spPr bwMode="auto">
          <a:xfrm>
            <a:off x="981075" y="4002088"/>
            <a:ext cx="6973888" cy="530225"/>
          </a:xfrm>
          <a:prstGeom prst="rect">
            <a:avLst/>
          </a:prstGeom>
          <a:noFill/>
          <a:ln w="9525">
            <a:noFill/>
            <a:miter lim="800000"/>
            <a:headEnd/>
            <a:tailEnd/>
          </a:ln>
        </p:spPr>
        <p:txBody>
          <a:bodyPr anchor="ctr">
            <a:spAutoFit/>
          </a:bodyPr>
          <a:lstStyle/>
          <a:p>
            <a:pPr>
              <a:lnSpc>
                <a:spcPct val="120000"/>
              </a:lnSpc>
            </a:pPr>
            <a:r>
              <a:rPr kumimoji="1" lang="zh-CN" altLang="en-US" sz="2400" b="1">
                <a:solidFill>
                  <a:srgbClr val="000000"/>
                </a:solidFill>
                <a:latin typeface="Times New Roman" pitchFamily="18" charset="0"/>
                <a:ea typeface="楷体_GB2312" pitchFamily="49" charset="-122"/>
              </a:rPr>
              <a:t>阳极电位高于阴极电位，</a:t>
            </a:r>
            <a:r>
              <a:rPr kumimoji="1" lang="en-US" altLang="zh-CN" sz="2400" b="1">
                <a:solidFill>
                  <a:srgbClr val="000000"/>
                </a:solidFill>
                <a:latin typeface="Times New Roman" pitchFamily="18" charset="0"/>
                <a:ea typeface="楷体_GB2312" pitchFamily="49" charset="-122"/>
              </a:rPr>
              <a:t>D</a:t>
            </a:r>
            <a:r>
              <a:rPr kumimoji="1" lang="zh-CN" altLang="en-US" sz="2400" b="1">
                <a:solidFill>
                  <a:srgbClr val="000000"/>
                </a:solidFill>
                <a:latin typeface="Times New Roman" pitchFamily="18" charset="0"/>
                <a:ea typeface="楷体_GB2312" pitchFamily="49" charset="-122"/>
              </a:rPr>
              <a:t>接入时正向导通。</a:t>
            </a:r>
          </a:p>
        </p:txBody>
      </p:sp>
      <p:sp>
        <p:nvSpPr>
          <p:cNvPr id="19" name="Text Box 10"/>
          <p:cNvSpPr txBox="1">
            <a:spLocks noChangeArrowheads="1"/>
          </p:cNvSpPr>
          <p:nvPr/>
        </p:nvSpPr>
        <p:spPr bwMode="auto">
          <a:xfrm>
            <a:off x="395288" y="4532313"/>
            <a:ext cx="8059737" cy="530225"/>
          </a:xfrm>
          <a:prstGeom prst="rect">
            <a:avLst/>
          </a:prstGeom>
          <a:noFill/>
          <a:ln w="9525">
            <a:noFill/>
            <a:miter lim="800000"/>
            <a:headEnd/>
            <a:tailEnd/>
          </a:ln>
        </p:spPr>
        <p:txBody>
          <a:bodyPr anchor="ctr">
            <a:spAutoFit/>
          </a:bodyPr>
          <a:lstStyle/>
          <a:p>
            <a:pPr>
              <a:lnSpc>
                <a:spcPct val="120000"/>
              </a:lnSpc>
            </a:pPr>
            <a:r>
              <a:rPr kumimoji="1" lang="zh-CN" altLang="en-US" sz="2400" b="1">
                <a:solidFill>
                  <a:srgbClr val="000000"/>
                </a:solidFill>
                <a:latin typeface="Times New Roman" pitchFamily="18" charset="0"/>
                <a:ea typeface="楷体_GB2312" pitchFamily="49" charset="-122"/>
              </a:rPr>
              <a:t>导通后，</a:t>
            </a:r>
            <a:r>
              <a:rPr kumimoji="1" lang="en-US" altLang="zh-CN" sz="2400" b="1">
                <a:solidFill>
                  <a:srgbClr val="000000"/>
                </a:solidFill>
                <a:latin typeface="Times New Roman" pitchFamily="18" charset="0"/>
                <a:ea typeface="楷体_GB2312" pitchFamily="49" charset="-122"/>
              </a:rPr>
              <a:t>D</a:t>
            </a:r>
            <a:r>
              <a:rPr kumimoji="1" lang="zh-CN" altLang="en-US" sz="2400" b="1">
                <a:solidFill>
                  <a:srgbClr val="000000"/>
                </a:solidFill>
                <a:latin typeface="Times New Roman" pitchFamily="18" charset="0"/>
                <a:ea typeface="楷体_GB2312" pitchFamily="49" charset="-122"/>
              </a:rPr>
              <a:t>的压降等于零，即</a:t>
            </a:r>
            <a:r>
              <a:rPr kumimoji="1" lang="en-US" altLang="zh-CN" sz="2400" b="1">
                <a:solidFill>
                  <a:srgbClr val="000000"/>
                </a:solidFill>
                <a:latin typeface="Times New Roman" pitchFamily="18" charset="0"/>
                <a:ea typeface="楷体_GB2312" pitchFamily="49" charset="-122"/>
              </a:rPr>
              <a:t>A</a:t>
            </a:r>
            <a:r>
              <a:rPr kumimoji="1" lang="zh-CN" altLang="en-US" sz="2400" b="1">
                <a:solidFill>
                  <a:srgbClr val="000000"/>
                </a:solidFill>
                <a:latin typeface="Times New Roman" pitchFamily="18" charset="0"/>
                <a:ea typeface="楷体_GB2312" pitchFamily="49" charset="-122"/>
              </a:rPr>
              <a:t>点的电位就是</a:t>
            </a:r>
            <a:r>
              <a:rPr kumimoji="1" lang="en-US" altLang="zh-CN" sz="2400" b="1">
                <a:solidFill>
                  <a:srgbClr val="000000"/>
                </a:solidFill>
                <a:latin typeface="Times New Roman" pitchFamily="18" charset="0"/>
                <a:ea typeface="楷体_GB2312" pitchFamily="49" charset="-122"/>
              </a:rPr>
              <a:t>D</a:t>
            </a:r>
            <a:r>
              <a:rPr kumimoji="1" lang="zh-CN" altLang="en-US" sz="2400" b="1">
                <a:solidFill>
                  <a:srgbClr val="000000"/>
                </a:solidFill>
                <a:latin typeface="Times New Roman" pitchFamily="18" charset="0"/>
                <a:ea typeface="楷体_GB2312" pitchFamily="49" charset="-122"/>
              </a:rPr>
              <a:t>阳极的电位。</a:t>
            </a:r>
          </a:p>
        </p:txBody>
      </p:sp>
      <p:sp>
        <p:nvSpPr>
          <p:cNvPr id="20" name="Text Box 11"/>
          <p:cNvSpPr txBox="1">
            <a:spLocks noChangeArrowheads="1"/>
          </p:cNvSpPr>
          <p:nvPr/>
        </p:nvSpPr>
        <p:spPr bwMode="auto">
          <a:xfrm>
            <a:off x="447675" y="5059363"/>
            <a:ext cx="4114800" cy="530225"/>
          </a:xfrm>
          <a:prstGeom prst="rect">
            <a:avLst/>
          </a:prstGeom>
          <a:noFill/>
          <a:ln w="9525">
            <a:noFill/>
            <a:miter lim="800000"/>
            <a:headEnd/>
            <a:tailEnd/>
          </a:ln>
        </p:spPr>
        <p:txBody>
          <a:bodyPr anchor="ctr">
            <a:spAutoFit/>
          </a:bodyPr>
          <a:lstStyle/>
          <a:p>
            <a:pPr>
              <a:lnSpc>
                <a:spcPct val="120000"/>
              </a:lnSpc>
            </a:pPr>
            <a:r>
              <a:rPr kumimoji="1" lang="zh-CN" altLang="en-US" sz="2400" b="1">
                <a:solidFill>
                  <a:srgbClr val="000000"/>
                </a:solidFill>
                <a:latin typeface="Times New Roman" pitchFamily="18" charset="0"/>
                <a:ea typeface="楷体_GB2312" pitchFamily="49" charset="-122"/>
              </a:rPr>
              <a:t>所以，</a:t>
            </a:r>
            <a:r>
              <a:rPr kumimoji="1" lang="en-US" altLang="zh-CN" sz="2400" b="1">
                <a:solidFill>
                  <a:srgbClr val="000000"/>
                </a:solidFill>
                <a:latin typeface="Times New Roman" pitchFamily="18" charset="0"/>
                <a:ea typeface="楷体_GB2312" pitchFamily="49" charset="-122"/>
              </a:rPr>
              <a:t>AO</a:t>
            </a:r>
            <a:r>
              <a:rPr kumimoji="1" lang="zh-CN" altLang="en-US" sz="2400" b="1">
                <a:solidFill>
                  <a:srgbClr val="000000"/>
                </a:solidFill>
                <a:latin typeface="Times New Roman" pitchFamily="18" charset="0"/>
                <a:ea typeface="楷体_GB2312" pitchFamily="49" charset="-122"/>
              </a:rPr>
              <a:t>的电压值为</a:t>
            </a:r>
            <a:r>
              <a:rPr kumimoji="1" lang="en-US" altLang="zh-CN" sz="2400" b="1">
                <a:solidFill>
                  <a:srgbClr val="000000"/>
                </a:solidFill>
                <a:latin typeface="Times New Roman" pitchFamily="18" charset="0"/>
                <a:ea typeface="楷体_GB2312" pitchFamily="49" charset="-122"/>
              </a:rPr>
              <a:t>-6V</a:t>
            </a:r>
            <a:r>
              <a:rPr kumimoji="1" lang="zh-CN" altLang="en-US" sz="2400" b="1">
                <a:solidFill>
                  <a:srgbClr val="000000"/>
                </a:solidFill>
                <a:latin typeface="Times New Roman" pitchFamily="18" charset="0"/>
                <a:ea typeface="楷体_GB2312" pitchFamily="49" charset="-122"/>
              </a:rPr>
              <a:t>。</a:t>
            </a:r>
          </a:p>
        </p:txBody>
      </p:sp>
      <p:sp>
        <p:nvSpPr>
          <p:cNvPr id="36874" name="Text Box 2"/>
          <p:cNvSpPr txBox="1">
            <a:spLocks noChangeArrowheads="1"/>
          </p:cNvSpPr>
          <p:nvPr/>
        </p:nvSpPr>
        <p:spPr bwMode="auto">
          <a:xfrm>
            <a:off x="484188" y="412750"/>
            <a:ext cx="3886200" cy="449263"/>
          </a:xfrm>
          <a:prstGeom prst="rect">
            <a:avLst/>
          </a:prstGeom>
          <a:noFill/>
          <a:ln w="9525">
            <a:noFill/>
            <a:miter lim="800000"/>
            <a:headEnd/>
            <a:tailEnd/>
          </a:ln>
        </p:spPr>
        <p:txBody>
          <a:bodyPr anchor="ctr">
            <a:spAutoFit/>
          </a:bodyPr>
          <a:lstStyle/>
          <a:p>
            <a:pPr>
              <a:lnSpc>
                <a:spcPct val="110000"/>
              </a:lnSpc>
            </a:pPr>
            <a:r>
              <a:rPr kumimoji="1" lang="zh-CN" altLang="en-US" sz="2400" b="1">
                <a:solidFill>
                  <a:srgbClr val="000000"/>
                </a:solidFill>
                <a:latin typeface="楷体_GB2312" pitchFamily="49" charset="-122"/>
                <a:ea typeface="楷体_GB2312" pitchFamily="49" charset="-122"/>
              </a:rPr>
              <a:t>练习：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downRigh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trips(downRigh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downRigh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strips(downRight)">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P spid="17" grpId="0" autoUpdateAnimBg="0"/>
      <p:bldP spid="18" grpId="0" autoUpdateAnimBg="0"/>
      <p:bldP spid="19" grpId="0" autoUpdateAnimBg="0"/>
      <p:bldP spid="2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15" name="日期占位符 1"/>
          <p:cNvSpPr>
            <a:spLocks noGrp="1"/>
          </p:cNvSpPr>
          <p:nvPr>
            <p:ph type="dt" sz="quarter" idx="10"/>
          </p:nvPr>
        </p:nvSpPr>
        <p:spPr>
          <a:noFill/>
        </p:spPr>
        <p:txBody>
          <a:bodyPr/>
          <a:lstStyle/>
          <a:p>
            <a:fld id="{CD093314-78BA-4884-A86F-786B6DA95517}" type="datetime1">
              <a:rPr lang="zh-CN" altLang="en-US" smtClean="0">
                <a:latin typeface="Arial" pitchFamily="34" charset="0"/>
              </a:rPr>
              <a:pPr/>
              <a:t>2019-9-18</a:t>
            </a:fld>
            <a:endParaRPr lang="en-US" altLang="zh-CN" smtClean="0">
              <a:latin typeface="Arial" pitchFamily="34" charset="0"/>
            </a:endParaRPr>
          </a:p>
        </p:txBody>
      </p:sp>
      <p:sp>
        <p:nvSpPr>
          <p:cNvPr id="37916"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37917" name="灯片编号占位符 3"/>
          <p:cNvSpPr>
            <a:spLocks noGrp="1"/>
          </p:cNvSpPr>
          <p:nvPr>
            <p:ph type="sldNum" sz="quarter" idx="12"/>
          </p:nvPr>
        </p:nvSpPr>
        <p:spPr>
          <a:noFill/>
        </p:spPr>
        <p:txBody>
          <a:bodyPr/>
          <a:lstStyle/>
          <a:p>
            <a:fld id="{C3BD2358-2C8F-4C26-B709-119C159EA41B}" type="slidenum">
              <a:rPr lang="en-US" altLang="zh-CN" smtClean="0">
                <a:latin typeface="Arial" pitchFamily="34" charset="0"/>
              </a:rPr>
              <a:pPr/>
              <a:t>76</a:t>
            </a:fld>
            <a:endParaRPr lang="en-US" altLang="zh-CN" smtClean="0">
              <a:latin typeface="Arial" pitchFamily="34" charset="0"/>
            </a:endParaRPr>
          </a:p>
        </p:txBody>
      </p:sp>
      <p:sp>
        <p:nvSpPr>
          <p:cNvPr id="37918" name="Text Box 4"/>
          <p:cNvSpPr txBox="1">
            <a:spLocks noChangeArrowheads="1"/>
          </p:cNvSpPr>
          <p:nvPr/>
        </p:nvSpPr>
        <p:spPr bwMode="auto">
          <a:xfrm>
            <a:off x="206375" y="68263"/>
            <a:ext cx="4198938" cy="463550"/>
          </a:xfrm>
          <a:prstGeom prst="rect">
            <a:avLst/>
          </a:prstGeom>
          <a:solidFill>
            <a:schemeClr val="bg1"/>
          </a:solidFill>
          <a:ln w="9525">
            <a:noFill/>
            <a:miter lim="800000"/>
            <a:headEnd/>
            <a:tailEnd/>
          </a:ln>
        </p:spPr>
        <p:txBody>
          <a:bodyPr lIns="90000" tIns="46800" rIns="90000" bIns="46800">
            <a:spAutoFit/>
          </a:bodyPr>
          <a:lstStyle/>
          <a:p>
            <a:pPr>
              <a:spcBef>
                <a:spcPct val="50000"/>
              </a:spcBef>
            </a:pPr>
            <a:r>
              <a:rPr lang="zh-CN" altLang="en-US" sz="2400" b="1">
                <a:solidFill>
                  <a:srgbClr val="FF0000"/>
                </a:solidFill>
              </a:rPr>
              <a:t>（</a:t>
            </a:r>
            <a:r>
              <a:rPr lang="en-US" altLang="zh-CN" sz="2400" b="1">
                <a:solidFill>
                  <a:srgbClr val="FF0000"/>
                </a:solidFill>
              </a:rPr>
              <a:t>5</a:t>
            </a:r>
            <a:r>
              <a:rPr lang="zh-CN" altLang="en-US" sz="2400" b="1">
                <a:solidFill>
                  <a:srgbClr val="FF0000"/>
                </a:solidFill>
              </a:rPr>
              <a:t>）小信号工作情况分析</a:t>
            </a:r>
            <a:endParaRPr lang="zh-CN" altLang="en-US" sz="2400" b="1" baseline="-25000">
              <a:solidFill>
                <a:srgbClr val="FF0000"/>
              </a:solidFill>
            </a:endParaRPr>
          </a:p>
        </p:txBody>
      </p:sp>
      <p:graphicFrame>
        <p:nvGraphicFramePr>
          <p:cNvPr id="210979" name="Object 35"/>
          <p:cNvGraphicFramePr>
            <a:graphicFrameLocks noChangeAspect="1"/>
          </p:cNvGraphicFramePr>
          <p:nvPr/>
        </p:nvGraphicFramePr>
        <p:xfrm>
          <a:off x="484188" y="730250"/>
          <a:ext cx="7273925" cy="544513"/>
        </p:xfrm>
        <a:graphic>
          <a:graphicData uri="http://schemas.openxmlformats.org/presentationml/2006/ole">
            <p:oleObj spid="_x0000_s37890" name="Equation" r:id="rId4" imgW="3035300" imgH="228600" progId="Equation.DSMT4">
              <p:embed/>
            </p:oleObj>
          </a:graphicData>
        </a:graphic>
      </p:graphicFrame>
      <p:grpSp>
        <p:nvGrpSpPr>
          <p:cNvPr id="37919" name="Group 98"/>
          <p:cNvGrpSpPr>
            <a:grpSpLocks/>
          </p:cNvGrpSpPr>
          <p:nvPr/>
        </p:nvGrpSpPr>
        <p:grpSpPr bwMode="auto">
          <a:xfrm>
            <a:off x="85725" y="1271588"/>
            <a:ext cx="2711450" cy="1793875"/>
            <a:chOff x="-36" y="776"/>
            <a:chExt cx="1708" cy="1130"/>
          </a:xfrm>
        </p:grpSpPr>
        <p:sp>
          <p:nvSpPr>
            <p:cNvPr id="37946" name="Line 97"/>
            <p:cNvSpPr>
              <a:spLocks noChangeShapeType="1"/>
            </p:cNvSpPr>
            <p:nvPr/>
          </p:nvSpPr>
          <p:spPr bwMode="auto">
            <a:xfrm>
              <a:off x="409" y="1119"/>
              <a:ext cx="0" cy="533"/>
            </a:xfrm>
            <a:prstGeom prst="line">
              <a:avLst/>
            </a:prstGeom>
            <a:noFill/>
            <a:ln w="12700">
              <a:solidFill>
                <a:schemeClr val="tx1"/>
              </a:solidFill>
              <a:round/>
              <a:headEnd/>
              <a:tailEnd/>
            </a:ln>
          </p:spPr>
          <p:txBody>
            <a:bodyPr/>
            <a:lstStyle/>
            <a:p>
              <a:endParaRPr lang="zh-CN" altLang="en-US"/>
            </a:p>
          </p:txBody>
        </p:sp>
        <p:graphicFrame>
          <p:nvGraphicFramePr>
            <p:cNvPr id="37902" name="Object 37"/>
            <p:cNvGraphicFramePr>
              <a:graphicFrameLocks noChangeAspect="1"/>
            </p:cNvGraphicFramePr>
            <p:nvPr/>
          </p:nvGraphicFramePr>
          <p:xfrm>
            <a:off x="820" y="776"/>
            <a:ext cx="172" cy="190"/>
          </p:xfrm>
          <a:graphic>
            <a:graphicData uri="http://schemas.openxmlformats.org/presentationml/2006/ole">
              <p:oleObj spid="_x0000_s37902" name="公式" r:id="rId5" imgW="152268" imgH="164957" progId="Equation.3">
                <p:embed/>
              </p:oleObj>
            </a:graphicData>
          </a:graphic>
        </p:graphicFrame>
        <p:sp>
          <p:nvSpPr>
            <p:cNvPr id="37947" name="Rectangle 38"/>
            <p:cNvSpPr>
              <a:spLocks noChangeArrowheads="1"/>
            </p:cNvSpPr>
            <p:nvPr/>
          </p:nvSpPr>
          <p:spPr bwMode="auto">
            <a:xfrm>
              <a:off x="1321" y="1358"/>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7903" name="Object 39"/>
            <p:cNvGraphicFramePr>
              <a:graphicFrameLocks noChangeAspect="1"/>
            </p:cNvGraphicFramePr>
            <p:nvPr/>
          </p:nvGraphicFramePr>
          <p:xfrm>
            <a:off x="1524" y="1169"/>
            <a:ext cx="102" cy="101"/>
          </p:xfrm>
          <a:graphic>
            <a:graphicData uri="http://schemas.openxmlformats.org/presentationml/2006/ole">
              <p:oleObj spid="_x0000_s37903" name="公式" r:id="rId6" imgW="139700" imgH="139700" progId="Equation.3">
                <p:embed/>
              </p:oleObj>
            </a:graphicData>
          </a:graphic>
        </p:graphicFrame>
        <p:graphicFrame>
          <p:nvGraphicFramePr>
            <p:cNvPr id="37904" name="Object 40"/>
            <p:cNvGraphicFramePr>
              <a:graphicFrameLocks noChangeAspect="1"/>
            </p:cNvGraphicFramePr>
            <p:nvPr/>
          </p:nvGraphicFramePr>
          <p:xfrm>
            <a:off x="1499" y="1737"/>
            <a:ext cx="173" cy="93"/>
          </p:xfrm>
          <a:graphic>
            <a:graphicData uri="http://schemas.openxmlformats.org/presentationml/2006/ole">
              <p:oleObj spid="_x0000_s37904" name="公式" r:id="rId7" imgW="139518" imgH="76101" progId="Equation.3">
                <p:embed/>
              </p:oleObj>
            </a:graphicData>
          </a:graphic>
        </p:graphicFrame>
        <p:graphicFrame>
          <p:nvGraphicFramePr>
            <p:cNvPr id="37905" name="Object 41"/>
            <p:cNvGraphicFramePr>
              <a:graphicFrameLocks noChangeAspect="1"/>
            </p:cNvGraphicFramePr>
            <p:nvPr/>
          </p:nvGraphicFramePr>
          <p:xfrm>
            <a:off x="1487" y="1372"/>
            <a:ext cx="185" cy="254"/>
          </p:xfrm>
          <a:graphic>
            <a:graphicData uri="http://schemas.openxmlformats.org/presentationml/2006/ole">
              <p:oleObj spid="_x0000_s37905" name="公式" r:id="rId8" imgW="165028" imgH="228501" progId="Equation.3">
                <p:embed/>
              </p:oleObj>
            </a:graphicData>
          </a:graphic>
        </p:graphicFrame>
        <p:grpSp>
          <p:nvGrpSpPr>
            <p:cNvPr id="37948" name="Group 42"/>
            <p:cNvGrpSpPr>
              <a:grpSpLocks/>
            </p:cNvGrpSpPr>
            <p:nvPr/>
          </p:nvGrpSpPr>
          <p:grpSpPr bwMode="auto">
            <a:xfrm rot="-5400000">
              <a:off x="779" y="1042"/>
              <a:ext cx="271" cy="153"/>
              <a:chOff x="5065" y="1931"/>
              <a:chExt cx="304" cy="204"/>
            </a:xfrm>
          </p:grpSpPr>
          <p:sp>
            <p:nvSpPr>
              <p:cNvPr id="37967" name="AutoShape 43"/>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7968" name="Line 44"/>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7969" name="Line 45"/>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7949" name="Line 46"/>
            <p:cNvSpPr>
              <a:spLocks noChangeShapeType="1"/>
            </p:cNvSpPr>
            <p:nvPr/>
          </p:nvSpPr>
          <p:spPr bwMode="auto">
            <a:xfrm>
              <a:off x="409" y="1118"/>
              <a:ext cx="429" cy="0"/>
            </a:xfrm>
            <a:prstGeom prst="line">
              <a:avLst/>
            </a:prstGeom>
            <a:noFill/>
            <a:ln w="12700">
              <a:solidFill>
                <a:schemeClr val="tx1"/>
              </a:solidFill>
              <a:round/>
              <a:headEnd/>
              <a:tailEnd/>
            </a:ln>
          </p:spPr>
          <p:txBody>
            <a:bodyPr/>
            <a:lstStyle/>
            <a:p>
              <a:endParaRPr lang="zh-CN" altLang="en-US"/>
            </a:p>
          </p:txBody>
        </p:sp>
        <p:sp>
          <p:nvSpPr>
            <p:cNvPr id="37950" name="Line 47"/>
            <p:cNvSpPr>
              <a:spLocks noChangeShapeType="1"/>
            </p:cNvSpPr>
            <p:nvPr/>
          </p:nvSpPr>
          <p:spPr bwMode="auto">
            <a:xfrm>
              <a:off x="410" y="1880"/>
              <a:ext cx="1168" cy="0"/>
            </a:xfrm>
            <a:prstGeom prst="line">
              <a:avLst/>
            </a:prstGeom>
            <a:noFill/>
            <a:ln w="12700">
              <a:solidFill>
                <a:schemeClr val="tx1"/>
              </a:solidFill>
              <a:round/>
              <a:headEnd/>
              <a:tailEnd/>
            </a:ln>
          </p:spPr>
          <p:txBody>
            <a:bodyPr/>
            <a:lstStyle/>
            <a:p>
              <a:endParaRPr lang="zh-CN" altLang="en-US"/>
            </a:p>
          </p:txBody>
        </p:sp>
        <p:sp>
          <p:nvSpPr>
            <p:cNvPr id="37951" name="Line 48"/>
            <p:cNvSpPr>
              <a:spLocks noChangeShapeType="1"/>
            </p:cNvSpPr>
            <p:nvPr/>
          </p:nvSpPr>
          <p:spPr bwMode="auto">
            <a:xfrm>
              <a:off x="993" y="1118"/>
              <a:ext cx="585" cy="0"/>
            </a:xfrm>
            <a:prstGeom prst="line">
              <a:avLst/>
            </a:prstGeom>
            <a:noFill/>
            <a:ln w="12700">
              <a:solidFill>
                <a:schemeClr val="tx1"/>
              </a:solidFill>
              <a:round/>
              <a:headEnd/>
              <a:tailEnd/>
            </a:ln>
          </p:spPr>
          <p:txBody>
            <a:bodyPr/>
            <a:lstStyle/>
            <a:p>
              <a:endParaRPr lang="zh-CN" altLang="en-US"/>
            </a:p>
          </p:txBody>
        </p:sp>
        <p:graphicFrame>
          <p:nvGraphicFramePr>
            <p:cNvPr id="37906" name="Object 49"/>
            <p:cNvGraphicFramePr>
              <a:graphicFrameLocks noChangeAspect="1"/>
            </p:cNvGraphicFramePr>
            <p:nvPr/>
          </p:nvGraphicFramePr>
          <p:xfrm>
            <a:off x="1118" y="1386"/>
            <a:ext cx="187" cy="190"/>
          </p:xfrm>
          <a:graphic>
            <a:graphicData uri="http://schemas.openxmlformats.org/presentationml/2006/ole">
              <p:oleObj spid="_x0000_s37906" name="公式" r:id="rId9" imgW="164885" imgH="164885" progId="Equation.3">
                <p:embed/>
              </p:oleObj>
            </a:graphicData>
          </a:graphic>
        </p:graphicFrame>
        <p:grpSp>
          <p:nvGrpSpPr>
            <p:cNvPr id="37952" name="Group 51"/>
            <p:cNvGrpSpPr>
              <a:grpSpLocks/>
            </p:cNvGrpSpPr>
            <p:nvPr/>
          </p:nvGrpSpPr>
          <p:grpSpPr bwMode="auto">
            <a:xfrm>
              <a:off x="67" y="1169"/>
              <a:ext cx="475" cy="373"/>
              <a:chOff x="525" y="1177"/>
              <a:chExt cx="475" cy="373"/>
            </a:xfrm>
          </p:grpSpPr>
          <p:graphicFrame>
            <p:nvGraphicFramePr>
              <p:cNvPr id="37912" name="Object 52"/>
              <p:cNvGraphicFramePr>
                <a:graphicFrameLocks noChangeAspect="1"/>
              </p:cNvGraphicFramePr>
              <p:nvPr/>
            </p:nvGraphicFramePr>
            <p:xfrm>
              <a:off x="653" y="1177"/>
              <a:ext cx="93" cy="94"/>
            </p:xfrm>
            <a:graphic>
              <a:graphicData uri="http://schemas.openxmlformats.org/presentationml/2006/ole">
                <p:oleObj spid="_x0000_s37912" name="公式" r:id="rId10" imgW="139700" imgH="139700" progId="Equation.3">
                  <p:embed/>
                </p:oleObj>
              </a:graphicData>
            </a:graphic>
          </p:graphicFrame>
          <p:graphicFrame>
            <p:nvGraphicFramePr>
              <p:cNvPr id="37913" name="Object 53"/>
              <p:cNvGraphicFramePr>
                <a:graphicFrameLocks noChangeAspect="1"/>
              </p:cNvGraphicFramePr>
              <p:nvPr/>
            </p:nvGraphicFramePr>
            <p:xfrm>
              <a:off x="619" y="1461"/>
              <a:ext cx="158" cy="89"/>
            </p:xfrm>
            <a:graphic>
              <a:graphicData uri="http://schemas.openxmlformats.org/presentationml/2006/ole">
                <p:oleObj spid="_x0000_s37913" name="公式" r:id="rId11" imgW="139518" imgH="76101" progId="Equation.3">
                  <p:embed/>
                </p:oleObj>
              </a:graphicData>
            </a:graphic>
          </p:graphicFrame>
          <p:graphicFrame>
            <p:nvGraphicFramePr>
              <p:cNvPr id="37914" name="Object 54"/>
              <p:cNvGraphicFramePr>
                <a:graphicFrameLocks noChangeAspect="1"/>
              </p:cNvGraphicFramePr>
              <p:nvPr/>
            </p:nvGraphicFramePr>
            <p:xfrm>
              <a:off x="525" y="1227"/>
              <a:ext cx="186" cy="254"/>
            </p:xfrm>
            <a:graphic>
              <a:graphicData uri="http://schemas.openxmlformats.org/presentationml/2006/ole">
                <p:oleObj spid="_x0000_s37914" name="公式" r:id="rId12" imgW="165028" imgH="228501" progId="Equation.3">
                  <p:embed/>
                </p:oleObj>
              </a:graphicData>
            </a:graphic>
          </p:graphicFrame>
          <p:grpSp>
            <p:nvGrpSpPr>
              <p:cNvPr id="37964" name="Group 55"/>
              <p:cNvGrpSpPr>
                <a:grpSpLocks/>
              </p:cNvGrpSpPr>
              <p:nvPr/>
            </p:nvGrpSpPr>
            <p:grpSpPr bwMode="auto">
              <a:xfrm>
                <a:off x="731" y="1220"/>
                <a:ext cx="269" cy="268"/>
                <a:chOff x="144" y="3216"/>
                <a:chExt cx="240" cy="240"/>
              </a:xfrm>
            </p:grpSpPr>
            <p:sp>
              <p:nvSpPr>
                <p:cNvPr id="37965" name="Oval 56"/>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37966" name="Line 57"/>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sp>
          <p:nvSpPr>
            <p:cNvPr id="37953" name="Line 58"/>
            <p:cNvSpPr>
              <a:spLocks noChangeShapeType="1"/>
            </p:cNvSpPr>
            <p:nvPr/>
          </p:nvSpPr>
          <p:spPr bwMode="auto">
            <a:xfrm>
              <a:off x="1372" y="1118"/>
              <a:ext cx="0" cy="229"/>
            </a:xfrm>
            <a:prstGeom prst="line">
              <a:avLst/>
            </a:prstGeom>
            <a:noFill/>
            <a:ln w="12700">
              <a:solidFill>
                <a:schemeClr val="tx1"/>
              </a:solidFill>
              <a:round/>
              <a:headEnd/>
              <a:tailEnd/>
            </a:ln>
          </p:spPr>
          <p:txBody>
            <a:bodyPr/>
            <a:lstStyle/>
            <a:p>
              <a:endParaRPr lang="zh-CN" altLang="en-US"/>
            </a:p>
          </p:txBody>
        </p:sp>
        <p:sp>
          <p:nvSpPr>
            <p:cNvPr id="37954" name="Line 59"/>
            <p:cNvSpPr>
              <a:spLocks noChangeShapeType="1"/>
            </p:cNvSpPr>
            <p:nvPr/>
          </p:nvSpPr>
          <p:spPr bwMode="auto">
            <a:xfrm>
              <a:off x="1372" y="1626"/>
              <a:ext cx="0" cy="254"/>
            </a:xfrm>
            <a:prstGeom prst="line">
              <a:avLst/>
            </a:prstGeom>
            <a:noFill/>
            <a:ln w="12700">
              <a:solidFill>
                <a:schemeClr val="tx1"/>
              </a:solidFill>
              <a:round/>
              <a:headEnd/>
              <a:tailEnd/>
            </a:ln>
          </p:spPr>
          <p:txBody>
            <a:bodyPr/>
            <a:lstStyle/>
            <a:p>
              <a:endParaRPr lang="zh-CN" altLang="en-US"/>
            </a:p>
          </p:txBody>
        </p:sp>
        <p:sp>
          <p:nvSpPr>
            <p:cNvPr id="37955" name="AutoShape 60"/>
            <p:cNvSpPr>
              <a:spLocks noChangeArrowheads="1"/>
            </p:cNvSpPr>
            <p:nvPr/>
          </p:nvSpPr>
          <p:spPr bwMode="auto">
            <a:xfrm>
              <a:off x="1348" y="184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7956" name="AutoShape 61"/>
            <p:cNvSpPr>
              <a:spLocks noChangeArrowheads="1"/>
            </p:cNvSpPr>
            <p:nvPr/>
          </p:nvSpPr>
          <p:spPr bwMode="auto">
            <a:xfrm>
              <a:off x="1348" y="1101"/>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7957" name="AutoShape 62"/>
            <p:cNvSpPr>
              <a:spLocks noChangeArrowheads="1"/>
            </p:cNvSpPr>
            <p:nvPr/>
          </p:nvSpPr>
          <p:spPr bwMode="auto">
            <a:xfrm>
              <a:off x="1541" y="108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7958" name="AutoShape 63"/>
            <p:cNvSpPr>
              <a:spLocks noChangeArrowheads="1"/>
            </p:cNvSpPr>
            <p:nvPr/>
          </p:nvSpPr>
          <p:spPr bwMode="auto">
            <a:xfrm>
              <a:off x="1550" y="1850"/>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7907" name="Object 66"/>
            <p:cNvGraphicFramePr>
              <a:graphicFrameLocks noChangeAspect="1"/>
            </p:cNvGraphicFramePr>
            <p:nvPr/>
          </p:nvGraphicFramePr>
          <p:xfrm>
            <a:off x="1093" y="814"/>
            <a:ext cx="187" cy="248"/>
          </p:xfrm>
          <a:graphic>
            <a:graphicData uri="http://schemas.openxmlformats.org/presentationml/2006/ole">
              <p:oleObj spid="_x0000_s37907" name="公式" r:id="rId13" imgW="164885" imgH="215619" progId="Equation.3">
                <p:embed/>
              </p:oleObj>
            </a:graphicData>
          </a:graphic>
        </p:graphicFrame>
        <p:graphicFrame>
          <p:nvGraphicFramePr>
            <p:cNvPr id="37908" name="Object 68"/>
            <p:cNvGraphicFramePr>
              <a:graphicFrameLocks noChangeAspect="1"/>
            </p:cNvGraphicFramePr>
            <p:nvPr/>
          </p:nvGraphicFramePr>
          <p:xfrm>
            <a:off x="670" y="1246"/>
            <a:ext cx="102" cy="101"/>
          </p:xfrm>
          <a:graphic>
            <a:graphicData uri="http://schemas.openxmlformats.org/presentationml/2006/ole">
              <p:oleObj spid="_x0000_s37908" name="公式" r:id="rId14" imgW="139700" imgH="139700" progId="Equation.3">
                <p:embed/>
              </p:oleObj>
            </a:graphicData>
          </a:graphic>
        </p:graphicFrame>
        <p:graphicFrame>
          <p:nvGraphicFramePr>
            <p:cNvPr id="37909" name="Object 69"/>
            <p:cNvGraphicFramePr>
              <a:graphicFrameLocks noChangeAspect="1"/>
            </p:cNvGraphicFramePr>
            <p:nvPr/>
          </p:nvGraphicFramePr>
          <p:xfrm>
            <a:off x="1026" y="1271"/>
            <a:ext cx="173" cy="93"/>
          </p:xfrm>
          <a:graphic>
            <a:graphicData uri="http://schemas.openxmlformats.org/presentationml/2006/ole">
              <p:oleObj spid="_x0000_s37909" name="公式" r:id="rId15" imgW="139518" imgH="76101" progId="Equation.3">
                <p:embed/>
              </p:oleObj>
            </a:graphicData>
          </a:graphic>
        </p:graphicFrame>
        <p:graphicFrame>
          <p:nvGraphicFramePr>
            <p:cNvPr id="37910" name="Object 70"/>
            <p:cNvGraphicFramePr>
              <a:graphicFrameLocks noChangeAspect="1"/>
            </p:cNvGraphicFramePr>
            <p:nvPr/>
          </p:nvGraphicFramePr>
          <p:xfrm>
            <a:off x="812" y="1195"/>
            <a:ext cx="214" cy="240"/>
          </p:xfrm>
          <a:graphic>
            <a:graphicData uri="http://schemas.openxmlformats.org/presentationml/2006/ole">
              <p:oleObj spid="_x0000_s37910" name="公式" r:id="rId16" imgW="190335" imgH="215713" progId="Equation.3">
                <p:embed/>
              </p:oleObj>
            </a:graphicData>
          </a:graphic>
        </p:graphicFrame>
        <p:sp>
          <p:nvSpPr>
            <p:cNvPr id="37959" name="Line 71"/>
            <p:cNvSpPr>
              <a:spLocks noChangeShapeType="1"/>
            </p:cNvSpPr>
            <p:nvPr/>
          </p:nvSpPr>
          <p:spPr bwMode="auto">
            <a:xfrm>
              <a:off x="1076" y="1068"/>
              <a:ext cx="229" cy="0"/>
            </a:xfrm>
            <a:prstGeom prst="line">
              <a:avLst/>
            </a:prstGeom>
            <a:noFill/>
            <a:ln w="12700">
              <a:solidFill>
                <a:schemeClr val="tx1"/>
              </a:solidFill>
              <a:round/>
              <a:headEnd/>
              <a:tailEnd type="triangle" w="med" len="med"/>
            </a:ln>
          </p:spPr>
          <p:txBody>
            <a:bodyPr/>
            <a:lstStyle/>
            <a:p>
              <a:endParaRPr lang="zh-CN" altLang="en-US"/>
            </a:p>
          </p:txBody>
        </p:sp>
        <p:grpSp>
          <p:nvGrpSpPr>
            <p:cNvPr id="37960" name="Group 72"/>
            <p:cNvGrpSpPr>
              <a:grpSpLocks/>
            </p:cNvGrpSpPr>
            <p:nvPr/>
          </p:nvGrpSpPr>
          <p:grpSpPr bwMode="auto">
            <a:xfrm>
              <a:off x="247" y="1661"/>
              <a:ext cx="304" cy="102"/>
              <a:chOff x="112" y="3074"/>
              <a:chExt cx="304" cy="102"/>
            </a:xfrm>
          </p:grpSpPr>
          <p:sp>
            <p:nvSpPr>
              <p:cNvPr id="37962" name="Line 73"/>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7963" name="Line 74"/>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aphicFrame>
          <p:nvGraphicFramePr>
            <p:cNvPr id="37911" name="Object 83"/>
            <p:cNvGraphicFramePr>
              <a:graphicFrameLocks noChangeAspect="1"/>
            </p:cNvGraphicFramePr>
            <p:nvPr/>
          </p:nvGraphicFramePr>
          <p:xfrm>
            <a:off x="-36" y="1576"/>
            <a:ext cx="300" cy="240"/>
          </p:xfrm>
          <a:graphic>
            <a:graphicData uri="http://schemas.openxmlformats.org/presentationml/2006/ole">
              <p:oleObj spid="_x0000_s37911" name="公式" r:id="rId17" imgW="266353" imgH="215619" progId="Equation.3">
                <p:embed/>
              </p:oleObj>
            </a:graphicData>
          </a:graphic>
        </p:graphicFrame>
        <p:sp>
          <p:nvSpPr>
            <p:cNvPr id="37961" name="Line 95"/>
            <p:cNvSpPr>
              <a:spLocks noChangeShapeType="1"/>
            </p:cNvSpPr>
            <p:nvPr/>
          </p:nvSpPr>
          <p:spPr bwMode="auto">
            <a:xfrm flipV="1">
              <a:off x="409" y="1781"/>
              <a:ext cx="0" cy="101"/>
            </a:xfrm>
            <a:prstGeom prst="line">
              <a:avLst/>
            </a:prstGeom>
            <a:noFill/>
            <a:ln w="12700">
              <a:solidFill>
                <a:schemeClr val="tx1"/>
              </a:solidFill>
              <a:round/>
              <a:headEnd/>
              <a:tailEnd/>
            </a:ln>
          </p:spPr>
          <p:txBody>
            <a:bodyPr/>
            <a:lstStyle/>
            <a:p>
              <a:endParaRPr lang="zh-CN" altLang="en-US"/>
            </a:p>
          </p:txBody>
        </p:sp>
      </p:grpSp>
      <p:graphicFrame>
        <p:nvGraphicFramePr>
          <p:cNvPr id="211043" name="Object 99"/>
          <p:cNvGraphicFramePr>
            <a:graphicFrameLocks noChangeAspect="1"/>
          </p:cNvGraphicFramePr>
          <p:nvPr/>
        </p:nvGraphicFramePr>
        <p:xfrm>
          <a:off x="3149600" y="1755775"/>
          <a:ext cx="5051425" cy="544513"/>
        </p:xfrm>
        <a:graphic>
          <a:graphicData uri="http://schemas.openxmlformats.org/presentationml/2006/ole">
            <p:oleObj spid="_x0000_s37891" name="公式" r:id="rId18" imgW="2108200" imgH="228600" progId="Equation.3">
              <p:embed/>
            </p:oleObj>
          </a:graphicData>
        </a:graphic>
      </p:graphicFrame>
      <p:graphicFrame>
        <p:nvGraphicFramePr>
          <p:cNvPr id="211044" name="Object 100"/>
          <p:cNvGraphicFramePr>
            <a:graphicFrameLocks noChangeAspect="1"/>
          </p:cNvGraphicFramePr>
          <p:nvPr/>
        </p:nvGraphicFramePr>
        <p:xfrm>
          <a:off x="3182938" y="2476500"/>
          <a:ext cx="2435225" cy="544513"/>
        </p:xfrm>
        <a:graphic>
          <a:graphicData uri="http://schemas.openxmlformats.org/presentationml/2006/ole">
            <p:oleObj spid="_x0000_s37892" name="公式" r:id="rId19" imgW="1016000" imgH="228600" progId="Equation.3">
              <p:embed/>
            </p:oleObj>
          </a:graphicData>
        </a:graphic>
      </p:graphicFrame>
      <p:sp>
        <p:nvSpPr>
          <p:cNvPr id="211045" name="Text Box 101"/>
          <p:cNvSpPr txBox="1">
            <a:spLocks noChangeArrowheads="1"/>
          </p:cNvSpPr>
          <p:nvPr/>
        </p:nvSpPr>
        <p:spPr bwMode="auto">
          <a:xfrm>
            <a:off x="95250" y="3187700"/>
            <a:ext cx="2944813"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直流通路（静态）：</a:t>
            </a:r>
          </a:p>
        </p:txBody>
      </p:sp>
      <p:grpSp>
        <p:nvGrpSpPr>
          <p:cNvPr id="7" name="Group 143"/>
          <p:cNvGrpSpPr>
            <a:grpSpLocks/>
          </p:cNvGrpSpPr>
          <p:nvPr/>
        </p:nvGrpSpPr>
        <p:grpSpPr bwMode="auto">
          <a:xfrm>
            <a:off x="85725" y="3811588"/>
            <a:ext cx="2724150" cy="1733550"/>
            <a:chOff x="54" y="2401"/>
            <a:chExt cx="1716" cy="1092"/>
          </a:xfrm>
        </p:grpSpPr>
        <p:sp>
          <p:nvSpPr>
            <p:cNvPr id="37923" name="Line 103"/>
            <p:cNvSpPr>
              <a:spLocks noChangeShapeType="1"/>
            </p:cNvSpPr>
            <p:nvPr/>
          </p:nvSpPr>
          <p:spPr bwMode="auto">
            <a:xfrm>
              <a:off x="499" y="2706"/>
              <a:ext cx="0" cy="533"/>
            </a:xfrm>
            <a:prstGeom prst="line">
              <a:avLst/>
            </a:prstGeom>
            <a:noFill/>
            <a:ln w="12700">
              <a:solidFill>
                <a:schemeClr val="tx1"/>
              </a:solidFill>
              <a:round/>
              <a:headEnd/>
              <a:tailEnd/>
            </a:ln>
          </p:spPr>
          <p:txBody>
            <a:bodyPr/>
            <a:lstStyle/>
            <a:p>
              <a:endParaRPr lang="zh-CN" altLang="en-US"/>
            </a:p>
          </p:txBody>
        </p:sp>
        <p:sp>
          <p:nvSpPr>
            <p:cNvPr id="37924" name="Rectangle 105"/>
            <p:cNvSpPr>
              <a:spLocks noChangeArrowheads="1"/>
            </p:cNvSpPr>
            <p:nvPr/>
          </p:nvSpPr>
          <p:spPr bwMode="auto">
            <a:xfrm>
              <a:off x="1411" y="2945"/>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7895" name="Object 106"/>
            <p:cNvGraphicFramePr>
              <a:graphicFrameLocks noChangeAspect="1"/>
            </p:cNvGraphicFramePr>
            <p:nvPr/>
          </p:nvGraphicFramePr>
          <p:xfrm>
            <a:off x="1614" y="2756"/>
            <a:ext cx="102" cy="101"/>
          </p:xfrm>
          <a:graphic>
            <a:graphicData uri="http://schemas.openxmlformats.org/presentationml/2006/ole">
              <p:oleObj spid="_x0000_s37895" name="公式" r:id="rId20" imgW="139700" imgH="139700" progId="Equation.3">
                <p:embed/>
              </p:oleObj>
            </a:graphicData>
          </a:graphic>
        </p:graphicFrame>
        <p:graphicFrame>
          <p:nvGraphicFramePr>
            <p:cNvPr id="37896" name="Object 107"/>
            <p:cNvGraphicFramePr>
              <a:graphicFrameLocks noChangeAspect="1"/>
            </p:cNvGraphicFramePr>
            <p:nvPr/>
          </p:nvGraphicFramePr>
          <p:xfrm>
            <a:off x="1589" y="3324"/>
            <a:ext cx="173" cy="93"/>
          </p:xfrm>
          <a:graphic>
            <a:graphicData uri="http://schemas.openxmlformats.org/presentationml/2006/ole">
              <p:oleObj spid="_x0000_s37896" name="公式" r:id="rId21" imgW="139518" imgH="76101" progId="Equation.3">
                <p:embed/>
              </p:oleObj>
            </a:graphicData>
          </a:graphic>
        </p:graphicFrame>
        <p:graphicFrame>
          <p:nvGraphicFramePr>
            <p:cNvPr id="37897" name="Object 108"/>
            <p:cNvGraphicFramePr>
              <a:graphicFrameLocks noChangeAspect="1"/>
            </p:cNvGraphicFramePr>
            <p:nvPr/>
          </p:nvGraphicFramePr>
          <p:xfrm>
            <a:off x="1570" y="2959"/>
            <a:ext cx="200" cy="254"/>
          </p:xfrm>
          <a:graphic>
            <a:graphicData uri="http://schemas.openxmlformats.org/presentationml/2006/ole">
              <p:oleObj spid="_x0000_s37897" name="公式" r:id="rId22" imgW="177646" imgH="228402" progId="Equation.3">
                <p:embed/>
              </p:oleObj>
            </a:graphicData>
          </a:graphic>
        </p:graphicFrame>
        <p:grpSp>
          <p:nvGrpSpPr>
            <p:cNvPr id="37925" name="Group 109"/>
            <p:cNvGrpSpPr>
              <a:grpSpLocks/>
            </p:cNvGrpSpPr>
            <p:nvPr/>
          </p:nvGrpSpPr>
          <p:grpSpPr bwMode="auto">
            <a:xfrm rot="-5400000">
              <a:off x="636" y="2629"/>
              <a:ext cx="271" cy="153"/>
              <a:chOff x="5065" y="1931"/>
              <a:chExt cx="304" cy="204"/>
            </a:xfrm>
          </p:grpSpPr>
          <p:sp>
            <p:nvSpPr>
              <p:cNvPr id="37943" name="AutoShape 110"/>
              <p:cNvSpPr>
                <a:spLocks noChangeArrowheads="1"/>
              </p:cNvSpPr>
              <p:nvPr/>
            </p:nvSpPr>
            <p:spPr bwMode="auto">
              <a:xfrm rot="10800000">
                <a:off x="5090" y="1931"/>
                <a:ext cx="254" cy="204"/>
              </a:xfrm>
              <a:prstGeom prst="triangle">
                <a:avLst>
                  <a:gd name="adj" fmla="val 50000"/>
                </a:avLst>
              </a:prstGeom>
              <a:solidFill>
                <a:srgbClr val="800080"/>
              </a:solidFill>
              <a:ln w="38100" algn="ctr">
                <a:solidFill>
                  <a:srgbClr val="800080"/>
                </a:solidFill>
                <a:miter lim="800000"/>
                <a:headEnd/>
                <a:tailEnd/>
              </a:ln>
            </p:spPr>
            <p:txBody>
              <a:bodyPr wrap="none" anchor="ctr"/>
              <a:lstStyle/>
              <a:p>
                <a:endParaRPr lang="zh-CN" altLang="en-US"/>
              </a:p>
            </p:txBody>
          </p:sp>
          <p:sp>
            <p:nvSpPr>
              <p:cNvPr id="37944" name="Line 111"/>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7945" name="Line 112"/>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7926" name="Line 113"/>
            <p:cNvSpPr>
              <a:spLocks noChangeShapeType="1"/>
            </p:cNvSpPr>
            <p:nvPr/>
          </p:nvSpPr>
          <p:spPr bwMode="auto">
            <a:xfrm>
              <a:off x="499" y="2705"/>
              <a:ext cx="476" cy="0"/>
            </a:xfrm>
            <a:prstGeom prst="line">
              <a:avLst/>
            </a:prstGeom>
            <a:noFill/>
            <a:ln w="12700">
              <a:solidFill>
                <a:schemeClr val="tx1"/>
              </a:solidFill>
              <a:round/>
              <a:headEnd/>
              <a:tailEnd/>
            </a:ln>
          </p:spPr>
          <p:txBody>
            <a:bodyPr/>
            <a:lstStyle/>
            <a:p>
              <a:endParaRPr lang="zh-CN" altLang="en-US"/>
            </a:p>
          </p:txBody>
        </p:sp>
        <p:sp>
          <p:nvSpPr>
            <p:cNvPr id="37927" name="Line 114"/>
            <p:cNvSpPr>
              <a:spLocks noChangeShapeType="1"/>
            </p:cNvSpPr>
            <p:nvPr/>
          </p:nvSpPr>
          <p:spPr bwMode="auto">
            <a:xfrm>
              <a:off x="500" y="3467"/>
              <a:ext cx="1168" cy="0"/>
            </a:xfrm>
            <a:prstGeom prst="line">
              <a:avLst/>
            </a:prstGeom>
            <a:noFill/>
            <a:ln w="12700">
              <a:solidFill>
                <a:schemeClr val="tx1"/>
              </a:solidFill>
              <a:round/>
              <a:headEnd/>
              <a:tailEnd/>
            </a:ln>
          </p:spPr>
          <p:txBody>
            <a:bodyPr/>
            <a:lstStyle/>
            <a:p>
              <a:endParaRPr lang="zh-CN" altLang="en-US"/>
            </a:p>
          </p:txBody>
        </p:sp>
        <p:sp>
          <p:nvSpPr>
            <p:cNvPr id="37928" name="Line 115"/>
            <p:cNvSpPr>
              <a:spLocks noChangeShapeType="1"/>
            </p:cNvSpPr>
            <p:nvPr/>
          </p:nvSpPr>
          <p:spPr bwMode="auto">
            <a:xfrm>
              <a:off x="1083" y="2705"/>
              <a:ext cx="585" cy="0"/>
            </a:xfrm>
            <a:prstGeom prst="line">
              <a:avLst/>
            </a:prstGeom>
            <a:noFill/>
            <a:ln w="12700">
              <a:solidFill>
                <a:schemeClr val="tx1"/>
              </a:solidFill>
              <a:round/>
              <a:headEnd/>
              <a:tailEnd/>
            </a:ln>
          </p:spPr>
          <p:txBody>
            <a:bodyPr/>
            <a:lstStyle/>
            <a:p>
              <a:endParaRPr lang="zh-CN" altLang="en-US"/>
            </a:p>
          </p:txBody>
        </p:sp>
        <p:graphicFrame>
          <p:nvGraphicFramePr>
            <p:cNvPr id="37898" name="Object 116"/>
            <p:cNvGraphicFramePr>
              <a:graphicFrameLocks noChangeAspect="1"/>
            </p:cNvGraphicFramePr>
            <p:nvPr/>
          </p:nvGraphicFramePr>
          <p:xfrm>
            <a:off x="1208" y="2973"/>
            <a:ext cx="187" cy="190"/>
          </p:xfrm>
          <a:graphic>
            <a:graphicData uri="http://schemas.openxmlformats.org/presentationml/2006/ole">
              <p:oleObj spid="_x0000_s37898" name="公式" r:id="rId23" imgW="164885" imgH="164885" progId="Equation.3">
                <p:embed/>
              </p:oleObj>
            </a:graphicData>
          </a:graphic>
        </p:graphicFrame>
        <p:sp>
          <p:nvSpPr>
            <p:cNvPr id="37929" name="Line 124"/>
            <p:cNvSpPr>
              <a:spLocks noChangeShapeType="1"/>
            </p:cNvSpPr>
            <p:nvPr/>
          </p:nvSpPr>
          <p:spPr bwMode="auto">
            <a:xfrm>
              <a:off x="1462" y="2705"/>
              <a:ext cx="0" cy="229"/>
            </a:xfrm>
            <a:prstGeom prst="line">
              <a:avLst/>
            </a:prstGeom>
            <a:noFill/>
            <a:ln w="12700">
              <a:solidFill>
                <a:schemeClr val="tx1"/>
              </a:solidFill>
              <a:round/>
              <a:headEnd/>
              <a:tailEnd/>
            </a:ln>
          </p:spPr>
          <p:txBody>
            <a:bodyPr/>
            <a:lstStyle/>
            <a:p>
              <a:endParaRPr lang="zh-CN" altLang="en-US"/>
            </a:p>
          </p:txBody>
        </p:sp>
        <p:sp>
          <p:nvSpPr>
            <p:cNvPr id="37930" name="Line 125"/>
            <p:cNvSpPr>
              <a:spLocks noChangeShapeType="1"/>
            </p:cNvSpPr>
            <p:nvPr/>
          </p:nvSpPr>
          <p:spPr bwMode="auto">
            <a:xfrm>
              <a:off x="1462" y="3213"/>
              <a:ext cx="0" cy="254"/>
            </a:xfrm>
            <a:prstGeom prst="line">
              <a:avLst/>
            </a:prstGeom>
            <a:noFill/>
            <a:ln w="12700">
              <a:solidFill>
                <a:schemeClr val="tx1"/>
              </a:solidFill>
              <a:round/>
              <a:headEnd/>
              <a:tailEnd/>
            </a:ln>
          </p:spPr>
          <p:txBody>
            <a:bodyPr/>
            <a:lstStyle/>
            <a:p>
              <a:endParaRPr lang="zh-CN" altLang="en-US"/>
            </a:p>
          </p:txBody>
        </p:sp>
        <p:sp>
          <p:nvSpPr>
            <p:cNvPr id="37931" name="AutoShape 126"/>
            <p:cNvSpPr>
              <a:spLocks noChangeArrowheads="1"/>
            </p:cNvSpPr>
            <p:nvPr/>
          </p:nvSpPr>
          <p:spPr bwMode="auto">
            <a:xfrm>
              <a:off x="1438" y="3429"/>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7932" name="AutoShape 127"/>
            <p:cNvSpPr>
              <a:spLocks noChangeArrowheads="1"/>
            </p:cNvSpPr>
            <p:nvPr/>
          </p:nvSpPr>
          <p:spPr bwMode="auto">
            <a:xfrm>
              <a:off x="1438" y="2688"/>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7933" name="AutoShape 128"/>
            <p:cNvSpPr>
              <a:spLocks noChangeArrowheads="1"/>
            </p:cNvSpPr>
            <p:nvPr/>
          </p:nvSpPr>
          <p:spPr bwMode="auto">
            <a:xfrm>
              <a:off x="1631" y="267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7934" name="AutoShape 129"/>
            <p:cNvSpPr>
              <a:spLocks noChangeArrowheads="1"/>
            </p:cNvSpPr>
            <p:nvPr/>
          </p:nvSpPr>
          <p:spPr bwMode="auto">
            <a:xfrm>
              <a:off x="1640" y="3437"/>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7899" name="Object 130"/>
            <p:cNvGraphicFramePr>
              <a:graphicFrameLocks noChangeAspect="1"/>
            </p:cNvGraphicFramePr>
            <p:nvPr/>
          </p:nvGraphicFramePr>
          <p:xfrm>
            <a:off x="1169" y="2401"/>
            <a:ext cx="216" cy="248"/>
          </p:xfrm>
          <a:graphic>
            <a:graphicData uri="http://schemas.openxmlformats.org/presentationml/2006/ole">
              <p:oleObj spid="_x0000_s37899" name="公式" r:id="rId24" imgW="190335" imgH="215713" progId="Equation.3">
                <p:embed/>
              </p:oleObj>
            </a:graphicData>
          </a:graphic>
        </p:graphicFrame>
        <p:graphicFrame>
          <p:nvGraphicFramePr>
            <p:cNvPr id="37900" name="Object 133"/>
            <p:cNvGraphicFramePr>
              <a:graphicFrameLocks noChangeAspect="1"/>
            </p:cNvGraphicFramePr>
            <p:nvPr/>
          </p:nvGraphicFramePr>
          <p:xfrm>
            <a:off x="924" y="2809"/>
            <a:ext cx="228" cy="240"/>
          </p:xfrm>
          <a:graphic>
            <a:graphicData uri="http://schemas.openxmlformats.org/presentationml/2006/ole">
              <p:oleObj spid="_x0000_s37900" name="公式" r:id="rId25" imgW="203024" imgH="215713" progId="Equation.3">
                <p:embed/>
              </p:oleObj>
            </a:graphicData>
          </a:graphic>
        </p:graphicFrame>
        <p:sp>
          <p:nvSpPr>
            <p:cNvPr id="37935" name="Line 134"/>
            <p:cNvSpPr>
              <a:spLocks noChangeShapeType="1"/>
            </p:cNvSpPr>
            <p:nvPr/>
          </p:nvSpPr>
          <p:spPr bwMode="auto">
            <a:xfrm>
              <a:off x="1166" y="2655"/>
              <a:ext cx="229" cy="0"/>
            </a:xfrm>
            <a:prstGeom prst="line">
              <a:avLst/>
            </a:prstGeom>
            <a:noFill/>
            <a:ln w="12700">
              <a:solidFill>
                <a:schemeClr val="tx1"/>
              </a:solidFill>
              <a:round/>
              <a:headEnd/>
              <a:tailEnd type="triangle" w="med" len="med"/>
            </a:ln>
          </p:spPr>
          <p:txBody>
            <a:bodyPr/>
            <a:lstStyle/>
            <a:p>
              <a:endParaRPr lang="zh-CN" altLang="en-US"/>
            </a:p>
          </p:txBody>
        </p:sp>
        <p:grpSp>
          <p:nvGrpSpPr>
            <p:cNvPr id="37936" name="Group 135"/>
            <p:cNvGrpSpPr>
              <a:grpSpLocks/>
            </p:cNvGrpSpPr>
            <p:nvPr/>
          </p:nvGrpSpPr>
          <p:grpSpPr bwMode="auto">
            <a:xfrm>
              <a:off x="337" y="3248"/>
              <a:ext cx="304" cy="102"/>
              <a:chOff x="112" y="3074"/>
              <a:chExt cx="304" cy="102"/>
            </a:xfrm>
          </p:grpSpPr>
          <p:sp>
            <p:nvSpPr>
              <p:cNvPr id="37941" name="Line 136"/>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7942" name="Line 137"/>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aphicFrame>
          <p:nvGraphicFramePr>
            <p:cNvPr id="37901" name="Object 138"/>
            <p:cNvGraphicFramePr>
              <a:graphicFrameLocks noChangeAspect="1"/>
            </p:cNvGraphicFramePr>
            <p:nvPr/>
          </p:nvGraphicFramePr>
          <p:xfrm>
            <a:off x="54" y="3163"/>
            <a:ext cx="300" cy="240"/>
          </p:xfrm>
          <a:graphic>
            <a:graphicData uri="http://schemas.openxmlformats.org/presentationml/2006/ole">
              <p:oleObj spid="_x0000_s37901" name="公式" r:id="rId26" imgW="266353" imgH="215619" progId="Equation.3">
                <p:embed/>
              </p:oleObj>
            </a:graphicData>
          </a:graphic>
        </p:graphicFrame>
        <p:sp>
          <p:nvSpPr>
            <p:cNvPr id="37937" name="Line 139"/>
            <p:cNvSpPr>
              <a:spLocks noChangeShapeType="1"/>
            </p:cNvSpPr>
            <p:nvPr/>
          </p:nvSpPr>
          <p:spPr bwMode="auto">
            <a:xfrm flipV="1">
              <a:off x="499" y="3368"/>
              <a:ext cx="0" cy="101"/>
            </a:xfrm>
            <a:prstGeom prst="line">
              <a:avLst/>
            </a:prstGeom>
            <a:noFill/>
            <a:ln w="12700">
              <a:solidFill>
                <a:schemeClr val="tx1"/>
              </a:solidFill>
              <a:round/>
              <a:headEnd/>
              <a:tailEnd/>
            </a:ln>
          </p:spPr>
          <p:txBody>
            <a:bodyPr/>
            <a:lstStyle/>
            <a:p>
              <a:endParaRPr lang="zh-CN" altLang="en-US"/>
            </a:p>
          </p:txBody>
        </p:sp>
        <p:grpSp>
          <p:nvGrpSpPr>
            <p:cNvPr id="37938" name="Group 140"/>
            <p:cNvGrpSpPr>
              <a:grpSpLocks/>
            </p:cNvGrpSpPr>
            <p:nvPr/>
          </p:nvGrpSpPr>
          <p:grpSpPr bwMode="auto">
            <a:xfrm rot="-5400000">
              <a:off x="881" y="2642"/>
              <a:ext cx="304" cy="102"/>
              <a:chOff x="112" y="3074"/>
              <a:chExt cx="304" cy="102"/>
            </a:xfrm>
          </p:grpSpPr>
          <p:sp>
            <p:nvSpPr>
              <p:cNvPr id="37939" name="Line 141"/>
              <p:cNvSpPr>
                <a:spLocks noChangeShapeType="1"/>
              </p:cNvSpPr>
              <p:nvPr/>
            </p:nvSpPr>
            <p:spPr bwMode="auto">
              <a:xfrm>
                <a:off x="187" y="3176"/>
                <a:ext cx="155" cy="0"/>
              </a:xfrm>
              <a:prstGeom prst="line">
                <a:avLst/>
              </a:prstGeom>
              <a:noFill/>
              <a:ln w="38100">
                <a:solidFill>
                  <a:srgbClr val="800080"/>
                </a:solidFill>
                <a:round/>
                <a:headEnd/>
                <a:tailEnd/>
              </a:ln>
            </p:spPr>
            <p:txBody>
              <a:bodyPr/>
              <a:lstStyle/>
              <a:p>
                <a:endParaRPr lang="zh-CN" altLang="en-US"/>
              </a:p>
            </p:txBody>
          </p:sp>
          <p:sp>
            <p:nvSpPr>
              <p:cNvPr id="37940" name="Line 142"/>
              <p:cNvSpPr>
                <a:spLocks noChangeShapeType="1"/>
              </p:cNvSpPr>
              <p:nvPr/>
            </p:nvSpPr>
            <p:spPr bwMode="auto">
              <a:xfrm>
                <a:off x="112" y="3074"/>
                <a:ext cx="304" cy="0"/>
              </a:xfrm>
              <a:prstGeom prst="line">
                <a:avLst/>
              </a:prstGeom>
              <a:noFill/>
              <a:ln w="38100">
                <a:solidFill>
                  <a:srgbClr val="800080"/>
                </a:solidFill>
                <a:round/>
                <a:headEnd/>
                <a:tailEnd/>
              </a:ln>
            </p:spPr>
            <p:txBody>
              <a:bodyPr/>
              <a:lstStyle/>
              <a:p>
                <a:endParaRPr lang="zh-CN" altLang="en-US"/>
              </a:p>
            </p:txBody>
          </p:sp>
        </p:grpSp>
      </p:grpSp>
      <p:graphicFrame>
        <p:nvGraphicFramePr>
          <p:cNvPr id="211089" name="Object 145"/>
          <p:cNvGraphicFramePr>
            <a:graphicFrameLocks noChangeAspect="1"/>
          </p:cNvGraphicFramePr>
          <p:nvPr/>
        </p:nvGraphicFramePr>
        <p:xfrm>
          <a:off x="3024188" y="3270250"/>
          <a:ext cx="5934075" cy="998538"/>
        </p:xfrm>
        <a:graphic>
          <a:graphicData uri="http://schemas.openxmlformats.org/presentationml/2006/ole">
            <p:oleObj spid="_x0000_s37893" name="公式" r:id="rId27" imgW="2476500" imgH="419100" progId="Equation.3">
              <p:embed/>
            </p:oleObj>
          </a:graphicData>
        </a:graphic>
      </p:graphicFrame>
      <p:graphicFrame>
        <p:nvGraphicFramePr>
          <p:cNvPr id="211090" name="Object 146"/>
          <p:cNvGraphicFramePr>
            <a:graphicFrameLocks noChangeAspect="1"/>
          </p:cNvGraphicFramePr>
          <p:nvPr/>
        </p:nvGraphicFramePr>
        <p:xfrm>
          <a:off x="3182938" y="5254625"/>
          <a:ext cx="5173662" cy="544513"/>
        </p:xfrm>
        <a:graphic>
          <a:graphicData uri="http://schemas.openxmlformats.org/presentationml/2006/ole">
            <p:oleObj spid="_x0000_s37894" name="公式" r:id="rId28" imgW="2159000" imgH="228600" progId="Equation.3">
              <p:embed/>
            </p:oleObj>
          </a:graphicData>
        </a:graphic>
      </p:graphicFrame>
      <p:sp>
        <p:nvSpPr>
          <p:cNvPr id="211091" name="Text Box 147"/>
          <p:cNvSpPr txBox="1">
            <a:spLocks noChangeArrowheads="1"/>
          </p:cNvSpPr>
          <p:nvPr/>
        </p:nvSpPr>
        <p:spPr bwMode="auto">
          <a:xfrm>
            <a:off x="3143250" y="4500563"/>
            <a:ext cx="2944813"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输出电压直流分量：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045"/>
                                        </p:tgtEl>
                                        <p:attrNameLst>
                                          <p:attrName>style.visibility</p:attrName>
                                        </p:attrNameLst>
                                      </p:cBhvr>
                                      <p:to>
                                        <p:strVal val="visible"/>
                                      </p:to>
                                    </p:set>
                                    <p:animEffect transition="in" filter="blinds(horizontal)">
                                      <p:cBhvr>
                                        <p:cTn id="7" dur="500"/>
                                        <p:tgtEl>
                                          <p:spTgt spid="211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1089"/>
                                        </p:tgtEl>
                                        <p:attrNameLst>
                                          <p:attrName>style.visibility</p:attrName>
                                        </p:attrNameLst>
                                      </p:cBhvr>
                                      <p:to>
                                        <p:strVal val="visible"/>
                                      </p:to>
                                    </p:set>
                                    <p:animEffect transition="in" filter="blinds(horizontal)">
                                      <p:cBhvr>
                                        <p:cTn id="17" dur="500"/>
                                        <p:tgtEl>
                                          <p:spTgt spid="2110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1091"/>
                                        </p:tgtEl>
                                        <p:attrNameLst>
                                          <p:attrName>style.visibility</p:attrName>
                                        </p:attrNameLst>
                                      </p:cBhvr>
                                      <p:to>
                                        <p:strVal val="visible"/>
                                      </p:to>
                                    </p:set>
                                    <p:animEffect transition="in" filter="blinds(horizontal)">
                                      <p:cBhvr>
                                        <p:cTn id="22" dur="500"/>
                                        <p:tgtEl>
                                          <p:spTgt spid="2110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1090"/>
                                        </p:tgtEl>
                                        <p:attrNameLst>
                                          <p:attrName>style.visibility</p:attrName>
                                        </p:attrNameLst>
                                      </p:cBhvr>
                                      <p:to>
                                        <p:strVal val="visible"/>
                                      </p:to>
                                    </p:set>
                                    <p:animEffect transition="in" filter="blinds(horizontal)">
                                      <p:cBhvr>
                                        <p:cTn id="27" dur="500"/>
                                        <p:tgtEl>
                                          <p:spTgt spid="211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045" grpId="0" animBg="1"/>
      <p:bldP spid="21109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44" name="日期占位符 1"/>
          <p:cNvSpPr>
            <a:spLocks noGrp="1"/>
          </p:cNvSpPr>
          <p:nvPr>
            <p:ph type="dt" sz="quarter" idx="10"/>
          </p:nvPr>
        </p:nvSpPr>
        <p:spPr>
          <a:noFill/>
        </p:spPr>
        <p:txBody>
          <a:bodyPr/>
          <a:lstStyle/>
          <a:p>
            <a:fld id="{58A61093-0A22-43FE-9EA9-38D0B6746FCC}" type="datetime1">
              <a:rPr lang="zh-CN" altLang="en-US" smtClean="0">
                <a:latin typeface="Arial" pitchFamily="34" charset="0"/>
              </a:rPr>
              <a:pPr/>
              <a:t>2019-9-18</a:t>
            </a:fld>
            <a:endParaRPr lang="en-US" altLang="zh-CN" smtClean="0">
              <a:latin typeface="Arial" pitchFamily="34" charset="0"/>
            </a:endParaRPr>
          </a:p>
        </p:txBody>
      </p:sp>
      <p:sp>
        <p:nvSpPr>
          <p:cNvPr id="3894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38946" name="灯片编号占位符 3"/>
          <p:cNvSpPr>
            <a:spLocks noGrp="1"/>
          </p:cNvSpPr>
          <p:nvPr>
            <p:ph type="sldNum" sz="quarter" idx="12"/>
          </p:nvPr>
        </p:nvSpPr>
        <p:spPr>
          <a:noFill/>
        </p:spPr>
        <p:txBody>
          <a:bodyPr/>
          <a:lstStyle/>
          <a:p>
            <a:fld id="{B4DF9E56-40CC-42CA-8B7B-66FFB69EB88A}" type="slidenum">
              <a:rPr lang="en-US" altLang="zh-CN" smtClean="0">
                <a:latin typeface="Arial" pitchFamily="34" charset="0"/>
              </a:rPr>
              <a:pPr/>
              <a:t>77</a:t>
            </a:fld>
            <a:endParaRPr lang="en-US" altLang="zh-CN" smtClean="0">
              <a:latin typeface="Arial" pitchFamily="34" charset="0"/>
            </a:endParaRPr>
          </a:p>
        </p:txBody>
      </p:sp>
      <p:graphicFrame>
        <p:nvGraphicFramePr>
          <p:cNvPr id="38914" name="Object 4"/>
          <p:cNvGraphicFramePr>
            <a:graphicFrameLocks noChangeAspect="1"/>
          </p:cNvGraphicFramePr>
          <p:nvPr/>
        </p:nvGraphicFramePr>
        <p:xfrm>
          <a:off x="39688" y="82550"/>
          <a:ext cx="7243762" cy="544513"/>
        </p:xfrm>
        <a:graphic>
          <a:graphicData uri="http://schemas.openxmlformats.org/presentationml/2006/ole">
            <p:oleObj spid="_x0000_s38914" name="公式" r:id="rId3" imgW="3022600" imgH="228600" progId="Equation.3">
              <p:embed/>
            </p:oleObj>
          </a:graphicData>
        </a:graphic>
      </p:graphicFrame>
      <p:grpSp>
        <p:nvGrpSpPr>
          <p:cNvPr id="38947" name="Group 5"/>
          <p:cNvGrpSpPr>
            <a:grpSpLocks/>
          </p:cNvGrpSpPr>
          <p:nvPr/>
        </p:nvGrpSpPr>
        <p:grpSpPr bwMode="auto">
          <a:xfrm>
            <a:off x="15875" y="627063"/>
            <a:ext cx="2711450" cy="1793875"/>
            <a:chOff x="-36" y="776"/>
            <a:chExt cx="1708" cy="1130"/>
          </a:xfrm>
        </p:grpSpPr>
        <p:sp>
          <p:nvSpPr>
            <p:cNvPr id="38969" name="Line 6"/>
            <p:cNvSpPr>
              <a:spLocks noChangeShapeType="1"/>
            </p:cNvSpPr>
            <p:nvPr/>
          </p:nvSpPr>
          <p:spPr bwMode="auto">
            <a:xfrm>
              <a:off x="409" y="1119"/>
              <a:ext cx="0" cy="533"/>
            </a:xfrm>
            <a:prstGeom prst="line">
              <a:avLst/>
            </a:prstGeom>
            <a:noFill/>
            <a:ln w="12700">
              <a:solidFill>
                <a:schemeClr val="tx1"/>
              </a:solidFill>
              <a:round/>
              <a:headEnd/>
              <a:tailEnd/>
            </a:ln>
          </p:spPr>
          <p:txBody>
            <a:bodyPr/>
            <a:lstStyle/>
            <a:p>
              <a:endParaRPr lang="zh-CN" altLang="en-US"/>
            </a:p>
          </p:txBody>
        </p:sp>
        <p:graphicFrame>
          <p:nvGraphicFramePr>
            <p:cNvPr id="38931" name="Object 7"/>
            <p:cNvGraphicFramePr>
              <a:graphicFrameLocks noChangeAspect="1"/>
            </p:cNvGraphicFramePr>
            <p:nvPr/>
          </p:nvGraphicFramePr>
          <p:xfrm>
            <a:off x="820" y="776"/>
            <a:ext cx="173" cy="190"/>
          </p:xfrm>
          <a:graphic>
            <a:graphicData uri="http://schemas.openxmlformats.org/presentationml/2006/ole">
              <p:oleObj spid="_x0000_s38931" name="公式" r:id="rId4" imgW="152268" imgH="164957" progId="Equation.3">
                <p:embed/>
              </p:oleObj>
            </a:graphicData>
          </a:graphic>
        </p:graphicFrame>
        <p:sp>
          <p:nvSpPr>
            <p:cNvPr id="38970" name="Rectangle 8"/>
            <p:cNvSpPr>
              <a:spLocks noChangeArrowheads="1"/>
            </p:cNvSpPr>
            <p:nvPr/>
          </p:nvSpPr>
          <p:spPr bwMode="auto">
            <a:xfrm>
              <a:off x="1321" y="1358"/>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8932" name="Object 9"/>
            <p:cNvGraphicFramePr>
              <a:graphicFrameLocks noChangeAspect="1"/>
            </p:cNvGraphicFramePr>
            <p:nvPr/>
          </p:nvGraphicFramePr>
          <p:xfrm>
            <a:off x="1524" y="1169"/>
            <a:ext cx="102" cy="101"/>
          </p:xfrm>
          <a:graphic>
            <a:graphicData uri="http://schemas.openxmlformats.org/presentationml/2006/ole">
              <p:oleObj spid="_x0000_s38932" name="公式" r:id="rId5" imgW="139700" imgH="139700" progId="Equation.3">
                <p:embed/>
              </p:oleObj>
            </a:graphicData>
          </a:graphic>
        </p:graphicFrame>
        <p:graphicFrame>
          <p:nvGraphicFramePr>
            <p:cNvPr id="38933" name="Object 10"/>
            <p:cNvGraphicFramePr>
              <a:graphicFrameLocks noChangeAspect="1"/>
            </p:cNvGraphicFramePr>
            <p:nvPr/>
          </p:nvGraphicFramePr>
          <p:xfrm>
            <a:off x="1499" y="1737"/>
            <a:ext cx="173" cy="93"/>
          </p:xfrm>
          <a:graphic>
            <a:graphicData uri="http://schemas.openxmlformats.org/presentationml/2006/ole">
              <p:oleObj spid="_x0000_s38933" name="公式" r:id="rId6" imgW="139518" imgH="76101" progId="Equation.3">
                <p:embed/>
              </p:oleObj>
            </a:graphicData>
          </a:graphic>
        </p:graphicFrame>
        <p:graphicFrame>
          <p:nvGraphicFramePr>
            <p:cNvPr id="38934" name="Object 11"/>
            <p:cNvGraphicFramePr>
              <a:graphicFrameLocks noChangeAspect="1"/>
            </p:cNvGraphicFramePr>
            <p:nvPr/>
          </p:nvGraphicFramePr>
          <p:xfrm>
            <a:off x="1487" y="1372"/>
            <a:ext cx="185" cy="254"/>
          </p:xfrm>
          <a:graphic>
            <a:graphicData uri="http://schemas.openxmlformats.org/presentationml/2006/ole">
              <p:oleObj spid="_x0000_s38934" name="公式" r:id="rId7" imgW="165028" imgH="228501" progId="Equation.3">
                <p:embed/>
              </p:oleObj>
            </a:graphicData>
          </a:graphic>
        </p:graphicFrame>
        <p:grpSp>
          <p:nvGrpSpPr>
            <p:cNvPr id="38971" name="Group 12"/>
            <p:cNvGrpSpPr>
              <a:grpSpLocks/>
            </p:cNvGrpSpPr>
            <p:nvPr/>
          </p:nvGrpSpPr>
          <p:grpSpPr bwMode="auto">
            <a:xfrm rot="-5400000">
              <a:off x="779" y="1042"/>
              <a:ext cx="271" cy="153"/>
              <a:chOff x="5065" y="1931"/>
              <a:chExt cx="304" cy="204"/>
            </a:xfrm>
          </p:grpSpPr>
          <p:sp>
            <p:nvSpPr>
              <p:cNvPr id="38990" name="AutoShape 13"/>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38991" name="Line 14"/>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38992" name="Line 15"/>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8972" name="Line 16"/>
            <p:cNvSpPr>
              <a:spLocks noChangeShapeType="1"/>
            </p:cNvSpPr>
            <p:nvPr/>
          </p:nvSpPr>
          <p:spPr bwMode="auto">
            <a:xfrm>
              <a:off x="409" y="1118"/>
              <a:ext cx="429" cy="0"/>
            </a:xfrm>
            <a:prstGeom prst="line">
              <a:avLst/>
            </a:prstGeom>
            <a:noFill/>
            <a:ln w="12700">
              <a:solidFill>
                <a:schemeClr val="tx1"/>
              </a:solidFill>
              <a:round/>
              <a:headEnd/>
              <a:tailEnd/>
            </a:ln>
          </p:spPr>
          <p:txBody>
            <a:bodyPr/>
            <a:lstStyle/>
            <a:p>
              <a:endParaRPr lang="zh-CN" altLang="en-US"/>
            </a:p>
          </p:txBody>
        </p:sp>
        <p:sp>
          <p:nvSpPr>
            <p:cNvPr id="38973" name="Line 17"/>
            <p:cNvSpPr>
              <a:spLocks noChangeShapeType="1"/>
            </p:cNvSpPr>
            <p:nvPr/>
          </p:nvSpPr>
          <p:spPr bwMode="auto">
            <a:xfrm>
              <a:off x="410" y="1880"/>
              <a:ext cx="1168" cy="0"/>
            </a:xfrm>
            <a:prstGeom prst="line">
              <a:avLst/>
            </a:prstGeom>
            <a:noFill/>
            <a:ln w="12700">
              <a:solidFill>
                <a:schemeClr val="tx1"/>
              </a:solidFill>
              <a:round/>
              <a:headEnd/>
              <a:tailEnd/>
            </a:ln>
          </p:spPr>
          <p:txBody>
            <a:bodyPr/>
            <a:lstStyle/>
            <a:p>
              <a:endParaRPr lang="zh-CN" altLang="en-US"/>
            </a:p>
          </p:txBody>
        </p:sp>
        <p:sp>
          <p:nvSpPr>
            <p:cNvPr id="38974" name="Line 18"/>
            <p:cNvSpPr>
              <a:spLocks noChangeShapeType="1"/>
            </p:cNvSpPr>
            <p:nvPr/>
          </p:nvSpPr>
          <p:spPr bwMode="auto">
            <a:xfrm>
              <a:off x="993" y="1118"/>
              <a:ext cx="585" cy="0"/>
            </a:xfrm>
            <a:prstGeom prst="line">
              <a:avLst/>
            </a:prstGeom>
            <a:noFill/>
            <a:ln w="12700">
              <a:solidFill>
                <a:schemeClr val="tx1"/>
              </a:solidFill>
              <a:round/>
              <a:headEnd/>
              <a:tailEnd/>
            </a:ln>
          </p:spPr>
          <p:txBody>
            <a:bodyPr/>
            <a:lstStyle/>
            <a:p>
              <a:endParaRPr lang="zh-CN" altLang="en-US"/>
            </a:p>
          </p:txBody>
        </p:sp>
        <p:graphicFrame>
          <p:nvGraphicFramePr>
            <p:cNvPr id="38935" name="Object 19"/>
            <p:cNvGraphicFramePr>
              <a:graphicFrameLocks noChangeAspect="1"/>
            </p:cNvGraphicFramePr>
            <p:nvPr/>
          </p:nvGraphicFramePr>
          <p:xfrm>
            <a:off x="1118" y="1386"/>
            <a:ext cx="187" cy="190"/>
          </p:xfrm>
          <a:graphic>
            <a:graphicData uri="http://schemas.openxmlformats.org/presentationml/2006/ole">
              <p:oleObj spid="_x0000_s38935" name="公式" r:id="rId8" imgW="164885" imgH="164885" progId="Equation.3">
                <p:embed/>
              </p:oleObj>
            </a:graphicData>
          </a:graphic>
        </p:graphicFrame>
        <p:grpSp>
          <p:nvGrpSpPr>
            <p:cNvPr id="38975" name="Group 20"/>
            <p:cNvGrpSpPr>
              <a:grpSpLocks/>
            </p:cNvGrpSpPr>
            <p:nvPr/>
          </p:nvGrpSpPr>
          <p:grpSpPr bwMode="auto">
            <a:xfrm>
              <a:off x="67" y="1169"/>
              <a:ext cx="475" cy="373"/>
              <a:chOff x="525" y="1177"/>
              <a:chExt cx="475" cy="373"/>
            </a:xfrm>
          </p:grpSpPr>
          <p:graphicFrame>
            <p:nvGraphicFramePr>
              <p:cNvPr id="38941" name="Object 21"/>
              <p:cNvGraphicFramePr>
                <a:graphicFrameLocks noChangeAspect="1"/>
              </p:cNvGraphicFramePr>
              <p:nvPr/>
            </p:nvGraphicFramePr>
            <p:xfrm>
              <a:off x="653" y="1177"/>
              <a:ext cx="93" cy="94"/>
            </p:xfrm>
            <a:graphic>
              <a:graphicData uri="http://schemas.openxmlformats.org/presentationml/2006/ole">
                <p:oleObj spid="_x0000_s38941" name="公式" r:id="rId9" imgW="139700" imgH="139700" progId="Equation.3">
                  <p:embed/>
                </p:oleObj>
              </a:graphicData>
            </a:graphic>
          </p:graphicFrame>
          <p:graphicFrame>
            <p:nvGraphicFramePr>
              <p:cNvPr id="38942" name="Object 22"/>
              <p:cNvGraphicFramePr>
                <a:graphicFrameLocks noChangeAspect="1"/>
              </p:cNvGraphicFramePr>
              <p:nvPr/>
            </p:nvGraphicFramePr>
            <p:xfrm>
              <a:off x="619" y="1461"/>
              <a:ext cx="158" cy="89"/>
            </p:xfrm>
            <a:graphic>
              <a:graphicData uri="http://schemas.openxmlformats.org/presentationml/2006/ole">
                <p:oleObj spid="_x0000_s38942" name="公式" r:id="rId10" imgW="139518" imgH="76101" progId="Equation.3">
                  <p:embed/>
                </p:oleObj>
              </a:graphicData>
            </a:graphic>
          </p:graphicFrame>
          <p:graphicFrame>
            <p:nvGraphicFramePr>
              <p:cNvPr id="38943" name="Object 23"/>
              <p:cNvGraphicFramePr>
                <a:graphicFrameLocks noChangeAspect="1"/>
              </p:cNvGraphicFramePr>
              <p:nvPr/>
            </p:nvGraphicFramePr>
            <p:xfrm>
              <a:off x="525" y="1227"/>
              <a:ext cx="186" cy="254"/>
            </p:xfrm>
            <a:graphic>
              <a:graphicData uri="http://schemas.openxmlformats.org/presentationml/2006/ole">
                <p:oleObj spid="_x0000_s38943" name="公式" r:id="rId11" imgW="165028" imgH="228501" progId="Equation.3">
                  <p:embed/>
                </p:oleObj>
              </a:graphicData>
            </a:graphic>
          </p:graphicFrame>
          <p:grpSp>
            <p:nvGrpSpPr>
              <p:cNvPr id="38987" name="Group 24"/>
              <p:cNvGrpSpPr>
                <a:grpSpLocks/>
              </p:cNvGrpSpPr>
              <p:nvPr/>
            </p:nvGrpSpPr>
            <p:grpSpPr bwMode="auto">
              <a:xfrm>
                <a:off x="731" y="1220"/>
                <a:ext cx="269" cy="268"/>
                <a:chOff x="144" y="3216"/>
                <a:chExt cx="240" cy="240"/>
              </a:xfrm>
            </p:grpSpPr>
            <p:sp>
              <p:nvSpPr>
                <p:cNvPr id="38988" name="Oval 25"/>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38989" name="Line 26"/>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sp>
          <p:nvSpPr>
            <p:cNvPr id="38976" name="Line 27"/>
            <p:cNvSpPr>
              <a:spLocks noChangeShapeType="1"/>
            </p:cNvSpPr>
            <p:nvPr/>
          </p:nvSpPr>
          <p:spPr bwMode="auto">
            <a:xfrm>
              <a:off x="1372" y="1118"/>
              <a:ext cx="0" cy="229"/>
            </a:xfrm>
            <a:prstGeom prst="line">
              <a:avLst/>
            </a:prstGeom>
            <a:noFill/>
            <a:ln w="12700">
              <a:solidFill>
                <a:schemeClr val="tx1"/>
              </a:solidFill>
              <a:round/>
              <a:headEnd/>
              <a:tailEnd/>
            </a:ln>
          </p:spPr>
          <p:txBody>
            <a:bodyPr/>
            <a:lstStyle/>
            <a:p>
              <a:endParaRPr lang="zh-CN" altLang="en-US"/>
            </a:p>
          </p:txBody>
        </p:sp>
        <p:sp>
          <p:nvSpPr>
            <p:cNvPr id="38977" name="Line 28"/>
            <p:cNvSpPr>
              <a:spLocks noChangeShapeType="1"/>
            </p:cNvSpPr>
            <p:nvPr/>
          </p:nvSpPr>
          <p:spPr bwMode="auto">
            <a:xfrm>
              <a:off x="1372" y="1626"/>
              <a:ext cx="0" cy="254"/>
            </a:xfrm>
            <a:prstGeom prst="line">
              <a:avLst/>
            </a:prstGeom>
            <a:noFill/>
            <a:ln w="12700">
              <a:solidFill>
                <a:schemeClr val="tx1"/>
              </a:solidFill>
              <a:round/>
              <a:headEnd/>
              <a:tailEnd/>
            </a:ln>
          </p:spPr>
          <p:txBody>
            <a:bodyPr/>
            <a:lstStyle/>
            <a:p>
              <a:endParaRPr lang="zh-CN" altLang="en-US"/>
            </a:p>
          </p:txBody>
        </p:sp>
        <p:sp>
          <p:nvSpPr>
            <p:cNvPr id="38978" name="AutoShape 29"/>
            <p:cNvSpPr>
              <a:spLocks noChangeArrowheads="1"/>
            </p:cNvSpPr>
            <p:nvPr/>
          </p:nvSpPr>
          <p:spPr bwMode="auto">
            <a:xfrm>
              <a:off x="1348" y="184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8979" name="AutoShape 30"/>
            <p:cNvSpPr>
              <a:spLocks noChangeArrowheads="1"/>
            </p:cNvSpPr>
            <p:nvPr/>
          </p:nvSpPr>
          <p:spPr bwMode="auto">
            <a:xfrm>
              <a:off x="1348" y="1101"/>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8980" name="AutoShape 31"/>
            <p:cNvSpPr>
              <a:spLocks noChangeArrowheads="1"/>
            </p:cNvSpPr>
            <p:nvPr/>
          </p:nvSpPr>
          <p:spPr bwMode="auto">
            <a:xfrm>
              <a:off x="1541" y="108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8981" name="AutoShape 32"/>
            <p:cNvSpPr>
              <a:spLocks noChangeArrowheads="1"/>
            </p:cNvSpPr>
            <p:nvPr/>
          </p:nvSpPr>
          <p:spPr bwMode="auto">
            <a:xfrm>
              <a:off x="1550" y="1850"/>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8936" name="Object 33"/>
            <p:cNvGraphicFramePr>
              <a:graphicFrameLocks noChangeAspect="1"/>
            </p:cNvGraphicFramePr>
            <p:nvPr/>
          </p:nvGraphicFramePr>
          <p:xfrm>
            <a:off x="1093" y="814"/>
            <a:ext cx="187" cy="248"/>
          </p:xfrm>
          <a:graphic>
            <a:graphicData uri="http://schemas.openxmlformats.org/presentationml/2006/ole">
              <p:oleObj spid="_x0000_s38936" name="公式" r:id="rId12" imgW="164885" imgH="215619" progId="Equation.3">
                <p:embed/>
              </p:oleObj>
            </a:graphicData>
          </a:graphic>
        </p:graphicFrame>
        <p:graphicFrame>
          <p:nvGraphicFramePr>
            <p:cNvPr id="38937" name="Object 34"/>
            <p:cNvGraphicFramePr>
              <a:graphicFrameLocks noChangeAspect="1"/>
            </p:cNvGraphicFramePr>
            <p:nvPr/>
          </p:nvGraphicFramePr>
          <p:xfrm>
            <a:off x="670" y="1246"/>
            <a:ext cx="102" cy="101"/>
          </p:xfrm>
          <a:graphic>
            <a:graphicData uri="http://schemas.openxmlformats.org/presentationml/2006/ole">
              <p:oleObj spid="_x0000_s38937" name="公式" r:id="rId13" imgW="139700" imgH="139700" progId="Equation.3">
                <p:embed/>
              </p:oleObj>
            </a:graphicData>
          </a:graphic>
        </p:graphicFrame>
        <p:graphicFrame>
          <p:nvGraphicFramePr>
            <p:cNvPr id="38938" name="Object 35"/>
            <p:cNvGraphicFramePr>
              <a:graphicFrameLocks noChangeAspect="1"/>
            </p:cNvGraphicFramePr>
            <p:nvPr/>
          </p:nvGraphicFramePr>
          <p:xfrm>
            <a:off x="1026" y="1271"/>
            <a:ext cx="173" cy="93"/>
          </p:xfrm>
          <a:graphic>
            <a:graphicData uri="http://schemas.openxmlformats.org/presentationml/2006/ole">
              <p:oleObj spid="_x0000_s38938" name="公式" r:id="rId14" imgW="139518" imgH="76101" progId="Equation.3">
                <p:embed/>
              </p:oleObj>
            </a:graphicData>
          </a:graphic>
        </p:graphicFrame>
        <p:graphicFrame>
          <p:nvGraphicFramePr>
            <p:cNvPr id="38939" name="Object 36"/>
            <p:cNvGraphicFramePr>
              <a:graphicFrameLocks noChangeAspect="1"/>
            </p:cNvGraphicFramePr>
            <p:nvPr/>
          </p:nvGraphicFramePr>
          <p:xfrm>
            <a:off x="812" y="1195"/>
            <a:ext cx="214" cy="240"/>
          </p:xfrm>
          <a:graphic>
            <a:graphicData uri="http://schemas.openxmlformats.org/presentationml/2006/ole">
              <p:oleObj spid="_x0000_s38939" name="公式" r:id="rId15" imgW="190335" imgH="215713" progId="Equation.3">
                <p:embed/>
              </p:oleObj>
            </a:graphicData>
          </a:graphic>
        </p:graphicFrame>
        <p:sp>
          <p:nvSpPr>
            <p:cNvPr id="38982" name="Line 37"/>
            <p:cNvSpPr>
              <a:spLocks noChangeShapeType="1"/>
            </p:cNvSpPr>
            <p:nvPr/>
          </p:nvSpPr>
          <p:spPr bwMode="auto">
            <a:xfrm>
              <a:off x="1076" y="1068"/>
              <a:ext cx="229" cy="0"/>
            </a:xfrm>
            <a:prstGeom prst="line">
              <a:avLst/>
            </a:prstGeom>
            <a:noFill/>
            <a:ln w="12700">
              <a:solidFill>
                <a:schemeClr val="tx1"/>
              </a:solidFill>
              <a:round/>
              <a:headEnd/>
              <a:tailEnd type="triangle" w="med" len="med"/>
            </a:ln>
          </p:spPr>
          <p:txBody>
            <a:bodyPr/>
            <a:lstStyle/>
            <a:p>
              <a:endParaRPr lang="zh-CN" altLang="en-US"/>
            </a:p>
          </p:txBody>
        </p:sp>
        <p:grpSp>
          <p:nvGrpSpPr>
            <p:cNvPr id="38983" name="Group 38"/>
            <p:cNvGrpSpPr>
              <a:grpSpLocks/>
            </p:cNvGrpSpPr>
            <p:nvPr/>
          </p:nvGrpSpPr>
          <p:grpSpPr bwMode="auto">
            <a:xfrm>
              <a:off x="247" y="1661"/>
              <a:ext cx="304" cy="102"/>
              <a:chOff x="112" y="3074"/>
              <a:chExt cx="304" cy="102"/>
            </a:xfrm>
          </p:grpSpPr>
          <p:sp>
            <p:nvSpPr>
              <p:cNvPr id="38985" name="Line 39"/>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38986" name="Line 40"/>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aphicFrame>
          <p:nvGraphicFramePr>
            <p:cNvPr id="38940" name="Object 41"/>
            <p:cNvGraphicFramePr>
              <a:graphicFrameLocks noChangeAspect="1"/>
            </p:cNvGraphicFramePr>
            <p:nvPr/>
          </p:nvGraphicFramePr>
          <p:xfrm>
            <a:off x="-36" y="1576"/>
            <a:ext cx="300" cy="240"/>
          </p:xfrm>
          <a:graphic>
            <a:graphicData uri="http://schemas.openxmlformats.org/presentationml/2006/ole">
              <p:oleObj spid="_x0000_s38940" name="公式" r:id="rId16" imgW="266353" imgH="215619" progId="Equation.3">
                <p:embed/>
              </p:oleObj>
            </a:graphicData>
          </a:graphic>
        </p:graphicFrame>
        <p:sp>
          <p:nvSpPr>
            <p:cNvPr id="38984" name="Line 42"/>
            <p:cNvSpPr>
              <a:spLocks noChangeShapeType="1"/>
            </p:cNvSpPr>
            <p:nvPr/>
          </p:nvSpPr>
          <p:spPr bwMode="auto">
            <a:xfrm flipV="1">
              <a:off x="409" y="1781"/>
              <a:ext cx="0" cy="101"/>
            </a:xfrm>
            <a:prstGeom prst="line">
              <a:avLst/>
            </a:prstGeom>
            <a:noFill/>
            <a:ln w="12700">
              <a:solidFill>
                <a:schemeClr val="tx1"/>
              </a:solidFill>
              <a:round/>
              <a:headEnd/>
              <a:tailEnd/>
            </a:ln>
          </p:spPr>
          <p:txBody>
            <a:bodyPr/>
            <a:lstStyle/>
            <a:p>
              <a:endParaRPr lang="zh-CN" altLang="en-US"/>
            </a:p>
          </p:txBody>
        </p:sp>
      </p:grpSp>
      <p:graphicFrame>
        <p:nvGraphicFramePr>
          <p:cNvPr id="38915" name="Object 43"/>
          <p:cNvGraphicFramePr>
            <a:graphicFrameLocks noChangeAspect="1"/>
          </p:cNvGraphicFramePr>
          <p:nvPr/>
        </p:nvGraphicFramePr>
        <p:xfrm>
          <a:off x="3079750" y="1111250"/>
          <a:ext cx="5051425" cy="544513"/>
        </p:xfrm>
        <a:graphic>
          <a:graphicData uri="http://schemas.openxmlformats.org/presentationml/2006/ole">
            <p:oleObj spid="_x0000_s38915" name="公式" r:id="rId17" imgW="2108200" imgH="228600" progId="Equation.3">
              <p:embed/>
            </p:oleObj>
          </a:graphicData>
        </a:graphic>
      </p:graphicFrame>
      <p:graphicFrame>
        <p:nvGraphicFramePr>
          <p:cNvPr id="38916" name="Object 44"/>
          <p:cNvGraphicFramePr>
            <a:graphicFrameLocks noChangeAspect="1"/>
          </p:cNvGraphicFramePr>
          <p:nvPr/>
        </p:nvGraphicFramePr>
        <p:xfrm>
          <a:off x="3074988" y="1836738"/>
          <a:ext cx="2435225" cy="544512"/>
        </p:xfrm>
        <a:graphic>
          <a:graphicData uri="http://schemas.openxmlformats.org/presentationml/2006/ole">
            <p:oleObj spid="_x0000_s38916" name="公式" r:id="rId18" imgW="1016000" imgH="228600" progId="Equation.3">
              <p:embed/>
            </p:oleObj>
          </a:graphicData>
        </a:graphic>
      </p:graphicFrame>
      <p:sp>
        <p:nvSpPr>
          <p:cNvPr id="213037" name="Text Box 45"/>
          <p:cNvSpPr txBox="1">
            <a:spLocks noChangeArrowheads="1"/>
          </p:cNvSpPr>
          <p:nvPr/>
        </p:nvSpPr>
        <p:spPr bwMode="auto">
          <a:xfrm>
            <a:off x="95250" y="2582863"/>
            <a:ext cx="2944813"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交流通路（动态）：</a:t>
            </a:r>
          </a:p>
        </p:txBody>
      </p:sp>
      <p:grpSp>
        <p:nvGrpSpPr>
          <p:cNvPr id="7" name="Group 86"/>
          <p:cNvGrpSpPr>
            <a:grpSpLocks/>
          </p:cNvGrpSpPr>
          <p:nvPr/>
        </p:nvGrpSpPr>
        <p:grpSpPr bwMode="auto">
          <a:xfrm>
            <a:off x="179388" y="3106738"/>
            <a:ext cx="2547937" cy="1754187"/>
            <a:chOff x="113" y="2058"/>
            <a:chExt cx="1605" cy="1105"/>
          </a:xfrm>
        </p:grpSpPr>
        <p:sp>
          <p:nvSpPr>
            <p:cNvPr id="38951" name="Line 47"/>
            <p:cNvSpPr>
              <a:spLocks noChangeShapeType="1"/>
            </p:cNvSpPr>
            <p:nvPr/>
          </p:nvSpPr>
          <p:spPr bwMode="auto">
            <a:xfrm>
              <a:off x="455" y="2376"/>
              <a:ext cx="0" cy="673"/>
            </a:xfrm>
            <a:prstGeom prst="line">
              <a:avLst/>
            </a:prstGeom>
            <a:noFill/>
            <a:ln w="12700">
              <a:solidFill>
                <a:schemeClr val="tx1"/>
              </a:solidFill>
              <a:round/>
              <a:headEnd/>
              <a:tailEnd/>
            </a:ln>
          </p:spPr>
          <p:txBody>
            <a:bodyPr/>
            <a:lstStyle/>
            <a:p>
              <a:endParaRPr lang="zh-CN" altLang="en-US"/>
            </a:p>
          </p:txBody>
        </p:sp>
        <p:sp>
          <p:nvSpPr>
            <p:cNvPr id="38952" name="Rectangle 49"/>
            <p:cNvSpPr>
              <a:spLocks noChangeArrowheads="1"/>
            </p:cNvSpPr>
            <p:nvPr/>
          </p:nvSpPr>
          <p:spPr bwMode="auto">
            <a:xfrm>
              <a:off x="1367" y="2615"/>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8919" name="Object 50"/>
            <p:cNvGraphicFramePr>
              <a:graphicFrameLocks noChangeAspect="1"/>
            </p:cNvGraphicFramePr>
            <p:nvPr/>
          </p:nvGraphicFramePr>
          <p:xfrm>
            <a:off x="1570" y="2426"/>
            <a:ext cx="102" cy="101"/>
          </p:xfrm>
          <a:graphic>
            <a:graphicData uri="http://schemas.openxmlformats.org/presentationml/2006/ole">
              <p:oleObj spid="_x0000_s38919" name="公式" r:id="rId19" imgW="139700" imgH="139700" progId="Equation.3">
                <p:embed/>
              </p:oleObj>
            </a:graphicData>
          </a:graphic>
        </p:graphicFrame>
        <p:graphicFrame>
          <p:nvGraphicFramePr>
            <p:cNvPr id="38920" name="Object 51"/>
            <p:cNvGraphicFramePr>
              <a:graphicFrameLocks noChangeAspect="1"/>
            </p:cNvGraphicFramePr>
            <p:nvPr/>
          </p:nvGraphicFramePr>
          <p:xfrm>
            <a:off x="1545" y="2994"/>
            <a:ext cx="173" cy="93"/>
          </p:xfrm>
          <a:graphic>
            <a:graphicData uri="http://schemas.openxmlformats.org/presentationml/2006/ole">
              <p:oleObj spid="_x0000_s38920" name="公式" r:id="rId20" imgW="139518" imgH="76101" progId="Equation.3">
                <p:embed/>
              </p:oleObj>
            </a:graphicData>
          </a:graphic>
        </p:graphicFrame>
        <p:graphicFrame>
          <p:nvGraphicFramePr>
            <p:cNvPr id="38921" name="Object 52"/>
            <p:cNvGraphicFramePr>
              <a:graphicFrameLocks noChangeAspect="1"/>
            </p:cNvGraphicFramePr>
            <p:nvPr/>
          </p:nvGraphicFramePr>
          <p:xfrm>
            <a:off x="1533" y="2629"/>
            <a:ext cx="185" cy="254"/>
          </p:xfrm>
          <a:graphic>
            <a:graphicData uri="http://schemas.openxmlformats.org/presentationml/2006/ole">
              <p:oleObj spid="_x0000_s38921" name="公式" r:id="rId21" imgW="165028" imgH="228501" progId="Equation.3">
                <p:embed/>
              </p:oleObj>
            </a:graphicData>
          </a:graphic>
        </p:graphicFrame>
        <p:sp>
          <p:nvSpPr>
            <p:cNvPr id="38953" name="Line 57"/>
            <p:cNvSpPr>
              <a:spLocks noChangeShapeType="1"/>
            </p:cNvSpPr>
            <p:nvPr/>
          </p:nvSpPr>
          <p:spPr bwMode="auto">
            <a:xfrm>
              <a:off x="455" y="2375"/>
              <a:ext cx="571" cy="0"/>
            </a:xfrm>
            <a:prstGeom prst="line">
              <a:avLst/>
            </a:prstGeom>
            <a:noFill/>
            <a:ln w="12700">
              <a:solidFill>
                <a:schemeClr val="tx1"/>
              </a:solidFill>
              <a:round/>
              <a:headEnd/>
              <a:tailEnd/>
            </a:ln>
          </p:spPr>
          <p:txBody>
            <a:bodyPr/>
            <a:lstStyle/>
            <a:p>
              <a:endParaRPr lang="zh-CN" altLang="en-US"/>
            </a:p>
          </p:txBody>
        </p:sp>
        <p:sp>
          <p:nvSpPr>
            <p:cNvPr id="38954" name="Line 58"/>
            <p:cNvSpPr>
              <a:spLocks noChangeShapeType="1"/>
            </p:cNvSpPr>
            <p:nvPr/>
          </p:nvSpPr>
          <p:spPr bwMode="auto">
            <a:xfrm>
              <a:off x="456" y="3137"/>
              <a:ext cx="1168" cy="0"/>
            </a:xfrm>
            <a:prstGeom prst="line">
              <a:avLst/>
            </a:prstGeom>
            <a:noFill/>
            <a:ln w="12700">
              <a:solidFill>
                <a:schemeClr val="tx1"/>
              </a:solidFill>
              <a:round/>
              <a:headEnd/>
              <a:tailEnd/>
            </a:ln>
          </p:spPr>
          <p:txBody>
            <a:bodyPr/>
            <a:lstStyle/>
            <a:p>
              <a:endParaRPr lang="zh-CN" altLang="en-US"/>
            </a:p>
          </p:txBody>
        </p:sp>
        <p:sp>
          <p:nvSpPr>
            <p:cNvPr id="38955" name="Line 59"/>
            <p:cNvSpPr>
              <a:spLocks noChangeShapeType="1"/>
            </p:cNvSpPr>
            <p:nvPr/>
          </p:nvSpPr>
          <p:spPr bwMode="auto">
            <a:xfrm>
              <a:off x="1039" y="2375"/>
              <a:ext cx="585" cy="0"/>
            </a:xfrm>
            <a:prstGeom prst="line">
              <a:avLst/>
            </a:prstGeom>
            <a:noFill/>
            <a:ln w="12700">
              <a:solidFill>
                <a:schemeClr val="tx1"/>
              </a:solidFill>
              <a:round/>
              <a:headEnd/>
              <a:tailEnd/>
            </a:ln>
          </p:spPr>
          <p:txBody>
            <a:bodyPr/>
            <a:lstStyle/>
            <a:p>
              <a:endParaRPr lang="zh-CN" altLang="en-US"/>
            </a:p>
          </p:txBody>
        </p:sp>
        <p:graphicFrame>
          <p:nvGraphicFramePr>
            <p:cNvPr id="38922" name="Object 60"/>
            <p:cNvGraphicFramePr>
              <a:graphicFrameLocks noChangeAspect="1"/>
            </p:cNvGraphicFramePr>
            <p:nvPr/>
          </p:nvGraphicFramePr>
          <p:xfrm>
            <a:off x="1164" y="2643"/>
            <a:ext cx="187" cy="190"/>
          </p:xfrm>
          <a:graphic>
            <a:graphicData uri="http://schemas.openxmlformats.org/presentationml/2006/ole">
              <p:oleObj spid="_x0000_s38922" name="公式" r:id="rId22" imgW="164885" imgH="164885" progId="Equation.3">
                <p:embed/>
              </p:oleObj>
            </a:graphicData>
          </a:graphic>
        </p:graphicFrame>
        <p:grpSp>
          <p:nvGrpSpPr>
            <p:cNvPr id="38956" name="Group 61"/>
            <p:cNvGrpSpPr>
              <a:grpSpLocks/>
            </p:cNvGrpSpPr>
            <p:nvPr/>
          </p:nvGrpSpPr>
          <p:grpSpPr bwMode="auto">
            <a:xfrm>
              <a:off x="113" y="2426"/>
              <a:ext cx="475" cy="373"/>
              <a:chOff x="525" y="1177"/>
              <a:chExt cx="475" cy="373"/>
            </a:xfrm>
          </p:grpSpPr>
          <p:graphicFrame>
            <p:nvGraphicFramePr>
              <p:cNvPr id="38928" name="Object 62"/>
              <p:cNvGraphicFramePr>
                <a:graphicFrameLocks noChangeAspect="1"/>
              </p:cNvGraphicFramePr>
              <p:nvPr/>
            </p:nvGraphicFramePr>
            <p:xfrm>
              <a:off x="653" y="1177"/>
              <a:ext cx="93" cy="94"/>
            </p:xfrm>
            <a:graphic>
              <a:graphicData uri="http://schemas.openxmlformats.org/presentationml/2006/ole">
                <p:oleObj spid="_x0000_s38928" name="公式" r:id="rId23" imgW="139700" imgH="139700" progId="Equation.3">
                  <p:embed/>
                </p:oleObj>
              </a:graphicData>
            </a:graphic>
          </p:graphicFrame>
          <p:graphicFrame>
            <p:nvGraphicFramePr>
              <p:cNvPr id="38929" name="Object 63"/>
              <p:cNvGraphicFramePr>
                <a:graphicFrameLocks noChangeAspect="1"/>
              </p:cNvGraphicFramePr>
              <p:nvPr/>
            </p:nvGraphicFramePr>
            <p:xfrm>
              <a:off x="619" y="1461"/>
              <a:ext cx="158" cy="89"/>
            </p:xfrm>
            <a:graphic>
              <a:graphicData uri="http://schemas.openxmlformats.org/presentationml/2006/ole">
                <p:oleObj spid="_x0000_s38929" name="公式" r:id="rId24" imgW="139518" imgH="76101" progId="Equation.3">
                  <p:embed/>
                </p:oleObj>
              </a:graphicData>
            </a:graphic>
          </p:graphicFrame>
          <p:graphicFrame>
            <p:nvGraphicFramePr>
              <p:cNvPr id="38930" name="Object 64"/>
              <p:cNvGraphicFramePr>
                <a:graphicFrameLocks noChangeAspect="1"/>
              </p:cNvGraphicFramePr>
              <p:nvPr/>
            </p:nvGraphicFramePr>
            <p:xfrm>
              <a:off x="525" y="1227"/>
              <a:ext cx="186" cy="254"/>
            </p:xfrm>
            <a:graphic>
              <a:graphicData uri="http://schemas.openxmlformats.org/presentationml/2006/ole">
                <p:oleObj spid="_x0000_s38930" name="公式" r:id="rId25" imgW="165028" imgH="228501" progId="Equation.3">
                  <p:embed/>
                </p:oleObj>
              </a:graphicData>
            </a:graphic>
          </p:graphicFrame>
          <p:grpSp>
            <p:nvGrpSpPr>
              <p:cNvPr id="38966" name="Group 65"/>
              <p:cNvGrpSpPr>
                <a:grpSpLocks/>
              </p:cNvGrpSpPr>
              <p:nvPr/>
            </p:nvGrpSpPr>
            <p:grpSpPr bwMode="auto">
              <a:xfrm>
                <a:off x="731" y="1220"/>
                <a:ext cx="269" cy="268"/>
                <a:chOff x="144" y="3216"/>
                <a:chExt cx="240" cy="240"/>
              </a:xfrm>
            </p:grpSpPr>
            <p:sp>
              <p:nvSpPr>
                <p:cNvPr id="38967" name="Oval 66"/>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38968" name="Line 67"/>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sp>
          <p:nvSpPr>
            <p:cNvPr id="38957" name="Line 68"/>
            <p:cNvSpPr>
              <a:spLocks noChangeShapeType="1"/>
            </p:cNvSpPr>
            <p:nvPr/>
          </p:nvSpPr>
          <p:spPr bwMode="auto">
            <a:xfrm>
              <a:off x="1418" y="2375"/>
              <a:ext cx="0" cy="229"/>
            </a:xfrm>
            <a:prstGeom prst="line">
              <a:avLst/>
            </a:prstGeom>
            <a:noFill/>
            <a:ln w="12700">
              <a:solidFill>
                <a:schemeClr val="tx1"/>
              </a:solidFill>
              <a:round/>
              <a:headEnd/>
              <a:tailEnd/>
            </a:ln>
          </p:spPr>
          <p:txBody>
            <a:bodyPr/>
            <a:lstStyle/>
            <a:p>
              <a:endParaRPr lang="zh-CN" altLang="en-US"/>
            </a:p>
          </p:txBody>
        </p:sp>
        <p:sp>
          <p:nvSpPr>
            <p:cNvPr id="38958" name="Line 69"/>
            <p:cNvSpPr>
              <a:spLocks noChangeShapeType="1"/>
            </p:cNvSpPr>
            <p:nvPr/>
          </p:nvSpPr>
          <p:spPr bwMode="auto">
            <a:xfrm>
              <a:off x="1418" y="2883"/>
              <a:ext cx="0" cy="254"/>
            </a:xfrm>
            <a:prstGeom prst="line">
              <a:avLst/>
            </a:prstGeom>
            <a:noFill/>
            <a:ln w="12700">
              <a:solidFill>
                <a:schemeClr val="tx1"/>
              </a:solidFill>
              <a:round/>
              <a:headEnd/>
              <a:tailEnd/>
            </a:ln>
          </p:spPr>
          <p:txBody>
            <a:bodyPr/>
            <a:lstStyle/>
            <a:p>
              <a:endParaRPr lang="zh-CN" altLang="en-US"/>
            </a:p>
          </p:txBody>
        </p:sp>
        <p:sp>
          <p:nvSpPr>
            <p:cNvPr id="38959" name="AutoShape 70"/>
            <p:cNvSpPr>
              <a:spLocks noChangeArrowheads="1"/>
            </p:cNvSpPr>
            <p:nvPr/>
          </p:nvSpPr>
          <p:spPr bwMode="auto">
            <a:xfrm>
              <a:off x="1394" y="3099"/>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8960" name="AutoShape 71"/>
            <p:cNvSpPr>
              <a:spLocks noChangeArrowheads="1"/>
            </p:cNvSpPr>
            <p:nvPr/>
          </p:nvSpPr>
          <p:spPr bwMode="auto">
            <a:xfrm>
              <a:off x="1394" y="2358"/>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8961" name="AutoShape 72"/>
            <p:cNvSpPr>
              <a:spLocks noChangeArrowheads="1"/>
            </p:cNvSpPr>
            <p:nvPr/>
          </p:nvSpPr>
          <p:spPr bwMode="auto">
            <a:xfrm>
              <a:off x="1587" y="2345"/>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8962" name="AutoShape 73"/>
            <p:cNvSpPr>
              <a:spLocks noChangeArrowheads="1"/>
            </p:cNvSpPr>
            <p:nvPr/>
          </p:nvSpPr>
          <p:spPr bwMode="auto">
            <a:xfrm>
              <a:off x="1596" y="3107"/>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8923" name="Object 74"/>
            <p:cNvGraphicFramePr>
              <a:graphicFrameLocks noChangeAspect="1"/>
            </p:cNvGraphicFramePr>
            <p:nvPr/>
          </p:nvGraphicFramePr>
          <p:xfrm>
            <a:off x="1160" y="2064"/>
            <a:ext cx="159" cy="262"/>
          </p:xfrm>
          <a:graphic>
            <a:graphicData uri="http://schemas.openxmlformats.org/presentationml/2006/ole">
              <p:oleObj spid="_x0000_s38923" name="公式" r:id="rId26" imgW="139700" imgH="228600" progId="Equation.3">
                <p:embed/>
              </p:oleObj>
            </a:graphicData>
          </a:graphic>
        </p:graphicFrame>
        <p:graphicFrame>
          <p:nvGraphicFramePr>
            <p:cNvPr id="38924" name="Object 75"/>
            <p:cNvGraphicFramePr>
              <a:graphicFrameLocks noChangeAspect="1"/>
            </p:cNvGraphicFramePr>
            <p:nvPr/>
          </p:nvGraphicFramePr>
          <p:xfrm>
            <a:off x="716" y="2503"/>
            <a:ext cx="102" cy="101"/>
          </p:xfrm>
          <a:graphic>
            <a:graphicData uri="http://schemas.openxmlformats.org/presentationml/2006/ole">
              <p:oleObj spid="_x0000_s38924" name="公式" r:id="rId27" imgW="139700" imgH="139700" progId="Equation.3">
                <p:embed/>
              </p:oleObj>
            </a:graphicData>
          </a:graphic>
        </p:graphicFrame>
        <p:graphicFrame>
          <p:nvGraphicFramePr>
            <p:cNvPr id="38925" name="Object 76"/>
            <p:cNvGraphicFramePr>
              <a:graphicFrameLocks noChangeAspect="1"/>
            </p:cNvGraphicFramePr>
            <p:nvPr/>
          </p:nvGraphicFramePr>
          <p:xfrm>
            <a:off x="1072" y="2528"/>
            <a:ext cx="173" cy="93"/>
          </p:xfrm>
          <a:graphic>
            <a:graphicData uri="http://schemas.openxmlformats.org/presentationml/2006/ole">
              <p:oleObj spid="_x0000_s38925" name="公式" r:id="rId28" imgW="139518" imgH="76101" progId="Equation.3">
                <p:embed/>
              </p:oleObj>
            </a:graphicData>
          </a:graphic>
        </p:graphicFrame>
        <p:graphicFrame>
          <p:nvGraphicFramePr>
            <p:cNvPr id="38926" name="Object 77"/>
            <p:cNvGraphicFramePr>
              <a:graphicFrameLocks noChangeAspect="1"/>
            </p:cNvGraphicFramePr>
            <p:nvPr/>
          </p:nvGraphicFramePr>
          <p:xfrm>
            <a:off x="858" y="2414"/>
            <a:ext cx="186" cy="254"/>
          </p:xfrm>
          <a:graphic>
            <a:graphicData uri="http://schemas.openxmlformats.org/presentationml/2006/ole">
              <p:oleObj spid="_x0000_s38926" name="公式" r:id="rId29" imgW="165028" imgH="228501" progId="Equation.3">
                <p:embed/>
              </p:oleObj>
            </a:graphicData>
          </a:graphic>
        </p:graphicFrame>
        <p:sp>
          <p:nvSpPr>
            <p:cNvPr id="38963" name="Line 78"/>
            <p:cNvSpPr>
              <a:spLocks noChangeShapeType="1"/>
            </p:cNvSpPr>
            <p:nvPr/>
          </p:nvSpPr>
          <p:spPr bwMode="auto">
            <a:xfrm>
              <a:off x="1122" y="2325"/>
              <a:ext cx="229" cy="0"/>
            </a:xfrm>
            <a:prstGeom prst="line">
              <a:avLst/>
            </a:prstGeom>
            <a:noFill/>
            <a:ln w="12700">
              <a:solidFill>
                <a:schemeClr val="tx1"/>
              </a:solidFill>
              <a:round/>
              <a:headEnd/>
              <a:tailEnd type="triangle" w="med" len="med"/>
            </a:ln>
          </p:spPr>
          <p:txBody>
            <a:bodyPr/>
            <a:lstStyle/>
            <a:p>
              <a:endParaRPr lang="zh-CN" altLang="en-US"/>
            </a:p>
          </p:txBody>
        </p:sp>
        <p:sp>
          <p:nvSpPr>
            <p:cNvPr id="38964" name="Line 83"/>
            <p:cNvSpPr>
              <a:spLocks noChangeShapeType="1"/>
            </p:cNvSpPr>
            <p:nvPr/>
          </p:nvSpPr>
          <p:spPr bwMode="auto">
            <a:xfrm flipV="1">
              <a:off x="455" y="3038"/>
              <a:ext cx="0" cy="101"/>
            </a:xfrm>
            <a:prstGeom prst="line">
              <a:avLst/>
            </a:prstGeom>
            <a:noFill/>
            <a:ln w="12700">
              <a:solidFill>
                <a:schemeClr val="tx1"/>
              </a:solidFill>
              <a:round/>
              <a:headEnd/>
              <a:tailEnd/>
            </a:ln>
          </p:spPr>
          <p:txBody>
            <a:bodyPr/>
            <a:lstStyle/>
            <a:p>
              <a:endParaRPr lang="zh-CN" altLang="en-US"/>
            </a:p>
          </p:txBody>
        </p:sp>
        <p:sp>
          <p:nvSpPr>
            <p:cNvPr id="38965" name="Rectangle 84"/>
            <p:cNvSpPr>
              <a:spLocks noChangeArrowheads="1"/>
            </p:cNvSpPr>
            <p:nvPr/>
          </p:nvSpPr>
          <p:spPr bwMode="auto">
            <a:xfrm rot="5400000">
              <a:off x="902" y="2232"/>
              <a:ext cx="107" cy="268"/>
            </a:xfrm>
            <a:prstGeom prst="rect">
              <a:avLst/>
            </a:prstGeom>
            <a:solidFill>
              <a:schemeClr val="bg1"/>
            </a:solidFill>
            <a:ln w="25400" algn="ctr">
              <a:solidFill>
                <a:srgbClr val="3366FF"/>
              </a:solidFill>
              <a:miter lim="800000"/>
              <a:headEnd/>
              <a:tailEnd/>
            </a:ln>
          </p:spPr>
          <p:txBody>
            <a:bodyPr wrap="none" anchor="ctr"/>
            <a:lstStyle/>
            <a:p>
              <a:endParaRPr lang="zh-CN" altLang="en-US"/>
            </a:p>
          </p:txBody>
        </p:sp>
        <p:graphicFrame>
          <p:nvGraphicFramePr>
            <p:cNvPr id="38927" name="Object 85"/>
            <p:cNvGraphicFramePr>
              <a:graphicFrameLocks noChangeAspect="1"/>
            </p:cNvGraphicFramePr>
            <p:nvPr/>
          </p:nvGraphicFramePr>
          <p:xfrm>
            <a:off x="878" y="2058"/>
            <a:ext cx="173" cy="262"/>
          </p:xfrm>
          <a:graphic>
            <a:graphicData uri="http://schemas.openxmlformats.org/presentationml/2006/ole">
              <p:oleObj spid="_x0000_s38927" name="公式" r:id="rId30" imgW="152334" imgH="228501" progId="Equation.3">
                <p:embed/>
              </p:oleObj>
            </a:graphicData>
          </a:graphic>
        </p:graphicFrame>
      </p:grpSp>
      <p:graphicFrame>
        <p:nvGraphicFramePr>
          <p:cNvPr id="213079" name="Object 87"/>
          <p:cNvGraphicFramePr>
            <a:graphicFrameLocks noChangeAspect="1"/>
          </p:cNvGraphicFramePr>
          <p:nvPr/>
        </p:nvGraphicFramePr>
        <p:xfrm>
          <a:off x="3040063" y="3157538"/>
          <a:ext cx="5386387" cy="1058862"/>
        </p:xfrm>
        <a:graphic>
          <a:graphicData uri="http://schemas.openxmlformats.org/presentationml/2006/ole">
            <p:oleObj spid="_x0000_s38917" name="公式" r:id="rId31" imgW="2247900" imgH="444500" progId="Equation.3">
              <p:embed/>
            </p:oleObj>
          </a:graphicData>
        </a:graphic>
      </p:graphicFrame>
      <p:sp>
        <p:nvSpPr>
          <p:cNvPr id="213080" name="Text Box 88"/>
          <p:cNvSpPr txBox="1">
            <a:spLocks noChangeArrowheads="1"/>
          </p:cNvSpPr>
          <p:nvPr/>
        </p:nvSpPr>
        <p:spPr bwMode="auto">
          <a:xfrm>
            <a:off x="2998788" y="4356100"/>
            <a:ext cx="2944812" cy="45720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输出电压交流分量：</a:t>
            </a:r>
          </a:p>
        </p:txBody>
      </p:sp>
      <p:graphicFrame>
        <p:nvGraphicFramePr>
          <p:cNvPr id="213081" name="Object 89"/>
          <p:cNvGraphicFramePr>
            <a:graphicFrameLocks noChangeAspect="1"/>
          </p:cNvGraphicFramePr>
          <p:nvPr/>
        </p:nvGraphicFramePr>
        <p:xfrm>
          <a:off x="2551113" y="4960938"/>
          <a:ext cx="6481762" cy="1571625"/>
        </p:xfrm>
        <a:graphic>
          <a:graphicData uri="http://schemas.openxmlformats.org/presentationml/2006/ole">
            <p:oleObj spid="_x0000_s38918" name="公式" r:id="rId32" imgW="2705100" imgH="660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037"/>
                                        </p:tgtEl>
                                        <p:attrNameLst>
                                          <p:attrName>style.visibility</p:attrName>
                                        </p:attrNameLst>
                                      </p:cBhvr>
                                      <p:to>
                                        <p:strVal val="visible"/>
                                      </p:to>
                                    </p:set>
                                    <p:animEffect transition="in" filter="blinds(horizontal)">
                                      <p:cBhvr>
                                        <p:cTn id="7" dur="500"/>
                                        <p:tgtEl>
                                          <p:spTgt spid="213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3079"/>
                                        </p:tgtEl>
                                        <p:attrNameLst>
                                          <p:attrName>style.visibility</p:attrName>
                                        </p:attrNameLst>
                                      </p:cBhvr>
                                      <p:to>
                                        <p:strVal val="visible"/>
                                      </p:to>
                                    </p:set>
                                    <p:animEffect transition="in" filter="blinds(horizontal)">
                                      <p:cBhvr>
                                        <p:cTn id="17" dur="500"/>
                                        <p:tgtEl>
                                          <p:spTgt spid="213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3080"/>
                                        </p:tgtEl>
                                        <p:attrNameLst>
                                          <p:attrName>style.visibility</p:attrName>
                                        </p:attrNameLst>
                                      </p:cBhvr>
                                      <p:to>
                                        <p:strVal val="visible"/>
                                      </p:to>
                                    </p:set>
                                    <p:animEffect transition="in" filter="blinds(horizontal)">
                                      <p:cBhvr>
                                        <p:cTn id="22" dur="500"/>
                                        <p:tgtEl>
                                          <p:spTgt spid="2130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3081"/>
                                        </p:tgtEl>
                                        <p:attrNameLst>
                                          <p:attrName>style.visibility</p:attrName>
                                        </p:attrNameLst>
                                      </p:cBhvr>
                                      <p:to>
                                        <p:strVal val="visible"/>
                                      </p:to>
                                    </p:set>
                                    <p:animEffect transition="in" filter="blinds(horizontal)">
                                      <p:cBhvr>
                                        <p:cTn id="27" dur="500"/>
                                        <p:tgtEl>
                                          <p:spTgt spid="213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37" grpId="0" animBg="1"/>
      <p:bldP spid="21308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4" name="日期占位符 1"/>
          <p:cNvSpPr>
            <a:spLocks noGrp="1"/>
          </p:cNvSpPr>
          <p:nvPr>
            <p:ph type="dt" sz="quarter" idx="10"/>
          </p:nvPr>
        </p:nvSpPr>
        <p:spPr>
          <a:noFill/>
        </p:spPr>
        <p:txBody>
          <a:bodyPr/>
          <a:lstStyle/>
          <a:p>
            <a:fld id="{44D6FF57-6B61-485B-9722-DDDB8FD3002F}" type="datetime1">
              <a:rPr lang="zh-CN" altLang="en-US" smtClean="0">
                <a:latin typeface="Arial" pitchFamily="34" charset="0"/>
              </a:rPr>
              <a:pPr/>
              <a:t>2019-9-18</a:t>
            </a:fld>
            <a:endParaRPr lang="en-US" altLang="zh-CN" smtClean="0">
              <a:latin typeface="Arial" pitchFamily="34" charset="0"/>
            </a:endParaRPr>
          </a:p>
        </p:txBody>
      </p:sp>
      <p:sp>
        <p:nvSpPr>
          <p:cNvPr id="3996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39966" name="灯片编号占位符 3"/>
          <p:cNvSpPr>
            <a:spLocks noGrp="1"/>
          </p:cNvSpPr>
          <p:nvPr>
            <p:ph type="sldNum" sz="quarter" idx="12"/>
          </p:nvPr>
        </p:nvSpPr>
        <p:spPr>
          <a:noFill/>
        </p:spPr>
        <p:txBody>
          <a:bodyPr/>
          <a:lstStyle/>
          <a:p>
            <a:fld id="{66D6A4DB-68F1-4051-AD16-0AEAD4A4BD87}" type="slidenum">
              <a:rPr lang="en-US" altLang="zh-CN" smtClean="0">
                <a:latin typeface="Arial" pitchFamily="34" charset="0"/>
              </a:rPr>
              <a:pPr/>
              <a:t>78</a:t>
            </a:fld>
            <a:endParaRPr lang="en-US" altLang="zh-CN" smtClean="0">
              <a:latin typeface="Arial" pitchFamily="34" charset="0"/>
            </a:endParaRPr>
          </a:p>
        </p:txBody>
      </p:sp>
      <p:graphicFrame>
        <p:nvGraphicFramePr>
          <p:cNvPr id="39938" name="Object 4"/>
          <p:cNvGraphicFramePr>
            <a:graphicFrameLocks noChangeAspect="1"/>
          </p:cNvGraphicFramePr>
          <p:nvPr/>
        </p:nvGraphicFramePr>
        <p:xfrm>
          <a:off x="166688" y="106363"/>
          <a:ext cx="7243762" cy="544512"/>
        </p:xfrm>
        <a:graphic>
          <a:graphicData uri="http://schemas.openxmlformats.org/presentationml/2006/ole">
            <p:oleObj spid="_x0000_s39938" name="公式" r:id="rId3" imgW="3022600" imgH="228600" progId="Equation.3">
              <p:embed/>
            </p:oleObj>
          </a:graphicData>
        </a:graphic>
      </p:graphicFrame>
      <p:grpSp>
        <p:nvGrpSpPr>
          <p:cNvPr id="39967" name="Group 5"/>
          <p:cNvGrpSpPr>
            <a:grpSpLocks/>
          </p:cNvGrpSpPr>
          <p:nvPr/>
        </p:nvGrpSpPr>
        <p:grpSpPr bwMode="auto">
          <a:xfrm>
            <a:off x="0" y="646113"/>
            <a:ext cx="2711450" cy="1793875"/>
            <a:chOff x="-36" y="776"/>
            <a:chExt cx="1708" cy="1130"/>
          </a:xfrm>
        </p:grpSpPr>
        <p:sp>
          <p:nvSpPr>
            <p:cNvPr id="39984" name="Line 6"/>
            <p:cNvSpPr>
              <a:spLocks noChangeShapeType="1"/>
            </p:cNvSpPr>
            <p:nvPr/>
          </p:nvSpPr>
          <p:spPr bwMode="auto">
            <a:xfrm>
              <a:off x="409" y="1119"/>
              <a:ext cx="0" cy="533"/>
            </a:xfrm>
            <a:prstGeom prst="line">
              <a:avLst/>
            </a:prstGeom>
            <a:noFill/>
            <a:ln w="12700">
              <a:solidFill>
                <a:schemeClr val="tx1"/>
              </a:solidFill>
              <a:round/>
              <a:headEnd/>
              <a:tailEnd/>
            </a:ln>
          </p:spPr>
          <p:txBody>
            <a:bodyPr/>
            <a:lstStyle/>
            <a:p>
              <a:endParaRPr lang="zh-CN" altLang="en-US"/>
            </a:p>
          </p:txBody>
        </p:sp>
        <p:graphicFrame>
          <p:nvGraphicFramePr>
            <p:cNvPr id="39951" name="Object 7"/>
            <p:cNvGraphicFramePr>
              <a:graphicFrameLocks noChangeAspect="1"/>
            </p:cNvGraphicFramePr>
            <p:nvPr/>
          </p:nvGraphicFramePr>
          <p:xfrm>
            <a:off x="820" y="776"/>
            <a:ext cx="172" cy="190"/>
          </p:xfrm>
          <a:graphic>
            <a:graphicData uri="http://schemas.openxmlformats.org/presentationml/2006/ole">
              <p:oleObj spid="_x0000_s39951" name="公式" r:id="rId4" imgW="152268" imgH="164957" progId="Equation.3">
                <p:embed/>
              </p:oleObj>
            </a:graphicData>
          </a:graphic>
        </p:graphicFrame>
        <p:sp>
          <p:nvSpPr>
            <p:cNvPr id="39985" name="Rectangle 8"/>
            <p:cNvSpPr>
              <a:spLocks noChangeArrowheads="1"/>
            </p:cNvSpPr>
            <p:nvPr/>
          </p:nvSpPr>
          <p:spPr bwMode="auto">
            <a:xfrm>
              <a:off x="1321" y="1358"/>
              <a:ext cx="107" cy="268"/>
            </a:xfrm>
            <a:prstGeom prst="rect">
              <a:avLst/>
            </a:prstGeom>
            <a:noFill/>
            <a:ln w="25400" algn="ctr">
              <a:solidFill>
                <a:srgbClr val="3366FF"/>
              </a:solidFill>
              <a:miter lim="800000"/>
              <a:headEnd/>
              <a:tailEnd/>
            </a:ln>
          </p:spPr>
          <p:txBody>
            <a:bodyPr wrap="none" anchor="ctr"/>
            <a:lstStyle/>
            <a:p>
              <a:endParaRPr lang="zh-CN" altLang="en-US"/>
            </a:p>
          </p:txBody>
        </p:sp>
        <p:graphicFrame>
          <p:nvGraphicFramePr>
            <p:cNvPr id="39952" name="Object 9"/>
            <p:cNvGraphicFramePr>
              <a:graphicFrameLocks noChangeAspect="1"/>
            </p:cNvGraphicFramePr>
            <p:nvPr/>
          </p:nvGraphicFramePr>
          <p:xfrm>
            <a:off x="1524" y="1169"/>
            <a:ext cx="102" cy="101"/>
          </p:xfrm>
          <a:graphic>
            <a:graphicData uri="http://schemas.openxmlformats.org/presentationml/2006/ole">
              <p:oleObj spid="_x0000_s39952" name="公式" r:id="rId5" imgW="139700" imgH="139700" progId="Equation.3">
                <p:embed/>
              </p:oleObj>
            </a:graphicData>
          </a:graphic>
        </p:graphicFrame>
        <p:graphicFrame>
          <p:nvGraphicFramePr>
            <p:cNvPr id="39953" name="Object 10"/>
            <p:cNvGraphicFramePr>
              <a:graphicFrameLocks noChangeAspect="1"/>
            </p:cNvGraphicFramePr>
            <p:nvPr/>
          </p:nvGraphicFramePr>
          <p:xfrm>
            <a:off x="1499" y="1737"/>
            <a:ext cx="173" cy="93"/>
          </p:xfrm>
          <a:graphic>
            <a:graphicData uri="http://schemas.openxmlformats.org/presentationml/2006/ole">
              <p:oleObj spid="_x0000_s39953" name="公式" r:id="rId6" imgW="139518" imgH="76101" progId="Equation.3">
                <p:embed/>
              </p:oleObj>
            </a:graphicData>
          </a:graphic>
        </p:graphicFrame>
        <p:graphicFrame>
          <p:nvGraphicFramePr>
            <p:cNvPr id="39954" name="Object 11"/>
            <p:cNvGraphicFramePr>
              <a:graphicFrameLocks noChangeAspect="1"/>
            </p:cNvGraphicFramePr>
            <p:nvPr/>
          </p:nvGraphicFramePr>
          <p:xfrm>
            <a:off x="1487" y="1372"/>
            <a:ext cx="185" cy="254"/>
          </p:xfrm>
          <a:graphic>
            <a:graphicData uri="http://schemas.openxmlformats.org/presentationml/2006/ole">
              <p:oleObj spid="_x0000_s39954" name="公式" r:id="rId7" imgW="165028" imgH="228501" progId="Equation.3">
                <p:embed/>
              </p:oleObj>
            </a:graphicData>
          </a:graphic>
        </p:graphicFrame>
        <p:grpSp>
          <p:nvGrpSpPr>
            <p:cNvPr id="39986" name="Group 12"/>
            <p:cNvGrpSpPr>
              <a:grpSpLocks/>
            </p:cNvGrpSpPr>
            <p:nvPr/>
          </p:nvGrpSpPr>
          <p:grpSpPr bwMode="auto">
            <a:xfrm rot="-5400000">
              <a:off x="779" y="1042"/>
              <a:ext cx="271" cy="153"/>
              <a:chOff x="5065" y="1931"/>
              <a:chExt cx="304" cy="204"/>
            </a:xfrm>
          </p:grpSpPr>
          <p:sp>
            <p:nvSpPr>
              <p:cNvPr id="40005" name="AutoShape 13"/>
              <p:cNvSpPr>
                <a:spLocks noChangeArrowheads="1"/>
              </p:cNvSpPr>
              <p:nvPr/>
            </p:nvSpPr>
            <p:spPr bwMode="auto">
              <a:xfrm rot="10800000">
                <a:off x="5090" y="193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40006" name="Line 14"/>
              <p:cNvSpPr>
                <a:spLocks noChangeShapeType="1"/>
              </p:cNvSpPr>
              <p:nvPr/>
            </p:nvSpPr>
            <p:spPr bwMode="auto">
              <a:xfrm>
                <a:off x="5065" y="2135"/>
                <a:ext cx="304" cy="0"/>
              </a:xfrm>
              <a:prstGeom prst="line">
                <a:avLst/>
              </a:prstGeom>
              <a:noFill/>
              <a:ln w="38100">
                <a:solidFill>
                  <a:srgbClr val="800080"/>
                </a:solidFill>
                <a:round/>
                <a:headEnd/>
                <a:tailEnd/>
              </a:ln>
            </p:spPr>
            <p:txBody>
              <a:bodyPr/>
              <a:lstStyle/>
              <a:p>
                <a:endParaRPr lang="zh-CN" altLang="en-US"/>
              </a:p>
            </p:txBody>
          </p:sp>
          <p:sp>
            <p:nvSpPr>
              <p:cNvPr id="40007" name="Line 15"/>
              <p:cNvSpPr>
                <a:spLocks noChangeShapeType="1"/>
              </p:cNvSpPr>
              <p:nvPr/>
            </p:nvSpPr>
            <p:spPr bwMode="auto">
              <a:xfrm>
                <a:off x="5217" y="1931"/>
                <a:ext cx="0" cy="178"/>
              </a:xfrm>
              <a:prstGeom prst="line">
                <a:avLst/>
              </a:prstGeom>
              <a:noFill/>
              <a:ln w="38100">
                <a:solidFill>
                  <a:srgbClr val="800080"/>
                </a:solidFill>
                <a:round/>
                <a:headEnd/>
                <a:tailEnd/>
              </a:ln>
            </p:spPr>
            <p:txBody>
              <a:bodyPr/>
              <a:lstStyle/>
              <a:p>
                <a:endParaRPr lang="zh-CN" altLang="en-US"/>
              </a:p>
            </p:txBody>
          </p:sp>
        </p:grpSp>
        <p:sp>
          <p:nvSpPr>
            <p:cNvPr id="39987" name="Line 16"/>
            <p:cNvSpPr>
              <a:spLocks noChangeShapeType="1"/>
            </p:cNvSpPr>
            <p:nvPr/>
          </p:nvSpPr>
          <p:spPr bwMode="auto">
            <a:xfrm>
              <a:off x="409" y="1118"/>
              <a:ext cx="429" cy="0"/>
            </a:xfrm>
            <a:prstGeom prst="line">
              <a:avLst/>
            </a:prstGeom>
            <a:noFill/>
            <a:ln w="12700">
              <a:solidFill>
                <a:schemeClr val="tx1"/>
              </a:solidFill>
              <a:round/>
              <a:headEnd/>
              <a:tailEnd/>
            </a:ln>
          </p:spPr>
          <p:txBody>
            <a:bodyPr/>
            <a:lstStyle/>
            <a:p>
              <a:endParaRPr lang="zh-CN" altLang="en-US"/>
            </a:p>
          </p:txBody>
        </p:sp>
        <p:sp>
          <p:nvSpPr>
            <p:cNvPr id="39988" name="Line 17"/>
            <p:cNvSpPr>
              <a:spLocks noChangeShapeType="1"/>
            </p:cNvSpPr>
            <p:nvPr/>
          </p:nvSpPr>
          <p:spPr bwMode="auto">
            <a:xfrm>
              <a:off x="410" y="1880"/>
              <a:ext cx="1168" cy="0"/>
            </a:xfrm>
            <a:prstGeom prst="line">
              <a:avLst/>
            </a:prstGeom>
            <a:noFill/>
            <a:ln w="12700">
              <a:solidFill>
                <a:schemeClr val="tx1"/>
              </a:solidFill>
              <a:round/>
              <a:headEnd/>
              <a:tailEnd/>
            </a:ln>
          </p:spPr>
          <p:txBody>
            <a:bodyPr/>
            <a:lstStyle/>
            <a:p>
              <a:endParaRPr lang="zh-CN" altLang="en-US"/>
            </a:p>
          </p:txBody>
        </p:sp>
        <p:sp>
          <p:nvSpPr>
            <p:cNvPr id="39989" name="Line 18"/>
            <p:cNvSpPr>
              <a:spLocks noChangeShapeType="1"/>
            </p:cNvSpPr>
            <p:nvPr/>
          </p:nvSpPr>
          <p:spPr bwMode="auto">
            <a:xfrm>
              <a:off x="993" y="1118"/>
              <a:ext cx="585" cy="0"/>
            </a:xfrm>
            <a:prstGeom prst="line">
              <a:avLst/>
            </a:prstGeom>
            <a:noFill/>
            <a:ln w="12700">
              <a:solidFill>
                <a:schemeClr val="tx1"/>
              </a:solidFill>
              <a:round/>
              <a:headEnd/>
              <a:tailEnd/>
            </a:ln>
          </p:spPr>
          <p:txBody>
            <a:bodyPr/>
            <a:lstStyle/>
            <a:p>
              <a:endParaRPr lang="zh-CN" altLang="en-US"/>
            </a:p>
          </p:txBody>
        </p:sp>
        <p:graphicFrame>
          <p:nvGraphicFramePr>
            <p:cNvPr id="39955" name="Object 19"/>
            <p:cNvGraphicFramePr>
              <a:graphicFrameLocks noChangeAspect="1"/>
            </p:cNvGraphicFramePr>
            <p:nvPr/>
          </p:nvGraphicFramePr>
          <p:xfrm>
            <a:off x="1118" y="1386"/>
            <a:ext cx="187" cy="190"/>
          </p:xfrm>
          <a:graphic>
            <a:graphicData uri="http://schemas.openxmlformats.org/presentationml/2006/ole">
              <p:oleObj spid="_x0000_s39955" name="公式" r:id="rId8" imgW="164885" imgH="164885" progId="Equation.3">
                <p:embed/>
              </p:oleObj>
            </a:graphicData>
          </a:graphic>
        </p:graphicFrame>
        <p:grpSp>
          <p:nvGrpSpPr>
            <p:cNvPr id="39990" name="Group 20"/>
            <p:cNvGrpSpPr>
              <a:grpSpLocks/>
            </p:cNvGrpSpPr>
            <p:nvPr/>
          </p:nvGrpSpPr>
          <p:grpSpPr bwMode="auto">
            <a:xfrm>
              <a:off x="67" y="1169"/>
              <a:ext cx="475" cy="373"/>
              <a:chOff x="525" y="1177"/>
              <a:chExt cx="475" cy="373"/>
            </a:xfrm>
          </p:grpSpPr>
          <p:graphicFrame>
            <p:nvGraphicFramePr>
              <p:cNvPr id="39961" name="Object 21"/>
              <p:cNvGraphicFramePr>
                <a:graphicFrameLocks noChangeAspect="1"/>
              </p:cNvGraphicFramePr>
              <p:nvPr/>
            </p:nvGraphicFramePr>
            <p:xfrm>
              <a:off x="653" y="1177"/>
              <a:ext cx="93" cy="94"/>
            </p:xfrm>
            <a:graphic>
              <a:graphicData uri="http://schemas.openxmlformats.org/presentationml/2006/ole">
                <p:oleObj spid="_x0000_s39961" name="公式" r:id="rId9" imgW="139700" imgH="139700" progId="Equation.3">
                  <p:embed/>
                </p:oleObj>
              </a:graphicData>
            </a:graphic>
          </p:graphicFrame>
          <p:graphicFrame>
            <p:nvGraphicFramePr>
              <p:cNvPr id="39962" name="Object 22"/>
              <p:cNvGraphicFramePr>
                <a:graphicFrameLocks noChangeAspect="1"/>
              </p:cNvGraphicFramePr>
              <p:nvPr/>
            </p:nvGraphicFramePr>
            <p:xfrm>
              <a:off x="619" y="1461"/>
              <a:ext cx="158" cy="89"/>
            </p:xfrm>
            <a:graphic>
              <a:graphicData uri="http://schemas.openxmlformats.org/presentationml/2006/ole">
                <p:oleObj spid="_x0000_s39962" name="公式" r:id="rId10" imgW="139518" imgH="76101" progId="Equation.3">
                  <p:embed/>
                </p:oleObj>
              </a:graphicData>
            </a:graphic>
          </p:graphicFrame>
          <p:graphicFrame>
            <p:nvGraphicFramePr>
              <p:cNvPr id="39963" name="Object 23"/>
              <p:cNvGraphicFramePr>
                <a:graphicFrameLocks noChangeAspect="1"/>
              </p:cNvGraphicFramePr>
              <p:nvPr/>
            </p:nvGraphicFramePr>
            <p:xfrm>
              <a:off x="525" y="1227"/>
              <a:ext cx="186" cy="254"/>
            </p:xfrm>
            <a:graphic>
              <a:graphicData uri="http://schemas.openxmlformats.org/presentationml/2006/ole">
                <p:oleObj spid="_x0000_s39963" name="公式" r:id="rId11" imgW="165028" imgH="228501" progId="Equation.3">
                  <p:embed/>
                </p:oleObj>
              </a:graphicData>
            </a:graphic>
          </p:graphicFrame>
          <p:grpSp>
            <p:nvGrpSpPr>
              <p:cNvPr id="40002" name="Group 24"/>
              <p:cNvGrpSpPr>
                <a:grpSpLocks/>
              </p:cNvGrpSpPr>
              <p:nvPr/>
            </p:nvGrpSpPr>
            <p:grpSpPr bwMode="auto">
              <a:xfrm>
                <a:off x="731" y="1220"/>
                <a:ext cx="269" cy="268"/>
                <a:chOff x="144" y="3216"/>
                <a:chExt cx="240" cy="240"/>
              </a:xfrm>
            </p:grpSpPr>
            <p:sp>
              <p:nvSpPr>
                <p:cNvPr id="40003" name="Oval 25"/>
                <p:cNvSpPr>
                  <a:spLocks noChangeArrowheads="1"/>
                </p:cNvSpPr>
                <p:nvPr/>
              </p:nvSpPr>
              <p:spPr bwMode="auto">
                <a:xfrm>
                  <a:off x="144" y="3216"/>
                  <a:ext cx="240" cy="240"/>
                </a:xfrm>
                <a:prstGeom prst="ellipse">
                  <a:avLst/>
                </a:prstGeom>
                <a:noFill/>
                <a:ln w="25400" algn="ctr">
                  <a:solidFill>
                    <a:srgbClr val="FF9900"/>
                  </a:solidFill>
                  <a:round/>
                  <a:headEnd/>
                  <a:tailEnd/>
                </a:ln>
              </p:spPr>
              <p:txBody>
                <a:bodyPr wrap="none" anchor="ctr"/>
                <a:lstStyle/>
                <a:p>
                  <a:endParaRPr lang="zh-CN" altLang="en-US"/>
                </a:p>
              </p:txBody>
            </p:sp>
            <p:sp>
              <p:nvSpPr>
                <p:cNvPr id="40004" name="Line 26"/>
                <p:cNvSpPr>
                  <a:spLocks noChangeShapeType="1"/>
                </p:cNvSpPr>
                <p:nvPr/>
              </p:nvSpPr>
              <p:spPr bwMode="auto">
                <a:xfrm>
                  <a:off x="264" y="3216"/>
                  <a:ext cx="0" cy="240"/>
                </a:xfrm>
                <a:prstGeom prst="line">
                  <a:avLst/>
                </a:prstGeom>
                <a:noFill/>
                <a:ln w="25400">
                  <a:solidFill>
                    <a:srgbClr val="FF9900"/>
                  </a:solidFill>
                  <a:round/>
                  <a:headEnd/>
                  <a:tailEnd/>
                </a:ln>
              </p:spPr>
              <p:txBody>
                <a:bodyPr/>
                <a:lstStyle/>
                <a:p>
                  <a:endParaRPr lang="zh-CN" altLang="en-US"/>
                </a:p>
              </p:txBody>
            </p:sp>
          </p:grpSp>
        </p:grpSp>
        <p:sp>
          <p:nvSpPr>
            <p:cNvPr id="39991" name="Line 27"/>
            <p:cNvSpPr>
              <a:spLocks noChangeShapeType="1"/>
            </p:cNvSpPr>
            <p:nvPr/>
          </p:nvSpPr>
          <p:spPr bwMode="auto">
            <a:xfrm>
              <a:off x="1372" y="1118"/>
              <a:ext cx="0" cy="229"/>
            </a:xfrm>
            <a:prstGeom prst="line">
              <a:avLst/>
            </a:prstGeom>
            <a:noFill/>
            <a:ln w="12700">
              <a:solidFill>
                <a:schemeClr val="tx1"/>
              </a:solidFill>
              <a:round/>
              <a:headEnd/>
              <a:tailEnd/>
            </a:ln>
          </p:spPr>
          <p:txBody>
            <a:bodyPr/>
            <a:lstStyle/>
            <a:p>
              <a:endParaRPr lang="zh-CN" altLang="en-US"/>
            </a:p>
          </p:txBody>
        </p:sp>
        <p:sp>
          <p:nvSpPr>
            <p:cNvPr id="39992" name="Line 28"/>
            <p:cNvSpPr>
              <a:spLocks noChangeShapeType="1"/>
            </p:cNvSpPr>
            <p:nvPr/>
          </p:nvSpPr>
          <p:spPr bwMode="auto">
            <a:xfrm>
              <a:off x="1372" y="1626"/>
              <a:ext cx="0" cy="254"/>
            </a:xfrm>
            <a:prstGeom prst="line">
              <a:avLst/>
            </a:prstGeom>
            <a:noFill/>
            <a:ln w="12700">
              <a:solidFill>
                <a:schemeClr val="tx1"/>
              </a:solidFill>
              <a:round/>
              <a:headEnd/>
              <a:tailEnd/>
            </a:ln>
          </p:spPr>
          <p:txBody>
            <a:bodyPr/>
            <a:lstStyle/>
            <a:p>
              <a:endParaRPr lang="zh-CN" altLang="en-US"/>
            </a:p>
          </p:txBody>
        </p:sp>
        <p:sp>
          <p:nvSpPr>
            <p:cNvPr id="39993" name="AutoShape 29"/>
            <p:cNvSpPr>
              <a:spLocks noChangeArrowheads="1"/>
            </p:cNvSpPr>
            <p:nvPr/>
          </p:nvSpPr>
          <p:spPr bwMode="auto">
            <a:xfrm>
              <a:off x="1348" y="1842"/>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9994" name="AutoShape 30"/>
            <p:cNvSpPr>
              <a:spLocks noChangeArrowheads="1"/>
            </p:cNvSpPr>
            <p:nvPr/>
          </p:nvSpPr>
          <p:spPr bwMode="auto">
            <a:xfrm>
              <a:off x="1348" y="1101"/>
              <a:ext cx="49" cy="48"/>
            </a:xfrm>
            <a:prstGeom prst="flowChartConnector">
              <a:avLst/>
            </a:prstGeom>
            <a:solidFill>
              <a:schemeClr val="tx1"/>
            </a:solidFill>
            <a:ln w="12700">
              <a:solidFill>
                <a:schemeClr val="tx1"/>
              </a:solidFill>
              <a:round/>
              <a:headEnd/>
              <a:tailEnd/>
            </a:ln>
          </p:spPr>
          <p:txBody>
            <a:bodyPr wrap="none" lIns="90000" tIns="46800" rIns="90000" bIns="46800" anchor="ctr"/>
            <a:lstStyle/>
            <a:p>
              <a:endParaRPr lang="zh-CN" altLang="en-US"/>
            </a:p>
          </p:txBody>
        </p:sp>
        <p:sp>
          <p:nvSpPr>
            <p:cNvPr id="39995" name="AutoShape 31"/>
            <p:cNvSpPr>
              <a:spLocks noChangeArrowheads="1"/>
            </p:cNvSpPr>
            <p:nvPr/>
          </p:nvSpPr>
          <p:spPr bwMode="auto">
            <a:xfrm>
              <a:off x="1541" y="1088"/>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sp>
          <p:nvSpPr>
            <p:cNvPr id="39996" name="AutoShape 32"/>
            <p:cNvSpPr>
              <a:spLocks noChangeArrowheads="1"/>
            </p:cNvSpPr>
            <p:nvPr/>
          </p:nvSpPr>
          <p:spPr bwMode="auto">
            <a:xfrm>
              <a:off x="1550" y="1850"/>
              <a:ext cx="59" cy="56"/>
            </a:xfrm>
            <a:prstGeom prst="flowChartConnector">
              <a:avLst/>
            </a:prstGeom>
            <a:solidFill>
              <a:schemeClr val="bg1"/>
            </a:solidFill>
            <a:ln w="12700">
              <a:solidFill>
                <a:schemeClr val="tx1"/>
              </a:solidFill>
              <a:round/>
              <a:headEnd/>
              <a:tailEnd/>
            </a:ln>
          </p:spPr>
          <p:txBody>
            <a:bodyPr wrap="none" lIns="90000" tIns="46800" rIns="90000" bIns="46800" anchor="ctr"/>
            <a:lstStyle/>
            <a:p>
              <a:endParaRPr lang="zh-CN" altLang="en-US"/>
            </a:p>
          </p:txBody>
        </p:sp>
        <p:graphicFrame>
          <p:nvGraphicFramePr>
            <p:cNvPr id="39956" name="Object 33"/>
            <p:cNvGraphicFramePr>
              <a:graphicFrameLocks noChangeAspect="1"/>
            </p:cNvGraphicFramePr>
            <p:nvPr/>
          </p:nvGraphicFramePr>
          <p:xfrm>
            <a:off x="1093" y="814"/>
            <a:ext cx="187" cy="248"/>
          </p:xfrm>
          <a:graphic>
            <a:graphicData uri="http://schemas.openxmlformats.org/presentationml/2006/ole">
              <p:oleObj spid="_x0000_s39956" name="公式" r:id="rId12" imgW="164885" imgH="215619" progId="Equation.3">
                <p:embed/>
              </p:oleObj>
            </a:graphicData>
          </a:graphic>
        </p:graphicFrame>
        <p:graphicFrame>
          <p:nvGraphicFramePr>
            <p:cNvPr id="39957" name="Object 34"/>
            <p:cNvGraphicFramePr>
              <a:graphicFrameLocks noChangeAspect="1"/>
            </p:cNvGraphicFramePr>
            <p:nvPr/>
          </p:nvGraphicFramePr>
          <p:xfrm>
            <a:off x="670" y="1246"/>
            <a:ext cx="102" cy="101"/>
          </p:xfrm>
          <a:graphic>
            <a:graphicData uri="http://schemas.openxmlformats.org/presentationml/2006/ole">
              <p:oleObj spid="_x0000_s39957" name="公式" r:id="rId13" imgW="139700" imgH="139700" progId="Equation.3">
                <p:embed/>
              </p:oleObj>
            </a:graphicData>
          </a:graphic>
        </p:graphicFrame>
        <p:graphicFrame>
          <p:nvGraphicFramePr>
            <p:cNvPr id="39958" name="Object 35"/>
            <p:cNvGraphicFramePr>
              <a:graphicFrameLocks noChangeAspect="1"/>
            </p:cNvGraphicFramePr>
            <p:nvPr/>
          </p:nvGraphicFramePr>
          <p:xfrm>
            <a:off x="1026" y="1271"/>
            <a:ext cx="173" cy="93"/>
          </p:xfrm>
          <a:graphic>
            <a:graphicData uri="http://schemas.openxmlformats.org/presentationml/2006/ole">
              <p:oleObj spid="_x0000_s39958" name="公式" r:id="rId14" imgW="139518" imgH="76101" progId="Equation.3">
                <p:embed/>
              </p:oleObj>
            </a:graphicData>
          </a:graphic>
        </p:graphicFrame>
        <p:graphicFrame>
          <p:nvGraphicFramePr>
            <p:cNvPr id="39959" name="Object 36"/>
            <p:cNvGraphicFramePr>
              <a:graphicFrameLocks noChangeAspect="1"/>
            </p:cNvGraphicFramePr>
            <p:nvPr/>
          </p:nvGraphicFramePr>
          <p:xfrm>
            <a:off x="812" y="1195"/>
            <a:ext cx="214" cy="240"/>
          </p:xfrm>
          <a:graphic>
            <a:graphicData uri="http://schemas.openxmlformats.org/presentationml/2006/ole">
              <p:oleObj spid="_x0000_s39959" name="公式" r:id="rId15" imgW="190335" imgH="215713" progId="Equation.3">
                <p:embed/>
              </p:oleObj>
            </a:graphicData>
          </a:graphic>
        </p:graphicFrame>
        <p:sp>
          <p:nvSpPr>
            <p:cNvPr id="39997" name="Line 37"/>
            <p:cNvSpPr>
              <a:spLocks noChangeShapeType="1"/>
            </p:cNvSpPr>
            <p:nvPr/>
          </p:nvSpPr>
          <p:spPr bwMode="auto">
            <a:xfrm>
              <a:off x="1076" y="1068"/>
              <a:ext cx="229" cy="0"/>
            </a:xfrm>
            <a:prstGeom prst="line">
              <a:avLst/>
            </a:prstGeom>
            <a:noFill/>
            <a:ln w="12700">
              <a:solidFill>
                <a:schemeClr val="tx1"/>
              </a:solidFill>
              <a:round/>
              <a:headEnd/>
              <a:tailEnd type="triangle" w="med" len="med"/>
            </a:ln>
          </p:spPr>
          <p:txBody>
            <a:bodyPr/>
            <a:lstStyle/>
            <a:p>
              <a:endParaRPr lang="zh-CN" altLang="en-US"/>
            </a:p>
          </p:txBody>
        </p:sp>
        <p:grpSp>
          <p:nvGrpSpPr>
            <p:cNvPr id="39998" name="Group 38"/>
            <p:cNvGrpSpPr>
              <a:grpSpLocks/>
            </p:cNvGrpSpPr>
            <p:nvPr/>
          </p:nvGrpSpPr>
          <p:grpSpPr bwMode="auto">
            <a:xfrm>
              <a:off x="247" y="1661"/>
              <a:ext cx="304" cy="102"/>
              <a:chOff x="112" y="3074"/>
              <a:chExt cx="304" cy="102"/>
            </a:xfrm>
          </p:grpSpPr>
          <p:sp>
            <p:nvSpPr>
              <p:cNvPr id="40000" name="Line 39"/>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40001" name="Line 40"/>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graphicFrame>
          <p:nvGraphicFramePr>
            <p:cNvPr id="39960" name="Object 41"/>
            <p:cNvGraphicFramePr>
              <a:graphicFrameLocks noChangeAspect="1"/>
            </p:cNvGraphicFramePr>
            <p:nvPr/>
          </p:nvGraphicFramePr>
          <p:xfrm>
            <a:off x="-36" y="1576"/>
            <a:ext cx="300" cy="240"/>
          </p:xfrm>
          <a:graphic>
            <a:graphicData uri="http://schemas.openxmlformats.org/presentationml/2006/ole">
              <p:oleObj spid="_x0000_s39960" name="公式" r:id="rId16" imgW="266353" imgH="215619" progId="Equation.3">
                <p:embed/>
              </p:oleObj>
            </a:graphicData>
          </a:graphic>
        </p:graphicFrame>
        <p:sp>
          <p:nvSpPr>
            <p:cNvPr id="39999" name="Line 42"/>
            <p:cNvSpPr>
              <a:spLocks noChangeShapeType="1"/>
            </p:cNvSpPr>
            <p:nvPr/>
          </p:nvSpPr>
          <p:spPr bwMode="auto">
            <a:xfrm flipV="1">
              <a:off x="409" y="1781"/>
              <a:ext cx="0" cy="101"/>
            </a:xfrm>
            <a:prstGeom prst="line">
              <a:avLst/>
            </a:prstGeom>
            <a:noFill/>
            <a:ln w="12700">
              <a:solidFill>
                <a:schemeClr val="tx1"/>
              </a:solidFill>
              <a:round/>
              <a:headEnd/>
              <a:tailEnd/>
            </a:ln>
          </p:spPr>
          <p:txBody>
            <a:bodyPr/>
            <a:lstStyle/>
            <a:p>
              <a:endParaRPr lang="zh-CN" altLang="en-US"/>
            </a:p>
          </p:txBody>
        </p:sp>
      </p:grpSp>
      <p:graphicFrame>
        <p:nvGraphicFramePr>
          <p:cNvPr id="39939" name="Object 43"/>
          <p:cNvGraphicFramePr>
            <a:graphicFrameLocks noChangeAspect="1"/>
          </p:cNvGraphicFramePr>
          <p:nvPr/>
        </p:nvGraphicFramePr>
        <p:xfrm>
          <a:off x="3079750" y="1111250"/>
          <a:ext cx="5051425" cy="544513"/>
        </p:xfrm>
        <a:graphic>
          <a:graphicData uri="http://schemas.openxmlformats.org/presentationml/2006/ole">
            <p:oleObj spid="_x0000_s39939" name="公式" r:id="rId17" imgW="2108200" imgH="228600" progId="Equation.3">
              <p:embed/>
            </p:oleObj>
          </a:graphicData>
        </a:graphic>
      </p:graphicFrame>
      <p:graphicFrame>
        <p:nvGraphicFramePr>
          <p:cNvPr id="39940" name="Object 44"/>
          <p:cNvGraphicFramePr>
            <a:graphicFrameLocks noChangeAspect="1"/>
          </p:cNvGraphicFramePr>
          <p:nvPr/>
        </p:nvGraphicFramePr>
        <p:xfrm>
          <a:off x="3074988" y="1836738"/>
          <a:ext cx="2435225" cy="544512"/>
        </p:xfrm>
        <a:graphic>
          <a:graphicData uri="http://schemas.openxmlformats.org/presentationml/2006/ole">
            <p:oleObj spid="_x0000_s39940" name="公式" r:id="rId18" imgW="1016000" imgH="228600" progId="Equation.3">
              <p:embed/>
            </p:oleObj>
          </a:graphicData>
        </a:graphic>
      </p:graphicFrame>
      <p:sp>
        <p:nvSpPr>
          <p:cNvPr id="214061" name="Text Box 45"/>
          <p:cNvSpPr txBox="1">
            <a:spLocks noChangeArrowheads="1"/>
          </p:cNvSpPr>
          <p:nvPr/>
        </p:nvSpPr>
        <p:spPr bwMode="auto">
          <a:xfrm>
            <a:off x="136525" y="2582863"/>
            <a:ext cx="2944813"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输出电压总量：</a:t>
            </a:r>
          </a:p>
        </p:txBody>
      </p:sp>
      <p:graphicFrame>
        <p:nvGraphicFramePr>
          <p:cNvPr id="214062" name="Object 46"/>
          <p:cNvGraphicFramePr>
            <a:graphicFrameLocks noChangeAspect="1"/>
          </p:cNvGraphicFramePr>
          <p:nvPr/>
        </p:nvGraphicFramePr>
        <p:xfrm>
          <a:off x="3144838" y="2541588"/>
          <a:ext cx="5781675" cy="544512"/>
        </p:xfrm>
        <a:graphic>
          <a:graphicData uri="http://schemas.openxmlformats.org/presentationml/2006/ole">
            <p:oleObj spid="_x0000_s39941" name="公式" r:id="rId19" imgW="2413000" imgH="228600" progId="Equation.3">
              <p:embed/>
            </p:oleObj>
          </a:graphicData>
        </a:graphic>
      </p:graphicFrame>
      <p:grpSp>
        <p:nvGrpSpPr>
          <p:cNvPr id="7" name="Group 73"/>
          <p:cNvGrpSpPr>
            <a:grpSpLocks/>
          </p:cNvGrpSpPr>
          <p:nvPr/>
        </p:nvGrpSpPr>
        <p:grpSpPr bwMode="auto">
          <a:xfrm>
            <a:off x="1574800" y="3187700"/>
            <a:ext cx="5321300" cy="2463800"/>
            <a:chOff x="1475" y="2127"/>
            <a:chExt cx="3352" cy="1552"/>
          </a:xfrm>
        </p:grpSpPr>
        <p:sp>
          <p:nvSpPr>
            <p:cNvPr id="39970" name="Line 48"/>
            <p:cNvSpPr>
              <a:spLocks noChangeShapeType="1"/>
            </p:cNvSpPr>
            <p:nvPr/>
          </p:nvSpPr>
          <p:spPr bwMode="auto">
            <a:xfrm flipV="1">
              <a:off x="1936" y="2228"/>
              <a:ext cx="0" cy="1219"/>
            </a:xfrm>
            <a:prstGeom prst="line">
              <a:avLst/>
            </a:prstGeom>
            <a:noFill/>
            <a:ln w="12700">
              <a:solidFill>
                <a:schemeClr val="tx1"/>
              </a:solidFill>
              <a:round/>
              <a:headEnd/>
              <a:tailEnd type="triangle" w="med" len="med"/>
            </a:ln>
          </p:spPr>
          <p:txBody>
            <a:bodyPr/>
            <a:lstStyle/>
            <a:p>
              <a:endParaRPr lang="zh-CN" altLang="en-US"/>
            </a:p>
          </p:txBody>
        </p:sp>
        <p:sp>
          <p:nvSpPr>
            <p:cNvPr id="39971" name="Line 49"/>
            <p:cNvSpPr>
              <a:spLocks noChangeShapeType="1"/>
            </p:cNvSpPr>
            <p:nvPr/>
          </p:nvSpPr>
          <p:spPr bwMode="auto">
            <a:xfrm>
              <a:off x="1932" y="3447"/>
              <a:ext cx="2726"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39942" name="Object 50"/>
            <p:cNvGraphicFramePr>
              <a:graphicFrameLocks noChangeAspect="1"/>
            </p:cNvGraphicFramePr>
            <p:nvPr/>
          </p:nvGraphicFramePr>
          <p:xfrm>
            <a:off x="2423" y="3506"/>
            <a:ext cx="203" cy="164"/>
          </p:xfrm>
          <a:graphic>
            <a:graphicData uri="http://schemas.openxmlformats.org/presentationml/2006/ole">
              <p:oleObj spid="_x0000_s39942" name="公式" r:id="rId20" imgW="152334" imgH="139639" progId="Equation.3">
                <p:embed/>
              </p:oleObj>
            </a:graphicData>
          </a:graphic>
        </p:graphicFrame>
        <p:graphicFrame>
          <p:nvGraphicFramePr>
            <p:cNvPr id="39943" name="Object 51"/>
            <p:cNvGraphicFramePr>
              <a:graphicFrameLocks noChangeAspect="1"/>
            </p:cNvGraphicFramePr>
            <p:nvPr/>
          </p:nvGraphicFramePr>
          <p:xfrm>
            <a:off x="2982" y="3470"/>
            <a:ext cx="304" cy="209"/>
          </p:xfrm>
          <a:graphic>
            <a:graphicData uri="http://schemas.openxmlformats.org/presentationml/2006/ole">
              <p:oleObj spid="_x0000_s39943" name="公式" r:id="rId21" imgW="228402" imgH="177646" progId="Equation.3">
                <p:embed/>
              </p:oleObj>
            </a:graphicData>
          </a:graphic>
        </p:graphicFrame>
        <p:graphicFrame>
          <p:nvGraphicFramePr>
            <p:cNvPr id="39944" name="Object 52"/>
            <p:cNvGraphicFramePr>
              <a:graphicFrameLocks noChangeAspect="1"/>
            </p:cNvGraphicFramePr>
            <p:nvPr/>
          </p:nvGraphicFramePr>
          <p:xfrm>
            <a:off x="1746" y="3465"/>
            <a:ext cx="220" cy="208"/>
          </p:xfrm>
          <a:graphic>
            <a:graphicData uri="http://schemas.openxmlformats.org/presentationml/2006/ole">
              <p:oleObj spid="_x0000_s39944" name="公式" r:id="rId22" imgW="164814" imgH="177492" progId="Equation.3">
                <p:embed/>
              </p:oleObj>
            </a:graphicData>
          </a:graphic>
        </p:graphicFrame>
        <p:graphicFrame>
          <p:nvGraphicFramePr>
            <p:cNvPr id="39945" name="Object 53"/>
            <p:cNvGraphicFramePr>
              <a:graphicFrameLocks noChangeAspect="1"/>
            </p:cNvGraphicFramePr>
            <p:nvPr/>
          </p:nvGraphicFramePr>
          <p:xfrm>
            <a:off x="1475" y="2127"/>
            <a:ext cx="557" cy="269"/>
          </p:xfrm>
          <a:graphic>
            <a:graphicData uri="http://schemas.openxmlformats.org/presentationml/2006/ole">
              <p:oleObj spid="_x0000_s39945" name="公式" r:id="rId23" imgW="419100" imgH="228600" progId="Equation.3">
                <p:embed/>
              </p:oleObj>
            </a:graphicData>
          </a:graphic>
        </p:graphicFrame>
        <p:graphicFrame>
          <p:nvGraphicFramePr>
            <p:cNvPr id="39946" name="Object 54"/>
            <p:cNvGraphicFramePr>
              <a:graphicFrameLocks noChangeAspect="1"/>
            </p:cNvGraphicFramePr>
            <p:nvPr/>
          </p:nvGraphicFramePr>
          <p:xfrm>
            <a:off x="3567" y="3470"/>
            <a:ext cx="304" cy="209"/>
          </p:xfrm>
          <a:graphic>
            <a:graphicData uri="http://schemas.openxmlformats.org/presentationml/2006/ole">
              <p:oleObj spid="_x0000_s39946" name="公式" r:id="rId24" imgW="228402" imgH="177646" progId="Equation.3">
                <p:embed/>
              </p:oleObj>
            </a:graphicData>
          </a:graphic>
        </p:graphicFrame>
        <p:graphicFrame>
          <p:nvGraphicFramePr>
            <p:cNvPr id="39947" name="Object 55"/>
            <p:cNvGraphicFramePr>
              <a:graphicFrameLocks noChangeAspect="1"/>
            </p:cNvGraphicFramePr>
            <p:nvPr/>
          </p:nvGraphicFramePr>
          <p:xfrm>
            <a:off x="4175" y="3464"/>
            <a:ext cx="304" cy="209"/>
          </p:xfrm>
          <a:graphic>
            <a:graphicData uri="http://schemas.openxmlformats.org/presentationml/2006/ole">
              <p:oleObj spid="_x0000_s39947" name="公式" r:id="rId25" imgW="228402" imgH="177646" progId="Equation.3">
                <p:embed/>
              </p:oleObj>
            </a:graphicData>
          </a:graphic>
        </p:graphicFrame>
        <p:graphicFrame>
          <p:nvGraphicFramePr>
            <p:cNvPr id="39948" name="Object 56"/>
            <p:cNvGraphicFramePr>
              <a:graphicFrameLocks noChangeAspect="1"/>
            </p:cNvGraphicFramePr>
            <p:nvPr/>
          </p:nvGraphicFramePr>
          <p:xfrm>
            <a:off x="4556" y="3470"/>
            <a:ext cx="271" cy="194"/>
          </p:xfrm>
          <a:graphic>
            <a:graphicData uri="http://schemas.openxmlformats.org/presentationml/2006/ole">
              <p:oleObj spid="_x0000_s39948" name="公式" r:id="rId26" imgW="203024" imgH="164957" progId="Equation.3">
                <p:embed/>
              </p:oleObj>
            </a:graphicData>
          </a:graphic>
        </p:graphicFrame>
        <p:sp>
          <p:nvSpPr>
            <p:cNvPr id="39972" name="Line 57"/>
            <p:cNvSpPr>
              <a:spLocks noChangeShapeType="1"/>
            </p:cNvSpPr>
            <p:nvPr/>
          </p:nvSpPr>
          <p:spPr bwMode="auto">
            <a:xfrm flipV="1">
              <a:off x="4277" y="3367"/>
              <a:ext cx="0" cy="76"/>
            </a:xfrm>
            <a:prstGeom prst="line">
              <a:avLst/>
            </a:prstGeom>
            <a:noFill/>
            <a:ln w="25400">
              <a:solidFill>
                <a:schemeClr val="tx1"/>
              </a:solidFill>
              <a:round/>
              <a:headEnd/>
              <a:tailEnd/>
            </a:ln>
          </p:spPr>
          <p:txBody>
            <a:bodyPr/>
            <a:lstStyle/>
            <a:p>
              <a:endParaRPr lang="zh-CN" altLang="en-US"/>
            </a:p>
          </p:txBody>
        </p:sp>
        <p:sp>
          <p:nvSpPr>
            <p:cNvPr id="39973" name="Line 58"/>
            <p:cNvSpPr>
              <a:spLocks noChangeShapeType="1"/>
            </p:cNvSpPr>
            <p:nvPr/>
          </p:nvSpPr>
          <p:spPr bwMode="auto">
            <a:xfrm flipV="1">
              <a:off x="3693" y="3379"/>
              <a:ext cx="0" cy="76"/>
            </a:xfrm>
            <a:prstGeom prst="line">
              <a:avLst/>
            </a:prstGeom>
            <a:noFill/>
            <a:ln w="25400">
              <a:solidFill>
                <a:schemeClr val="tx1"/>
              </a:solidFill>
              <a:round/>
              <a:headEnd/>
              <a:tailEnd/>
            </a:ln>
          </p:spPr>
          <p:txBody>
            <a:bodyPr/>
            <a:lstStyle/>
            <a:p>
              <a:endParaRPr lang="zh-CN" altLang="en-US"/>
            </a:p>
          </p:txBody>
        </p:sp>
        <p:sp>
          <p:nvSpPr>
            <p:cNvPr id="39974" name="Line 60"/>
            <p:cNvSpPr>
              <a:spLocks noChangeShapeType="1"/>
            </p:cNvSpPr>
            <p:nvPr/>
          </p:nvSpPr>
          <p:spPr bwMode="auto">
            <a:xfrm flipV="1">
              <a:off x="3109" y="3379"/>
              <a:ext cx="0" cy="76"/>
            </a:xfrm>
            <a:prstGeom prst="line">
              <a:avLst/>
            </a:prstGeom>
            <a:noFill/>
            <a:ln w="25400">
              <a:solidFill>
                <a:schemeClr val="tx1"/>
              </a:solidFill>
              <a:round/>
              <a:headEnd/>
              <a:tailEnd/>
            </a:ln>
          </p:spPr>
          <p:txBody>
            <a:bodyPr/>
            <a:lstStyle/>
            <a:p>
              <a:endParaRPr lang="zh-CN" altLang="en-US"/>
            </a:p>
          </p:txBody>
        </p:sp>
        <p:sp>
          <p:nvSpPr>
            <p:cNvPr id="39975" name="Line 61"/>
            <p:cNvSpPr>
              <a:spLocks noChangeShapeType="1"/>
            </p:cNvSpPr>
            <p:nvPr/>
          </p:nvSpPr>
          <p:spPr bwMode="auto">
            <a:xfrm flipV="1">
              <a:off x="2524" y="3379"/>
              <a:ext cx="0" cy="76"/>
            </a:xfrm>
            <a:prstGeom prst="line">
              <a:avLst/>
            </a:prstGeom>
            <a:noFill/>
            <a:ln w="25400">
              <a:solidFill>
                <a:schemeClr val="tx1"/>
              </a:solidFill>
              <a:round/>
              <a:headEnd/>
              <a:tailEnd/>
            </a:ln>
          </p:spPr>
          <p:txBody>
            <a:bodyPr/>
            <a:lstStyle/>
            <a:p>
              <a:endParaRPr lang="zh-CN" altLang="en-US"/>
            </a:p>
          </p:txBody>
        </p:sp>
        <p:sp>
          <p:nvSpPr>
            <p:cNvPr id="39976" name="Line 62"/>
            <p:cNvSpPr>
              <a:spLocks noChangeShapeType="1"/>
            </p:cNvSpPr>
            <p:nvPr/>
          </p:nvSpPr>
          <p:spPr bwMode="auto">
            <a:xfrm>
              <a:off x="1940" y="2643"/>
              <a:ext cx="2439" cy="0"/>
            </a:xfrm>
            <a:prstGeom prst="line">
              <a:avLst/>
            </a:prstGeom>
            <a:noFill/>
            <a:ln w="12700">
              <a:solidFill>
                <a:schemeClr val="tx1"/>
              </a:solidFill>
              <a:prstDash val="lgDash"/>
              <a:round/>
              <a:headEnd/>
              <a:tailEnd/>
            </a:ln>
          </p:spPr>
          <p:txBody>
            <a:bodyPr/>
            <a:lstStyle/>
            <a:p>
              <a:endParaRPr lang="zh-CN" altLang="en-US"/>
            </a:p>
          </p:txBody>
        </p:sp>
        <p:sp>
          <p:nvSpPr>
            <p:cNvPr id="39977" name="Freeform 64"/>
            <p:cNvSpPr>
              <a:spLocks/>
            </p:cNvSpPr>
            <p:nvPr/>
          </p:nvSpPr>
          <p:spPr bwMode="auto">
            <a:xfrm>
              <a:off x="1940" y="2592"/>
              <a:ext cx="610" cy="51"/>
            </a:xfrm>
            <a:custGeom>
              <a:avLst/>
              <a:gdLst>
                <a:gd name="T0" fmla="*/ 0 w 559"/>
                <a:gd name="T1" fmla="*/ 0 h 229"/>
                <a:gd name="T2" fmla="*/ 950 w 559"/>
                <a:gd name="T3" fmla="*/ 0 h 229"/>
                <a:gd name="T4" fmla="*/ 1898 w 559"/>
                <a:gd name="T5" fmla="*/ 0 h 229"/>
                <a:gd name="T6" fmla="*/ 0 60000 65536"/>
                <a:gd name="T7" fmla="*/ 0 60000 65536"/>
                <a:gd name="T8" fmla="*/ 0 60000 65536"/>
                <a:gd name="T9" fmla="*/ 0 w 559"/>
                <a:gd name="T10" fmla="*/ 0 h 229"/>
                <a:gd name="T11" fmla="*/ 559 w 559"/>
                <a:gd name="T12" fmla="*/ 229 h 229"/>
              </a:gdLst>
              <a:ahLst/>
              <a:cxnLst>
                <a:cxn ang="T6">
                  <a:pos x="T0" y="T1"/>
                </a:cxn>
                <a:cxn ang="T7">
                  <a:pos x="T2" y="T3"/>
                </a:cxn>
                <a:cxn ang="T8">
                  <a:pos x="T4" y="T5"/>
                </a:cxn>
              </a:cxnLst>
              <a:rect l="T9" t="T10" r="T11" b="T12"/>
              <a:pathLst>
                <a:path w="559" h="229">
                  <a:moveTo>
                    <a:pt x="0" y="229"/>
                  </a:moveTo>
                  <a:cubicBezTo>
                    <a:pt x="93" y="114"/>
                    <a:pt x="187" y="0"/>
                    <a:pt x="280" y="0"/>
                  </a:cubicBezTo>
                  <a:cubicBezTo>
                    <a:pt x="373" y="0"/>
                    <a:pt x="466" y="114"/>
                    <a:pt x="559" y="229"/>
                  </a:cubicBezTo>
                </a:path>
              </a:pathLst>
            </a:custGeom>
            <a:noFill/>
            <a:ln w="38100">
              <a:solidFill>
                <a:srgbClr val="FF00FF"/>
              </a:solidFill>
              <a:round/>
              <a:headEnd/>
              <a:tailEnd/>
            </a:ln>
          </p:spPr>
          <p:txBody>
            <a:bodyPr/>
            <a:lstStyle/>
            <a:p>
              <a:endParaRPr lang="zh-CN" altLang="en-US"/>
            </a:p>
          </p:txBody>
        </p:sp>
        <p:sp>
          <p:nvSpPr>
            <p:cNvPr id="39978" name="Freeform 65"/>
            <p:cNvSpPr>
              <a:spLocks/>
            </p:cNvSpPr>
            <p:nvPr/>
          </p:nvSpPr>
          <p:spPr bwMode="auto">
            <a:xfrm rot="10800000">
              <a:off x="2524" y="2643"/>
              <a:ext cx="610" cy="51"/>
            </a:xfrm>
            <a:custGeom>
              <a:avLst/>
              <a:gdLst>
                <a:gd name="T0" fmla="*/ 0 w 559"/>
                <a:gd name="T1" fmla="*/ 0 h 229"/>
                <a:gd name="T2" fmla="*/ 950 w 559"/>
                <a:gd name="T3" fmla="*/ 0 h 229"/>
                <a:gd name="T4" fmla="*/ 1898 w 559"/>
                <a:gd name="T5" fmla="*/ 0 h 229"/>
                <a:gd name="T6" fmla="*/ 0 60000 65536"/>
                <a:gd name="T7" fmla="*/ 0 60000 65536"/>
                <a:gd name="T8" fmla="*/ 0 60000 65536"/>
                <a:gd name="T9" fmla="*/ 0 w 559"/>
                <a:gd name="T10" fmla="*/ 0 h 229"/>
                <a:gd name="T11" fmla="*/ 559 w 559"/>
                <a:gd name="T12" fmla="*/ 229 h 229"/>
              </a:gdLst>
              <a:ahLst/>
              <a:cxnLst>
                <a:cxn ang="T6">
                  <a:pos x="T0" y="T1"/>
                </a:cxn>
                <a:cxn ang="T7">
                  <a:pos x="T2" y="T3"/>
                </a:cxn>
                <a:cxn ang="T8">
                  <a:pos x="T4" y="T5"/>
                </a:cxn>
              </a:cxnLst>
              <a:rect l="T9" t="T10" r="T11" b="T12"/>
              <a:pathLst>
                <a:path w="559" h="229">
                  <a:moveTo>
                    <a:pt x="0" y="229"/>
                  </a:moveTo>
                  <a:cubicBezTo>
                    <a:pt x="93" y="114"/>
                    <a:pt x="187" y="0"/>
                    <a:pt x="280" y="0"/>
                  </a:cubicBezTo>
                  <a:cubicBezTo>
                    <a:pt x="373" y="0"/>
                    <a:pt x="466" y="114"/>
                    <a:pt x="559" y="229"/>
                  </a:cubicBezTo>
                </a:path>
              </a:pathLst>
            </a:custGeom>
            <a:noFill/>
            <a:ln w="38100">
              <a:solidFill>
                <a:srgbClr val="FF00FF"/>
              </a:solidFill>
              <a:round/>
              <a:headEnd/>
              <a:tailEnd/>
            </a:ln>
          </p:spPr>
          <p:txBody>
            <a:bodyPr/>
            <a:lstStyle/>
            <a:p>
              <a:endParaRPr lang="zh-CN" altLang="en-US"/>
            </a:p>
          </p:txBody>
        </p:sp>
        <p:sp>
          <p:nvSpPr>
            <p:cNvPr id="39979" name="Freeform 66"/>
            <p:cNvSpPr>
              <a:spLocks/>
            </p:cNvSpPr>
            <p:nvPr/>
          </p:nvSpPr>
          <p:spPr bwMode="auto">
            <a:xfrm>
              <a:off x="3109" y="2591"/>
              <a:ext cx="610" cy="51"/>
            </a:xfrm>
            <a:custGeom>
              <a:avLst/>
              <a:gdLst>
                <a:gd name="T0" fmla="*/ 0 w 559"/>
                <a:gd name="T1" fmla="*/ 0 h 229"/>
                <a:gd name="T2" fmla="*/ 950 w 559"/>
                <a:gd name="T3" fmla="*/ 0 h 229"/>
                <a:gd name="T4" fmla="*/ 1898 w 559"/>
                <a:gd name="T5" fmla="*/ 0 h 229"/>
                <a:gd name="T6" fmla="*/ 0 60000 65536"/>
                <a:gd name="T7" fmla="*/ 0 60000 65536"/>
                <a:gd name="T8" fmla="*/ 0 60000 65536"/>
                <a:gd name="T9" fmla="*/ 0 w 559"/>
                <a:gd name="T10" fmla="*/ 0 h 229"/>
                <a:gd name="T11" fmla="*/ 559 w 559"/>
                <a:gd name="T12" fmla="*/ 229 h 229"/>
              </a:gdLst>
              <a:ahLst/>
              <a:cxnLst>
                <a:cxn ang="T6">
                  <a:pos x="T0" y="T1"/>
                </a:cxn>
                <a:cxn ang="T7">
                  <a:pos x="T2" y="T3"/>
                </a:cxn>
                <a:cxn ang="T8">
                  <a:pos x="T4" y="T5"/>
                </a:cxn>
              </a:cxnLst>
              <a:rect l="T9" t="T10" r="T11" b="T12"/>
              <a:pathLst>
                <a:path w="559" h="229">
                  <a:moveTo>
                    <a:pt x="0" y="229"/>
                  </a:moveTo>
                  <a:cubicBezTo>
                    <a:pt x="93" y="114"/>
                    <a:pt x="187" y="0"/>
                    <a:pt x="280" y="0"/>
                  </a:cubicBezTo>
                  <a:cubicBezTo>
                    <a:pt x="373" y="0"/>
                    <a:pt x="466" y="114"/>
                    <a:pt x="559" y="229"/>
                  </a:cubicBezTo>
                </a:path>
              </a:pathLst>
            </a:custGeom>
            <a:noFill/>
            <a:ln w="38100">
              <a:solidFill>
                <a:srgbClr val="FF00FF"/>
              </a:solidFill>
              <a:round/>
              <a:headEnd/>
              <a:tailEnd/>
            </a:ln>
          </p:spPr>
          <p:txBody>
            <a:bodyPr/>
            <a:lstStyle/>
            <a:p>
              <a:endParaRPr lang="zh-CN" altLang="en-US"/>
            </a:p>
          </p:txBody>
        </p:sp>
        <p:sp>
          <p:nvSpPr>
            <p:cNvPr id="39980" name="Freeform 67"/>
            <p:cNvSpPr>
              <a:spLocks/>
            </p:cNvSpPr>
            <p:nvPr/>
          </p:nvSpPr>
          <p:spPr bwMode="auto">
            <a:xfrm rot="10800000">
              <a:off x="3693" y="2642"/>
              <a:ext cx="610" cy="51"/>
            </a:xfrm>
            <a:custGeom>
              <a:avLst/>
              <a:gdLst>
                <a:gd name="T0" fmla="*/ 0 w 559"/>
                <a:gd name="T1" fmla="*/ 0 h 229"/>
                <a:gd name="T2" fmla="*/ 950 w 559"/>
                <a:gd name="T3" fmla="*/ 0 h 229"/>
                <a:gd name="T4" fmla="*/ 1898 w 559"/>
                <a:gd name="T5" fmla="*/ 0 h 229"/>
                <a:gd name="T6" fmla="*/ 0 60000 65536"/>
                <a:gd name="T7" fmla="*/ 0 60000 65536"/>
                <a:gd name="T8" fmla="*/ 0 60000 65536"/>
                <a:gd name="T9" fmla="*/ 0 w 559"/>
                <a:gd name="T10" fmla="*/ 0 h 229"/>
                <a:gd name="T11" fmla="*/ 559 w 559"/>
                <a:gd name="T12" fmla="*/ 229 h 229"/>
              </a:gdLst>
              <a:ahLst/>
              <a:cxnLst>
                <a:cxn ang="T6">
                  <a:pos x="T0" y="T1"/>
                </a:cxn>
                <a:cxn ang="T7">
                  <a:pos x="T2" y="T3"/>
                </a:cxn>
                <a:cxn ang="T8">
                  <a:pos x="T4" y="T5"/>
                </a:cxn>
              </a:cxnLst>
              <a:rect l="T9" t="T10" r="T11" b="T12"/>
              <a:pathLst>
                <a:path w="559" h="229">
                  <a:moveTo>
                    <a:pt x="0" y="229"/>
                  </a:moveTo>
                  <a:cubicBezTo>
                    <a:pt x="93" y="114"/>
                    <a:pt x="187" y="0"/>
                    <a:pt x="280" y="0"/>
                  </a:cubicBezTo>
                  <a:cubicBezTo>
                    <a:pt x="373" y="0"/>
                    <a:pt x="466" y="114"/>
                    <a:pt x="559" y="229"/>
                  </a:cubicBezTo>
                </a:path>
              </a:pathLst>
            </a:custGeom>
            <a:noFill/>
            <a:ln w="38100">
              <a:solidFill>
                <a:srgbClr val="FF00FF"/>
              </a:solidFill>
              <a:round/>
              <a:headEnd/>
              <a:tailEnd/>
            </a:ln>
          </p:spPr>
          <p:txBody>
            <a:bodyPr/>
            <a:lstStyle/>
            <a:p>
              <a:endParaRPr lang="zh-CN" altLang="en-US"/>
            </a:p>
          </p:txBody>
        </p:sp>
        <p:graphicFrame>
          <p:nvGraphicFramePr>
            <p:cNvPr id="39949" name="Object 68"/>
            <p:cNvGraphicFramePr>
              <a:graphicFrameLocks noChangeAspect="1"/>
            </p:cNvGraphicFramePr>
            <p:nvPr/>
          </p:nvGraphicFramePr>
          <p:xfrm>
            <a:off x="1619" y="2561"/>
            <a:ext cx="321" cy="209"/>
          </p:xfrm>
          <a:graphic>
            <a:graphicData uri="http://schemas.openxmlformats.org/presentationml/2006/ole">
              <p:oleObj spid="_x0000_s39949" name="公式" r:id="rId27" imgW="241091" imgH="177646" progId="Equation.3">
                <p:embed/>
              </p:oleObj>
            </a:graphicData>
          </a:graphic>
        </p:graphicFrame>
        <p:sp>
          <p:nvSpPr>
            <p:cNvPr id="39981" name="Line 69"/>
            <p:cNvSpPr>
              <a:spLocks noChangeShapeType="1"/>
            </p:cNvSpPr>
            <p:nvPr/>
          </p:nvSpPr>
          <p:spPr bwMode="auto">
            <a:xfrm>
              <a:off x="1931" y="2584"/>
              <a:ext cx="619" cy="0"/>
            </a:xfrm>
            <a:prstGeom prst="line">
              <a:avLst/>
            </a:prstGeom>
            <a:noFill/>
            <a:ln w="12700">
              <a:solidFill>
                <a:schemeClr val="tx1"/>
              </a:solidFill>
              <a:prstDash val="lgDash"/>
              <a:round/>
              <a:headEnd/>
              <a:tailEnd/>
            </a:ln>
          </p:spPr>
          <p:txBody>
            <a:bodyPr/>
            <a:lstStyle/>
            <a:p>
              <a:endParaRPr lang="zh-CN" altLang="en-US"/>
            </a:p>
          </p:txBody>
        </p:sp>
        <p:sp>
          <p:nvSpPr>
            <p:cNvPr id="39982" name="Line 70"/>
            <p:cNvSpPr>
              <a:spLocks noChangeShapeType="1"/>
            </p:cNvSpPr>
            <p:nvPr/>
          </p:nvSpPr>
          <p:spPr bwMode="auto">
            <a:xfrm>
              <a:off x="2220" y="2414"/>
              <a:ext cx="0" cy="178"/>
            </a:xfrm>
            <a:prstGeom prst="line">
              <a:avLst/>
            </a:prstGeom>
            <a:noFill/>
            <a:ln w="12700">
              <a:solidFill>
                <a:schemeClr val="tx1"/>
              </a:solidFill>
              <a:round/>
              <a:headEnd/>
              <a:tailEnd type="triangle" w="sm" len="lg"/>
            </a:ln>
          </p:spPr>
          <p:txBody>
            <a:bodyPr/>
            <a:lstStyle/>
            <a:p>
              <a:endParaRPr lang="zh-CN" altLang="en-US"/>
            </a:p>
          </p:txBody>
        </p:sp>
        <p:sp>
          <p:nvSpPr>
            <p:cNvPr id="39983" name="Line 71"/>
            <p:cNvSpPr>
              <a:spLocks noChangeShapeType="1"/>
            </p:cNvSpPr>
            <p:nvPr/>
          </p:nvSpPr>
          <p:spPr bwMode="auto">
            <a:xfrm rot="10800000">
              <a:off x="2220" y="2643"/>
              <a:ext cx="0" cy="178"/>
            </a:xfrm>
            <a:prstGeom prst="line">
              <a:avLst/>
            </a:prstGeom>
            <a:noFill/>
            <a:ln w="12700">
              <a:solidFill>
                <a:schemeClr val="tx1"/>
              </a:solidFill>
              <a:round/>
              <a:headEnd/>
              <a:tailEnd type="triangle" w="sm" len="lg"/>
            </a:ln>
          </p:spPr>
          <p:txBody>
            <a:bodyPr/>
            <a:lstStyle/>
            <a:p>
              <a:endParaRPr lang="zh-CN" altLang="en-US"/>
            </a:p>
          </p:txBody>
        </p:sp>
        <p:graphicFrame>
          <p:nvGraphicFramePr>
            <p:cNvPr id="39950" name="Object 72"/>
            <p:cNvGraphicFramePr>
              <a:graphicFrameLocks noChangeAspect="1"/>
            </p:cNvGraphicFramePr>
            <p:nvPr/>
          </p:nvGraphicFramePr>
          <p:xfrm>
            <a:off x="2245" y="2363"/>
            <a:ext cx="625" cy="209"/>
          </p:xfrm>
          <a:graphic>
            <a:graphicData uri="http://schemas.openxmlformats.org/presentationml/2006/ole">
              <p:oleObj spid="_x0000_s39950" name="公式" r:id="rId28" imgW="469696" imgH="177723"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61"/>
                                        </p:tgtEl>
                                        <p:attrNameLst>
                                          <p:attrName>style.visibility</p:attrName>
                                        </p:attrNameLst>
                                      </p:cBhvr>
                                      <p:to>
                                        <p:strVal val="visible"/>
                                      </p:to>
                                    </p:set>
                                    <p:animEffect transition="in" filter="blinds(horizontal)">
                                      <p:cBhvr>
                                        <p:cTn id="7" dur="500"/>
                                        <p:tgtEl>
                                          <p:spTgt spid="2140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062"/>
                                        </p:tgtEl>
                                        <p:attrNameLst>
                                          <p:attrName>style.visibility</p:attrName>
                                        </p:attrNameLst>
                                      </p:cBhvr>
                                      <p:to>
                                        <p:strVal val="visible"/>
                                      </p:to>
                                    </p:set>
                                    <p:animEffect transition="in" filter="blinds(horizontal)">
                                      <p:cBhvr>
                                        <p:cTn id="12" dur="500"/>
                                        <p:tgtEl>
                                          <p:spTgt spid="214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6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5" name="Group 3"/>
          <p:cNvGrpSpPr>
            <a:grpSpLocks/>
          </p:cNvGrpSpPr>
          <p:nvPr/>
        </p:nvGrpSpPr>
        <p:grpSpPr bwMode="auto">
          <a:xfrm>
            <a:off x="684213" y="571500"/>
            <a:ext cx="1512887" cy="1951038"/>
            <a:chOff x="2789" y="2069"/>
            <a:chExt cx="953" cy="1229"/>
          </a:xfrm>
        </p:grpSpPr>
        <p:sp>
          <p:nvSpPr>
            <p:cNvPr id="41020" name="Rectangle 4"/>
            <p:cNvSpPr>
              <a:spLocks noChangeArrowheads="1"/>
            </p:cNvSpPr>
            <p:nvPr/>
          </p:nvSpPr>
          <p:spPr bwMode="auto">
            <a:xfrm>
              <a:off x="3061" y="2432"/>
              <a:ext cx="91" cy="182"/>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41021" name="AutoShape 5"/>
            <p:cNvSpPr>
              <a:spLocks noChangeArrowheads="1"/>
            </p:cNvSpPr>
            <p:nvPr/>
          </p:nvSpPr>
          <p:spPr bwMode="auto">
            <a:xfrm flipV="1">
              <a:off x="3016" y="2841"/>
              <a:ext cx="182" cy="181"/>
            </a:xfrm>
            <a:prstGeom prst="triangle">
              <a:avLst>
                <a:gd name="adj" fmla="val 50000"/>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41022" name="Line 6"/>
            <p:cNvSpPr>
              <a:spLocks noChangeShapeType="1"/>
            </p:cNvSpPr>
            <p:nvPr/>
          </p:nvSpPr>
          <p:spPr bwMode="auto">
            <a:xfrm>
              <a:off x="3107" y="2614"/>
              <a:ext cx="0" cy="589"/>
            </a:xfrm>
            <a:prstGeom prst="line">
              <a:avLst/>
            </a:prstGeom>
            <a:noFill/>
            <a:ln w="22225">
              <a:solidFill>
                <a:schemeClr val="tx1"/>
              </a:solidFill>
              <a:round/>
              <a:headEnd/>
              <a:tailEnd/>
            </a:ln>
          </p:spPr>
          <p:txBody>
            <a:bodyPr>
              <a:spAutoFit/>
            </a:bodyPr>
            <a:lstStyle/>
            <a:p>
              <a:endParaRPr lang="zh-CN" altLang="en-US"/>
            </a:p>
          </p:txBody>
        </p:sp>
        <p:sp>
          <p:nvSpPr>
            <p:cNvPr id="41023" name="Line 7"/>
            <p:cNvSpPr>
              <a:spLocks noChangeShapeType="1"/>
            </p:cNvSpPr>
            <p:nvPr/>
          </p:nvSpPr>
          <p:spPr bwMode="auto">
            <a:xfrm>
              <a:off x="3016" y="3203"/>
              <a:ext cx="182" cy="0"/>
            </a:xfrm>
            <a:prstGeom prst="line">
              <a:avLst/>
            </a:prstGeom>
            <a:noFill/>
            <a:ln w="22225">
              <a:solidFill>
                <a:schemeClr val="tx1"/>
              </a:solidFill>
              <a:round/>
              <a:headEnd/>
              <a:tailEnd/>
            </a:ln>
          </p:spPr>
          <p:txBody>
            <a:bodyPr>
              <a:spAutoFit/>
            </a:bodyPr>
            <a:lstStyle/>
            <a:p>
              <a:endParaRPr lang="zh-CN" altLang="en-US"/>
            </a:p>
          </p:txBody>
        </p:sp>
        <p:sp>
          <p:nvSpPr>
            <p:cNvPr id="41024" name="Line 8"/>
            <p:cNvSpPr>
              <a:spLocks noChangeShapeType="1"/>
            </p:cNvSpPr>
            <p:nvPr/>
          </p:nvSpPr>
          <p:spPr bwMode="auto">
            <a:xfrm>
              <a:off x="3016" y="3022"/>
              <a:ext cx="182" cy="0"/>
            </a:xfrm>
            <a:prstGeom prst="line">
              <a:avLst/>
            </a:prstGeom>
            <a:noFill/>
            <a:ln w="22225">
              <a:solidFill>
                <a:schemeClr val="tx1"/>
              </a:solidFill>
              <a:round/>
              <a:headEnd/>
              <a:tailEnd/>
            </a:ln>
          </p:spPr>
          <p:txBody>
            <a:bodyPr>
              <a:spAutoFit/>
            </a:bodyPr>
            <a:lstStyle/>
            <a:p>
              <a:endParaRPr lang="zh-CN" altLang="en-US"/>
            </a:p>
          </p:txBody>
        </p:sp>
        <p:sp>
          <p:nvSpPr>
            <p:cNvPr id="41025" name="Line 9"/>
            <p:cNvSpPr>
              <a:spLocks noChangeShapeType="1"/>
            </p:cNvSpPr>
            <p:nvPr/>
          </p:nvSpPr>
          <p:spPr bwMode="auto">
            <a:xfrm>
              <a:off x="3107" y="2205"/>
              <a:ext cx="0" cy="227"/>
            </a:xfrm>
            <a:prstGeom prst="line">
              <a:avLst/>
            </a:prstGeom>
            <a:noFill/>
            <a:ln w="22225">
              <a:solidFill>
                <a:schemeClr val="tx1"/>
              </a:solidFill>
              <a:round/>
              <a:headEnd/>
              <a:tailEnd/>
            </a:ln>
          </p:spPr>
          <p:txBody>
            <a:bodyPr>
              <a:spAutoFit/>
            </a:bodyPr>
            <a:lstStyle/>
            <a:p>
              <a:endParaRPr lang="zh-CN" altLang="en-US"/>
            </a:p>
          </p:txBody>
        </p:sp>
        <p:sp>
          <p:nvSpPr>
            <p:cNvPr id="41026" name="Line 10"/>
            <p:cNvSpPr>
              <a:spLocks noChangeShapeType="1"/>
            </p:cNvSpPr>
            <p:nvPr/>
          </p:nvSpPr>
          <p:spPr bwMode="auto">
            <a:xfrm>
              <a:off x="3107" y="2704"/>
              <a:ext cx="363" cy="0"/>
            </a:xfrm>
            <a:prstGeom prst="line">
              <a:avLst/>
            </a:prstGeom>
            <a:noFill/>
            <a:ln w="22225">
              <a:solidFill>
                <a:schemeClr val="tx1"/>
              </a:solidFill>
              <a:round/>
              <a:headEnd/>
              <a:tailEnd/>
            </a:ln>
          </p:spPr>
          <p:txBody>
            <a:bodyPr>
              <a:spAutoFit/>
            </a:bodyPr>
            <a:lstStyle/>
            <a:p>
              <a:endParaRPr lang="zh-CN" altLang="en-US"/>
            </a:p>
          </p:txBody>
        </p:sp>
        <p:sp>
          <p:nvSpPr>
            <p:cNvPr id="41027" name="Oval 11"/>
            <p:cNvSpPr>
              <a:spLocks noChangeArrowheads="1"/>
            </p:cNvSpPr>
            <p:nvPr/>
          </p:nvSpPr>
          <p:spPr bwMode="auto">
            <a:xfrm>
              <a:off x="3089" y="2169"/>
              <a:ext cx="45" cy="45"/>
            </a:xfrm>
            <a:prstGeom prst="ellipse">
              <a:avLst/>
            </a:prstGeom>
            <a:solidFill>
              <a:schemeClr val="bg1"/>
            </a:solidFill>
            <a:ln w="22225">
              <a:solidFill>
                <a:schemeClr val="tx1"/>
              </a:solidFill>
              <a:round/>
              <a:headEnd/>
              <a:tailEnd/>
            </a:ln>
          </p:spPr>
          <p:txBody>
            <a:bodyPr wrap="none" anchor="ctr">
              <a:spAutoFit/>
            </a:bodyPr>
            <a:lstStyle/>
            <a:p>
              <a:endParaRPr lang="zh-CN" altLang="en-US"/>
            </a:p>
          </p:txBody>
        </p:sp>
        <p:sp>
          <p:nvSpPr>
            <p:cNvPr id="41028" name="Oval 12"/>
            <p:cNvSpPr>
              <a:spLocks noChangeArrowheads="1"/>
            </p:cNvSpPr>
            <p:nvPr/>
          </p:nvSpPr>
          <p:spPr bwMode="auto">
            <a:xfrm>
              <a:off x="3090" y="2687"/>
              <a:ext cx="45" cy="45"/>
            </a:xfrm>
            <a:prstGeom prst="ellipse">
              <a:avLst/>
            </a:prstGeom>
            <a:solidFill>
              <a:schemeClr val="tx1"/>
            </a:solidFill>
            <a:ln w="22225">
              <a:solidFill>
                <a:schemeClr val="tx1"/>
              </a:solidFill>
              <a:round/>
              <a:headEnd/>
              <a:tailEnd/>
            </a:ln>
          </p:spPr>
          <p:txBody>
            <a:bodyPr wrap="none" anchor="ctr">
              <a:spAutoFit/>
            </a:bodyPr>
            <a:lstStyle/>
            <a:p>
              <a:endParaRPr lang="zh-CN" altLang="en-US"/>
            </a:p>
          </p:txBody>
        </p:sp>
        <p:sp>
          <p:nvSpPr>
            <p:cNvPr id="41029" name="Oval 13"/>
            <p:cNvSpPr>
              <a:spLocks noChangeArrowheads="1"/>
            </p:cNvSpPr>
            <p:nvPr/>
          </p:nvSpPr>
          <p:spPr bwMode="auto">
            <a:xfrm>
              <a:off x="3470" y="2678"/>
              <a:ext cx="45" cy="45"/>
            </a:xfrm>
            <a:prstGeom prst="ellipse">
              <a:avLst/>
            </a:prstGeom>
            <a:solidFill>
              <a:schemeClr val="bg1"/>
            </a:solidFill>
            <a:ln w="22225">
              <a:solidFill>
                <a:schemeClr val="tx1"/>
              </a:solidFill>
              <a:round/>
              <a:headEnd/>
              <a:tailEnd/>
            </a:ln>
          </p:spPr>
          <p:txBody>
            <a:bodyPr wrap="none" anchor="ctr">
              <a:spAutoFit/>
            </a:bodyPr>
            <a:lstStyle/>
            <a:p>
              <a:endParaRPr lang="zh-CN" altLang="en-US"/>
            </a:p>
          </p:txBody>
        </p:sp>
        <p:sp>
          <p:nvSpPr>
            <p:cNvPr id="41030" name="Text Box 14"/>
            <p:cNvSpPr txBox="1">
              <a:spLocks noChangeArrowheads="1"/>
            </p:cNvSpPr>
            <p:nvPr/>
          </p:nvSpPr>
          <p:spPr bwMode="auto">
            <a:xfrm>
              <a:off x="2789" y="2795"/>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D</a:t>
              </a:r>
            </a:p>
          </p:txBody>
        </p:sp>
        <p:sp>
          <p:nvSpPr>
            <p:cNvPr id="41031" name="Line 15"/>
            <p:cNvSpPr>
              <a:spLocks noChangeShapeType="1"/>
            </p:cNvSpPr>
            <p:nvPr/>
          </p:nvSpPr>
          <p:spPr bwMode="auto">
            <a:xfrm>
              <a:off x="3016" y="2296"/>
              <a:ext cx="0" cy="272"/>
            </a:xfrm>
            <a:prstGeom prst="line">
              <a:avLst/>
            </a:prstGeom>
            <a:noFill/>
            <a:ln w="9525">
              <a:solidFill>
                <a:srgbClr val="FF0000"/>
              </a:solidFill>
              <a:round/>
              <a:headEnd/>
              <a:tailEnd type="stealth" w="med" len="lg"/>
            </a:ln>
          </p:spPr>
          <p:txBody>
            <a:bodyPr>
              <a:spAutoFit/>
            </a:bodyPr>
            <a:lstStyle/>
            <a:p>
              <a:endParaRPr lang="zh-CN" altLang="en-US"/>
            </a:p>
          </p:txBody>
        </p:sp>
        <p:sp>
          <p:nvSpPr>
            <p:cNvPr id="41032" name="Text Box 16"/>
            <p:cNvSpPr txBox="1">
              <a:spLocks noChangeArrowheads="1"/>
            </p:cNvSpPr>
            <p:nvPr/>
          </p:nvSpPr>
          <p:spPr bwMode="auto">
            <a:xfrm>
              <a:off x="2789" y="2296"/>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i</a:t>
              </a:r>
              <a:r>
                <a:rPr lang="en-US" altLang="zh-CN" baseline="-25000">
                  <a:solidFill>
                    <a:srgbClr val="000099"/>
                  </a:solidFill>
                </a:rPr>
                <a:t>D</a:t>
              </a:r>
              <a:endParaRPr lang="en-US" altLang="zh-CN">
                <a:solidFill>
                  <a:srgbClr val="000099"/>
                </a:solidFill>
              </a:endParaRPr>
            </a:p>
          </p:txBody>
        </p:sp>
        <p:sp>
          <p:nvSpPr>
            <p:cNvPr id="41033" name="Text Box 17"/>
            <p:cNvSpPr txBox="1">
              <a:spLocks noChangeArrowheads="1"/>
            </p:cNvSpPr>
            <p:nvPr/>
          </p:nvSpPr>
          <p:spPr bwMode="auto">
            <a:xfrm>
              <a:off x="3062" y="2069"/>
              <a:ext cx="453"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V</a:t>
              </a:r>
              <a:r>
                <a:rPr lang="en-US" altLang="zh-CN" baseline="-25000">
                  <a:solidFill>
                    <a:srgbClr val="000099"/>
                  </a:solidFill>
                </a:rPr>
                <a:t>I</a:t>
              </a:r>
              <a:endParaRPr lang="en-US" altLang="zh-CN">
                <a:solidFill>
                  <a:srgbClr val="000099"/>
                </a:solidFill>
              </a:endParaRPr>
            </a:p>
          </p:txBody>
        </p:sp>
        <p:sp>
          <p:nvSpPr>
            <p:cNvPr id="41034" name="Text Box 18"/>
            <p:cNvSpPr txBox="1">
              <a:spLocks noChangeArrowheads="1"/>
            </p:cNvSpPr>
            <p:nvPr/>
          </p:nvSpPr>
          <p:spPr bwMode="auto">
            <a:xfrm>
              <a:off x="3379" y="2795"/>
              <a:ext cx="272" cy="231"/>
            </a:xfrm>
            <a:prstGeom prst="rect">
              <a:avLst/>
            </a:prstGeom>
            <a:noFill/>
            <a:ln w="9525">
              <a:noFill/>
              <a:miter lim="800000"/>
              <a:headEnd/>
              <a:tailEnd/>
            </a:ln>
          </p:spPr>
          <p:txBody>
            <a:bodyPr>
              <a:spAutoFit/>
            </a:bodyPr>
            <a:lstStyle/>
            <a:p>
              <a:pPr>
                <a:spcBef>
                  <a:spcPct val="50000"/>
                </a:spcBef>
              </a:pPr>
              <a:r>
                <a:rPr lang="en-US" altLang="zh-CN"/>
                <a:t>v</a:t>
              </a:r>
              <a:r>
                <a:rPr lang="en-US" altLang="zh-CN" baseline="-25000"/>
                <a:t>D</a:t>
              </a:r>
              <a:endParaRPr lang="en-US" altLang="zh-CN"/>
            </a:p>
          </p:txBody>
        </p:sp>
        <p:sp>
          <p:nvSpPr>
            <p:cNvPr id="41035" name="Text Box 19"/>
            <p:cNvSpPr txBox="1">
              <a:spLocks noChangeArrowheads="1"/>
            </p:cNvSpPr>
            <p:nvPr/>
          </p:nvSpPr>
          <p:spPr bwMode="auto">
            <a:xfrm>
              <a:off x="3515" y="2568"/>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36" name="Text Box 20"/>
            <p:cNvSpPr txBox="1">
              <a:spLocks noChangeArrowheads="1"/>
            </p:cNvSpPr>
            <p:nvPr/>
          </p:nvSpPr>
          <p:spPr bwMode="auto">
            <a:xfrm>
              <a:off x="3515" y="3067"/>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37" name="Text Box 21"/>
            <p:cNvSpPr txBox="1">
              <a:spLocks noChangeArrowheads="1"/>
            </p:cNvSpPr>
            <p:nvPr/>
          </p:nvSpPr>
          <p:spPr bwMode="auto">
            <a:xfrm>
              <a:off x="3107" y="2428"/>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R</a:t>
              </a:r>
            </a:p>
          </p:txBody>
        </p:sp>
      </p:grpSp>
      <p:sp>
        <p:nvSpPr>
          <p:cNvPr id="40966" name="Text Box 66"/>
          <p:cNvSpPr txBox="1">
            <a:spLocks noChangeArrowheads="1"/>
          </p:cNvSpPr>
          <p:nvPr/>
        </p:nvSpPr>
        <p:spPr bwMode="auto">
          <a:xfrm>
            <a:off x="444500" y="2635250"/>
            <a:ext cx="8316913" cy="1477963"/>
          </a:xfrm>
          <a:prstGeom prst="rect">
            <a:avLst/>
          </a:prstGeom>
          <a:noFill/>
          <a:ln w="9525">
            <a:noFill/>
            <a:miter lim="800000"/>
            <a:headEnd/>
            <a:tailEnd/>
          </a:ln>
        </p:spPr>
        <p:txBody>
          <a:bodyPr>
            <a:spAutoFit/>
          </a:bodyPr>
          <a:lstStyle/>
          <a:p>
            <a:pPr>
              <a:lnSpc>
                <a:spcPct val="150000"/>
              </a:lnSpc>
              <a:spcBef>
                <a:spcPct val="50000"/>
              </a:spcBef>
            </a:pPr>
            <a:r>
              <a:rPr lang="zh-CN" altLang="en-US" sz="2000" b="1">
                <a:solidFill>
                  <a:srgbClr val="FF0000"/>
                </a:solidFill>
                <a:latin typeface="楷体_GB2312" pitchFamily="49" charset="-122"/>
                <a:ea typeface="楷体_GB2312" pitchFamily="49" charset="-122"/>
              </a:rPr>
              <a:t>例</a:t>
            </a:r>
            <a:r>
              <a:rPr lang="en-US" altLang="zh-CN" sz="2000" b="1">
                <a:solidFill>
                  <a:srgbClr val="FF0000"/>
                </a:solidFill>
                <a:latin typeface="楷体_GB2312" pitchFamily="49" charset="-122"/>
                <a:ea typeface="楷体_GB2312" pitchFamily="49" charset="-122"/>
              </a:rPr>
              <a:t>:</a:t>
            </a:r>
            <a:r>
              <a:rPr lang="zh-CN" altLang="en-US" sz="2000" b="1">
                <a:solidFill>
                  <a:schemeClr val="tx2"/>
                </a:solidFill>
                <a:latin typeface="楷体_GB2312" pitchFamily="49" charset="-122"/>
                <a:ea typeface="楷体_GB2312" pitchFamily="49" charset="-122"/>
              </a:rPr>
              <a:t>在图所示的低电压稳压电路中，直流电源电压</a:t>
            </a:r>
            <a:r>
              <a:rPr lang="en-US" altLang="zh-CN" sz="2000" b="1">
                <a:solidFill>
                  <a:srgbClr val="FF0000"/>
                </a:solidFill>
                <a:latin typeface="楷体_GB2312" pitchFamily="49" charset="-122"/>
                <a:ea typeface="楷体_GB2312" pitchFamily="49" charset="-122"/>
              </a:rPr>
              <a:t>V</a:t>
            </a:r>
            <a:r>
              <a:rPr lang="en-US" altLang="zh-CN" sz="2000" b="1" baseline="-25000">
                <a:solidFill>
                  <a:srgbClr val="FF0000"/>
                </a:solidFill>
                <a:latin typeface="楷体_GB2312" pitchFamily="49" charset="-122"/>
                <a:ea typeface="楷体_GB2312" pitchFamily="49" charset="-122"/>
              </a:rPr>
              <a:t>I</a:t>
            </a:r>
            <a:r>
              <a:rPr lang="zh-CN" altLang="en-US" sz="2000" b="1">
                <a:solidFill>
                  <a:schemeClr val="tx2"/>
                </a:solidFill>
                <a:latin typeface="楷体_GB2312" pitchFamily="49" charset="-122"/>
                <a:ea typeface="楷体_GB2312" pitchFamily="49" charset="-122"/>
              </a:rPr>
              <a:t>的正常值为</a:t>
            </a:r>
            <a:r>
              <a:rPr lang="en-US" altLang="zh-CN" sz="2000" b="1">
                <a:solidFill>
                  <a:srgbClr val="FF0000"/>
                </a:solidFill>
                <a:latin typeface="楷体_GB2312" pitchFamily="49" charset="-122"/>
                <a:ea typeface="楷体_GB2312" pitchFamily="49" charset="-122"/>
              </a:rPr>
              <a:t>10V</a:t>
            </a:r>
            <a:r>
              <a:rPr lang="zh-CN" altLang="en-US" sz="2000" b="1">
                <a:solidFill>
                  <a:schemeClr val="tx2"/>
                </a:solidFill>
                <a:latin typeface="楷体_GB2312" pitchFamily="49" charset="-122"/>
                <a:ea typeface="楷体_GB2312" pitchFamily="49" charset="-122"/>
              </a:rPr>
              <a:t>，</a:t>
            </a:r>
            <a:r>
              <a:rPr lang="en-US" altLang="zh-CN" sz="2000" b="1">
                <a:solidFill>
                  <a:schemeClr val="tx2"/>
                </a:solidFill>
                <a:latin typeface="楷体_GB2312" pitchFamily="49" charset="-122"/>
                <a:ea typeface="楷体_GB2312" pitchFamily="49" charset="-122"/>
              </a:rPr>
              <a:t>R=10K</a:t>
            </a:r>
            <a:r>
              <a:rPr lang="el-GR" altLang="zh-CN" sz="2000" b="1">
                <a:solidFill>
                  <a:schemeClr val="tx2"/>
                </a:solidFill>
                <a:latin typeface="楷体_GB2312" pitchFamily="49" charset="-122"/>
                <a:ea typeface="楷体_GB2312" pitchFamily="49" charset="-122"/>
                <a:cs typeface="Times New Roman" pitchFamily="18" charset="0"/>
              </a:rPr>
              <a:t>Ω</a:t>
            </a:r>
            <a:r>
              <a:rPr lang="en-US" altLang="zh-CN" sz="2000" b="1">
                <a:solidFill>
                  <a:schemeClr val="tx2"/>
                </a:solidFill>
                <a:latin typeface="楷体_GB2312" pitchFamily="49" charset="-122"/>
                <a:ea typeface="楷体_GB2312" pitchFamily="49" charset="-122"/>
                <a:cs typeface="Times New Roman" pitchFamily="18" charset="0"/>
              </a:rPr>
              <a:t>,</a:t>
            </a:r>
            <a:r>
              <a:rPr lang="zh-CN" altLang="en-US" sz="2000" b="1">
                <a:solidFill>
                  <a:schemeClr val="tx2"/>
                </a:solidFill>
                <a:latin typeface="楷体_GB2312" pitchFamily="49" charset="-122"/>
                <a:ea typeface="楷体_GB2312" pitchFamily="49" charset="-122"/>
                <a:cs typeface="Times New Roman" pitchFamily="18" charset="0"/>
              </a:rPr>
              <a:t>若</a:t>
            </a:r>
            <a:r>
              <a:rPr lang="en-US" altLang="zh-CN" sz="2000" b="1">
                <a:solidFill>
                  <a:srgbClr val="FF0000"/>
                </a:solidFill>
                <a:latin typeface="楷体_GB2312" pitchFamily="49" charset="-122"/>
                <a:ea typeface="楷体_GB2312" pitchFamily="49" charset="-122"/>
                <a:cs typeface="Times New Roman" pitchFamily="18" charset="0"/>
              </a:rPr>
              <a:t>V</a:t>
            </a:r>
            <a:r>
              <a:rPr lang="en-US" altLang="zh-CN" sz="2000" b="1" baseline="-25000">
                <a:solidFill>
                  <a:srgbClr val="FF0000"/>
                </a:solidFill>
                <a:latin typeface="楷体_GB2312" pitchFamily="49" charset="-122"/>
                <a:ea typeface="楷体_GB2312" pitchFamily="49" charset="-122"/>
                <a:cs typeface="Times New Roman" pitchFamily="18" charset="0"/>
              </a:rPr>
              <a:t>I</a:t>
            </a:r>
            <a:r>
              <a:rPr lang="en-US" altLang="zh-CN" sz="2000" b="1">
                <a:solidFill>
                  <a:srgbClr val="FF0000"/>
                </a:solidFill>
                <a:latin typeface="楷体_GB2312" pitchFamily="49" charset="-122"/>
                <a:ea typeface="楷体_GB2312" pitchFamily="49" charset="-122"/>
                <a:cs typeface="Times New Roman" pitchFamily="18" charset="0"/>
              </a:rPr>
              <a:t> </a:t>
            </a:r>
            <a:r>
              <a:rPr lang="zh-CN" altLang="en-US" sz="2000" b="1">
                <a:solidFill>
                  <a:schemeClr val="tx2"/>
                </a:solidFill>
                <a:latin typeface="楷体_GB2312" pitchFamily="49" charset="-122"/>
                <a:ea typeface="楷体_GB2312" pitchFamily="49" charset="-122"/>
                <a:cs typeface="Times New Roman" pitchFamily="18" charset="0"/>
              </a:rPr>
              <a:t>变化</a:t>
            </a:r>
            <a:r>
              <a:rPr lang="en-US" altLang="zh-CN" sz="2000" b="1">
                <a:solidFill>
                  <a:srgbClr val="FF0000"/>
                </a:solidFill>
                <a:latin typeface="楷体_GB2312" pitchFamily="49" charset="-122"/>
                <a:ea typeface="楷体_GB2312" pitchFamily="49" charset="-122"/>
                <a:cs typeface="Times New Roman" pitchFamily="18" charset="0"/>
              </a:rPr>
              <a:t>±1</a:t>
            </a:r>
            <a:r>
              <a:rPr lang="en-US" altLang="zh-CN" sz="2000" b="1">
                <a:solidFill>
                  <a:srgbClr val="FF0000"/>
                </a:solidFill>
                <a:latin typeface="楷体_GB2312" pitchFamily="49" charset="-122"/>
                <a:ea typeface="楷体_GB2312" pitchFamily="49" charset="-122"/>
              </a:rPr>
              <a:t>V</a:t>
            </a:r>
            <a:r>
              <a:rPr lang="zh-CN" altLang="en-US" sz="2000" b="1">
                <a:solidFill>
                  <a:schemeClr val="tx2"/>
                </a:solidFill>
                <a:latin typeface="楷体_GB2312" pitchFamily="49" charset="-122"/>
                <a:ea typeface="楷体_GB2312" pitchFamily="49" charset="-122"/>
              </a:rPr>
              <a:t>时，问相应的硅二极管电压（输出电压）的变化如何？</a:t>
            </a:r>
          </a:p>
        </p:txBody>
      </p:sp>
      <p:sp>
        <p:nvSpPr>
          <p:cNvPr id="259139" name="Text Box 67"/>
          <p:cNvSpPr txBox="1">
            <a:spLocks noChangeArrowheads="1"/>
          </p:cNvSpPr>
          <p:nvPr/>
        </p:nvSpPr>
        <p:spPr bwMode="auto">
          <a:xfrm>
            <a:off x="747713" y="3960813"/>
            <a:ext cx="3529012" cy="1328737"/>
          </a:xfrm>
          <a:prstGeom prst="rect">
            <a:avLst/>
          </a:prstGeom>
          <a:noFill/>
          <a:ln w="9525">
            <a:noFill/>
            <a:miter lim="800000"/>
            <a:headEnd/>
            <a:tailEnd/>
          </a:ln>
        </p:spPr>
        <p:txBody>
          <a:bodyPr>
            <a:spAutoFit/>
          </a:bodyPr>
          <a:lstStyle/>
          <a:p>
            <a:pPr>
              <a:spcBef>
                <a:spcPct val="50000"/>
              </a:spcBef>
            </a:pPr>
            <a:r>
              <a:rPr lang="zh-CN" altLang="en-US" b="1">
                <a:latin typeface="楷体_GB2312" pitchFamily="49" charset="-122"/>
                <a:ea typeface="楷体_GB2312" pitchFamily="49" charset="-122"/>
              </a:rPr>
              <a:t>解</a:t>
            </a:r>
            <a:r>
              <a:rPr lang="zh-CN" altLang="en-US" b="1">
                <a:latin typeface="楷体_GB2312" pitchFamily="49" charset="-122"/>
                <a:ea typeface="楷体_GB2312" pitchFamily="49" charset="-122"/>
                <a:sym typeface="Wingdings" pitchFamily="2" charset="2"/>
              </a:rPr>
              <a:t>：</a:t>
            </a:r>
            <a:r>
              <a:rPr lang="zh-CN" altLang="zh-CN" b="1">
                <a:latin typeface="楷体_GB2312" pitchFamily="49" charset="-122"/>
                <a:ea typeface="楷体_GB2312" pitchFamily="49" charset="-122"/>
                <a:sym typeface="Wingdings" pitchFamily="2" charset="2"/>
              </a:rPr>
              <a:t>①当</a:t>
            </a:r>
            <a:r>
              <a:rPr lang="zh-CN" altLang="en-US" b="1">
                <a:latin typeface="楷体_GB2312" pitchFamily="49" charset="-122"/>
                <a:ea typeface="楷体_GB2312" pitchFamily="49" charset="-122"/>
              </a:rPr>
              <a:t> </a:t>
            </a:r>
            <a:r>
              <a:rPr lang="en-US" altLang="zh-CN" b="1">
                <a:solidFill>
                  <a:srgbClr val="FF0000"/>
                </a:solidFill>
                <a:latin typeface="楷体_GB2312" pitchFamily="49" charset="-122"/>
                <a:ea typeface="楷体_GB2312" pitchFamily="49" charset="-122"/>
              </a:rPr>
              <a:t>V</a:t>
            </a:r>
            <a:r>
              <a:rPr lang="en-US" altLang="zh-CN" sz="1600" b="1" baseline="-25000">
                <a:solidFill>
                  <a:srgbClr val="FF0000"/>
                </a:solidFill>
                <a:latin typeface="楷体_GB2312" pitchFamily="49" charset="-122"/>
                <a:ea typeface="楷体_GB2312" pitchFamily="49" charset="-122"/>
              </a:rPr>
              <a:t>I</a:t>
            </a:r>
            <a:r>
              <a:rPr lang="zh-CN" altLang="en-US" b="1">
                <a:solidFill>
                  <a:schemeClr val="tx2"/>
                </a:solidFill>
                <a:latin typeface="楷体_GB2312" pitchFamily="49" charset="-122"/>
                <a:ea typeface="楷体_GB2312" pitchFamily="49" charset="-122"/>
              </a:rPr>
              <a:t>的正常值为</a:t>
            </a:r>
            <a:r>
              <a:rPr lang="en-US" altLang="zh-CN" b="1">
                <a:solidFill>
                  <a:srgbClr val="FF0000"/>
                </a:solidFill>
                <a:latin typeface="楷体_GB2312" pitchFamily="49" charset="-122"/>
                <a:ea typeface="楷体_GB2312" pitchFamily="49" charset="-122"/>
              </a:rPr>
              <a:t>10V</a:t>
            </a:r>
            <a:r>
              <a:rPr lang="zh-CN" altLang="en-US" b="1">
                <a:solidFill>
                  <a:schemeClr val="tx2"/>
                </a:solidFill>
                <a:latin typeface="楷体_GB2312" pitchFamily="49" charset="-122"/>
                <a:ea typeface="楷体_GB2312" pitchFamily="49" charset="-122"/>
              </a:rPr>
              <a:t>，利用恒压降模型，</a:t>
            </a:r>
            <a:r>
              <a:rPr lang="en-US" altLang="zh-CN" b="1">
                <a:solidFill>
                  <a:schemeClr val="tx2"/>
                </a:solidFill>
                <a:latin typeface="楷体_GB2312" pitchFamily="49" charset="-122"/>
                <a:ea typeface="楷体_GB2312" pitchFamily="49" charset="-122"/>
              </a:rPr>
              <a:t>V</a:t>
            </a:r>
            <a:r>
              <a:rPr lang="en-US" altLang="zh-CN" b="1" baseline="-25000">
                <a:solidFill>
                  <a:schemeClr val="tx2"/>
                </a:solidFill>
                <a:latin typeface="楷体_GB2312" pitchFamily="49" charset="-122"/>
                <a:ea typeface="楷体_GB2312" pitchFamily="49" charset="-122"/>
              </a:rPr>
              <a:t>D</a:t>
            </a:r>
            <a:r>
              <a:rPr lang="en-US" altLang="zh-CN" b="1">
                <a:latin typeface="楷体_GB2312" pitchFamily="49" charset="-122"/>
                <a:ea typeface="楷体_GB2312" pitchFamily="49" charset="-122"/>
              </a:rPr>
              <a:t>≈</a:t>
            </a:r>
            <a:r>
              <a:rPr lang="en-US" altLang="zh-CN" b="1">
                <a:solidFill>
                  <a:schemeClr val="tx2"/>
                </a:solidFill>
                <a:latin typeface="楷体_GB2312" pitchFamily="49" charset="-122"/>
                <a:ea typeface="楷体_GB2312" pitchFamily="49" charset="-122"/>
              </a:rPr>
              <a:t>0.7V  </a:t>
            </a:r>
            <a:r>
              <a:rPr lang="zh-CN" altLang="en-US" b="1">
                <a:solidFill>
                  <a:schemeClr val="tx2"/>
                </a:solidFill>
                <a:latin typeface="楷体_GB2312" pitchFamily="49" charset="-122"/>
                <a:ea typeface="楷体_GB2312" pitchFamily="49" charset="-122"/>
              </a:rPr>
              <a:t>。可得</a:t>
            </a:r>
            <a:r>
              <a:rPr lang="en-US" altLang="zh-CN" b="1">
                <a:solidFill>
                  <a:schemeClr val="tx2"/>
                </a:solidFill>
                <a:latin typeface="楷体_GB2312" pitchFamily="49" charset="-122"/>
                <a:ea typeface="楷体_GB2312" pitchFamily="49" charset="-122"/>
              </a:rPr>
              <a:t>Q</a:t>
            </a:r>
            <a:r>
              <a:rPr lang="zh-CN" altLang="en-US" b="1">
                <a:solidFill>
                  <a:schemeClr val="tx2"/>
                </a:solidFill>
                <a:latin typeface="楷体_GB2312" pitchFamily="49" charset="-122"/>
                <a:ea typeface="楷体_GB2312" pitchFamily="49" charset="-122"/>
              </a:rPr>
              <a:t>点上的电流为</a:t>
            </a:r>
            <a:r>
              <a:rPr lang="en-US" altLang="zh-CN" b="1">
                <a:solidFill>
                  <a:schemeClr val="tx2"/>
                </a:solidFill>
                <a:latin typeface="楷体_GB2312" pitchFamily="49" charset="-122"/>
                <a:ea typeface="楷体_GB2312" pitchFamily="49" charset="-122"/>
              </a:rPr>
              <a:t>:</a:t>
            </a:r>
          </a:p>
          <a:p>
            <a:pPr>
              <a:spcBef>
                <a:spcPct val="50000"/>
              </a:spcBef>
            </a:pPr>
            <a:endParaRPr lang="en-US" altLang="zh-CN" b="1">
              <a:solidFill>
                <a:schemeClr val="tx2"/>
              </a:solidFill>
              <a:latin typeface="楷体_GB2312" pitchFamily="49" charset="-122"/>
              <a:ea typeface="楷体_GB2312" pitchFamily="49" charset="-122"/>
            </a:endParaRPr>
          </a:p>
        </p:txBody>
      </p:sp>
      <p:graphicFrame>
        <p:nvGraphicFramePr>
          <p:cNvPr id="259140" name="Object 2"/>
          <p:cNvGraphicFramePr>
            <a:graphicFrameLocks noGrp="1" noChangeAspect="1"/>
          </p:cNvGraphicFramePr>
          <p:nvPr>
            <p:ph sz="half" idx="1"/>
          </p:nvPr>
        </p:nvGraphicFramePr>
        <p:xfrm>
          <a:off x="841375" y="4870450"/>
          <a:ext cx="3046413" cy="622300"/>
        </p:xfrm>
        <a:graphic>
          <a:graphicData uri="http://schemas.openxmlformats.org/presentationml/2006/ole">
            <p:oleObj spid="_x0000_s40962" name="Equation" r:id="rId5" imgW="1650960" imgH="393480" progId="Equation.DSMT4">
              <p:embed/>
            </p:oleObj>
          </a:graphicData>
        </a:graphic>
      </p:graphicFrame>
      <p:graphicFrame>
        <p:nvGraphicFramePr>
          <p:cNvPr id="259141" name="Object 3"/>
          <p:cNvGraphicFramePr>
            <a:graphicFrameLocks noGrp="1" noChangeAspect="1"/>
          </p:cNvGraphicFramePr>
          <p:nvPr>
            <p:ph sz="quarter" idx="2"/>
          </p:nvPr>
        </p:nvGraphicFramePr>
        <p:xfrm>
          <a:off x="881063" y="6021388"/>
          <a:ext cx="3328987" cy="701675"/>
        </p:xfrm>
        <a:graphic>
          <a:graphicData uri="http://schemas.openxmlformats.org/presentationml/2006/ole">
            <p:oleObj spid="_x0000_s40963" name="Equation" r:id="rId6" imgW="1549080" imgH="431640" progId="Equation.DSMT4">
              <p:embed/>
            </p:oleObj>
          </a:graphicData>
        </a:graphic>
      </p:graphicFrame>
      <p:sp>
        <p:nvSpPr>
          <p:cNvPr id="259142" name="Text Box 70"/>
          <p:cNvSpPr txBox="1">
            <a:spLocks noChangeArrowheads="1"/>
          </p:cNvSpPr>
          <p:nvPr/>
        </p:nvSpPr>
        <p:spPr bwMode="auto">
          <a:xfrm>
            <a:off x="722313" y="5465763"/>
            <a:ext cx="3600450" cy="366712"/>
          </a:xfrm>
          <a:prstGeom prst="rect">
            <a:avLst/>
          </a:prstGeom>
          <a:noFill/>
          <a:ln w="9525">
            <a:noFill/>
            <a:miter lim="800000"/>
            <a:headEnd/>
            <a:tailEnd/>
          </a:ln>
        </p:spPr>
        <p:txBody>
          <a:bodyPr>
            <a:spAutoFit/>
          </a:bodyPr>
          <a:lstStyle/>
          <a:p>
            <a:pPr>
              <a:spcBef>
                <a:spcPct val="50000"/>
              </a:spcBef>
            </a:pPr>
            <a:r>
              <a:rPr lang="en-US" altLang="zh-CN" b="1">
                <a:latin typeface="楷体_GB2312" pitchFamily="49" charset="-122"/>
                <a:ea typeface="楷体_GB2312" pitchFamily="49" charset="-122"/>
              </a:rPr>
              <a:t>②</a:t>
            </a:r>
            <a:r>
              <a:rPr lang="zh-CN" altLang="en-US" sz="1600" b="1">
                <a:latin typeface="楷体_GB2312" pitchFamily="49" charset="-122"/>
                <a:ea typeface="楷体_GB2312" pitchFamily="49" charset="-122"/>
              </a:rPr>
              <a:t>在此</a:t>
            </a:r>
            <a:r>
              <a:rPr lang="en-US" altLang="zh-CN" sz="1600" b="1">
                <a:latin typeface="楷体_GB2312" pitchFamily="49" charset="-122"/>
                <a:ea typeface="楷体_GB2312" pitchFamily="49" charset="-122"/>
              </a:rPr>
              <a:t>Q</a:t>
            </a:r>
            <a:r>
              <a:rPr lang="zh-CN" altLang="en-US" sz="1600" b="1">
                <a:latin typeface="楷体_GB2312" pitchFamily="49" charset="-122"/>
                <a:ea typeface="楷体_GB2312" pitchFamily="49" charset="-122"/>
              </a:rPr>
              <a:t>点上，二极管的微变电阻为</a:t>
            </a:r>
          </a:p>
        </p:txBody>
      </p:sp>
      <p:sp>
        <p:nvSpPr>
          <p:cNvPr id="259143" name="Text Box 71"/>
          <p:cNvSpPr txBox="1">
            <a:spLocks noChangeArrowheads="1"/>
          </p:cNvSpPr>
          <p:nvPr/>
        </p:nvSpPr>
        <p:spPr bwMode="auto">
          <a:xfrm>
            <a:off x="4637088" y="3887788"/>
            <a:ext cx="3887787" cy="915987"/>
          </a:xfrm>
          <a:prstGeom prst="rect">
            <a:avLst/>
          </a:prstGeom>
          <a:noFill/>
          <a:ln w="9525">
            <a:noFill/>
            <a:miter lim="800000"/>
            <a:headEnd/>
            <a:tailEnd/>
          </a:ln>
        </p:spPr>
        <p:txBody>
          <a:bodyPr>
            <a:spAutoFit/>
          </a:bodyPr>
          <a:lstStyle/>
          <a:p>
            <a:pPr>
              <a:spcBef>
                <a:spcPct val="50000"/>
              </a:spcBef>
            </a:pPr>
            <a:r>
              <a:rPr lang="en-US" altLang="zh-CN" b="1">
                <a:latin typeface="楷体_GB2312" pitchFamily="49" charset="-122"/>
                <a:ea typeface="楷体_GB2312" pitchFamily="49" charset="-122"/>
              </a:rPr>
              <a:t>③</a:t>
            </a:r>
            <a:r>
              <a:rPr lang="en-US" altLang="zh-CN" b="1">
                <a:solidFill>
                  <a:schemeClr val="tx2"/>
                </a:solidFill>
                <a:latin typeface="楷体_GB2312" pitchFamily="49" charset="-122"/>
                <a:ea typeface="楷体_GB2312" pitchFamily="49" charset="-122"/>
              </a:rPr>
              <a:t>V</a:t>
            </a:r>
            <a:r>
              <a:rPr lang="en-US" altLang="zh-CN" b="1" baseline="-25000">
                <a:solidFill>
                  <a:schemeClr val="tx2"/>
                </a:solidFill>
                <a:latin typeface="楷体_GB2312" pitchFamily="49" charset="-122"/>
                <a:ea typeface="楷体_GB2312" pitchFamily="49" charset="-122"/>
              </a:rPr>
              <a:t>I</a:t>
            </a:r>
            <a:r>
              <a:rPr lang="zh-CN" altLang="en-US" b="1">
                <a:solidFill>
                  <a:schemeClr val="tx2"/>
                </a:solidFill>
                <a:latin typeface="楷体_GB2312" pitchFamily="49" charset="-122"/>
                <a:ea typeface="楷体_GB2312" pitchFamily="49" charset="-122"/>
              </a:rPr>
              <a:t>有</a:t>
            </a:r>
            <a:r>
              <a:rPr lang="en-US" altLang="zh-CN" b="1">
                <a:solidFill>
                  <a:schemeClr val="tx2"/>
                </a:solidFill>
                <a:latin typeface="楷体_GB2312" pitchFamily="49" charset="-122"/>
                <a:ea typeface="楷体_GB2312" pitchFamily="49" charset="-122"/>
                <a:cs typeface="Times New Roman" pitchFamily="18" charset="0"/>
              </a:rPr>
              <a:t>±1V</a:t>
            </a:r>
            <a:r>
              <a:rPr lang="zh-CN" altLang="en-US" b="1">
                <a:solidFill>
                  <a:schemeClr val="tx2"/>
                </a:solidFill>
                <a:latin typeface="楷体_GB2312" pitchFamily="49" charset="-122"/>
                <a:ea typeface="楷体_GB2312" pitchFamily="49" charset="-122"/>
                <a:cs typeface="Times New Roman" pitchFamily="18" charset="0"/>
              </a:rPr>
              <a:t>的波动，可视为一峰</a:t>
            </a:r>
            <a:r>
              <a:rPr lang="en-US" altLang="zh-CN" b="1">
                <a:solidFill>
                  <a:schemeClr val="tx2"/>
                </a:solidFill>
                <a:latin typeface="楷体_GB2312" pitchFamily="49" charset="-122"/>
                <a:ea typeface="楷体_GB2312" pitchFamily="49" charset="-122"/>
                <a:cs typeface="Times New Roman" pitchFamily="18" charset="0"/>
              </a:rPr>
              <a:t>-</a:t>
            </a:r>
            <a:r>
              <a:rPr lang="zh-CN" altLang="en-US" b="1">
                <a:solidFill>
                  <a:schemeClr val="tx2"/>
                </a:solidFill>
                <a:latin typeface="楷体_GB2312" pitchFamily="49" charset="-122"/>
                <a:ea typeface="楷体_GB2312" pitchFamily="49" charset="-122"/>
                <a:cs typeface="Times New Roman" pitchFamily="18" charset="0"/>
              </a:rPr>
              <a:t>峰值为</a:t>
            </a:r>
            <a:r>
              <a:rPr lang="en-US" altLang="zh-CN" b="1">
                <a:solidFill>
                  <a:schemeClr val="tx2"/>
                </a:solidFill>
                <a:latin typeface="楷体_GB2312" pitchFamily="49" charset="-122"/>
                <a:ea typeface="楷体_GB2312" pitchFamily="49" charset="-122"/>
                <a:cs typeface="Times New Roman" pitchFamily="18" charset="0"/>
              </a:rPr>
              <a:t>2V</a:t>
            </a:r>
            <a:r>
              <a:rPr lang="zh-CN" altLang="en-US" b="1">
                <a:solidFill>
                  <a:schemeClr val="tx2"/>
                </a:solidFill>
                <a:latin typeface="楷体_GB2312" pitchFamily="49" charset="-122"/>
                <a:ea typeface="楷体_GB2312" pitchFamily="49" charset="-122"/>
                <a:cs typeface="Times New Roman" pitchFamily="18" charset="0"/>
              </a:rPr>
              <a:t>的交流信号作用于由</a:t>
            </a:r>
            <a:r>
              <a:rPr lang="en-US" altLang="zh-CN" b="1">
                <a:latin typeface="楷体_GB2312" pitchFamily="49" charset="-122"/>
                <a:ea typeface="楷体_GB2312" pitchFamily="49" charset="-122"/>
                <a:cs typeface="Times New Roman" pitchFamily="18" charset="0"/>
              </a:rPr>
              <a:t>R</a:t>
            </a:r>
            <a:r>
              <a:rPr lang="zh-CN" altLang="en-US" b="1">
                <a:latin typeface="楷体_GB2312" pitchFamily="49" charset="-122"/>
                <a:ea typeface="楷体_GB2312" pitchFamily="49" charset="-122"/>
                <a:cs typeface="Times New Roman" pitchFamily="18" charset="0"/>
              </a:rPr>
              <a:t>和</a:t>
            </a:r>
            <a:r>
              <a:rPr lang="en-US" altLang="zh-CN" b="1">
                <a:latin typeface="楷体_GB2312" pitchFamily="49" charset="-122"/>
                <a:ea typeface="楷体_GB2312" pitchFamily="49" charset="-122"/>
                <a:cs typeface="Times New Roman" pitchFamily="18" charset="0"/>
              </a:rPr>
              <a:t>r</a:t>
            </a:r>
            <a:r>
              <a:rPr lang="en-US" altLang="zh-CN" b="1" baseline="-25000">
                <a:latin typeface="楷体_GB2312" pitchFamily="49" charset="-122"/>
                <a:ea typeface="楷体_GB2312" pitchFamily="49" charset="-122"/>
                <a:cs typeface="Times New Roman" pitchFamily="18" charset="0"/>
              </a:rPr>
              <a:t>D</a:t>
            </a:r>
            <a:r>
              <a:rPr lang="zh-CN" altLang="en-US" b="1">
                <a:latin typeface="楷体_GB2312" pitchFamily="49" charset="-122"/>
                <a:ea typeface="楷体_GB2312" pitchFamily="49" charset="-122"/>
                <a:cs typeface="Times New Roman" pitchFamily="18" charset="0"/>
              </a:rPr>
              <a:t>组成的分压器上</a:t>
            </a:r>
          </a:p>
        </p:txBody>
      </p:sp>
      <p:graphicFrame>
        <p:nvGraphicFramePr>
          <p:cNvPr id="259144" name="Object 4"/>
          <p:cNvGraphicFramePr>
            <a:graphicFrameLocks noGrp="1" noChangeAspect="1"/>
          </p:cNvGraphicFramePr>
          <p:nvPr>
            <p:ph sz="quarter" idx="3"/>
          </p:nvPr>
        </p:nvGraphicFramePr>
        <p:xfrm>
          <a:off x="4572000" y="4699000"/>
          <a:ext cx="4264025" cy="1262063"/>
        </p:xfrm>
        <a:graphic>
          <a:graphicData uri="http://schemas.openxmlformats.org/presentationml/2006/ole">
            <p:oleObj spid="_x0000_s40964" name="Equation" r:id="rId7" imgW="1866600" imgH="838080" progId="Equation.DSMT4">
              <p:embed/>
            </p:oleObj>
          </a:graphicData>
        </a:graphic>
      </p:graphicFrame>
      <p:sp>
        <p:nvSpPr>
          <p:cNvPr id="259145" name="Text Box 73"/>
          <p:cNvSpPr txBox="1">
            <a:spLocks noChangeArrowheads="1"/>
          </p:cNvSpPr>
          <p:nvPr/>
        </p:nvSpPr>
        <p:spPr bwMode="auto">
          <a:xfrm>
            <a:off x="4452938" y="6180138"/>
            <a:ext cx="4611687" cy="400050"/>
          </a:xfrm>
          <a:prstGeom prst="rect">
            <a:avLst/>
          </a:prstGeom>
          <a:noFill/>
          <a:ln w="9525">
            <a:noFill/>
            <a:miter lim="800000"/>
            <a:headEnd/>
            <a:tailEnd/>
          </a:ln>
        </p:spPr>
        <p:txBody>
          <a:bodyPr>
            <a:spAutoFit/>
          </a:bodyPr>
          <a:lstStyle/>
          <a:p>
            <a:pPr>
              <a:spcBef>
                <a:spcPct val="50000"/>
              </a:spcBef>
            </a:pPr>
            <a:r>
              <a:rPr lang="zh-CN" altLang="en-US" sz="2000" b="1">
                <a:solidFill>
                  <a:srgbClr val="FF0000"/>
                </a:solidFill>
                <a:latin typeface="楷体_GB2312" pitchFamily="49" charset="-122"/>
                <a:ea typeface="楷体_GB2312" pitchFamily="49" charset="-122"/>
              </a:rPr>
              <a:t>二极管电压</a:t>
            </a:r>
            <a:r>
              <a:rPr lang="en-US" altLang="zh-CN" sz="2000" b="1">
                <a:solidFill>
                  <a:srgbClr val="FF0000"/>
                </a:solidFill>
                <a:latin typeface="楷体_GB2312" pitchFamily="49" charset="-122"/>
                <a:ea typeface="楷体_GB2312" pitchFamily="49" charset="-122"/>
              </a:rPr>
              <a:t>v</a:t>
            </a:r>
            <a:r>
              <a:rPr lang="en-US" altLang="zh-CN" sz="2000" b="1" baseline="-25000">
                <a:solidFill>
                  <a:srgbClr val="FF0000"/>
                </a:solidFill>
                <a:latin typeface="楷体_GB2312" pitchFamily="49" charset="-122"/>
                <a:ea typeface="楷体_GB2312" pitchFamily="49" charset="-122"/>
              </a:rPr>
              <a:t>d</a:t>
            </a:r>
            <a:r>
              <a:rPr lang="zh-CN" altLang="en-US" sz="2000" b="1">
                <a:solidFill>
                  <a:srgbClr val="FF0000"/>
                </a:solidFill>
                <a:latin typeface="楷体_GB2312" pitchFamily="49" charset="-122"/>
                <a:ea typeface="楷体_GB2312" pitchFamily="49" charset="-122"/>
              </a:rPr>
              <a:t>的变化范围为</a:t>
            </a:r>
            <a:r>
              <a:rPr lang="en-US" altLang="zh-CN" sz="2000" b="1">
                <a:solidFill>
                  <a:srgbClr val="FF0000"/>
                </a:solidFill>
                <a:latin typeface="楷体_GB2312" pitchFamily="49" charset="-122"/>
                <a:ea typeface="楷体_GB2312" pitchFamily="49" charset="-122"/>
                <a:cs typeface="Times New Roman" pitchFamily="18" charset="0"/>
              </a:rPr>
              <a:t>±2.79mV</a:t>
            </a:r>
            <a:r>
              <a:rPr lang="zh-CN" altLang="en-US" sz="2000" b="1">
                <a:solidFill>
                  <a:srgbClr val="FF0000"/>
                </a:solidFill>
                <a:latin typeface="楷体_GB2312" pitchFamily="49" charset="-122"/>
                <a:ea typeface="楷体_GB2312" pitchFamily="49" charset="-122"/>
                <a:cs typeface="Times New Roman" pitchFamily="18" charset="0"/>
              </a:rPr>
              <a:t>。</a:t>
            </a:r>
          </a:p>
        </p:txBody>
      </p:sp>
      <p:grpSp>
        <p:nvGrpSpPr>
          <p:cNvPr id="3" name="组合 76"/>
          <p:cNvGrpSpPr>
            <a:grpSpLocks/>
          </p:cNvGrpSpPr>
          <p:nvPr/>
        </p:nvGrpSpPr>
        <p:grpSpPr bwMode="auto">
          <a:xfrm>
            <a:off x="5076825" y="722313"/>
            <a:ext cx="3095625" cy="1366837"/>
            <a:chOff x="5076825" y="722313"/>
            <a:chExt cx="3095625" cy="1366837"/>
          </a:xfrm>
        </p:grpSpPr>
        <p:grpSp>
          <p:nvGrpSpPr>
            <p:cNvPr id="41001" name="Group 48"/>
            <p:cNvGrpSpPr>
              <a:grpSpLocks/>
            </p:cNvGrpSpPr>
            <p:nvPr/>
          </p:nvGrpSpPr>
          <p:grpSpPr bwMode="auto">
            <a:xfrm>
              <a:off x="5076825" y="722313"/>
              <a:ext cx="3095625" cy="1366837"/>
              <a:chOff x="3107" y="890"/>
              <a:chExt cx="1950" cy="861"/>
            </a:xfrm>
          </p:grpSpPr>
          <p:sp>
            <p:nvSpPr>
              <p:cNvPr id="41003" name="Freeform 49"/>
              <p:cNvSpPr>
                <a:spLocks/>
              </p:cNvSpPr>
              <p:nvPr/>
            </p:nvSpPr>
            <p:spPr bwMode="auto">
              <a:xfrm>
                <a:off x="3606" y="935"/>
                <a:ext cx="953" cy="816"/>
              </a:xfrm>
              <a:custGeom>
                <a:avLst/>
                <a:gdLst>
                  <a:gd name="T0" fmla="*/ 0 w 953"/>
                  <a:gd name="T1" fmla="*/ 544 h 816"/>
                  <a:gd name="T2" fmla="*/ 0 w 953"/>
                  <a:gd name="T3" fmla="*/ 0 h 816"/>
                  <a:gd name="T4" fmla="*/ 953 w 953"/>
                  <a:gd name="T5" fmla="*/ 0 h 816"/>
                  <a:gd name="T6" fmla="*/ 953 w 953"/>
                  <a:gd name="T7" fmla="*/ 816 h 816"/>
                  <a:gd name="T8" fmla="*/ 0 w 953"/>
                  <a:gd name="T9" fmla="*/ 816 h 816"/>
                  <a:gd name="T10" fmla="*/ 0 w 953"/>
                  <a:gd name="T11" fmla="*/ 544 h 816"/>
                  <a:gd name="T12" fmla="*/ 0 60000 65536"/>
                  <a:gd name="T13" fmla="*/ 0 60000 65536"/>
                  <a:gd name="T14" fmla="*/ 0 60000 65536"/>
                  <a:gd name="T15" fmla="*/ 0 60000 65536"/>
                  <a:gd name="T16" fmla="*/ 0 60000 65536"/>
                  <a:gd name="T17" fmla="*/ 0 60000 65536"/>
                  <a:gd name="T18" fmla="*/ 0 w 953"/>
                  <a:gd name="T19" fmla="*/ 0 h 816"/>
                  <a:gd name="T20" fmla="*/ 953 w 953"/>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953" h="816">
                    <a:moveTo>
                      <a:pt x="0" y="544"/>
                    </a:moveTo>
                    <a:lnTo>
                      <a:pt x="0" y="0"/>
                    </a:lnTo>
                    <a:lnTo>
                      <a:pt x="953" y="0"/>
                    </a:lnTo>
                    <a:lnTo>
                      <a:pt x="953" y="816"/>
                    </a:lnTo>
                    <a:lnTo>
                      <a:pt x="0" y="816"/>
                    </a:lnTo>
                    <a:lnTo>
                      <a:pt x="0" y="544"/>
                    </a:lnTo>
                    <a:close/>
                  </a:path>
                </a:pathLst>
              </a:custGeom>
              <a:solidFill>
                <a:schemeClr val="bg1"/>
              </a:solidFill>
              <a:ln w="22225">
                <a:solidFill>
                  <a:schemeClr val="tx1"/>
                </a:solidFill>
                <a:round/>
                <a:headEnd/>
                <a:tailEnd/>
              </a:ln>
            </p:spPr>
            <p:txBody>
              <a:bodyPr>
                <a:spAutoFit/>
              </a:bodyPr>
              <a:lstStyle/>
              <a:p>
                <a:endParaRPr lang="zh-CN" altLang="en-US"/>
              </a:p>
            </p:txBody>
          </p:sp>
          <p:sp>
            <p:nvSpPr>
              <p:cNvPr id="41004" name="Oval 50"/>
              <p:cNvSpPr>
                <a:spLocks noChangeArrowheads="1"/>
              </p:cNvSpPr>
              <p:nvPr/>
            </p:nvSpPr>
            <p:spPr bwMode="auto">
              <a:xfrm>
                <a:off x="3470" y="1071"/>
                <a:ext cx="272" cy="272"/>
              </a:xfrm>
              <a:prstGeom prst="ellipse">
                <a:avLst/>
              </a:prstGeom>
              <a:solidFill>
                <a:srgbClr val="FFCC99"/>
              </a:solidFill>
              <a:ln w="22225">
                <a:solidFill>
                  <a:schemeClr val="tx1"/>
                </a:solidFill>
                <a:round/>
                <a:headEnd/>
                <a:tailEnd/>
              </a:ln>
            </p:spPr>
            <p:txBody>
              <a:bodyPr wrap="none" anchor="ctr">
                <a:spAutoFit/>
              </a:bodyPr>
              <a:lstStyle/>
              <a:p>
                <a:endParaRPr lang="zh-CN" altLang="en-US"/>
              </a:p>
            </p:txBody>
          </p:sp>
          <p:sp>
            <p:nvSpPr>
              <p:cNvPr id="41005" name="Rectangle 51"/>
              <p:cNvSpPr>
                <a:spLocks noChangeArrowheads="1"/>
              </p:cNvSpPr>
              <p:nvPr/>
            </p:nvSpPr>
            <p:spPr bwMode="auto">
              <a:xfrm rot="-5400000">
                <a:off x="3968" y="845"/>
                <a:ext cx="91" cy="182"/>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41006" name="Line 52"/>
              <p:cNvSpPr>
                <a:spLocks noChangeShapeType="1"/>
              </p:cNvSpPr>
              <p:nvPr/>
            </p:nvSpPr>
            <p:spPr bwMode="auto">
              <a:xfrm rot="16200000" flipH="1">
                <a:off x="4195" y="890"/>
                <a:ext cx="0" cy="272"/>
              </a:xfrm>
              <a:prstGeom prst="line">
                <a:avLst/>
              </a:prstGeom>
              <a:noFill/>
              <a:ln w="9525">
                <a:solidFill>
                  <a:srgbClr val="FF0000"/>
                </a:solidFill>
                <a:round/>
                <a:headEnd/>
                <a:tailEnd type="stealth" w="med" len="lg"/>
              </a:ln>
            </p:spPr>
            <p:txBody>
              <a:bodyPr>
                <a:spAutoFit/>
              </a:bodyPr>
              <a:lstStyle/>
              <a:p>
                <a:endParaRPr lang="zh-CN" altLang="en-US"/>
              </a:p>
            </p:txBody>
          </p:sp>
          <p:sp>
            <p:nvSpPr>
              <p:cNvPr id="41007" name="Text Box 53"/>
              <p:cNvSpPr txBox="1">
                <a:spLocks noChangeArrowheads="1"/>
              </p:cNvSpPr>
              <p:nvPr/>
            </p:nvSpPr>
            <p:spPr bwMode="auto">
              <a:xfrm>
                <a:off x="4059" y="1022"/>
                <a:ext cx="499" cy="231"/>
              </a:xfrm>
              <a:prstGeom prst="rect">
                <a:avLst/>
              </a:prstGeom>
              <a:noFill/>
              <a:ln w="9525">
                <a:noFill/>
                <a:miter lim="800000"/>
                <a:headEnd/>
                <a:tailEnd/>
              </a:ln>
            </p:spPr>
            <p:txBody>
              <a:bodyPr>
                <a:spAutoFit/>
              </a:bodyPr>
              <a:lstStyle/>
              <a:p>
                <a:pPr>
                  <a:spcBef>
                    <a:spcPct val="50000"/>
                  </a:spcBef>
                </a:pPr>
                <a:r>
                  <a:rPr lang="el-GR" altLang="zh-CN">
                    <a:solidFill>
                      <a:srgbClr val="000099"/>
                    </a:solidFill>
                    <a:cs typeface="Times New Roman" pitchFamily="18" charset="0"/>
                  </a:rPr>
                  <a:t>Δ</a:t>
                </a:r>
                <a:r>
                  <a:rPr lang="en-US" altLang="zh-CN">
                    <a:solidFill>
                      <a:srgbClr val="000099"/>
                    </a:solidFill>
                  </a:rPr>
                  <a:t>i</a:t>
                </a:r>
                <a:r>
                  <a:rPr lang="en-US" altLang="zh-CN" baseline="-25000">
                    <a:solidFill>
                      <a:srgbClr val="000099"/>
                    </a:solidFill>
                  </a:rPr>
                  <a:t>D</a:t>
                </a:r>
                <a:endParaRPr lang="en-US" altLang="zh-CN">
                  <a:solidFill>
                    <a:srgbClr val="000099"/>
                  </a:solidFill>
                </a:endParaRPr>
              </a:p>
            </p:txBody>
          </p:sp>
          <p:sp>
            <p:nvSpPr>
              <p:cNvPr id="41008" name="Text Box 54"/>
              <p:cNvSpPr txBox="1">
                <a:spLocks noChangeArrowheads="1"/>
              </p:cNvSpPr>
              <p:nvPr/>
            </p:nvSpPr>
            <p:spPr bwMode="auto">
              <a:xfrm>
                <a:off x="3878" y="981"/>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R</a:t>
                </a:r>
              </a:p>
            </p:txBody>
          </p:sp>
          <p:sp>
            <p:nvSpPr>
              <p:cNvPr id="41009" name="Line 55"/>
              <p:cNvSpPr>
                <a:spLocks noChangeShapeType="1"/>
              </p:cNvSpPr>
              <p:nvPr/>
            </p:nvSpPr>
            <p:spPr bwMode="auto">
              <a:xfrm>
                <a:off x="3606" y="1071"/>
                <a:ext cx="0" cy="272"/>
              </a:xfrm>
              <a:prstGeom prst="line">
                <a:avLst/>
              </a:prstGeom>
              <a:noFill/>
              <a:ln w="22225">
                <a:solidFill>
                  <a:schemeClr val="tx1"/>
                </a:solidFill>
                <a:round/>
                <a:headEnd/>
                <a:tailEnd/>
              </a:ln>
            </p:spPr>
            <p:txBody>
              <a:bodyPr>
                <a:spAutoFit/>
              </a:bodyPr>
              <a:lstStyle/>
              <a:p>
                <a:endParaRPr lang="zh-CN" altLang="en-US"/>
              </a:p>
            </p:txBody>
          </p:sp>
          <p:sp>
            <p:nvSpPr>
              <p:cNvPr id="41010" name="Rectangle 56"/>
              <p:cNvSpPr>
                <a:spLocks noChangeArrowheads="1"/>
              </p:cNvSpPr>
              <p:nvPr/>
            </p:nvSpPr>
            <p:spPr bwMode="auto">
              <a:xfrm rot="10800000">
                <a:off x="4513" y="1253"/>
                <a:ext cx="91" cy="182"/>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grpSp>
            <p:nvGrpSpPr>
              <p:cNvPr id="41011" name="Group 57"/>
              <p:cNvGrpSpPr>
                <a:grpSpLocks/>
              </p:cNvGrpSpPr>
              <p:nvPr/>
            </p:nvGrpSpPr>
            <p:grpSpPr bwMode="auto">
              <a:xfrm>
                <a:off x="4558" y="1117"/>
                <a:ext cx="499" cy="503"/>
                <a:chOff x="4966" y="1117"/>
                <a:chExt cx="499" cy="503"/>
              </a:xfrm>
            </p:grpSpPr>
            <p:sp>
              <p:nvSpPr>
                <p:cNvPr id="41017" name="Text Box 58"/>
                <p:cNvSpPr txBox="1">
                  <a:spLocks noChangeArrowheads="1"/>
                </p:cNvSpPr>
                <p:nvPr/>
              </p:nvSpPr>
              <p:spPr bwMode="auto">
                <a:xfrm>
                  <a:off x="4966" y="1117"/>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18" name="Text Box 59"/>
                <p:cNvSpPr txBox="1">
                  <a:spLocks noChangeArrowheads="1"/>
                </p:cNvSpPr>
                <p:nvPr/>
              </p:nvSpPr>
              <p:spPr bwMode="auto">
                <a:xfrm>
                  <a:off x="4966" y="1389"/>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19" name="Text Box 60"/>
                <p:cNvSpPr txBox="1">
                  <a:spLocks noChangeArrowheads="1"/>
                </p:cNvSpPr>
                <p:nvPr/>
              </p:nvSpPr>
              <p:spPr bwMode="auto">
                <a:xfrm>
                  <a:off x="4966" y="1253"/>
                  <a:ext cx="499" cy="231"/>
                </a:xfrm>
                <a:prstGeom prst="rect">
                  <a:avLst/>
                </a:prstGeom>
                <a:noFill/>
                <a:ln w="9525">
                  <a:noFill/>
                  <a:miter lim="800000"/>
                  <a:headEnd/>
                  <a:tailEnd/>
                </a:ln>
              </p:spPr>
              <p:txBody>
                <a:bodyPr>
                  <a:spAutoFit/>
                </a:bodyPr>
                <a:lstStyle/>
                <a:p>
                  <a:pPr>
                    <a:spcBef>
                      <a:spcPct val="50000"/>
                    </a:spcBef>
                  </a:pPr>
                  <a:r>
                    <a:rPr lang="el-GR" altLang="zh-CN">
                      <a:cs typeface="Times New Roman" pitchFamily="18" charset="0"/>
                    </a:rPr>
                    <a:t>Δ</a:t>
                  </a:r>
                  <a:r>
                    <a:rPr lang="en-US" altLang="zh-CN">
                      <a:cs typeface="Times New Roman" pitchFamily="18" charset="0"/>
                    </a:rPr>
                    <a:t>v</a:t>
                  </a:r>
                  <a:r>
                    <a:rPr lang="en-US" altLang="zh-CN" baseline="-25000">
                      <a:cs typeface="Times New Roman" pitchFamily="18" charset="0"/>
                    </a:rPr>
                    <a:t>O</a:t>
                  </a:r>
                  <a:endParaRPr lang="el-GR" altLang="zh-CN">
                    <a:cs typeface="Times New Roman" pitchFamily="18" charset="0"/>
                  </a:endParaRPr>
                </a:p>
              </p:txBody>
            </p:sp>
          </p:grpSp>
          <p:sp>
            <p:nvSpPr>
              <p:cNvPr id="41012" name="Text Box 61"/>
              <p:cNvSpPr txBox="1">
                <a:spLocks noChangeArrowheads="1"/>
              </p:cNvSpPr>
              <p:nvPr/>
            </p:nvSpPr>
            <p:spPr bwMode="auto">
              <a:xfrm>
                <a:off x="4241" y="1253"/>
                <a:ext cx="363" cy="231"/>
              </a:xfrm>
              <a:prstGeom prst="rect">
                <a:avLst/>
              </a:prstGeom>
              <a:noFill/>
              <a:ln w="9525">
                <a:noFill/>
                <a:miter lim="800000"/>
                <a:headEnd/>
                <a:tailEnd/>
              </a:ln>
            </p:spPr>
            <p:txBody>
              <a:bodyPr>
                <a:spAutoFit/>
              </a:bodyPr>
              <a:lstStyle/>
              <a:p>
                <a:pPr>
                  <a:spcBef>
                    <a:spcPct val="50000"/>
                  </a:spcBef>
                </a:pPr>
                <a:r>
                  <a:rPr lang="en-US" altLang="zh-CN"/>
                  <a:t>r</a:t>
                </a:r>
                <a:r>
                  <a:rPr lang="en-US" altLang="zh-CN" baseline="-25000"/>
                  <a:t>d</a:t>
                </a:r>
                <a:endParaRPr lang="en-US" altLang="zh-CN"/>
              </a:p>
            </p:txBody>
          </p:sp>
          <p:grpSp>
            <p:nvGrpSpPr>
              <p:cNvPr id="41013" name="Group 62"/>
              <p:cNvGrpSpPr>
                <a:grpSpLocks/>
              </p:cNvGrpSpPr>
              <p:nvPr/>
            </p:nvGrpSpPr>
            <p:grpSpPr bwMode="auto">
              <a:xfrm>
                <a:off x="3107" y="981"/>
                <a:ext cx="453" cy="503"/>
                <a:chOff x="793" y="2614"/>
                <a:chExt cx="453" cy="503"/>
              </a:xfrm>
            </p:grpSpPr>
            <p:sp>
              <p:nvSpPr>
                <p:cNvPr id="41014" name="Text Box 63"/>
                <p:cNvSpPr txBox="1">
                  <a:spLocks noChangeArrowheads="1"/>
                </p:cNvSpPr>
                <p:nvPr/>
              </p:nvSpPr>
              <p:spPr bwMode="auto">
                <a:xfrm>
                  <a:off x="974" y="2614"/>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15" name="Text Box 64"/>
                <p:cNvSpPr txBox="1">
                  <a:spLocks noChangeArrowheads="1"/>
                </p:cNvSpPr>
                <p:nvPr/>
              </p:nvSpPr>
              <p:spPr bwMode="auto">
                <a:xfrm>
                  <a:off x="974" y="2886"/>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16" name="Text Box 65"/>
                <p:cNvSpPr txBox="1">
                  <a:spLocks noChangeArrowheads="1"/>
                </p:cNvSpPr>
                <p:nvPr/>
              </p:nvSpPr>
              <p:spPr bwMode="auto">
                <a:xfrm>
                  <a:off x="793" y="2750"/>
                  <a:ext cx="453" cy="231"/>
                </a:xfrm>
                <a:prstGeom prst="rect">
                  <a:avLst/>
                </a:prstGeom>
                <a:noFill/>
                <a:ln w="9525">
                  <a:noFill/>
                  <a:miter lim="800000"/>
                  <a:headEnd/>
                  <a:tailEnd/>
                </a:ln>
              </p:spPr>
              <p:txBody>
                <a:bodyPr>
                  <a:spAutoFit/>
                </a:bodyPr>
                <a:lstStyle/>
                <a:p>
                  <a:pPr>
                    <a:spcBef>
                      <a:spcPct val="50000"/>
                    </a:spcBef>
                  </a:pPr>
                  <a:r>
                    <a:rPr lang="el-GR" altLang="zh-CN">
                      <a:cs typeface="Times New Roman" pitchFamily="18" charset="0"/>
                    </a:rPr>
                    <a:t>Δ</a:t>
                  </a:r>
                  <a:r>
                    <a:rPr lang="en-US" altLang="zh-CN">
                      <a:cs typeface="Times New Roman" pitchFamily="18" charset="0"/>
                    </a:rPr>
                    <a:t>v</a:t>
                  </a:r>
                  <a:r>
                    <a:rPr lang="en-US" altLang="zh-CN" baseline="-25000">
                      <a:cs typeface="Times New Roman" pitchFamily="18" charset="0"/>
                    </a:rPr>
                    <a:t>I</a:t>
                  </a:r>
                  <a:endParaRPr lang="el-GR" altLang="zh-CN">
                    <a:cs typeface="Times New Roman" pitchFamily="18" charset="0"/>
                  </a:endParaRPr>
                </a:p>
              </p:txBody>
            </p:sp>
          </p:grpSp>
        </p:grpSp>
        <p:sp>
          <p:nvSpPr>
            <p:cNvPr id="41002" name="Text Box 78"/>
            <p:cNvSpPr txBox="1">
              <a:spLocks noChangeArrowheads="1"/>
            </p:cNvSpPr>
            <p:nvPr/>
          </p:nvSpPr>
          <p:spPr bwMode="auto">
            <a:xfrm>
              <a:off x="6084888" y="1370013"/>
              <a:ext cx="1152525" cy="473075"/>
            </a:xfrm>
            <a:prstGeom prst="rect">
              <a:avLst/>
            </a:prstGeom>
            <a:noFill/>
            <a:ln w="9525">
              <a:noFill/>
              <a:miter lim="800000"/>
              <a:headEnd/>
              <a:tailEnd/>
            </a:ln>
          </p:spPr>
          <p:txBody>
            <a:bodyPr>
              <a:spAutoFit/>
            </a:bodyPr>
            <a:lstStyle/>
            <a:p>
              <a:pPr>
                <a:spcBef>
                  <a:spcPct val="50000"/>
                </a:spcBef>
              </a:pPr>
              <a:r>
                <a:rPr lang="zh-CN" altLang="en-US" sz="1000" b="1">
                  <a:solidFill>
                    <a:srgbClr val="3333FF"/>
                  </a:solidFill>
                </a:rPr>
                <a:t>小信号</a:t>
              </a:r>
            </a:p>
            <a:p>
              <a:pPr>
                <a:spcBef>
                  <a:spcPct val="50000"/>
                </a:spcBef>
              </a:pPr>
              <a:r>
                <a:rPr lang="zh-CN" altLang="en-US" sz="1000" b="1">
                  <a:solidFill>
                    <a:srgbClr val="3333FF"/>
                  </a:solidFill>
                </a:rPr>
                <a:t>等效电路</a:t>
              </a:r>
            </a:p>
          </p:txBody>
        </p:sp>
      </p:grpSp>
      <p:grpSp>
        <p:nvGrpSpPr>
          <p:cNvPr id="7" name="组合 75"/>
          <p:cNvGrpSpPr>
            <a:grpSpLocks/>
          </p:cNvGrpSpPr>
          <p:nvPr/>
        </p:nvGrpSpPr>
        <p:grpSpPr bwMode="auto">
          <a:xfrm>
            <a:off x="2195513" y="722313"/>
            <a:ext cx="2449512" cy="2022475"/>
            <a:chOff x="2195513" y="722313"/>
            <a:chExt cx="2449512" cy="2022475"/>
          </a:xfrm>
        </p:grpSpPr>
        <p:grpSp>
          <p:nvGrpSpPr>
            <p:cNvPr id="40974" name="Group 22"/>
            <p:cNvGrpSpPr>
              <a:grpSpLocks/>
            </p:cNvGrpSpPr>
            <p:nvPr/>
          </p:nvGrpSpPr>
          <p:grpSpPr bwMode="auto">
            <a:xfrm>
              <a:off x="2195513" y="722313"/>
              <a:ext cx="2449512" cy="2022475"/>
              <a:chOff x="1655" y="709"/>
              <a:chExt cx="1543" cy="1274"/>
            </a:xfrm>
          </p:grpSpPr>
          <p:sp>
            <p:nvSpPr>
              <p:cNvPr id="40976" name="Freeform 23"/>
              <p:cNvSpPr>
                <a:spLocks/>
              </p:cNvSpPr>
              <p:nvPr/>
            </p:nvSpPr>
            <p:spPr bwMode="auto">
              <a:xfrm>
                <a:off x="2154" y="754"/>
                <a:ext cx="953" cy="816"/>
              </a:xfrm>
              <a:custGeom>
                <a:avLst/>
                <a:gdLst>
                  <a:gd name="T0" fmla="*/ 0 w 953"/>
                  <a:gd name="T1" fmla="*/ 544 h 816"/>
                  <a:gd name="T2" fmla="*/ 0 w 953"/>
                  <a:gd name="T3" fmla="*/ 0 h 816"/>
                  <a:gd name="T4" fmla="*/ 953 w 953"/>
                  <a:gd name="T5" fmla="*/ 0 h 816"/>
                  <a:gd name="T6" fmla="*/ 953 w 953"/>
                  <a:gd name="T7" fmla="*/ 816 h 816"/>
                  <a:gd name="T8" fmla="*/ 0 w 953"/>
                  <a:gd name="T9" fmla="*/ 816 h 816"/>
                  <a:gd name="T10" fmla="*/ 0 w 953"/>
                  <a:gd name="T11" fmla="*/ 544 h 816"/>
                  <a:gd name="T12" fmla="*/ 0 60000 65536"/>
                  <a:gd name="T13" fmla="*/ 0 60000 65536"/>
                  <a:gd name="T14" fmla="*/ 0 60000 65536"/>
                  <a:gd name="T15" fmla="*/ 0 60000 65536"/>
                  <a:gd name="T16" fmla="*/ 0 60000 65536"/>
                  <a:gd name="T17" fmla="*/ 0 60000 65536"/>
                  <a:gd name="T18" fmla="*/ 0 w 953"/>
                  <a:gd name="T19" fmla="*/ 0 h 816"/>
                  <a:gd name="T20" fmla="*/ 953 w 953"/>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953" h="816">
                    <a:moveTo>
                      <a:pt x="0" y="544"/>
                    </a:moveTo>
                    <a:lnTo>
                      <a:pt x="0" y="0"/>
                    </a:lnTo>
                    <a:lnTo>
                      <a:pt x="953" y="0"/>
                    </a:lnTo>
                    <a:lnTo>
                      <a:pt x="953" y="816"/>
                    </a:lnTo>
                    <a:lnTo>
                      <a:pt x="0" y="816"/>
                    </a:lnTo>
                    <a:lnTo>
                      <a:pt x="0" y="544"/>
                    </a:lnTo>
                    <a:close/>
                  </a:path>
                </a:pathLst>
              </a:custGeom>
              <a:solidFill>
                <a:schemeClr val="bg1"/>
              </a:solidFill>
              <a:ln w="22225">
                <a:solidFill>
                  <a:schemeClr val="tx1"/>
                </a:solidFill>
                <a:round/>
                <a:headEnd/>
                <a:tailEnd/>
              </a:ln>
            </p:spPr>
            <p:txBody>
              <a:bodyPr>
                <a:spAutoFit/>
              </a:bodyPr>
              <a:lstStyle/>
              <a:p>
                <a:endParaRPr lang="zh-CN" altLang="en-US"/>
              </a:p>
            </p:txBody>
          </p:sp>
          <p:sp>
            <p:nvSpPr>
              <p:cNvPr id="40977" name="Oval 24"/>
              <p:cNvSpPr>
                <a:spLocks noChangeArrowheads="1"/>
              </p:cNvSpPr>
              <p:nvPr/>
            </p:nvSpPr>
            <p:spPr bwMode="auto">
              <a:xfrm>
                <a:off x="2018" y="890"/>
                <a:ext cx="272" cy="272"/>
              </a:xfrm>
              <a:prstGeom prst="ellipse">
                <a:avLst/>
              </a:prstGeom>
              <a:solidFill>
                <a:srgbClr val="FFCC99"/>
              </a:solidFill>
              <a:ln w="22225">
                <a:solidFill>
                  <a:schemeClr val="tx1"/>
                </a:solidFill>
                <a:round/>
                <a:headEnd/>
                <a:tailEnd/>
              </a:ln>
            </p:spPr>
            <p:txBody>
              <a:bodyPr wrap="none" anchor="ctr">
                <a:spAutoFit/>
              </a:bodyPr>
              <a:lstStyle/>
              <a:p>
                <a:endParaRPr lang="zh-CN" altLang="en-US"/>
              </a:p>
            </p:txBody>
          </p:sp>
          <p:sp>
            <p:nvSpPr>
              <p:cNvPr id="40978" name="Rectangle 25"/>
              <p:cNvSpPr>
                <a:spLocks noChangeArrowheads="1"/>
              </p:cNvSpPr>
              <p:nvPr/>
            </p:nvSpPr>
            <p:spPr bwMode="auto">
              <a:xfrm rot="-5400000">
                <a:off x="2517" y="664"/>
                <a:ext cx="91" cy="182"/>
              </a:xfrm>
              <a:prstGeom prst="rect">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40979" name="AutoShape 26"/>
              <p:cNvSpPr>
                <a:spLocks noChangeArrowheads="1"/>
              </p:cNvSpPr>
              <p:nvPr/>
            </p:nvSpPr>
            <p:spPr bwMode="auto">
              <a:xfrm flipV="1">
                <a:off x="3016" y="1117"/>
                <a:ext cx="182" cy="181"/>
              </a:xfrm>
              <a:prstGeom prst="triangle">
                <a:avLst>
                  <a:gd name="adj" fmla="val 50000"/>
                </a:avLst>
              </a:prstGeom>
              <a:solidFill>
                <a:srgbClr val="FFCC99"/>
              </a:solidFill>
              <a:ln w="22225">
                <a:solidFill>
                  <a:schemeClr val="tx1"/>
                </a:solidFill>
                <a:miter lim="800000"/>
                <a:headEnd/>
                <a:tailEnd/>
              </a:ln>
            </p:spPr>
            <p:txBody>
              <a:bodyPr wrap="none" anchor="ctr">
                <a:spAutoFit/>
              </a:bodyPr>
              <a:lstStyle/>
              <a:p>
                <a:endParaRPr lang="zh-CN" altLang="en-US"/>
              </a:p>
            </p:txBody>
          </p:sp>
          <p:sp>
            <p:nvSpPr>
              <p:cNvPr id="40980" name="Line 27"/>
              <p:cNvSpPr>
                <a:spLocks noChangeShapeType="1"/>
              </p:cNvSpPr>
              <p:nvPr/>
            </p:nvSpPr>
            <p:spPr bwMode="auto">
              <a:xfrm>
                <a:off x="3016" y="1298"/>
                <a:ext cx="182" cy="0"/>
              </a:xfrm>
              <a:prstGeom prst="line">
                <a:avLst/>
              </a:prstGeom>
              <a:noFill/>
              <a:ln w="22225">
                <a:solidFill>
                  <a:schemeClr val="tx1"/>
                </a:solidFill>
                <a:round/>
                <a:headEnd/>
                <a:tailEnd/>
              </a:ln>
            </p:spPr>
            <p:txBody>
              <a:bodyPr>
                <a:spAutoFit/>
              </a:bodyPr>
              <a:lstStyle/>
              <a:p>
                <a:endParaRPr lang="zh-CN" altLang="en-US"/>
              </a:p>
            </p:txBody>
          </p:sp>
          <p:sp>
            <p:nvSpPr>
              <p:cNvPr id="40981" name="Line 28"/>
              <p:cNvSpPr>
                <a:spLocks noChangeShapeType="1"/>
              </p:cNvSpPr>
              <p:nvPr/>
            </p:nvSpPr>
            <p:spPr bwMode="auto">
              <a:xfrm rot="16200000" flipH="1">
                <a:off x="2608" y="709"/>
                <a:ext cx="0" cy="272"/>
              </a:xfrm>
              <a:prstGeom prst="line">
                <a:avLst/>
              </a:prstGeom>
              <a:noFill/>
              <a:ln w="9525">
                <a:solidFill>
                  <a:srgbClr val="FF0000"/>
                </a:solidFill>
                <a:round/>
                <a:headEnd/>
                <a:tailEnd type="stealth" w="med" len="lg"/>
              </a:ln>
            </p:spPr>
            <p:txBody>
              <a:bodyPr>
                <a:spAutoFit/>
              </a:bodyPr>
              <a:lstStyle/>
              <a:p>
                <a:endParaRPr lang="zh-CN" altLang="en-US"/>
              </a:p>
            </p:txBody>
          </p:sp>
          <p:sp>
            <p:nvSpPr>
              <p:cNvPr id="40982" name="Text Box 29"/>
              <p:cNvSpPr txBox="1">
                <a:spLocks noChangeArrowheads="1"/>
              </p:cNvSpPr>
              <p:nvPr/>
            </p:nvSpPr>
            <p:spPr bwMode="auto">
              <a:xfrm>
                <a:off x="2426" y="799"/>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i</a:t>
                </a:r>
                <a:r>
                  <a:rPr lang="en-US" altLang="zh-CN" baseline="-25000">
                    <a:solidFill>
                      <a:srgbClr val="000099"/>
                    </a:solidFill>
                  </a:rPr>
                  <a:t>D</a:t>
                </a:r>
                <a:endParaRPr lang="en-US" altLang="zh-CN">
                  <a:solidFill>
                    <a:srgbClr val="000099"/>
                  </a:solidFill>
                </a:endParaRPr>
              </a:p>
            </p:txBody>
          </p:sp>
          <p:grpSp>
            <p:nvGrpSpPr>
              <p:cNvPr id="40983" name="Group 30"/>
              <p:cNvGrpSpPr>
                <a:grpSpLocks/>
              </p:cNvGrpSpPr>
              <p:nvPr/>
            </p:nvGrpSpPr>
            <p:grpSpPr bwMode="auto">
              <a:xfrm>
                <a:off x="2789" y="886"/>
                <a:ext cx="363" cy="730"/>
                <a:chOff x="4422" y="1434"/>
                <a:chExt cx="363" cy="730"/>
              </a:xfrm>
            </p:grpSpPr>
            <p:sp>
              <p:nvSpPr>
                <p:cNvPr id="40998" name="Text Box 31"/>
                <p:cNvSpPr txBox="1">
                  <a:spLocks noChangeArrowheads="1"/>
                </p:cNvSpPr>
                <p:nvPr/>
              </p:nvSpPr>
              <p:spPr bwMode="auto">
                <a:xfrm>
                  <a:off x="4422" y="1661"/>
                  <a:ext cx="272" cy="231"/>
                </a:xfrm>
                <a:prstGeom prst="rect">
                  <a:avLst/>
                </a:prstGeom>
                <a:noFill/>
                <a:ln w="9525">
                  <a:noFill/>
                  <a:miter lim="800000"/>
                  <a:headEnd/>
                  <a:tailEnd/>
                </a:ln>
              </p:spPr>
              <p:txBody>
                <a:bodyPr>
                  <a:spAutoFit/>
                </a:bodyPr>
                <a:lstStyle/>
                <a:p>
                  <a:pPr>
                    <a:spcBef>
                      <a:spcPct val="50000"/>
                    </a:spcBef>
                  </a:pPr>
                  <a:r>
                    <a:rPr lang="en-US" altLang="zh-CN"/>
                    <a:t>v</a:t>
                  </a:r>
                  <a:r>
                    <a:rPr lang="en-US" altLang="zh-CN" baseline="-25000"/>
                    <a:t>D</a:t>
                  </a:r>
                  <a:endParaRPr lang="en-US" altLang="zh-CN"/>
                </a:p>
              </p:txBody>
            </p:sp>
            <p:sp>
              <p:nvSpPr>
                <p:cNvPr id="40999" name="Text Box 32"/>
                <p:cNvSpPr txBox="1">
                  <a:spLocks noChangeArrowheads="1"/>
                </p:cNvSpPr>
                <p:nvPr/>
              </p:nvSpPr>
              <p:spPr bwMode="auto">
                <a:xfrm>
                  <a:off x="4558" y="1434"/>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000" name="Text Box 33"/>
                <p:cNvSpPr txBox="1">
                  <a:spLocks noChangeArrowheads="1"/>
                </p:cNvSpPr>
                <p:nvPr/>
              </p:nvSpPr>
              <p:spPr bwMode="auto">
                <a:xfrm>
                  <a:off x="4558" y="1933"/>
                  <a:ext cx="227" cy="231"/>
                </a:xfrm>
                <a:prstGeom prst="rect">
                  <a:avLst/>
                </a:prstGeom>
                <a:noFill/>
                <a:ln w="9525">
                  <a:noFill/>
                  <a:miter lim="800000"/>
                  <a:headEnd/>
                  <a:tailEnd/>
                </a:ln>
              </p:spPr>
              <p:txBody>
                <a:bodyPr>
                  <a:spAutoFit/>
                </a:bodyPr>
                <a:lstStyle/>
                <a:p>
                  <a:pPr>
                    <a:spcBef>
                      <a:spcPct val="50000"/>
                    </a:spcBef>
                  </a:pPr>
                  <a:r>
                    <a:rPr lang="en-US" altLang="zh-CN"/>
                    <a:t>-</a:t>
                  </a:r>
                </a:p>
              </p:txBody>
            </p:sp>
          </p:grpSp>
          <p:sp>
            <p:nvSpPr>
              <p:cNvPr id="40984" name="Text Box 34"/>
              <p:cNvSpPr txBox="1">
                <a:spLocks noChangeArrowheads="1"/>
              </p:cNvSpPr>
              <p:nvPr/>
            </p:nvSpPr>
            <p:spPr bwMode="auto">
              <a:xfrm>
                <a:off x="2245" y="754"/>
                <a:ext cx="272" cy="231"/>
              </a:xfrm>
              <a:prstGeom prst="rect">
                <a:avLst/>
              </a:prstGeom>
              <a:noFill/>
              <a:ln w="9525">
                <a:noFill/>
                <a:miter lim="800000"/>
                <a:headEnd/>
                <a:tailEnd/>
              </a:ln>
            </p:spPr>
            <p:txBody>
              <a:bodyPr>
                <a:spAutoFit/>
              </a:bodyPr>
              <a:lstStyle/>
              <a:p>
                <a:pPr>
                  <a:spcBef>
                    <a:spcPct val="50000"/>
                  </a:spcBef>
                </a:pPr>
                <a:r>
                  <a:rPr lang="en-US" altLang="zh-CN">
                    <a:solidFill>
                      <a:srgbClr val="000099"/>
                    </a:solidFill>
                  </a:rPr>
                  <a:t>R</a:t>
                </a:r>
              </a:p>
            </p:txBody>
          </p:sp>
          <p:sp>
            <p:nvSpPr>
              <p:cNvPr id="40985" name="Line 35"/>
              <p:cNvSpPr>
                <a:spLocks noChangeShapeType="1"/>
              </p:cNvSpPr>
              <p:nvPr/>
            </p:nvSpPr>
            <p:spPr bwMode="auto">
              <a:xfrm>
                <a:off x="2064" y="1298"/>
                <a:ext cx="181" cy="0"/>
              </a:xfrm>
              <a:prstGeom prst="line">
                <a:avLst/>
              </a:prstGeom>
              <a:noFill/>
              <a:ln w="22225">
                <a:solidFill>
                  <a:schemeClr val="bg1"/>
                </a:solidFill>
                <a:round/>
                <a:headEnd/>
                <a:tailEnd/>
              </a:ln>
            </p:spPr>
            <p:txBody>
              <a:bodyPr>
                <a:spAutoFit/>
              </a:bodyPr>
              <a:lstStyle/>
              <a:p>
                <a:endParaRPr lang="zh-CN" altLang="en-US"/>
              </a:p>
            </p:txBody>
          </p:sp>
          <p:grpSp>
            <p:nvGrpSpPr>
              <p:cNvPr id="40986" name="Group 36"/>
              <p:cNvGrpSpPr>
                <a:grpSpLocks/>
              </p:cNvGrpSpPr>
              <p:nvPr/>
            </p:nvGrpSpPr>
            <p:grpSpPr bwMode="auto">
              <a:xfrm>
                <a:off x="2018" y="1253"/>
                <a:ext cx="272" cy="46"/>
                <a:chOff x="2018" y="3157"/>
                <a:chExt cx="272" cy="46"/>
              </a:xfrm>
            </p:grpSpPr>
            <p:sp>
              <p:nvSpPr>
                <p:cNvPr id="40995" name="Rectangle 37"/>
                <p:cNvSpPr>
                  <a:spLocks noChangeArrowheads="1"/>
                </p:cNvSpPr>
                <p:nvPr/>
              </p:nvSpPr>
              <p:spPr bwMode="auto">
                <a:xfrm>
                  <a:off x="2018" y="3158"/>
                  <a:ext cx="272" cy="45"/>
                </a:xfrm>
                <a:prstGeom prst="rect">
                  <a:avLst/>
                </a:prstGeom>
                <a:solidFill>
                  <a:schemeClr val="bg1"/>
                </a:solidFill>
                <a:ln w="9525">
                  <a:noFill/>
                  <a:miter lim="800000"/>
                  <a:headEnd/>
                  <a:tailEnd/>
                </a:ln>
              </p:spPr>
              <p:txBody>
                <a:bodyPr wrap="none" anchor="ctr">
                  <a:spAutoFit/>
                </a:bodyPr>
                <a:lstStyle/>
                <a:p>
                  <a:endParaRPr lang="zh-CN" altLang="en-US"/>
                </a:p>
              </p:txBody>
            </p:sp>
            <p:sp>
              <p:nvSpPr>
                <p:cNvPr id="40996" name="Line 38"/>
                <p:cNvSpPr>
                  <a:spLocks noChangeShapeType="1"/>
                </p:cNvSpPr>
                <p:nvPr/>
              </p:nvSpPr>
              <p:spPr bwMode="auto">
                <a:xfrm>
                  <a:off x="2064" y="3157"/>
                  <a:ext cx="181" cy="0"/>
                </a:xfrm>
                <a:prstGeom prst="line">
                  <a:avLst/>
                </a:prstGeom>
                <a:noFill/>
                <a:ln w="22225">
                  <a:solidFill>
                    <a:schemeClr val="tx1"/>
                  </a:solidFill>
                  <a:round/>
                  <a:headEnd/>
                  <a:tailEnd/>
                </a:ln>
              </p:spPr>
              <p:txBody>
                <a:bodyPr>
                  <a:spAutoFit/>
                </a:bodyPr>
                <a:lstStyle/>
                <a:p>
                  <a:endParaRPr lang="zh-CN" altLang="en-US"/>
                </a:p>
              </p:txBody>
            </p:sp>
            <p:sp>
              <p:nvSpPr>
                <p:cNvPr id="40997" name="Line 39"/>
                <p:cNvSpPr>
                  <a:spLocks noChangeShapeType="1"/>
                </p:cNvSpPr>
                <p:nvPr/>
              </p:nvSpPr>
              <p:spPr bwMode="auto">
                <a:xfrm>
                  <a:off x="2109" y="3203"/>
                  <a:ext cx="91" cy="0"/>
                </a:xfrm>
                <a:prstGeom prst="line">
                  <a:avLst/>
                </a:prstGeom>
                <a:noFill/>
                <a:ln w="22225">
                  <a:solidFill>
                    <a:srgbClr val="333300"/>
                  </a:solidFill>
                  <a:round/>
                  <a:headEnd/>
                  <a:tailEnd/>
                </a:ln>
              </p:spPr>
              <p:txBody>
                <a:bodyPr>
                  <a:spAutoFit/>
                </a:bodyPr>
                <a:lstStyle/>
                <a:p>
                  <a:endParaRPr lang="zh-CN" altLang="en-US"/>
                </a:p>
              </p:txBody>
            </p:sp>
          </p:grpSp>
          <p:sp>
            <p:nvSpPr>
              <p:cNvPr id="40987" name="Text Box 40"/>
              <p:cNvSpPr txBox="1">
                <a:spLocks noChangeArrowheads="1"/>
              </p:cNvSpPr>
              <p:nvPr/>
            </p:nvSpPr>
            <p:spPr bwMode="auto">
              <a:xfrm>
                <a:off x="1882" y="1207"/>
                <a:ext cx="272" cy="231"/>
              </a:xfrm>
              <a:prstGeom prst="rect">
                <a:avLst/>
              </a:prstGeom>
              <a:noFill/>
              <a:ln w="9525">
                <a:noFill/>
                <a:miter lim="800000"/>
                <a:headEnd/>
                <a:tailEnd/>
              </a:ln>
            </p:spPr>
            <p:txBody>
              <a:bodyPr>
                <a:spAutoFit/>
              </a:bodyPr>
              <a:lstStyle/>
              <a:p>
                <a:pPr>
                  <a:spcBef>
                    <a:spcPct val="50000"/>
                  </a:spcBef>
                </a:pPr>
                <a:r>
                  <a:rPr lang="en-US" altLang="zh-CN"/>
                  <a:t>V</a:t>
                </a:r>
                <a:r>
                  <a:rPr lang="en-US" altLang="zh-CN" baseline="-25000"/>
                  <a:t>I</a:t>
                </a:r>
                <a:endParaRPr lang="en-US" altLang="zh-CN"/>
              </a:p>
            </p:txBody>
          </p:sp>
          <p:grpSp>
            <p:nvGrpSpPr>
              <p:cNvPr id="40988" name="Group 41"/>
              <p:cNvGrpSpPr>
                <a:grpSpLocks/>
              </p:cNvGrpSpPr>
              <p:nvPr/>
            </p:nvGrpSpPr>
            <p:grpSpPr bwMode="auto">
              <a:xfrm>
                <a:off x="1655" y="754"/>
                <a:ext cx="499" cy="503"/>
                <a:chOff x="1746" y="1661"/>
                <a:chExt cx="499" cy="503"/>
              </a:xfrm>
            </p:grpSpPr>
            <p:sp>
              <p:nvSpPr>
                <p:cNvPr id="40992" name="Text Box 42"/>
                <p:cNvSpPr txBox="1">
                  <a:spLocks noChangeArrowheads="1"/>
                </p:cNvSpPr>
                <p:nvPr/>
              </p:nvSpPr>
              <p:spPr bwMode="auto">
                <a:xfrm>
                  <a:off x="1927" y="1661"/>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0993" name="Text Box 43"/>
                <p:cNvSpPr txBox="1">
                  <a:spLocks noChangeArrowheads="1"/>
                </p:cNvSpPr>
                <p:nvPr/>
              </p:nvSpPr>
              <p:spPr bwMode="auto">
                <a:xfrm>
                  <a:off x="1927" y="1933"/>
                  <a:ext cx="227" cy="231"/>
                </a:xfrm>
                <a:prstGeom prst="rect">
                  <a:avLst/>
                </a:prstGeom>
                <a:noFill/>
                <a:ln w="9525">
                  <a:noFill/>
                  <a:miter lim="800000"/>
                  <a:headEnd/>
                  <a:tailEnd/>
                </a:ln>
              </p:spPr>
              <p:txBody>
                <a:bodyPr>
                  <a:spAutoFit/>
                </a:bodyPr>
                <a:lstStyle/>
                <a:p>
                  <a:pPr>
                    <a:spcBef>
                      <a:spcPct val="50000"/>
                    </a:spcBef>
                  </a:pPr>
                  <a:r>
                    <a:rPr lang="en-US" altLang="zh-CN"/>
                    <a:t>-</a:t>
                  </a:r>
                </a:p>
              </p:txBody>
            </p:sp>
            <p:sp>
              <p:nvSpPr>
                <p:cNvPr id="40994" name="Text Box 44"/>
                <p:cNvSpPr txBox="1">
                  <a:spLocks noChangeArrowheads="1"/>
                </p:cNvSpPr>
                <p:nvPr/>
              </p:nvSpPr>
              <p:spPr bwMode="auto">
                <a:xfrm>
                  <a:off x="1746" y="1842"/>
                  <a:ext cx="499" cy="173"/>
                </a:xfrm>
                <a:prstGeom prst="rect">
                  <a:avLst/>
                </a:prstGeom>
                <a:noFill/>
                <a:ln w="9525">
                  <a:noFill/>
                  <a:miter lim="800000"/>
                  <a:headEnd/>
                  <a:tailEnd/>
                </a:ln>
              </p:spPr>
              <p:txBody>
                <a:bodyPr>
                  <a:spAutoFit/>
                </a:bodyPr>
                <a:lstStyle/>
                <a:p>
                  <a:pPr>
                    <a:spcBef>
                      <a:spcPct val="50000"/>
                    </a:spcBef>
                  </a:pPr>
                  <a:r>
                    <a:rPr lang="el-GR" altLang="zh-CN" baseline="-25000">
                      <a:cs typeface="Times New Roman" pitchFamily="18" charset="0"/>
                    </a:rPr>
                    <a:t>Δ</a:t>
                  </a:r>
                  <a:r>
                    <a:rPr lang="en-US" altLang="zh-CN" baseline="-25000">
                      <a:cs typeface="Times New Roman" pitchFamily="18" charset="0"/>
                    </a:rPr>
                    <a:t>VI</a:t>
                  </a:r>
                  <a:endParaRPr lang="el-GR" altLang="zh-CN" baseline="-25000">
                    <a:cs typeface="Times New Roman" pitchFamily="18" charset="0"/>
                  </a:endParaRPr>
                </a:p>
              </p:txBody>
            </p:sp>
          </p:grpSp>
          <p:sp>
            <p:nvSpPr>
              <p:cNvPr id="40989" name="Line 45"/>
              <p:cNvSpPr>
                <a:spLocks noChangeShapeType="1"/>
              </p:cNvSpPr>
              <p:nvPr/>
            </p:nvSpPr>
            <p:spPr bwMode="auto">
              <a:xfrm>
                <a:off x="2154" y="890"/>
                <a:ext cx="0" cy="272"/>
              </a:xfrm>
              <a:prstGeom prst="line">
                <a:avLst/>
              </a:prstGeom>
              <a:noFill/>
              <a:ln w="22225">
                <a:solidFill>
                  <a:schemeClr val="tx1"/>
                </a:solidFill>
                <a:round/>
                <a:headEnd/>
                <a:tailEnd/>
              </a:ln>
            </p:spPr>
            <p:txBody>
              <a:bodyPr>
                <a:spAutoFit/>
              </a:bodyPr>
              <a:lstStyle/>
              <a:p>
                <a:endParaRPr lang="zh-CN" altLang="en-US"/>
              </a:p>
            </p:txBody>
          </p:sp>
          <p:sp>
            <p:nvSpPr>
              <p:cNvPr id="40990" name="Text Box 46"/>
              <p:cNvSpPr txBox="1">
                <a:spLocks noChangeArrowheads="1"/>
              </p:cNvSpPr>
              <p:nvPr/>
            </p:nvSpPr>
            <p:spPr bwMode="auto">
              <a:xfrm>
                <a:off x="2109" y="1570"/>
                <a:ext cx="998" cy="231"/>
              </a:xfrm>
              <a:prstGeom prst="rect">
                <a:avLst/>
              </a:prstGeom>
              <a:noFill/>
              <a:ln w="9525">
                <a:noFill/>
                <a:miter lim="800000"/>
                <a:headEnd/>
                <a:tailEnd/>
              </a:ln>
            </p:spPr>
            <p:txBody>
              <a:bodyPr>
                <a:spAutoFit/>
              </a:bodyPr>
              <a:lstStyle/>
              <a:p>
                <a:pPr>
                  <a:spcBef>
                    <a:spcPct val="50000"/>
                  </a:spcBef>
                </a:pPr>
                <a:r>
                  <a:rPr lang="en-US" altLang="zh-CN">
                    <a:solidFill>
                      <a:srgbClr val="A50021"/>
                    </a:solidFill>
                  </a:rPr>
                  <a:t>i</a:t>
                </a:r>
                <a:r>
                  <a:rPr lang="en-US" altLang="zh-CN" baseline="-25000">
                    <a:solidFill>
                      <a:srgbClr val="A50021"/>
                    </a:solidFill>
                  </a:rPr>
                  <a:t>D</a:t>
                </a:r>
                <a:r>
                  <a:rPr lang="en-US" altLang="zh-CN">
                    <a:solidFill>
                      <a:srgbClr val="A50021"/>
                    </a:solidFill>
                  </a:rPr>
                  <a:t>=I</a:t>
                </a:r>
                <a:r>
                  <a:rPr lang="en-US" altLang="zh-CN" baseline="-25000">
                    <a:solidFill>
                      <a:srgbClr val="A50021"/>
                    </a:solidFill>
                  </a:rPr>
                  <a:t>D</a:t>
                </a:r>
                <a:r>
                  <a:rPr lang="en-US" altLang="zh-CN">
                    <a:solidFill>
                      <a:srgbClr val="A50021"/>
                    </a:solidFill>
                  </a:rPr>
                  <a:t>+</a:t>
                </a:r>
                <a:r>
                  <a:rPr lang="el-GR" altLang="zh-CN">
                    <a:solidFill>
                      <a:srgbClr val="A50021"/>
                    </a:solidFill>
                    <a:cs typeface="Times New Roman" pitchFamily="18" charset="0"/>
                  </a:rPr>
                  <a:t>Δ</a:t>
                </a:r>
                <a:r>
                  <a:rPr lang="en-US" altLang="zh-CN">
                    <a:solidFill>
                      <a:srgbClr val="A50021"/>
                    </a:solidFill>
                    <a:cs typeface="Times New Roman" pitchFamily="18" charset="0"/>
                  </a:rPr>
                  <a:t>i</a:t>
                </a:r>
                <a:r>
                  <a:rPr lang="en-US" altLang="zh-CN" baseline="-25000">
                    <a:solidFill>
                      <a:srgbClr val="A50021"/>
                    </a:solidFill>
                    <a:cs typeface="Times New Roman" pitchFamily="18" charset="0"/>
                  </a:rPr>
                  <a:t>D</a:t>
                </a:r>
                <a:endParaRPr lang="el-GR" altLang="zh-CN">
                  <a:solidFill>
                    <a:srgbClr val="A50021"/>
                  </a:solidFill>
                  <a:cs typeface="Times New Roman" pitchFamily="18" charset="0"/>
                </a:endParaRPr>
              </a:p>
            </p:txBody>
          </p:sp>
          <p:sp>
            <p:nvSpPr>
              <p:cNvPr id="40991" name="Text Box 47"/>
              <p:cNvSpPr txBox="1">
                <a:spLocks noChangeArrowheads="1"/>
              </p:cNvSpPr>
              <p:nvPr/>
            </p:nvSpPr>
            <p:spPr bwMode="auto">
              <a:xfrm>
                <a:off x="2154" y="1752"/>
                <a:ext cx="998" cy="231"/>
              </a:xfrm>
              <a:prstGeom prst="rect">
                <a:avLst/>
              </a:prstGeom>
              <a:noFill/>
              <a:ln w="9525">
                <a:noFill/>
                <a:miter lim="800000"/>
                <a:headEnd/>
                <a:tailEnd/>
              </a:ln>
            </p:spPr>
            <p:txBody>
              <a:bodyPr>
                <a:spAutoFit/>
              </a:bodyPr>
              <a:lstStyle/>
              <a:p>
                <a:pPr>
                  <a:spcBef>
                    <a:spcPct val="50000"/>
                  </a:spcBef>
                </a:pPr>
                <a:r>
                  <a:rPr lang="en-US" altLang="zh-CN">
                    <a:solidFill>
                      <a:srgbClr val="A50021"/>
                    </a:solidFill>
                  </a:rPr>
                  <a:t>v</a:t>
                </a:r>
                <a:r>
                  <a:rPr lang="en-US" altLang="zh-CN" baseline="-25000">
                    <a:solidFill>
                      <a:srgbClr val="A50021"/>
                    </a:solidFill>
                  </a:rPr>
                  <a:t>D</a:t>
                </a:r>
                <a:r>
                  <a:rPr lang="en-US" altLang="zh-CN">
                    <a:solidFill>
                      <a:srgbClr val="A50021"/>
                    </a:solidFill>
                  </a:rPr>
                  <a:t>=V</a:t>
                </a:r>
                <a:r>
                  <a:rPr lang="en-US" altLang="zh-CN" baseline="-25000">
                    <a:solidFill>
                      <a:srgbClr val="A50021"/>
                    </a:solidFill>
                  </a:rPr>
                  <a:t>D</a:t>
                </a:r>
                <a:r>
                  <a:rPr lang="en-US" altLang="zh-CN">
                    <a:solidFill>
                      <a:srgbClr val="A50021"/>
                    </a:solidFill>
                  </a:rPr>
                  <a:t>+</a:t>
                </a:r>
                <a:r>
                  <a:rPr lang="el-GR" altLang="zh-CN">
                    <a:solidFill>
                      <a:srgbClr val="A50021"/>
                    </a:solidFill>
                    <a:cs typeface="Times New Roman" pitchFamily="18" charset="0"/>
                  </a:rPr>
                  <a:t>Δ</a:t>
                </a:r>
                <a:r>
                  <a:rPr lang="en-US" altLang="zh-CN">
                    <a:solidFill>
                      <a:srgbClr val="A50021"/>
                    </a:solidFill>
                    <a:cs typeface="Times New Roman" pitchFamily="18" charset="0"/>
                  </a:rPr>
                  <a:t>v</a:t>
                </a:r>
                <a:r>
                  <a:rPr lang="en-US" altLang="zh-CN" baseline="-25000">
                    <a:solidFill>
                      <a:srgbClr val="A50021"/>
                    </a:solidFill>
                    <a:cs typeface="Times New Roman" pitchFamily="18" charset="0"/>
                  </a:rPr>
                  <a:t>D</a:t>
                </a:r>
                <a:endParaRPr lang="el-GR" altLang="zh-CN">
                  <a:solidFill>
                    <a:srgbClr val="A50021"/>
                  </a:solidFill>
                  <a:cs typeface="Times New Roman" pitchFamily="18" charset="0"/>
                </a:endParaRPr>
              </a:p>
            </p:txBody>
          </p:sp>
        </p:grpSp>
        <p:sp>
          <p:nvSpPr>
            <p:cNvPr id="40975" name="Text Box 79"/>
            <p:cNvSpPr txBox="1">
              <a:spLocks noChangeArrowheads="1"/>
            </p:cNvSpPr>
            <p:nvPr/>
          </p:nvSpPr>
          <p:spPr bwMode="auto">
            <a:xfrm>
              <a:off x="3348038" y="1370013"/>
              <a:ext cx="792162" cy="473075"/>
            </a:xfrm>
            <a:prstGeom prst="rect">
              <a:avLst/>
            </a:prstGeom>
            <a:noFill/>
            <a:ln w="9525">
              <a:noFill/>
              <a:miter lim="800000"/>
              <a:headEnd/>
              <a:tailEnd/>
            </a:ln>
          </p:spPr>
          <p:txBody>
            <a:bodyPr>
              <a:spAutoFit/>
            </a:bodyPr>
            <a:lstStyle/>
            <a:p>
              <a:pPr>
                <a:spcBef>
                  <a:spcPct val="50000"/>
                </a:spcBef>
              </a:pPr>
              <a:r>
                <a:rPr lang="en-US" altLang="zh-CN" sz="1000" b="1">
                  <a:solidFill>
                    <a:srgbClr val="3333FF"/>
                  </a:solidFill>
                </a:rPr>
                <a:t>V</a:t>
              </a:r>
              <a:r>
                <a:rPr lang="en-US" altLang="zh-CN" sz="1000" b="1" baseline="-25000">
                  <a:solidFill>
                    <a:srgbClr val="3333FF"/>
                  </a:solidFill>
                </a:rPr>
                <a:t>I  </a:t>
              </a:r>
              <a:r>
                <a:rPr lang="zh-CN" altLang="en-US" sz="1000" b="1">
                  <a:solidFill>
                    <a:srgbClr val="3333FF"/>
                  </a:solidFill>
                </a:rPr>
                <a:t>波动后</a:t>
              </a:r>
            </a:p>
            <a:p>
              <a:pPr>
                <a:spcBef>
                  <a:spcPct val="50000"/>
                </a:spcBef>
              </a:pPr>
              <a:r>
                <a:rPr lang="zh-CN" altLang="en-US" sz="1000" b="1">
                  <a:solidFill>
                    <a:srgbClr val="3333FF"/>
                  </a:solidFill>
                </a:rPr>
                <a:t>的电路</a:t>
              </a:r>
            </a:p>
          </p:txBody>
        </p:sp>
      </p:grpSp>
      <p:sp>
        <p:nvSpPr>
          <p:cNvPr id="78" name="Text Box 4"/>
          <p:cNvSpPr txBox="1">
            <a:spLocks noChangeArrowheads="1"/>
          </p:cNvSpPr>
          <p:nvPr/>
        </p:nvSpPr>
        <p:spPr bwMode="auto">
          <a:xfrm>
            <a:off x="206375" y="134938"/>
            <a:ext cx="3371850" cy="461962"/>
          </a:xfrm>
          <a:prstGeom prst="rect">
            <a:avLst/>
          </a:prstGeom>
          <a:noFill/>
          <a:ln w="9525">
            <a:noFill/>
            <a:miter lim="800000"/>
            <a:headEnd/>
            <a:tailEnd/>
          </a:ln>
        </p:spPr>
        <p:txBody>
          <a:bodyPr>
            <a:spAutoFit/>
          </a:bodyPr>
          <a:lstStyle/>
          <a:p>
            <a:pPr>
              <a:spcBef>
                <a:spcPct val="50000"/>
              </a:spcBef>
              <a:defRPr/>
            </a:pPr>
            <a:r>
              <a:rPr lang="zh-CN" altLang="en-US" sz="2400" b="1" dirty="0">
                <a:solidFill>
                  <a:srgbClr val="FF0000"/>
                </a:solidFill>
                <a:latin typeface="+mn-ea"/>
                <a:ea typeface="+mn-ea"/>
              </a:rPr>
              <a:t>（</a:t>
            </a:r>
            <a:r>
              <a:rPr lang="en-US" altLang="zh-CN" sz="2400" b="1" dirty="0">
                <a:solidFill>
                  <a:srgbClr val="FF0000"/>
                </a:solidFill>
                <a:latin typeface="+mn-ea"/>
                <a:ea typeface="+mn-ea"/>
              </a:rPr>
              <a:t>6</a:t>
            </a:r>
            <a:r>
              <a:rPr lang="zh-CN" altLang="en-US" sz="2400" b="1" dirty="0">
                <a:solidFill>
                  <a:srgbClr val="FF0000"/>
                </a:solidFill>
                <a:latin typeface="+mn-ea"/>
                <a:ea typeface="+mn-ea"/>
              </a:rPr>
              <a:t>）低电压稳压电路</a:t>
            </a:r>
          </a:p>
        </p:txBody>
      </p:sp>
    </p:spTree>
  </p:cSld>
  <p:clrMapOvr>
    <a:masterClrMapping/>
  </p:clrMapOvr>
  <p:transition>
    <p:sndAc>
      <p:stSnd>
        <p:snd r:embed="rId4" name="TYP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9139"/>
                                        </p:tgtEl>
                                        <p:attrNameLst>
                                          <p:attrName>style.visibility</p:attrName>
                                        </p:attrNameLst>
                                      </p:cBhvr>
                                      <p:to>
                                        <p:strVal val="visible"/>
                                      </p:to>
                                    </p:set>
                                    <p:animEffect transition="in" filter="blinds(horizontal)">
                                      <p:cBhvr>
                                        <p:cTn id="15" dur="500"/>
                                        <p:tgtEl>
                                          <p:spTgt spid="259139"/>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259140"/>
                                        </p:tgtEl>
                                        <p:attrNameLst>
                                          <p:attrName>style.visibility</p:attrName>
                                        </p:attrNameLst>
                                      </p:cBhvr>
                                      <p:to>
                                        <p:strVal val="visible"/>
                                      </p:to>
                                    </p:set>
                                    <p:animEffect transition="in" filter="blinds(horizontal)">
                                      <p:cBhvr>
                                        <p:cTn id="19" dur="500"/>
                                        <p:tgtEl>
                                          <p:spTgt spid="25914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59142"/>
                                        </p:tgtEl>
                                        <p:attrNameLst>
                                          <p:attrName>style.visibility</p:attrName>
                                        </p:attrNameLst>
                                      </p:cBhvr>
                                      <p:to>
                                        <p:strVal val="visible"/>
                                      </p:to>
                                    </p:set>
                                    <p:animEffect transition="in" filter="wipe(left)">
                                      <p:cBhvr>
                                        <p:cTn id="24" dur="500"/>
                                        <p:tgtEl>
                                          <p:spTgt spid="259142"/>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59141"/>
                                        </p:tgtEl>
                                        <p:attrNameLst>
                                          <p:attrName>style.visibility</p:attrName>
                                        </p:attrNameLst>
                                      </p:cBhvr>
                                      <p:to>
                                        <p:strVal val="visible"/>
                                      </p:to>
                                    </p:set>
                                    <p:animEffect transition="in" filter="wipe(left)">
                                      <p:cBhvr>
                                        <p:cTn id="28" dur="500"/>
                                        <p:tgtEl>
                                          <p:spTgt spid="25914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9143"/>
                                        </p:tgtEl>
                                        <p:attrNameLst>
                                          <p:attrName>style.visibility</p:attrName>
                                        </p:attrNameLst>
                                      </p:cBhvr>
                                      <p:to>
                                        <p:strVal val="visible"/>
                                      </p:to>
                                    </p:set>
                                    <p:animEffect transition="in" filter="wipe(left)">
                                      <p:cBhvr>
                                        <p:cTn id="33" dur="500"/>
                                        <p:tgtEl>
                                          <p:spTgt spid="25914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59144"/>
                                        </p:tgtEl>
                                        <p:attrNameLst>
                                          <p:attrName>style.visibility</p:attrName>
                                        </p:attrNameLst>
                                      </p:cBhvr>
                                      <p:to>
                                        <p:strVal val="visible"/>
                                      </p:to>
                                    </p:set>
                                    <p:animEffect transition="in" filter="wipe(left)">
                                      <p:cBhvr>
                                        <p:cTn id="37" dur="500"/>
                                        <p:tgtEl>
                                          <p:spTgt spid="259144"/>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259145"/>
                                        </p:tgtEl>
                                        <p:attrNameLst>
                                          <p:attrName>style.visibility</p:attrName>
                                        </p:attrNameLst>
                                      </p:cBhvr>
                                      <p:to>
                                        <p:strVal val="visible"/>
                                      </p:to>
                                    </p:set>
                                    <p:anim calcmode="lin" valueType="num">
                                      <p:cBhvr>
                                        <p:cTn id="42" dur="1000" fill="hold"/>
                                        <p:tgtEl>
                                          <p:spTgt spid="259145"/>
                                        </p:tgtEl>
                                        <p:attrNameLst>
                                          <p:attrName>ppt_w</p:attrName>
                                        </p:attrNameLst>
                                      </p:cBhvr>
                                      <p:tavLst>
                                        <p:tav tm="0">
                                          <p:val>
                                            <p:strVal val="#ppt_w*0.70"/>
                                          </p:val>
                                        </p:tav>
                                        <p:tav tm="100000">
                                          <p:val>
                                            <p:strVal val="#ppt_w"/>
                                          </p:val>
                                        </p:tav>
                                      </p:tavLst>
                                    </p:anim>
                                    <p:anim calcmode="lin" valueType="num">
                                      <p:cBhvr>
                                        <p:cTn id="43" dur="1000" fill="hold"/>
                                        <p:tgtEl>
                                          <p:spTgt spid="259145"/>
                                        </p:tgtEl>
                                        <p:attrNameLst>
                                          <p:attrName>ppt_h</p:attrName>
                                        </p:attrNameLst>
                                      </p:cBhvr>
                                      <p:tavLst>
                                        <p:tav tm="0">
                                          <p:val>
                                            <p:strVal val="#ppt_h"/>
                                          </p:val>
                                        </p:tav>
                                        <p:tav tm="100000">
                                          <p:val>
                                            <p:strVal val="#ppt_h"/>
                                          </p:val>
                                        </p:tav>
                                      </p:tavLst>
                                    </p:anim>
                                    <p:animEffect transition="in" filter="fade">
                                      <p:cBhvr>
                                        <p:cTn id="44" dur="1000"/>
                                        <p:tgtEl>
                                          <p:spTgt spid="259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39" grpId="0"/>
      <p:bldP spid="259142" grpId="0"/>
      <p:bldP spid="259143" grpId="0"/>
      <p:bldP spid="2591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Text Box 2"/>
          <p:cNvSpPr txBox="1">
            <a:spLocks noChangeArrowheads="1"/>
          </p:cNvSpPr>
          <p:nvPr/>
        </p:nvSpPr>
        <p:spPr bwMode="auto">
          <a:xfrm>
            <a:off x="4143375" y="142875"/>
            <a:ext cx="1143000" cy="6413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3600" b="1">
                <a:solidFill>
                  <a:schemeClr val="accent2"/>
                </a:solidFill>
              </a:rPr>
              <a:t>小结</a:t>
            </a:r>
          </a:p>
        </p:txBody>
      </p:sp>
      <p:sp>
        <p:nvSpPr>
          <p:cNvPr id="202755" name="Rectangle 3"/>
          <p:cNvSpPr>
            <a:spLocks noChangeArrowheads="1"/>
          </p:cNvSpPr>
          <p:nvPr/>
        </p:nvSpPr>
        <p:spPr bwMode="auto">
          <a:xfrm>
            <a:off x="142875" y="1000125"/>
            <a:ext cx="8831263"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集成运算放大器是一种高增益直接耦合放大器，作为基本的电子器件，可以实现多种电路功能</a:t>
            </a:r>
          </a:p>
        </p:txBody>
      </p:sp>
      <p:sp>
        <p:nvSpPr>
          <p:cNvPr id="202756" name="Rectangle 4"/>
          <p:cNvSpPr>
            <a:spLocks noChangeArrowheads="1"/>
          </p:cNvSpPr>
          <p:nvPr/>
        </p:nvSpPr>
        <p:spPr bwMode="auto">
          <a:xfrm>
            <a:off x="142875" y="1912938"/>
            <a:ext cx="8872538"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运算放大器有两个工作区域。在线性区放大小信号；输入为大信号时，工作在非线性区，输出电压为饱和值</a:t>
            </a:r>
          </a:p>
        </p:txBody>
      </p:sp>
      <p:sp>
        <p:nvSpPr>
          <p:cNvPr id="202757" name="Rectangle 5"/>
          <p:cNvSpPr>
            <a:spLocks noChangeArrowheads="1"/>
          </p:cNvSpPr>
          <p:nvPr/>
        </p:nvSpPr>
        <p:spPr bwMode="auto">
          <a:xfrm>
            <a:off x="142875" y="4306888"/>
            <a:ext cx="8872538"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dirty="0"/>
              <a:t>同相放大电路和反向放大电路是两种最基本的线性应用电路，由此推广到求和、求差、积分和微分等电路</a:t>
            </a:r>
          </a:p>
        </p:txBody>
      </p:sp>
      <p:sp>
        <p:nvSpPr>
          <p:cNvPr id="202759" name="Rectangle 7"/>
          <p:cNvSpPr>
            <a:spLocks noChangeArrowheads="1"/>
          </p:cNvSpPr>
          <p:nvPr/>
        </p:nvSpPr>
        <p:spPr bwMode="auto">
          <a:xfrm>
            <a:off x="142875" y="2814638"/>
            <a:ext cx="8872538"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理想运放具有理想参数</a:t>
            </a:r>
          </a:p>
        </p:txBody>
      </p:sp>
      <p:sp>
        <p:nvSpPr>
          <p:cNvPr id="202760" name="Rectangle 8"/>
          <p:cNvSpPr>
            <a:spLocks noChangeArrowheads="1"/>
          </p:cNvSpPr>
          <p:nvPr/>
        </p:nvSpPr>
        <p:spPr bwMode="auto">
          <a:xfrm>
            <a:off x="142875" y="3379788"/>
            <a:ext cx="8872538"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运放稳定地工作在线性区时，均需引入深度负反馈，具有“虚短”、“虚断”的特点</a:t>
            </a:r>
          </a:p>
        </p:txBody>
      </p:sp>
      <p:sp>
        <p:nvSpPr>
          <p:cNvPr id="202761" name="Rectangle 9"/>
          <p:cNvSpPr>
            <a:spLocks noChangeArrowheads="1"/>
          </p:cNvSpPr>
          <p:nvPr/>
        </p:nvSpPr>
        <p:spPr bwMode="auto">
          <a:xfrm>
            <a:off x="142875" y="5233988"/>
            <a:ext cx="8872538" cy="833437"/>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dirty="0"/>
              <a:t>结合运放电路的特性对含有电阻、电容元件的积分和微分电路进行分析。</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ctrTitle"/>
          </p:nvPr>
        </p:nvSpPr>
        <p:spPr>
          <a:xfrm>
            <a:off x="611188" y="981075"/>
            <a:ext cx="7772400" cy="719138"/>
          </a:xfrm>
        </p:spPr>
        <p:txBody>
          <a:bodyPr/>
          <a:lstStyle/>
          <a:p>
            <a:r>
              <a:rPr lang="en-US" altLang="zh-CN" smtClean="0"/>
              <a:t>3.5  </a:t>
            </a:r>
            <a:r>
              <a:rPr lang="zh-CN" altLang="en-US" smtClean="0"/>
              <a:t>特殊二极管</a:t>
            </a:r>
          </a:p>
        </p:txBody>
      </p:sp>
      <p:sp>
        <p:nvSpPr>
          <p:cNvPr id="92163" name="副标题 2"/>
          <p:cNvSpPr>
            <a:spLocks noGrp="1"/>
          </p:cNvSpPr>
          <p:nvPr>
            <p:ph type="subTitle" idx="1"/>
          </p:nvPr>
        </p:nvSpPr>
        <p:spPr>
          <a:xfrm>
            <a:off x="1371600" y="1989138"/>
            <a:ext cx="6400800" cy="3649662"/>
          </a:xfrm>
        </p:spPr>
        <p:txBody>
          <a:bodyPr/>
          <a:lstStyle/>
          <a:p>
            <a:pPr>
              <a:lnSpc>
                <a:spcPct val="150000"/>
              </a:lnSpc>
            </a:pPr>
            <a:r>
              <a:rPr lang="en-US" altLang="zh-CN" smtClean="0"/>
              <a:t> 3.5.1   </a:t>
            </a:r>
            <a:r>
              <a:rPr lang="zh-CN" altLang="en-US" smtClean="0"/>
              <a:t>齐纳二极管</a:t>
            </a:r>
            <a:endParaRPr lang="en-US" altLang="zh-CN" smtClean="0"/>
          </a:p>
          <a:p>
            <a:pPr>
              <a:lnSpc>
                <a:spcPct val="150000"/>
              </a:lnSpc>
            </a:pPr>
            <a:r>
              <a:rPr lang="en-US" altLang="zh-CN" smtClean="0"/>
              <a:t> 3.5.2   </a:t>
            </a:r>
            <a:r>
              <a:rPr lang="zh-CN" altLang="en-US" smtClean="0"/>
              <a:t>变容二极管</a:t>
            </a:r>
          </a:p>
          <a:p>
            <a:pPr>
              <a:lnSpc>
                <a:spcPct val="150000"/>
              </a:lnSpc>
            </a:pPr>
            <a:r>
              <a:rPr lang="en-US" altLang="zh-CN" smtClean="0"/>
              <a:t>     3.5.3   </a:t>
            </a:r>
            <a:r>
              <a:rPr lang="zh-CN" altLang="en-US" smtClean="0"/>
              <a:t>肖特基二极管</a:t>
            </a:r>
            <a:endParaRPr lang="en-US" altLang="zh-CN" smtClean="0"/>
          </a:p>
          <a:p>
            <a:pPr>
              <a:lnSpc>
                <a:spcPct val="150000"/>
              </a:lnSpc>
            </a:pPr>
            <a:r>
              <a:rPr lang="en-US" altLang="zh-CN" smtClean="0"/>
              <a:t>3.5.4   </a:t>
            </a:r>
            <a:r>
              <a:rPr lang="zh-CN" altLang="en-US" smtClean="0"/>
              <a:t>光电器件</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04" name="日期占位符 1"/>
          <p:cNvSpPr>
            <a:spLocks noGrp="1"/>
          </p:cNvSpPr>
          <p:nvPr>
            <p:ph type="dt" sz="quarter" idx="10"/>
          </p:nvPr>
        </p:nvSpPr>
        <p:spPr>
          <a:noFill/>
        </p:spPr>
        <p:txBody>
          <a:bodyPr/>
          <a:lstStyle/>
          <a:p>
            <a:fld id="{7F5DD164-FF87-4523-B44B-5C98F51D0D52}" type="datetime1">
              <a:rPr lang="zh-CN" altLang="en-US" smtClean="0">
                <a:latin typeface="Arial" pitchFamily="34" charset="0"/>
              </a:rPr>
              <a:pPr/>
              <a:t>2019-9-18</a:t>
            </a:fld>
            <a:endParaRPr lang="en-US" altLang="zh-CN" smtClean="0">
              <a:latin typeface="Arial" pitchFamily="34" charset="0"/>
            </a:endParaRPr>
          </a:p>
        </p:txBody>
      </p:sp>
      <p:sp>
        <p:nvSpPr>
          <p:cNvPr id="4200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42006" name="灯片编号占位符 3"/>
          <p:cNvSpPr>
            <a:spLocks noGrp="1"/>
          </p:cNvSpPr>
          <p:nvPr>
            <p:ph type="sldNum" sz="quarter" idx="12"/>
          </p:nvPr>
        </p:nvSpPr>
        <p:spPr>
          <a:noFill/>
        </p:spPr>
        <p:txBody>
          <a:bodyPr/>
          <a:lstStyle/>
          <a:p>
            <a:fld id="{8D26E88D-F51C-475B-9AE0-C6DFFD7D47C4}" type="slidenum">
              <a:rPr lang="en-US" altLang="zh-CN" smtClean="0">
                <a:latin typeface="Arial" pitchFamily="34" charset="0"/>
              </a:rPr>
              <a:pPr/>
              <a:t>81</a:t>
            </a:fld>
            <a:endParaRPr lang="en-US" altLang="zh-CN" smtClean="0">
              <a:latin typeface="Arial" pitchFamily="34" charset="0"/>
            </a:endParaRPr>
          </a:p>
        </p:txBody>
      </p:sp>
      <p:sp>
        <p:nvSpPr>
          <p:cNvPr id="42007" name="Text Box 5"/>
          <p:cNvSpPr txBox="1">
            <a:spLocks noChangeArrowheads="1"/>
          </p:cNvSpPr>
          <p:nvPr/>
        </p:nvSpPr>
        <p:spPr bwMode="auto">
          <a:xfrm>
            <a:off x="246063" y="174625"/>
            <a:ext cx="2984500" cy="55562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3000" b="1">
                <a:solidFill>
                  <a:srgbClr val="FF0000"/>
                </a:solidFill>
              </a:rPr>
              <a:t>一、齐纳二极管</a:t>
            </a:r>
          </a:p>
        </p:txBody>
      </p:sp>
      <p:sp>
        <p:nvSpPr>
          <p:cNvPr id="215046" name="Text Box 6"/>
          <p:cNvSpPr txBox="1">
            <a:spLocks noChangeArrowheads="1"/>
          </p:cNvSpPr>
          <p:nvPr/>
        </p:nvSpPr>
        <p:spPr bwMode="auto">
          <a:xfrm>
            <a:off x="352425" y="809625"/>
            <a:ext cx="8791575"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齐纳二极管又称稳压管，是一种特殊工艺制造的面结型硅半导体二极管。</a:t>
            </a:r>
          </a:p>
        </p:txBody>
      </p:sp>
      <p:sp>
        <p:nvSpPr>
          <p:cNvPr id="215054" name="Text Box 14"/>
          <p:cNvSpPr txBox="1">
            <a:spLocks noChangeArrowheads="1"/>
          </p:cNvSpPr>
          <p:nvPr/>
        </p:nvSpPr>
        <p:spPr bwMode="auto">
          <a:xfrm>
            <a:off x="376238" y="2917825"/>
            <a:ext cx="887412" cy="396875"/>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solidFill>
                  <a:srgbClr val="3399FF"/>
                </a:solidFill>
              </a:rPr>
              <a:t>a</a:t>
            </a:r>
            <a:r>
              <a:rPr lang="zh-CN" altLang="en-US" sz="2000" b="1">
                <a:solidFill>
                  <a:srgbClr val="3399FF"/>
                </a:solidFill>
              </a:rPr>
              <a:t>阳极</a:t>
            </a:r>
          </a:p>
        </p:txBody>
      </p:sp>
      <p:sp>
        <p:nvSpPr>
          <p:cNvPr id="215055" name="Text Box 15"/>
          <p:cNvSpPr txBox="1">
            <a:spLocks noChangeArrowheads="1"/>
          </p:cNvSpPr>
          <p:nvPr/>
        </p:nvSpPr>
        <p:spPr bwMode="auto">
          <a:xfrm>
            <a:off x="376238" y="4927600"/>
            <a:ext cx="887412" cy="396875"/>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solidFill>
                  <a:srgbClr val="3399FF"/>
                </a:solidFill>
              </a:rPr>
              <a:t>k</a:t>
            </a:r>
            <a:r>
              <a:rPr lang="zh-CN" altLang="en-US" sz="2000" b="1">
                <a:solidFill>
                  <a:srgbClr val="3399FF"/>
                </a:solidFill>
              </a:rPr>
              <a:t>阴极</a:t>
            </a:r>
          </a:p>
        </p:txBody>
      </p:sp>
      <p:sp>
        <p:nvSpPr>
          <p:cNvPr id="215056" name="Text Box 16"/>
          <p:cNvSpPr txBox="1">
            <a:spLocks noChangeArrowheads="1"/>
          </p:cNvSpPr>
          <p:nvPr/>
        </p:nvSpPr>
        <p:spPr bwMode="auto">
          <a:xfrm>
            <a:off x="179388" y="5613400"/>
            <a:ext cx="1247775"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代表符号</a:t>
            </a:r>
          </a:p>
        </p:txBody>
      </p:sp>
      <p:grpSp>
        <p:nvGrpSpPr>
          <p:cNvPr id="2" name="Group 19"/>
          <p:cNvGrpSpPr>
            <a:grpSpLocks/>
          </p:cNvGrpSpPr>
          <p:nvPr/>
        </p:nvGrpSpPr>
        <p:grpSpPr bwMode="auto">
          <a:xfrm>
            <a:off x="538163" y="3287713"/>
            <a:ext cx="485775" cy="1681162"/>
            <a:chOff x="339" y="1783"/>
            <a:chExt cx="306" cy="1059"/>
          </a:xfrm>
        </p:grpSpPr>
        <p:sp>
          <p:nvSpPr>
            <p:cNvPr id="42047" name="Oval 7"/>
            <p:cNvSpPr>
              <a:spLocks noChangeArrowheads="1"/>
            </p:cNvSpPr>
            <p:nvPr/>
          </p:nvSpPr>
          <p:spPr bwMode="auto">
            <a:xfrm>
              <a:off x="456" y="1783"/>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42048" name="Oval 8"/>
            <p:cNvSpPr>
              <a:spLocks noChangeArrowheads="1"/>
            </p:cNvSpPr>
            <p:nvPr/>
          </p:nvSpPr>
          <p:spPr bwMode="auto">
            <a:xfrm>
              <a:off x="457" y="2774"/>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42049" name="Line 9"/>
            <p:cNvSpPr>
              <a:spLocks noChangeShapeType="1"/>
            </p:cNvSpPr>
            <p:nvPr/>
          </p:nvSpPr>
          <p:spPr bwMode="auto">
            <a:xfrm>
              <a:off x="491" y="1851"/>
              <a:ext cx="0" cy="915"/>
            </a:xfrm>
            <a:prstGeom prst="line">
              <a:avLst/>
            </a:prstGeom>
            <a:noFill/>
            <a:ln w="25400">
              <a:solidFill>
                <a:schemeClr val="tx1"/>
              </a:solidFill>
              <a:round/>
              <a:headEnd/>
              <a:tailEnd/>
            </a:ln>
          </p:spPr>
          <p:txBody>
            <a:bodyPr/>
            <a:lstStyle/>
            <a:p>
              <a:endParaRPr lang="zh-CN" altLang="en-US"/>
            </a:p>
          </p:txBody>
        </p:sp>
        <p:grpSp>
          <p:nvGrpSpPr>
            <p:cNvPr id="42050" name="Group 18"/>
            <p:cNvGrpSpPr>
              <a:grpSpLocks/>
            </p:cNvGrpSpPr>
            <p:nvPr/>
          </p:nvGrpSpPr>
          <p:grpSpPr bwMode="auto">
            <a:xfrm>
              <a:off x="339" y="2181"/>
              <a:ext cx="306" cy="214"/>
              <a:chOff x="339" y="2181"/>
              <a:chExt cx="306" cy="214"/>
            </a:xfrm>
          </p:grpSpPr>
          <p:sp>
            <p:nvSpPr>
              <p:cNvPr id="42051" name="AutoShape 11"/>
              <p:cNvSpPr>
                <a:spLocks noChangeArrowheads="1"/>
              </p:cNvSpPr>
              <p:nvPr/>
            </p:nvSpPr>
            <p:spPr bwMode="auto">
              <a:xfrm rot="10800000">
                <a:off x="364" y="2181"/>
                <a:ext cx="254" cy="204"/>
              </a:xfrm>
              <a:prstGeom prst="triangle">
                <a:avLst>
                  <a:gd name="adj" fmla="val 50000"/>
                </a:avLst>
              </a:prstGeom>
              <a:noFill/>
              <a:ln w="38100" algn="ctr">
                <a:solidFill>
                  <a:srgbClr val="800080"/>
                </a:solidFill>
                <a:miter lim="800000"/>
                <a:headEnd/>
                <a:tailEnd/>
              </a:ln>
            </p:spPr>
            <p:txBody>
              <a:bodyPr wrap="none" anchor="ctr"/>
              <a:lstStyle/>
              <a:p>
                <a:endParaRPr lang="zh-CN" altLang="en-US"/>
              </a:p>
            </p:txBody>
          </p:sp>
          <p:sp>
            <p:nvSpPr>
              <p:cNvPr id="42052" name="Line 12"/>
              <p:cNvSpPr>
                <a:spLocks noChangeShapeType="1"/>
              </p:cNvSpPr>
              <p:nvPr/>
            </p:nvSpPr>
            <p:spPr bwMode="auto">
              <a:xfrm>
                <a:off x="339" y="2385"/>
                <a:ext cx="304" cy="0"/>
              </a:xfrm>
              <a:prstGeom prst="line">
                <a:avLst/>
              </a:prstGeom>
              <a:noFill/>
              <a:ln w="38100">
                <a:solidFill>
                  <a:srgbClr val="800080"/>
                </a:solidFill>
                <a:round/>
                <a:headEnd/>
                <a:tailEnd/>
              </a:ln>
            </p:spPr>
            <p:txBody>
              <a:bodyPr/>
              <a:lstStyle/>
              <a:p>
                <a:endParaRPr lang="zh-CN" altLang="en-US"/>
              </a:p>
            </p:txBody>
          </p:sp>
          <p:sp>
            <p:nvSpPr>
              <p:cNvPr id="42053" name="Line 13"/>
              <p:cNvSpPr>
                <a:spLocks noChangeShapeType="1"/>
              </p:cNvSpPr>
              <p:nvPr/>
            </p:nvSpPr>
            <p:spPr bwMode="auto">
              <a:xfrm>
                <a:off x="491" y="2181"/>
                <a:ext cx="0" cy="178"/>
              </a:xfrm>
              <a:prstGeom prst="line">
                <a:avLst/>
              </a:prstGeom>
              <a:noFill/>
              <a:ln w="38100">
                <a:solidFill>
                  <a:srgbClr val="800080"/>
                </a:solidFill>
                <a:round/>
                <a:headEnd/>
                <a:tailEnd/>
              </a:ln>
            </p:spPr>
            <p:txBody>
              <a:bodyPr/>
              <a:lstStyle/>
              <a:p>
                <a:endParaRPr lang="zh-CN" altLang="en-US"/>
              </a:p>
            </p:txBody>
          </p:sp>
          <p:sp>
            <p:nvSpPr>
              <p:cNvPr id="42054" name="Line 17"/>
              <p:cNvSpPr>
                <a:spLocks noChangeShapeType="1"/>
              </p:cNvSpPr>
              <p:nvPr/>
            </p:nvSpPr>
            <p:spPr bwMode="auto">
              <a:xfrm flipV="1">
                <a:off x="645" y="2295"/>
                <a:ext cx="0" cy="100"/>
              </a:xfrm>
              <a:prstGeom prst="line">
                <a:avLst/>
              </a:prstGeom>
              <a:noFill/>
              <a:ln w="38100">
                <a:solidFill>
                  <a:srgbClr val="800080"/>
                </a:solidFill>
                <a:round/>
                <a:headEnd/>
                <a:tailEnd/>
              </a:ln>
            </p:spPr>
            <p:txBody>
              <a:bodyPr/>
              <a:lstStyle/>
              <a:p>
                <a:endParaRPr lang="zh-CN" altLang="en-US"/>
              </a:p>
            </p:txBody>
          </p:sp>
        </p:grpSp>
      </p:grpSp>
      <p:grpSp>
        <p:nvGrpSpPr>
          <p:cNvPr id="4" name="Group 102"/>
          <p:cNvGrpSpPr>
            <a:grpSpLocks/>
          </p:cNvGrpSpPr>
          <p:nvPr/>
        </p:nvGrpSpPr>
        <p:grpSpPr bwMode="auto">
          <a:xfrm>
            <a:off x="2193925" y="2501900"/>
            <a:ext cx="3386138" cy="2903538"/>
            <a:chOff x="1280" y="1576"/>
            <a:chExt cx="2133" cy="1829"/>
          </a:xfrm>
        </p:grpSpPr>
        <p:sp>
          <p:nvSpPr>
            <p:cNvPr id="42043" name="Freeform 60"/>
            <p:cNvSpPr>
              <a:spLocks/>
            </p:cNvSpPr>
            <p:nvPr/>
          </p:nvSpPr>
          <p:spPr bwMode="auto">
            <a:xfrm>
              <a:off x="2982" y="1576"/>
              <a:ext cx="431" cy="406"/>
            </a:xfrm>
            <a:custGeom>
              <a:avLst/>
              <a:gdLst>
                <a:gd name="T0" fmla="*/ 0 w 431"/>
                <a:gd name="T1" fmla="*/ 406 h 406"/>
                <a:gd name="T2" fmla="*/ 330 w 431"/>
                <a:gd name="T3" fmla="*/ 279 h 406"/>
                <a:gd name="T4" fmla="*/ 431 w 431"/>
                <a:gd name="T5" fmla="*/ 0 h 406"/>
                <a:gd name="T6" fmla="*/ 0 60000 65536"/>
                <a:gd name="T7" fmla="*/ 0 60000 65536"/>
                <a:gd name="T8" fmla="*/ 0 60000 65536"/>
                <a:gd name="T9" fmla="*/ 0 w 431"/>
                <a:gd name="T10" fmla="*/ 0 h 406"/>
                <a:gd name="T11" fmla="*/ 431 w 431"/>
                <a:gd name="T12" fmla="*/ 406 h 406"/>
              </a:gdLst>
              <a:ahLst/>
              <a:cxnLst>
                <a:cxn ang="T6">
                  <a:pos x="T0" y="T1"/>
                </a:cxn>
                <a:cxn ang="T7">
                  <a:pos x="T2" y="T3"/>
                </a:cxn>
                <a:cxn ang="T8">
                  <a:pos x="T4" y="T5"/>
                </a:cxn>
              </a:cxnLst>
              <a:rect l="T9" t="T10" r="T11" b="T12"/>
              <a:pathLst>
                <a:path w="431" h="406">
                  <a:moveTo>
                    <a:pt x="0" y="406"/>
                  </a:moveTo>
                  <a:cubicBezTo>
                    <a:pt x="129" y="376"/>
                    <a:pt x="258" y="346"/>
                    <a:pt x="330" y="279"/>
                  </a:cubicBezTo>
                  <a:cubicBezTo>
                    <a:pt x="402" y="212"/>
                    <a:pt x="416" y="106"/>
                    <a:pt x="431" y="0"/>
                  </a:cubicBezTo>
                </a:path>
              </a:pathLst>
            </a:custGeom>
            <a:noFill/>
            <a:ln w="38100">
              <a:solidFill>
                <a:srgbClr val="FF00FF"/>
              </a:solidFill>
              <a:round/>
              <a:headEnd/>
              <a:tailEnd/>
            </a:ln>
          </p:spPr>
          <p:txBody>
            <a:bodyPr/>
            <a:lstStyle/>
            <a:p>
              <a:endParaRPr lang="zh-CN" altLang="en-US"/>
            </a:p>
          </p:txBody>
        </p:sp>
        <p:sp>
          <p:nvSpPr>
            <p:cNvPr id="42044" name="Line 64"/>
            <p:cNvSpPr>
              <a:spLocks noChangeShapeType="1"/>
            </p:cNvSpPr>
            <p:nvPr/>
          </p:nvSpPr>
          <p:spPr bwMode="auto">
            <a:xfrm flipH="1">
              <a:off x="1534" y="1982"/>
              <a:ext cx="1448" cy="76"/>
            </a:xfrm>
            <a:prstGeom prst="line">
              <a:avLst/>
            </a:prstGeom>
            <a:noFill/>
            <a:ln w="38100">
              <a:solidFill>
                <a:srgbClr val="0066FF"/>
              </a:solidFill>
              <a:round/>
              <a:headEnd/>
              <a:tailEnd/>
            </a:ln>
          </p:spPr>
          <p:txBody>
            <a:bodyPr/>
            <a:lstStyle/>
            <a:p>
              <a:endParaRPr lang="zh-CN" altLang="en-US"/>
            </a:p>
          </p:txBody>
        </p:sp>
        <p:sp>
          <p:nvSpPr>
            <p:cNvPr id="42045" name="Freeform 66"/>
            <p:cNvSpPr>
              <a:spLocks/>
            </p:cNvSpPr>
            <p:nvPr/>
          </p:nvSpPr>
          <p:spPr bwMode="auto">
            <a:xfrm>
              <a:off x="1374" y="2058"/>
              <a:ext cx="178" cy="153"/>
            </a:xfrm>
            <a:custGeom>
              <a:avLst/>
              <a:gdLst>
                <a:gd name="T0" fmla="*/ 178 w 178"/>
                <a:gd name="T1" fmla="*/ 0 h 153"/>
                <a:gd name="T2" fmla="*/ 51 w 178"/>
                <a:gd name="T3" fmla="*/ 51 h 153"/>
                <a:gd name="T4" fmla="*/ 0 w 178"/>
                <a:gd name="T5" fmla="*/ 153 h 153"/>
                <a:gd name="T6" fmla="*/ 0 60000 65536"/>
                <a:gd name="T7" fmla="*/ 0 60000 65536"/>
                <a:gd name="T8" fmla="*/ 0 60000 65536"/>
                <a:gd name="T9" fmla="*/ 0 w 178"/>
                <a:gd name="T10" fmla="*/ 0 h 153"/>
                <a:gd name="T11" fmla="*/ 178 w 178"/>
                <a:gd name="T12" fmla="*/ 153 h 153"/>
              </a:gdLst>
              <a:ahLst/>
              <a:cxnLst>
                <a:cxn ang="T6">
                  <a:pos x="T0" y="T1"/>
                </a:cxn>
                <a:cxn ang="T7">
                  <a:pos x="T2" y="T3"/>
                </a:cxn>
                <a:cxn ang="T8">
                  <a:pos x="T4" y="T5"/>
                </a:cxn>
              </a:cxnLst>
              <a:rect l="T9" t="T10" r="T11" b="T12"/>
              <a:pathLst>
                <a:path w="178" h="153">
                  <a:moveTo>
                    <a:pt x="178" y="0"/>
                  </a:moveTo>
                  <a:cubicBezTo>
                    <a:pt x="129" y="12"/>
                    <a:pt x="81" y="25"/>
                    <a:pt x="51" y="51"/>
                  </a:cubicBezTo>
                  <a:cubicBezTo>
                    <a:pt x="21" y="77"/>
                    <a:pt x="10" y="115"/>
                    <a:pt x="0" y="153"/>
                  </a:cubicBezTo>
                </a:path>
              </a:pathLst>
            </a:custGeom>
            <a:noFill/>
            <a:ln w="38100">
              <a:solidFill>
                <a:srgbClr val="0066FF"/>
              </a:solidFill>
              <a:round/>
              <a:headEnd/>
              <a:tailEnd/>
            </a:ln>
          </p:spPr>
          <p:txBody>
            <a:bodyPr/>
            <a:lstStyle/>
            <a:p>
              <a:endParaRPr lang="zh-CN" altLang="en-US"/>
            </a:p>
          </p:txBody>
        </p:sp>
        <p:sp>
          <p:nvSpPr>
            <p:cNvPr id="42046" name="Line 68"/>
            <p:cNvSpPr>
              <a:spLocks noChangeShapeType="1"/>
            </p:cNvSpPr>
            <p:nvPr/>
          </p:nvSpPr>
          <p:spPr bwMode="auto">
            <a:xfrm flipH="1">
              <a:off x="1280" y="2185"/>
              <a:ext cx="94" cy="1220"/>
            </a:xfrm>
            <a:prstGeom prst="line">
              <a:avLst/>
            </a:prstGeom>
            <a:noFill/>
            <a:ln w="38100">
              <a:solidFill>
                <a:srgbClr val="0066FF"/>
              </a:solidFill>
              <a:round/>
              <a:headEnd/>
              <a:tailEnd/>
            </a:ln>
          </p:spPr>
          <p:txBody>
            <a:bodyPr/>
            <a:lstStyle/>
            <a:p>
              <a:endParaRPr lang="zh-CN" altLang="en-US"/>
            </a:p>
          </p:txBody>
        </p:sp>
      </p:grpSp>
      <p:grpSp>
        <p:nvGrpSpPr>
          <p:cNvPr id="5" name="Group 70"/>
          <p:cNvGrpSpPr>
            <a:grpSpLocks/>
          </p:cNvGrpSpPr>
          <p:nvPr/>
        </p:nvGrpSpPr>
        <p:grpSpPr bwMode="auto">
          <a:xfrm>
            <a:off x="1668463" y="2339975"/>
            <a:ext cx="4476750" cy="3186113"/>
            <a:chOff x="949" y="1474"/>
            <a:chExt cx="2820" cy="2007"/>
          </a:xfrm>
        </p:grpSpPr>
        <p:sp>
          <p:nvSpPr>
            <p:cNvPr id="42041" name="Line 21"/>
            <p:cNvSpPr>
              <a:spLocks noChangeShapeType="1"/>
            </p:cNvSpPr>
            <p:nvPr/>
          </p:nvSpPr>
          <p:spPr bwMode="auto">
            <a:xfrm flipV="1">
              <a:off x="2982" y="1529"/>
              <a:ext cx="0" cy="1952"/>
            </a:xfrm>
            <a:prstGeom prst="line">
              <a:avLst/>
            </a:prstGeom>
            <a:noFill/>
            <a:ln w="12700">
              <a:solidFill>
                <a:schemeClr val="tx1"/>
              </a:solidFill>
              <a:round/>
              <a:headEnd/>
              <a:tailEnd type="triangle" w="med" len="med"/>
            </a:ln>
          </p:spPr>
          <p:txBody>
            <a:bodyPr/>
            <a:lstStyle/>
            <a:p>
              <a:endParaRPr lang="zh-CN" altLang="en-US"/>
            </a:p>
          </p:txBody>
        </p:sp>
        <p:sp>
          <p:nvSpPr>
            <p:cNvPr id="42042" name="Line 22"/>
            <p:cNvSpPr>
              <a:spLocks noChangeShapeType="1"/>
            </p:cNvSpPr>
            <p:nvPr/>
          </p:nvSpPr>
          <p:spPr bwMode="auto">
            <a:xfrm>
              <a:off x="949" y="1982"/>
              <a:ext cx="2642"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42001" name="Object 23"/>
            <p:cNvGraphicFramePr>
              <a:graphicFrameLocks noChangeAspect="1"/>
            </p:cNvGraphicFramePr>
            <p:nvPr/>
          </p:nvGraphicFramePr>
          <p:xfrm>
            <a:off x="2481" y="1474"/>
            <a:ext cx="482" cy="218"/>
          </p:xfrm>
          <a:graphic>
            <a:graphicData uri="http://schemas.openxmlformats.org/presentationml/2006/ole">
              <p:oleObj spid="_x0000_s42001" name="公式" r:id="rId4" imgW="507780" imgH="215806" progId="Equation.3">
                <p:embed/>
              </p:oleObj>
            </a:graphicData>
          </a:graphic>
        </p:graphicFrame>
        <p:graphicFrame>
          <p:nvGraphicFramePr>
            <p:cNvPr id="42002" name="Object 27"/>
            <p:cNvGraphicFramePr>
              <a:graphicFrameLocks noChangeAspect="1"/>
            </p:cNvGraphicFramePr>
            <p:nvPr/>
          </p:nvGraphicFramePr>
          <p:xfrm>
            <a:off x="3313" y="1982"/>
            <a:ext cx="456" cy="223"/>
          </p:xfrm>
          <a:graphic>
            <a:graphicData uri="http://schemas.openxmlformats.org/presentationml/2006/ole">
              <p:oleObj spid="_x0000_s42002" name="公式" r:id="rId5" imgW="406048" imgH="215713" progId="Equation.3">
                <p:embed/>
              </p:oleObj>
            </a:graphicData>
          </a:graphic>
        </p:graphicFrame>
        <p:graphicFrame>
          <p:nvGraphicFramePr>
            <p:cNvPr id="42003" name="Object 69"/>
            <p:cNvGraphicFramePr>
              <a:graphicFrameLocks noChangeAspect="1"/>
            </p:cNvGraphicFramePr>
            <p:nvPr/>
          </p:nvGraphicFramePr>
          <p:xfrm>
            <a:off x="3000" y="2002"/>
            <a:ext cx="185" cy="183"/>
          </p:xfrm>
          <a:graphic>
            <a:graphicData uri="http://schemas.openxmlformats.org/presentationml/2006/ole">
              <p:oleObj spid="_x0000_s42003" name="公式" r:id="rId6" imgW="164814" imgH="177492" progId="Equation.3">
                <p:embed/>
              </p:oleObj>
            </a:graphicData>
          </a:graphic>
        </p:graphicFrame>
      </p:grpSp>
      <p:sp>
        <p:nvSpPr>
          <p:cNvPr id="215111" name="Text Box 71"/>
          <p:cNvSpPr txBox="1">
            <a:spLocks noChangeArrowheads="1"/>
          </p:cNvSpPr>
          <p:nvPr/>
        </p:nvSpPr>
        <p:spPr bwMode="auto">
          <a:xfrm>
            <a:off x="3887788" y="5692775"/>
            <a:ext cx="1128712" cy="396875"/>
          </a:xfrm>
          <a:prstGeom prst="rect">
            <a:avLst/>
          </a:prstGeom>
          <a:noFill/>
          <a:ln w="9525" algn="ctr">
            <a:noFill/>
            <a:miter lim="800000"/>
            <a:headEnd/>
            <a:tailEnd/>
          </a:ln>
        </p:spPr>
        <p:txBody>
          <a:bodyPr lIns="90000" tIns="46800" rIns="90000" bIns="46800">
            <a:spAutoFit/>
          </a:bodyPr>
          <a:lstStyle/>
          <a:p>
            <a:pPr>
              <a:spcBef>
                <a:spcPct val="50000"/>
              </a:spcBef>
            </a:pPr>
            <a:r>
              <a:rPr lang="en-US" altLang="zh-CN" sz="2000" b="1"/>
              <a:t>V- I</a:t>
            </a:r>
            <a:r>
              <a:rPr lang="zh-CN" altLang="en-US" sz="2000" b="1"/>
              <a:t>特性</a:t>
            </a:r>
          </a:p>
        </p:txBody>
      </p:sp>
      <p:grpSp>
        <p:nvGrpSpPr>
          <p:cNvPr id="6" name="Group 104"/>
          <p:cNvGrpSpPr>
            <a:grpSpLocks/>
          </p:cNvGrpSpPr>
          <p:nvPr/>
        </p:nvGrpSpPr>
        <p:grpSpPr bwMode="auto">
          <a:xfrm>
            <a:off x="1881188" y="2824163"/>
            <a:ext cx="3559175" cy="1419225"/>
            <a:chOff x="1083" y="1779"/>
            <a:chExt cx="2242" cy="894"/>
          </a:xfrm>
        </p:grpSpPr>
        <p:sp>
          <p:nvSpPr>
            <p:cNvPr id="42038" name="Oval 82"/>
            <p:cNvSpPr>
              <a:spLocks noChangeArrowheads="1"/>
            </p:cNvSpPr>
            <p:nvPr/>
          </p:nvSpPr>
          <p:spPr bwMode="auto">
            <a:xfrm>
              <a:off x="1306" y="2535"/>
              <a:ext cx="68" cy="68"/>
            </a:xfrm>
            <a:prstGeom prst="ellipse">
              <a:avLst/>
            </a:prstGeom>
            <a:solidFill>
              <a:schemeClr val="tx1"/>
            </a:solidFill>
            <a:ln w="12700" algn="ctr">
              <a:solidFill>
                <a:schemeClr val="tx1"/>
              </a:solidFill>
              <a:round/>
              <a:headEnd/>
              <a:tailEnd/>
            </a:ln>
          </p:spPr>
          <p:txBody>
            <a:bodyPr wrap="none" anchor="ctr"/>
            <a:lstStyle/>
            <a:p>
              <a:endParaRPr lang="zh-CN" altLang="en-US"/>
            </a:p>
          </p:txBody>
        </p:sp>
        <p:sp>
          <p:nvSpPr>
            <p:cNvPr id="42039" name="Line 83"/>
            <p:cNvSpPr>
              <a:spLocks noChangeShapeType="1"/>
            </p:cNvSpPr>
            <p:nvPr/>
          </p:nvSpPr>
          <p:spPr bwMode="auto">
            <a:xfrm flipH="1">
              <a:off x="1331" y="2566"/>
              <a:ext cx="1651" cy="0"/>
            </a:xfrm>
            <a:prstGeom prst="line">
              <a:avLst/>
            </a:prstGeom>
            <a:noFill/>
            <a:ln w="12700">
              <a:solidFill>
                <a:schemeClr val="tx1"/>
              </a:solidFill>
              <a:prstDash val="lgDash"/>
              <a:round/>
              <a:headEnd/>
              <a:tailEnd/>
            </a:ln>
          </p:spPr>
          <p:txBody>
            <a:bodyPr/>
            <a:lstStyle/>
            <a:p>
              <a:endParaRPr lang="zh-CN" altLang="en-US"/>
            </a:p>
          </p:txBody>
        </p:sp>
        <p:graphicFrame>
          <p:nvGraphicFramePr>
            <p:cNvPr id="41998" name="Object 84"/>
            <p:cNvGraphicFramePr>
              <a:graphicFrameLocks noChangeAspect="1"/>
            </p:cNvGraphicFramePr>
            <p:nvPr/>
          </p:nvGraphicFramePr>
          <p:xfrm>
            <a:off x="1083" y="1779"/>
            <a:ext cx="288" cy="208"/>
          </p:xfrm>
          <a:graphic>
            <a:graphicData uri="http://schemas.openxmlformats.org/presentationml/2006/ole">
              <p:oleObj spid="_x0000_s41998" name="公式" r:id="rId7" imgW="304536" imgH="215713" progId="Equation.3">
                <p:embed/>
              </p:oleObj>
            </a:graphicData>
          </a:graphic>
        </p:graphicFrame>
        <p:sp>
          <p:nvSpPr>
            <p:cNvPr id="42040" name="Line 86"/>
            <p:cNvSpPr>
              <a:spLocks noChangeShapeType="1"/>
            </p:cNvSpPr>
            <p:nvPr/>
          </p:nvSpPr>
          <p:spPr bwMode="auto">
            <a:xfrm>
              <a:off x="1331" y="1982"/>
              <a:ext cx="0" cy="584"/>
            </a:xfrm>
            <a:prstGeom prst="line">
              <a:avLst/>
            </a:prstGeom>
            <a:noFill/>
            <a:ln w="12700">
              <a:solidFill>
                <a:schemeClr val="tx1"/>
              </a:solidFill>
              <a:prstDash val="lgDash"/>
              <a:round/>
              <a:headEnd/>
              <a:tailEnd/>
            </a:ln>
          </p:spPr>
          <p:txBody>
            <a:bodyPr/>
            <a:lstStyle/>
            <a:p>
              <a:endParaRPr lang="zh-CN" altLang="en-US"/>
            </a:p>
          </p:txBody>
        </p:sp>
        <p:graphicFrame>
          <p:nvGraphicFramePr>
            <p:cNvPr id="41999" name="Object 87"/>
            <p:cNvGraphicFramePr>
              <a:graphicFrameLocks noChangeAspect="1"/>
            </p:cNvGraphicFramePr>
            <p:nvPr/>
          </p:nvGraphicFramePr>
          <p:xfrm>
            <a:off x="1356" y="2389"/>
            <a:ext cx="156" cy="195"/>
          </p:xfrm>
          <a:graphic>
            <a:graphicData uri="http://schemas.openxmlformats.org/presentationml/2006/ole">
              <p:oleObj spid="_x0000_s41999" name="公式" r:id="rId8" imgW="164957" imgH="203024" progId="Equation.3">
                <p:embed/>
              </p:oleObj>
            </a:graphicData>
          </a:graphic>
        </p:graphicFrame>
        <p:graphicFrame>
          <p:nvGraphicFramePr>
            <p:cNvPr id="42000" name="Object 89"/>
            <p:cNvGraphicFramePr>
              <a:graphicFrameLocks noChangeAspect="1"/>
            </p:cNvGraphicFramePr>
            <p:nvPr/>
          </p:nvGraphicFramePr>
          <p:xfrm>
            <a:off x="2989" y="2465"/>
            <a:ext cx="336" cy="208"/>
          </p:xfrm>
          <a:graphic>
            <a:graphicData uri="http://schemas.openxmlformats.org/presentationml/2006/ole">
              <p:oleObj spid="_x0000_s42000" name="公式" r:id="rId9" imgW="355292" imgH="215713" progId="Equation.3">
                <p:embed/>
              </p:oleObj>
            </a:graphicData>
          </a:graphic>
        </p:graphicFrame>
      </p:grpSp>
      <p:grpSp>
        <p:nvGrpSpPr>
          <p:cNvPr id="7" name="Group 105"/>
          <p:cNvGrpSpPr>
            <a:grpSpLocks/>
          </p:cNvGrpSpPr>
          <p:nvPr/>
        </p:nvGrpSpPr>
        <p:grpSpPr bwMode="auto">
          <a:xfrm>
            <a:off x="2193925" y="2797175"/>
            <a:ext cx="3629025" cy="2779713"/>
            <a:chOff x="1280" y="1762"/>
            <a:chExt cx="2286" cy="1751"/>
          </a:xfrm>
        </p:grpSpPr>
        <p:sp>
          <p:nvSpPr>
            <p:cNvPr id="42035" name="Line 94"/>
            <p:cNvSpPr>
              <a:spLocks noChangeShapeType="1"/>
            </p:cNvSpPr>
            <p:nvPr/>
          </p:nvSpPr>
          <p:spPr bwMode="auto">
            <a:xfrm flipH="1">
              <a:off x="1381" y="2236"/>
              <a:ext cx="1601" cy="0"/>
            </a:xfrm>
            <a:prstGeom prst="line">
              <a:avLst/>
            </a:prstGeom>
            <a:noFill/>
            <a:ln w="12700">
              <a:solidFill>
                <a:schemeClr val="tx1"/>
              </a:solidFill>
              <a:prstDash val="lgDash"/>
              <a:round/>
              <a:headEnd/>
              <a:tailEnd/>
            </a:ln>
          </p:spPr>
          <p:txBody>
            <a:bodyPr/>
            <a:lstStyle/>
            <a:p>
              <a:endParaRPr lang="zh-CN" altLang="en-US"/>
            </a:p>
          </p:txBody>
        </p:sp>
        <p:graphicFrame>
          <p:nvGraphicFramePr>
            <p:cNvPr id="41995" name="Object 98"/>
            <p:cNvGraphicFramePr>
              <a:graphicFrameLocks noChangeAspect="1"/>
            </p:cNvGraphicFramePr>
            <p:nvPr/>
          </p:nvGraphicFramePr>
          <p:xfrm>
            <a:off x="2982" y="2130"/>
            <a:ext cx="584" cy="277"/>
          </p:xfrm>
          <a:graphic>
            <a:graphicData uri="http://schemas.openxmlformats.org/presentationml/2006/ole">
              <p:oleObj spid="_x0000_s41995" name="公式" r:id="rId10" imgW="520474" imgH="241195" progId="Equation.3">
                <p:embed/>
              </p:oleObj>
            </a:graphicData>
          </a:graphic>
        </p:graphicFrame>
        <p:sp>
          <p:nvSpPr>
            <p:cNvPr id="42036" name="Line 99"/>
            <p:cNvSpPr>
              <a:spLocks noChangeShapeType="1"/>
            </p:cNvSpPr>
            <p:nvPr/>
          </p:nvSpPr>
          <p:spPr bwMode="auto">
            <a:xfrm flipH="1">
              <a:off x="1280" y="3354"/>
              <a:ext cx="1702" cy="0"/>
            </a:xfrm>
            <a:prstGeom prst="line">
              <a:avLst/>
            </a:prstGeom>
            <a:noFill/>
            <a:ln w="12700">
              <a:solidFill>
                <a:schemeClr val="tx1"/>
              </a:solidFill>
              <a:prstDash val="lgDash"/>
              <a:round/>
              <a:headEnd/>
              <a:tailEnd/>
            </a:ln>
          </p:spPr>
          <p:txBody>
            <a:bodyPr/>
            <a:lstStyle/>
            <a:p>
              <a:endParaRPr lang="zh-CN" altLang="en-US"/>
            </a:p>
          </p:txBody>
        </p:sp>
        <p:graphicFrame>
          <p:nvGraphicFramePr>
            <p:cNvPr id="41996" name="Object 100"/>
            <p:cNvGraphicFramePr>
              <a:graphicFrameLocks noChangeAspect="1"/>
            </p:cNvGraphicFramePr>
            <p:nvPr/>
          </p:nvGraphicFramePr>
          <p:xfrm>
            <a:off x="2998" y="3248"/>
            <a:ext cx="561" cy="265"/>
          </p:xfrm>
          <a:graphic>
            <a:graphicData uri="http://schemas.openxmlformats.org/presentationml/2006/ole">
              <p:oleObj spid="_x0000_s41996" name="公式" r:id="rId11" imgW="520474" imgH="241195" progId="Equation.3">
                <p:embed/>
              </p:oleObj>
            </a:graphicData>
          </a:graphic>
        </p:graphicFrame>
        <p:sp>
          <p:nvSpPr>
            <p:cNvPr id="42037" name="Line 101"/>
            <p:cNvSpPr>
              <a:spLocks noChangeShapeType="1"/>
            </p:cNvSpPr>
            <p:nvPr/>
          </p:nvSpPr>
          <p:spPr bwMode="auto">
            <a:xfrm flipV="1">
              <a:off x="1373" y="1982"/>
              <a:ext cx="25" cy="229"/>
            </a:xfrm>
            <a:prstGeom prst="line">
              <a:avLst/>
            </a:prstGeom>
            <a:noFill/>
            <a:ln w="12700">
              <a:solidFill>
                <a:schemeClr val="tx1"/>
              </a:solidFill>
              <a:prstDash val="lgDash"/>
              <a:round/>
              <a:headEnd/>
              <a:tailEnd/>
            </a:ln>
          </p:spPr>
          <p:txBody>
            <a:bodyPr/>
            <a:lstStyle/>
            <a:p>
              <a:endParaRPr lang="zh-CN" altLang="en-US"/>
            </a:p>
          </p:txBody>
        </p:sp>
        <p:graphicFrame>
          <p:nvGraphicFramePr>
            <p:cNvPr id="41997" name="Object 103"/>
            <p:cNvGraphicFramePr>
              <a:graphicFrameLocks noChangeAspect="1"/>
            </p:cNvGraphicFramePr>
            <p:nvPr/>
          </p:nvGraphicFramePr>
          <p:xfrm>
            <a:off x="1395" y="1762"/>
            <a:ext cx="336" cy="220"/>
          </p:xfrm>
          <a:graphic>
            <a:graphicData uri="http://schemas.openxmlformats.org/presentationml/2006/ole">
              <p:oleObj spid="_x0000_s41997" name="公式" r:id="rId12" imgW="355446" imgH="228501" progId="Equation.3">
                <p:embed/>
              </p:oleObj>
            </a:graphicData>
          </a:graphic>
        </p:graphicFrame>
      </p:grpSp>
      <p:sp>
        <p:nvSpPr>
          <p:cNvPr id="215146" name="Line 106"/>
          <p:cNvSpPr>
            <a:spLocks noChangeShapeType="1"/>
          </p:cNvSpPr>
          <p:nvPr/>
        </p:nvSpPr>
        <p:spPr bwMode="auto">
          <a:xfrm flipV="1">
            <a:off x="2395538" y="1090613"/>
            <a:ext cx="1935162" cy="2055812"/>
          </a:xfrm>
          <a:prstGeom prst="line">
            <a:avLst/>
          </a:prstGeom>
          <a:noFill/>
          <a:ln w="12700">
            <a:solidFill>
              <a:srgbClr val="FF0000"/>
            </a:solidFill>
            <a:prstDash val="lgDash"/>
            <a:round/>
            <a:headEnd/>
            <a:tailEnd type="triangle" w="med" len="med"/>
          </a:ln>
        </p:spPr>
        <p:txBody>
          <a:bodyPr/>
          <a:lstStyle/>
          <a:p>
            <a:endParaRPr lang="zh-CN" altLang="en-US"/>
          </a:p>
        </p:txBody>
      </p:sp>
      <p:sp>
        <p:nvSpPr>
          <p:cNvPr id="215147" name="Text Box 107"/>
          <p:cNvSpPr txBox="1">
            <a:spLocks noChangeArrowheads="1"/>
          </p:cNvSpPr>
          <p:nvPr/>
        </p:nvSpPr>
        <p:spPr bwMode="auto">
          <a:xfrm>
            <a:off x="4294188" y="412750"/>
            <a:ext cx="3492500" cy="40163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过</a:t>
            </a:r>
            <a:r>
              <a:rPr lang="en-US" altLang="zh-CN" sz="2000" b="1"/>
              <a:t>Q</a:t>
            </a:r>
            <a:r>
              <a:rPr lang="zh-CN" altLang="en-US" sz="2000" b="1"/>
              <a:t>点的切线与横轴的交点</a:t>
            </a:r>
          </a:p>
        </p:txBody>
      </p:sp>
      <p:sp>
        <p:nvSpPr>
          <p:cNvPr id="215148" name="Line 108"/>
          <p:cNvSpPr>
            <a:spLocks noChangeShapeType="1"/>
          </p:cNvSpPr>
          <p:nvPr/>
        </p:nvSpPr>
        <p:spPr bwMode="auto">
          <a:xfrm>
            <a:off x="2233613" y="4879975"/>
            <a:ext cx="161925" cy="766763"/>
          </a:xfrm>
          <a:prstGeom prst="line">
            <a:avLst/>
          </a:prstGeom>
          <a:noFill/>
          <a:ln w="12700">
            <a:solidFill>
              <a:srgbClr val="FF0000"/>
            </a:solidFill>
            <a:prstDash val="lgDash"/>
            <a:round/>
            <a:headEnd/>
            <a:tailEnd type="triangle" w="med" len="med"/>
          </a:ln>
        </p:spPr>
        <p:txBody>
          <a:bodyPr/>
          <a:lstStyle/>
          <a:p>
            <a:endParaRPr lang="zh-CN" altLang="en-US"/>
          </a:p>
        </p:txBody>
      </p:sp>
      <p:sp>
        <p:nvSpPr>
          <p:cNvPr id="215149" name="Text Box 109"/>
          <p:cNvSpPr txBox="1">
            <a:spLocks noChangeArrowheads="1"/>
          </p:cNvSpPr>
          <p:nvPr/>
        </p:nvSpPr>
        <p:spPr bwMode="auto">
          <a:xfrm>
            <a:off x="1790700" y="5630863"/>
            <a:ext cx="1450975" cy="7016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切线的斜率为</a:t>
            </a:r>
            <a:r>
              <a:rPr lang="en-US" altLang="zh-CN" sz="2000" b="1"/>
              <a:t>1/r</a:t>
            </a:r>
            <a:r>
              <a:rPr lang="en-US" altLang="zh-CN" sz="2000" b="1" baseline="-25000"/>
              <a:t>Z</a:t>
            </a:r>
          </a:p>
        </p:txBody>
      </p:sp>
      <p:grpSp>
        <p:nvGrpSpPr>
          <p:cNvPr id="8" name="Group 134"/>
          <p:cNvGrpSpPr>
            <a:grpSpLocks/>
          </p:cNvGrpSpPr>
          <p:nvPr/>
        </p:nvGrpSpPr>
        <p:grpSpPr bwMode="auto">
          <a:xfrm>
            <a:off x="6837363" y="2471738"/>
            <a:ext cx="1231900" cy="2762250"/>
            <a:chOff x="4412" y="2147"/>
            <a:chExt cx="776" cy="1740"/>
          </a:xfrm>
        </p:grpSpPr>
        <p:graphicFrame>
          <p:nvGraphicFramePr>
            <p:cNvPr id="41987" name="Object 118"/>
            <p:cNvGraphicFramePr>
              <a:graphicFrameLocks noChangeAspect="1"/>
            </p:cNvGraphicFramePr>
            <p:nvPr/>
          </p:nvGraphicFramePr>
          <p:xfrm>
            <a:off x="4925" y="2465"/>
            <a:ext cx="216" cy="248"/>
          </p:xfrm>
          <a:graphic>
            <a:graphicData uri="http://schemas.openxmlformats.org/presentationml/2006/ole">
              <p:oleObj spid="_x0000_s41987" name="公式" r:id="rId13" imgW="190335" imgH="215713" progId="Equation.3">
                <p:embed/>
              </p:oleObj>
            </a:graphicData>
          </a:graphic>
        </p:graphicFrame>
        <p:graphicFrame>
          <p:nvGraphicFramePr>
            <p:cNvPr id="41988" name="Object 119"/>
            <p:cNvGraphicFramePr>
              <a:graphicFrameLocks noChangeAspect="1"/>
            </p:cNvGraphicFramePr>
            <p:nvPr/>
          </p:nvGraphicFramePr>
          <p:xfrm>
            <a:off x="4429" y="2516"/>
            <a:ext cx="153" cy="152"/>
          </p:xfrm>
          <a:graphic>
            <a:graphicData uri="http://schemas.openxmlformats.org/presentationml/2006/ole">
              <p:oleObj spid="_x0000_s41988" name="公式" r:id="rId14" imgW="139700" imgH="139700" progId="Equation.3">
                <p:embed/>
              </p:oleObj>
            </a:graphicData>
          </a:graphic>
        </p:graphicFrame>
        <p:graphicFrame>
          <p:nvGraphicFramePr>
            <p:cNvPr id="41989" name="Object 120"/>
            <p:cNvGraphicFramePr>
              <a:graphicFrameLocks noChangeAspect="1"/>
            </p:cNvGraphicFramePr>
            <p:nvPr/>
          </p:nvGraphicFramePr>
          <p:xfrm>
            <a:off x="4434" y="3312"/>
            <a:ext cx="173" cy="93"/>
          </p:xfrm>
          <a:graphic>
            <a:graphicData uri="http://schemas.openxmlformats.org/presentationml/2006/ole">
              <p:oleObj spid="_x0000_s41989" name="公式" r:id="rId15" imgW="139518" imgH="76101" progId="Equation.3">
                <p:embed/>
              </p:oleObj>
            </a:graphicData>
          </a:graphic>
        </p:graphicFrame>
        <p:graphicFrame>
          <p:nvGraphicFramePr>
            <p:cNvPr id="41990" name="Object 121"/>
            <p:cNvGraphicFramePr>
              <a:graphicFrameLocks noChangeAspect="1"/>
            </p:cNvGraphicFramePr>
            <p:nvPr/>
          </p:nvGraphicFramePr>
          <p:xfrm>
            <a:off x="4412" y="2821"/>
            <a:ext cx="214" cy="240"/>
          </p:xfrm>
          <a:graphic>
            <a:graphicData uri="http://schemas.openxmlformats.org/presentationml/2006/ole">
              <p:oleObj spid="_x0000_s41990" name="公式" r:id="rId16" imgW="190335" imgH="215713" progId="Equation.3">
                <p:embed/>
              </p:oleObj>
            </a:graphicData>
          </a:graphic>
        </p:graphicFrame>
        <p:sp>
          <p:nvSpPr>
            <p:cNvPr id="42025" name="Line 122"/>
            <p:cNvSpPr>
              <a:spLocks noChangeShapeType="1"/>
            </p:cNvSpPr>
            <p:nvPr/>
          </p:nvSpPr>
          <p:spPr bwMode="auto">
            <a:xfrm rot="5400000">
              <a:off x="4772" y="2579"/>
              <a:ext cx="279" cy="0"/>
            </a:xfrm>
            <a:prstGeom prst="line">
              <a:avLst/>
            </a:prstGeom>
            <a:noFill/>
            <a:ln w="12700">
              <a:solidFill>
                <a:schemeClr val="tx1"/>
              </a:solidFill>
              <a:round/>
              <a:headEnd/>
              <a:tailEnd type="triangle" w="med" len="med"/>
            </a:ln>
          </p:spPr>
          <p:txBody>
            <a:bodyPr/>
            <a:lstStyle/>
            <a:p>
              <a:endParaRPr lang="zh-CN" altLang="en-US"/>
            </a:p>
          </p:txBody>
        </p:sp>
        <p:graphicFrame>
          <p:nvGraphicFramePr>
            <p:cNvPr id="41991" name="Object 127"/>
            <p:cNvGraphicFramePr>
              <a:graphicFrameLocks noChangeAspect="1"/>
            </p:cNvGraphicFramePr>
            <p:nvPr/>
          </p:nvGraphicFramePr>
          <p:xfrm>
            <a:off x="4917" y="2771"/>
            <a:ext cx="271" cy="253"/>
          </p:xfrm>
          <a:graphic>
            <a:graphicData uri="http://schemas.openxmlformats.org/presentationml/2006/ole">
              <p:oleObj spid="_x0000_s41991" name="公式" r:id="rId17" imgW="241300" imgH="228600" progId="Equation.3">
                <p:embed/>
              </p:oleObj>
            </a:graphicData>
          </a:graphic>
        </p:graphicFrame>
        <p:graphicFrame>
          <p:nvGraphicFramePr>
            <p:cNvPr id="41992" name="Object 129"/>
            <p:cNvGraphicFramePr>
              <a:graphicFrameLocks noChangeAspect="1"/>
            </p:cNvGraphicFramePr>
            <p:nvPr/>
          </p:nvGraphicFramePr>
          <p:xfrm>
            <a:off x="4878" y="3182"/>
            <a:ext cx="187" cy="248"/>
          </p:xfrm>
          <a:graphic>
            <a:graphicData uri="http://schemas.openxmlformats.org/presentationml/2006/ole">
              <p:oleObj spid="_x0000_s41992" name="公式" r:id="rId18" imgW="164885" imgH="215619" progId="Equation.3">
                <p:embed/>
              </p:oleObj>
            </a:graphicData>
          </a:graphic>
        </p:graphicFrame>
        <p:sp>
          <p:nvSpPr>
            <p:cNvPr id="42026" name="Oval 112"/>
            <p:cNvSpPr>
              <a:spLocks noChangeArrowheads="1"/>
            </p:cNvSpPr>
            <p:nvPr/>
          </p:nvSpPr>
          <p:spPr bwMode="auto">
            <a:xfrm rot="5400000">
              <a:off x="4761" y="3640"/>
              <a:ext cx="68" cy="68"/>
            </a:xfrm>
            <a:prstGeom prst="ellipse">
              <a:avLst/>
            </a:prstGeom>
            <a:noFill/>
            <a:ln w="25400" algn="ctr">
              <a:solidFill>
                <a:schemeClr val="tx1"/>
              </a:solidFill>
              <a:round/>
              <a:headEnd/>
              <a:tailEnd/>
            </a:ln>
          </p:spPr>
          <p:txBody>
            <a:bodyPr wrap="none" anchor="ctr"/>
            <a:lstStyle/>
            <a:p>
              <a:endParaRPr lang="zh-CN" altLang="en-US"/>
            </a:p>
          </p:txBody>
        </p:sp>
        <p:sp>
          <p:nvSpPr>
            <p:cNvPr id="42027" name="Line 113"/>
            <p:cNvSpPr>
              <a:spLocks noChangeShapeType="1"/>
            </p:cNvSpPr>
            <p:nvPr/>
          </p:nvSpPr>
          <p:spPr bwMode="auto">
            <a:xfrm rot="10800000">
              <a:off x="4786" y="2414"/>
              <a:ext cx="0" cy="405"/>
            </a:xfrm>
            <a:prstGeom prst="line">
              <a:avLst/>
            </a:prstGeom>
            <a:noFill/>
            <a:ln w="25400">
              <a:solidFill>
                <a:schemeClr val="tx1"/>
              </a:solidFill>
              <a:round/>
              <a:headEnd/>
              <a:tailEnd/>
            </a:ln>
          </p:spPr>
          <p:txBody>
            <a:bodyPr/>
            <a:lstStyle/>
            <a:p>
              <a:endParaRPr lang="zh-CN" altLang="en-US"/>
            </a:p>
          </p:txBody>
        </p:sp>
        <p:grpSp>
          <p:nvGrpSpPr>
            <p:cNvPr id="42028" name="Group 123"/>
            <p:cNvGrpSpPr>
              <a:grpSpLocks/>
            </p:cNvGrpSpPr>
            <p:nvPr/>
          </p:nvGrpSpPr>
          <p:grpSpPr bwMode="auto">
            <a:xfrm>
              <a:off x="4634" y="2820"/>
              <a:ext cx="304" cy="102"/>
              <a:chOff x="112" y="3074"/>
              <a:chExt cx="304" cy="102"/>
            </a:xfrm>
          </p:grpSpPr>
          <p:sp>
            <p:nvSpPr>
              <p:cNvPr id="42033" name="Line 124"/>
              <p:cNvSpPr>
                <a:spLocks noChangeShapeType="1"/>
              </p:cNvSpPr>
              <p:nvPr/>
            </p:nvSpPr>
            <p:spPr bwMode="auto">
              <a:xfrm>
                <a:off x="187" y="3176"/>
                <a:ext cx="155" cy="0"/>
              </a:xfrm>
              <a:prstGeom prst="line">
                <a:avLst/>
              </a:prstGeom>
              <a:noFill/>
              <a:ln w="38100">
                <a:solidFill>
                  <a:srgbClr val="FF00FF"/>
                </a:solidFill>
                <a:round/>
                <a:headEnd/>
                <a:tailEnd/>
              </a:ln>
            </p:spPr>
            <p:txBody>
              <a:bodyPr/>
              <a:lstStyle/>
              <a:p>
                <a:endParaRPr lang="zh-CN" altLang="en-US"/>
              </a:p>
            </p:txBody>
          </p:sp>
          <p:sp>
            <p:nvSpPr>
              <p:cNvPr id="42034" name="Line 125"/>
              <p:cNvSpPr>
                <a:spLocks noChangeShapeType="1"/>
              </p:cNvSpPr>
              <p:nvPr/>
            </p:nvSpPr>
            <p:spPr bwMode="auto">
              <a:xfrm>
                <a:off x="112" y="3074"/>
                <a:ext cx="304" cy="0"/>
              </a:xfrm>
              <a:prstGeom prst="line">
                <a:avLst/>
              </a:prstGeom>
              <a:noFill/>
              <a:ln w="38100">
                <a:solidFill>
                  <a:srgbClr val="FF00FF"/>
                </a:solidFill>
                <a:round/>
                <a:headEnd/>
                <a:tailEnd/>
              </a:ln>
            </p:spPr>
            <p:txBody>
              <a:bodyPr/>
              <a:lstStyle/>
              <a:p>
                <a:endParaRPr lang="zh-CN" altLang="en-US"/>
              </a:p>
            </p:txBody>
          </p:sp>
        </p:grpSp>
        <p:sp>
          <p:nvSpPr>
            <p:cNvPr id="42029" name="Line 126"/>
            <p:cNvSpPr>
              <a:spLocks noChangeShapeType="1"/>
            </p:cNvSpPr>
            <p:nvPr/>
          </p:nvSpPr>
          <p:spPr bwMode="auto">
            <a:xfrm rot="5400000">
              <a:off x="4671" y="3036"/>
              <a:ext cx="229" cy="0"/>
            </a:xfrm>
            <a:prstGeom prst="line">
              <a:avLst/>
            </a:prstGeom>
            <a:noFill/>
            <a:ln w="25400">
              <a:solidFill>
                <a:schemeClr val="tx1"/>
              </a:solidFill>
              <a:round/>
              <a:headEnd/>
              <a:tailEnd/>
            </a:ln>
          </p:spPr>
          <p:txBody>
            <a:bodyPr/>
            <a:lstStyle/>
            <a:p>
              <a:endParaRPr lang="zh-CN" altLang="en-US"/>
            </a:p>
          </p:txBody>
        </p:sp>
        <p:sp>
          <p:nvSpPr>
            <p:cNvPr id="42030" name="Rectangle 128"/>
            <p:cNvSpPr>
              <a:spLocks noChangeArrowheads="1"/>
            </p:cNvSpPr>
            <p:nvPr/>
          </p:nvSpPr>
          <p:spPr bwMode="auto">
            <a:xfrm rot="10800000">
              <a:off x="4740" y="3150"/>
              <a:ext cx="107" cy="268"/>
            </a:xfrm>
            <a:prstGeom prst="rect">
              <a:avLst/>
            </a:prstGeom>
            <a:noFill/>
            <a:ln w="25400" algn="ctr">
              <a:solidFill>
                <a:srgbClr val="3366FF"/>
              </a:solidFill>
              <a:miter lim="800000"/>
              <a:headEnd/>
              <a:tailEnd/>
            </a:ln>
          </p:spPr>
          <p:txBody>
            <a:bodyPr wrap="none" anchor="ctr"/>
            <a:lstStyle/>
            <a:p>
              <a:endParaRPr lang="zh-CN" altLang="en-US"/>
            </a:p>
          </p:txBody>
        </p:sp>
        <p:sp>
          <p:nvSpPr>
            <p:cNvPr id="42031" name="Line 130"/>
            <p:cNvSpPr>
              <a:spLocks noChangeShapeType="1"/>
            </p:cNvSpPr>
            <p:nvPr/>
          </p:nvSpPr>
          <p:spPr bwMode="auto">
            <a:xfrm rot="5400000">
              <a:off x="4677" y="3519"/>
              <a:ext cx="229" cy="0"/>
            </a:xfrm>
            <a:prstGeom prst="line">
              <a:avLst/>
            </a:prstGeom>
            <a:noFill/>
            <a:ln w="25400">
              <a:solidFill>
                <a:schemeClr val="tx1"/>
              </a:solidFill>
              <a:round/>
              <a:headEnd/>
              <a:tailEnd/>
            </a:ln>
          </p:spPr>
          <p:txBody>
            <a:bodyPr/>
            <a:lstStyle/>
            <a:p>
              <a:endParaRPr lang="zh-CN" altLang="en-US"/>
            </a:p>
          </p:txBody>
        </p:sp>
        <p:sp>
          <p:nvSpPr>
            <p:cNvPr id="42032" name="Oval 111"/>
            <p:cNvSpPr>
              <a:spLocks noChangeArrowheads="1"/>
            </p:cNvSpPr>
            <p:nvPr/>
          </p:nvSpPr>
          <p:spPr bwMode="auto">
            <a:xfrm rot="5400000">
              <a:off x="4752" y="2389"/>
              <a:ext cx="68" cy="68"/>
            </a:xfrm>
            <a:prstGeom prst="ellipse">
              <a:avLst/>
            </a:prstGeom>
            <a:solidFill>
              <a:schemeClr val="bg1"/>
            </a:solidFill>
            <a:ln w="25400" algn="ctr">
              <a:solidFill>
                <a:schemeClr val="tx1"/>
              </a:solidFill>
              <a:round/>
              <a:headEnd/>
              <a:tailEnd/>
            </a:ln>
          </p:spPr>
          <p:txBody>
            <a:bodyPr wrap="none" anchor="ctr"/>
            <a:lstStyle/>
            <a:p>
              <a:endParaRPr lang="zh-CN" altLang="en-US"/>
            </a:p>
          </p:txBody>
        </p:sp>
        <p:graphicFrame>
          <p:nvGraphicFramePr>
            <p:cNvPr id="41993" name="Object 132"/>
            <p:cNvGraphicFramePr>
              <a:graphicFrameLocks noChangeAspect="1"/>
            </p:cNvGraphicFramePr>
            <p:nvPr/>
          </p:nvGraphicFramePr>
          <p:xfrm>
            <a:off x="4709" y="2147"/>
            <a:ext cx="157" cy="184"/>
          </p:xfrm>
          <a:graphic>
            <a:graphicData uri="http://schemas.openxmlformats.org/presentationml/2006/ole">
              <p:oleObj spid="_x0000_s41993" name="公式" r:id="rId19" imgW="139579" imgH="164957" progId="Equation.3">
                <p:embed/>
              </p:oleObj>
            </a:graphicData>
          </a:graphic>
        </p:graphicFrame>
        <p:graphicFrame>
          <p:nvGraphicFramePr>
            <p:cNvPr id="41994" name="Object 133"/>
            <p:cNvGraphicFramePr>
              <a:graphicFrameLocks noChangeAspect="1"/>
            </p:cNvGraphicFramePr>
            <p:nvPr/>
          </p:nvGraphicFramePr>
          <p:xfrm>
            <a:off x="4716" y="3731"/>
            <a:ext cx="143" cy="156"/>
          </p:xfrm>
          <a:graphic>
            <a:graphicData uri="http://schemas.openxmlformats.org/presentationml/2006/ole">
              <p:oleObj spid="_x0000_s41994" name="公式" r:id="rId20" imgW="126835" imgH="139518" progId="Equation.3">
                <p:embed/>
              </p:oleObj>
            </a:graphicData>
          </a:graphic>
        </p:graphicFrame>
      </p:grpSp>
      <p:sp>
        <p:nvSpPr>
          <p:cNvPr id="215175" name="Text Box 135"/>
          <p:cNvSpPr txBox="1">
            <a:spLocks noChangeArrowheads="1"/>
          </p:cNvSpPr>
          <p:nvPr/>
        </p:nvSpPr>
        <p:spPr bwMode="auto">
          <a:xfrm>
            <a:off x="6386513" y="5324475"/>
            <a:ext cx="2259012" cy="39687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000" b="1"/>
              <a:t>反向击穿时的模型</a:t>
            </a:r>
          </a:p>
        </p:txBody>
      </p:sp>
      <p:graphicFrame>
        <p:nvGraphicFramePr>
          <p:cNvPr id="215176" name="Object 136"/>
          <p:cNvGraphicFramePr>
            <a:graphicFrameLocks noChangeAspect="1"/>
          </p:cNvGraphicFramePr>
          <p:nvPr/>
        </p:nvGraphicFramePr>
        <p:xfrm>
          <a:off x="5772150" y="5808663"/>
          <a:ext cx="2343150" cy="544512"/>
        </p:xfrm>
        <a:graphic>
          <a:graphicData uri="http://schemas.openxmlformats.org/presentationml/2006/ole">
            <p:oleObj spid="_x0000_s41986" name="公式" r:id="rId21" imgW="977900" imgH="228600" progId="Equation.3">
              <p:embed/>
            </p:oleObj>
          </a:graphicData>
        </a:graphic>
      </p:graphicFrame>
      <p:sp>
        <p:nvSpPr>
          <p:cNvPr id="70" name="Rectangle 33"/>
          <p:cNvSpPr>
            <a:spLocks noChangeArrowheads="1"/>
          </p:cNvSpPr>
          <p:nvPr/>
        </p:nvSpPr>
        <p:spPr bwMode="auto">
          <a:xfrm>
            <a:off x="325438" y="1563688"/>
            <a:ext cx="8620125" cy="830262"/>
          </a:xfrm>
          <a:prstGeom prst="rect">
            <a:avLst/>
          </a:prstGeom>
          <a:noFill/>
          <a:ln w="9525">
            <a:noFill/>
            <a:miter lim="800000"/>
            <a:headEnd/>
            <a:tailEnd/>
          </a:ln>
        </p:spPr>
        <p:txBody>
          <a:bodyPr>
            <a:spAutoFit/>
          </a:bodyPr>
          <a:lstStyle/>
          <a:p>
            <a:pPr>
              <a:spcBef>
                <a:spcPct val="50000"/>
              </a:spcBef>
            </a:pPr>
            <a:r>
              <a:rPr lang="zh-CN" altLang="en-US" sz="2400" b="1">
                <a:ea typeface="楷体_GB2312" pitchFamily="49" charset="-122"/>
              </a:rPr>
              <a:t>稳压管在电路中起稳压作用时，工作在反向击穿区，即：           </a:t>
            </a:r>
            <a:r>
              <a:rPr lang="zh-CN" altLang="en-US" sz="2400" b="1">
                <a:solidFill>
                  <a:schemeClr val="accent2"/>
                </a:solidFill>
                <a:ea typeface="楷体_GB2312" pitchFamily="49" charset="-122"/>
              </a:rPr>
              <a:t>阴极接高电位，阳极接低电位。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6"/>
                                        </p:tgtEl>
                                        <p:attrNameLst>
                                          <p:attrName>style.visibility</p:attrName>
                                        </p:attrNameLst>
                                      </p:cBhvr>
                                      <p:to>
                                        <p:strVal val="visible"/>
                                      </p:to>
                                    </p:set>
                                    <p:animEffect transition="in" filter="blinds(horizontal)">
                                      <p:cBhvr>
                                        <p:cTn id="7" dur="500"/>
                                        <p:tgtEl>
                                          <p:spTgt spid="2150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54"/>
                                        </p:tgtEl>
                                        <p:attrNameLst>
                                          <p:attrName>style.visibility</p:attrName>
                                        </p:attrNameLst>
                                      </p:cBhvr>
                                      <p:to>
                                        <p:strVal val="visible"/>
                                      </p:to>
                                    </p:set>
                                    <p:animEffect transition="in" filter="blinds(horizontal)">
                                      <p:cBhvr>
                                        <p:cTn id="12" dur="500"/>
                                        <p:tgtEl>
                                          <p:spTgt spid="21505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5055"/>
                                        </p:tgtEl>
                                        <p:attrNameLst>
                                          <p:attrName>style.visibility</p:attrName>
                                        </p:attrNameLst>
                                      </p:cBhvr>
                                      <p:to>
                                        <p:strVal val="visible"/>
                                      </p:to>
                                    </p:set>
                                    <p:animEffect transition="in" filter="blinds(horizontal)">
                                      <p:cBhvr>
                                        <p:cTn id="15" dur="500"/>
                                        <p:tgtEl>
                                          <p:spTgt spid="21505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5056"/>
                                        </p:tgtEl>
                                        <p:attrNameLst>
                                          <p:attrName>style.visibility</p:attrName>
                                        </p:attrNameLst>
                                      </p:cBhvr>
                                      <p:to>
                                        <p:strVal val="visible"/>
                                      </p:to>
                                    </p:set>
                                    <p:animEffect transition="in" filter="blinds(horizontal)">
                                      <p:cBhvr>
                                        <p:cTn id="18" dur="500"/>
                                        <p:tgtEl>
                                          <p:spTgt spid="215056"/>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15111"/>
                                        </p:tgtEl>
                                        <p:attrNameLst>
                                          <p:attrName>style.visibility</p:attrName>
                                        </p:attrNameLst>
                                      </p:cBhvr>
                                      <p:to>
                                        <p:strVal val="visible"/>
                                      </p:to>
                                    </p:set>
                                    <p:animEffect transition="in" filter="blinds(horizontal)">
                                      <p:cBhvr>
                                        <p:cTn id="29" dur="500"/>
                                        <p:tgtEl>
                                          <p:spTgt spid="2151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additive="base">
                                        <p:cTn id="39" dur="2000" fill="hold"/>
                                        <p:tgtEl>
                                          <p:spTgt spid="70"/>
                                        </p:tgtEl>
                                        <p:attrNameLst>
                                          <p:attrName>ppt_x</p:attrName>
                                        </p:attrNameLst>
                                      </p:cBhvr>
                                      <p:tavLst>
                                        <p:tav tm="0">
                                          <p:val>
                                            <p:strVal val="#ppt_x"/>
                                          </p:val>
                                        </p:tav>
                                        <p:tav tm="100000">
                                          <p:val>
                                            <p:strVal val="#ppt_x"/>
                                          </p:val>
                                        </p:tav>
                                      </p:tavLst>
                                    </p:anim>
                                    <p:anim calcmode="lin" valueType="num">
                                      <p:cBhvr additive="base">
                                        <p:cTn id="40" dur="20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15146"/>
                                        </p:tgtEl>
                                        <p:attrNameLst>
                                          <p:attrName>style.visibility</p:attrName>
                                        </p:attrNameLst>
                                      </p:cBhvr>
                                      <p:to>
                                        <p:strVal val="visible"/>
                                      </p:to>
                                    </p:set>
                                    <p:animEffect transition="in" filter="blinds(horizontal)">
                                      <p:cBhvr>
                                        <p:cTn id="55" dur="500"/>
                                        <p:tgtEl>
                                          <p:spTgt spid="21514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15147"/>
                                        </p:tgtEl>
                                        <p:attrNameLst>
                                          <p:attrName>style.visibility</p:attrName>
                                        </p:attrNameLst>
                                      </p:cBhvr>
                                      <p:to>
                                        <p:strVal val="visible"/>
                                      </p:to>
                                    </p:set>
                                    <p:animEffect transition="in" filter="blinds(horizontal)">
                                      <p:cBhvr>
                                        <p:cTn id="58" dur="500"/>
                                        <p:tgtEl>
                                          <p:spTgt spid="21514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15148"/>
                                        </p:tgtEl>
                                        <p:attrNameLst>
                                          <p:attrName>style.visibility</p:attrName>
                                        </p:attrNameLst>
                                      </p:cBhvr>
                                      <p:to>
                                        <p:strVal val="visible"/>
                                      </p:to>
                                    </p:set>
                                    <p:animEffect transition="in" filter="blinds(horizontal)">
                                      <p:cBhvr>
                                        <p:cTn id="63" dur="500"/>
                                        <p:tgtEl>
                                          <p:spTgt spid="2151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15149"/>
                                        </p:tgtEl>
                                        <p:attrNameLst>
                                          <p:attrName>style.visibility</p:attrName>
                                        </p:attrNameLst>
                                      </p:cBhvr>
                                      <p:to>
                                        <p:strVal val="visible"/>
                                      </p:to>
                                    </p:set>
                                    <p:animEffect transition="in" filter="blinds(horizontal)">
                                      <p:cBhvr>
                                        <p:cTn id="66" dur="500"/>
                                        <p:tgtEl>
                                          <p:spTgt spid="21514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blinds(horizontal)">
                                      <p:cBhvr>
                                        <p:cTn id="71" dur="500"/>
                                        <p:tgtEl>
                                          <p:spTgt spid="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15175"/>
                                        </p:tgtEl>
                                        <p:attrNameLst>
                                          <p:attrName>style.visibility</p:attrName>
                                        </p:attrNameLst>
                                      </p:cBhvr>
                                      <p:to>
                                        <p:strVal val="visible"/>
                                      </p:to>
                                    </p:set>
                                    <p:animEffect transition="in" filter="blinds(horizontal)">
                                      <p:cBhvr>
                                        <p:cTn id="74" dur="500"/>
                                        <p:tgtEl>
                                          <p:spTgt spid="21517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215176"/>
                                        </p:tgtEl>
                                        <p:attrNameLst>
                                          <p:attrName>style.visibility</p:attrName>
                                        </p:attrNameLst>
                                      </p:cBhvr>
                                      <p:to>
                                        <p:strVal val="visible"/>
                                      </p:to>
                                    </p:set>
                                    <p:animEffect transition="in" filter="blinds(horizontal)">
                                      <p:cBhvr>
                                        <p:cTn id="79" dur="500"/>
                                        <p:tgtEl>
                                          <p:spTgt spid="215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6" grpId="0" animBg="1"/>
      <p:bldP spid="215054" grpId="0"/>
      <p:bldP spid="215055" grpId="0"/>
      <p:bldP spid="215056" grpId="0"/>
      <p:bldP spid="215111" grpId="0"/>
      <p:bldP spid="215146" grpId="0" animBg="1"/>
      <p:bldP spid="215147" grpId="0"/>
      <p:bldP spid="215148" grpId="0" animBg="1"/>
      <p:bldP spid="215149" grpId="0"/>
      <p:bldP spid="215175" grpId="0"/>
      <p:bldP spid="7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250825" y="188913"/>
            <a:ext cx="7634288" cy="609600"/>
          </a:xfrm>
          <a:prstGeom prst="rect">
            <a:avLst/>
          </a:prstGeom>
          <a:noFill/>
          <a:ln>
            <a:noFill/>
          </a:ln>
          <a:effectLst/>
          <a:extLst>
            <a:ext uri="{909E8E84-426E-40DD-AFC4-6F175D3DCCD1}"/>
            <a:ext uri="{91240B29-F687-4F45-9708-019B960494DF}"/>
            <a:ext uri="{AF507438-7753-43E0-B8FC-AC1667EBCBE1}"/>
          </a:extLst>
        </p:spPr>
        <p:txBody>
          <a:bodyPr/>
          <a:lstStyle/>
          <a:p>
            <a:pPr>
              <a:spcBef>
                <a:spcPct val="20000"/>
              </a:spcBef>
              <a:defRPr/>
            </a:pPr>
            <a:r>
              <a:rPr lang="zh-CN" altLang="en-US" sz="2400" b="1" dirty="0">
                <a:solidFill>
                  <a:srgbClr val="FF0000"/>
                </a:solidFill>
                <a:effectLst>
                  <a:outerShdw blurRad="38100" dist="38100" dir="2700000" algn="tl">
                    <a:srgbClr val="C0C0C0"/>
                  </a:outerShdw>
                </a:effectLst>
              </a:rPr>
              <a:t>稳压管主要参数：</a:t>
            </a:r>
            <a:endParaRPr lang="zh-CN" altLang="en-US" sz="2400" b="1" dirty="0">
              <a:solidFill>
                <a:srgbClr val="FF0000"/>
              </a:solidFill>
              <a:latin typeface="宋体" pitchFamily="2" charset="-122"/>
            </a:endParaRPr>
          </a:p>
        </p:txBody>
      </p:sp>
      <p:sp>
        <p:nvSpPr>
          <p:cNvPr id="337938" name="Rectangle 18"/>
          <p:cNvSpPr>
            <a:spLocks noChangeArrowheads="1"/>
          </p:cNvSpPr>
          <p:nvPr/>
        </p:nvSpPr>
        <p:spPr bwMode="auto">
          <a:xfrm>
            <a:off x="250825" y="1376363"/>
            <a:ext cx="5792788" cy="830262"/>
          </a:xfrm>
          <a:prstGeom prst="rect">
            <a:avLst/>
          </a:prstGeom>
          <a:noFill/>
          <a:ln w="9525">
            <a:noFill/>
            <a:miter lim="800000"/>
            <a:headEnd/>
            <a:tailEnd/>
          </a:ln>
        </p:spPr>
        <p:txBody>
          <a:bodyPr>
            <a:spAutoFit/>
          </a:bodyPr>
          <a:lstStyle/>
          <a:p>
            <a:pPr>
              <a:spcBef>
                <a:spcPct val="50000"/>
              </a:spcBef>
            </a:pPr>
            <a:r>
              <a:rPr lang="zh-CN" altLang="en-US" sz="2400" b="1">
                <a:latin typeface="楷体_GB2312" pitchFamily="49" charset="-122"/>
                <a:ea typeface="楷体_GB2312" pitchFamily="49" charset="-122"/>
              </a:rPr>
              <a:t>稳压管具有稳压作用时，             其工作电流称为稳定工作电流</a:t>
            </a:r>
          </a:p>
        </p:txBody>
      </p:sp>
      <p:sp>
        <p:nvSpPr>
          <p:cNvPr id="337939" name="Rectangle 19"/>
          <p:cNvSpPr>
            <a:spLocks noChangeArrowheads="1"/>
          </p:cNvSpPr>
          <p:nvPr/>
        </p:nvSpPr>
        <p:spPr bwMode="auto">
          <a:xfrm>
            <a:off x="179388" y="2997200"/>
            <a:ext cx="4103687" cy="830263"/>
          </a:xfrm>
          <a:prstGeom prst="rect">
            <a:avLst/>
          </a:prstGeom>
          <a:noFill/>
          <a:ln w="9525">
            <a:noFill/>
            <a:miter lim="800000"/>
            <a:headEnd/>
            <a:tailEnd/>
          </a:ln>
        </p:spPr>
        <p:txBody>
          <a:bodyPr>
            <a:spAutoFit/>
          </a:bodyPr>
          <a:lstStyle/>
          <a:p>
            <a:pPr>
              <a:spcBef>
                <a:spcPct val="50000"/>
              </a:spcBef>
            </a:pPr>
            <a:r>
              <a:rPr lang="zh-CN" altLang="en-US" sz="2400" b="1">
                <a:latin typeface="楷体_GB2312" pitchFamily="49" charset="-122"/>
                <a:ea typeface="楷体_GB2312" pitchFamily="49" charset="-122"/>
              </a:rPr>
              <a:t>稳压管的电流为稳定电流时，其两端的电压值。</a:t>
            </a:r>
          </a:p>
        </p:txBody>
      </p:sp>
      <p:sp>
        <p:nvSpPr>
          <p:cNvPr id="337940" name="Rectangle 20"/>
          <p:cNvSpPr>
            <a:spLocks noChangeArrowheads="1"/>
          </p:cNvSpPr>
          <p:nvPr/>
        </p:nvSpPr>
        <p:spPr bwMode="auto">
          <a:xfrm>
            <a:off x="323850" y="4579938"/>
            <a:ext cx="7920038" cy="830262"/>
          </a:xfrm>
          <a:prstGeom prst="rect">
            <a:avLst/>
          </a:prstGeom>
          <a:noFill/>
          <a:ln w="9525">
            <a:noFill/>
            <a:miter lim="800000"/>
            <a:headEnd/>
            <a:tailEnd/>
          </a:ln>
        </p:spPr>
        <p:txBody>
          <a:bodyPr>
            <a:spAutoFit/>
          </a:bodyPr>
          <a:lstStyle/>
          <a:p>
            <a:pPr>
              <a:spcBef>
                <a:spcPct val="50000"/>
              </a:spcBef>
            </a:pPr>
            <a:r>
              <a:rPr lang="zh-CN" altLang="en-US" sz="2400" b="1">
                <a:latin typeface="楷体_GB2312" pitchFamily="49" charset="-122"/>
                <a:ea typeface="楷体_GB2312" pitchFamily="49" charset="-122"/>
              </a:rPr>
              <a:t>稳压管不因为过热而损坏的最大功率损耗值（或电流值），它取决于</a:t>
            </a:r>
            <a:r>
              <a:rPr lang="en-US" altLang="zh-CN" sz="2400" b="1">
                <a:ea typeface="楷体_GB2312" pitchFamily="49" charset="-122"/>
              </a:rPr>
              <a:t>PN</a:t>
            </a:r>
            <a:r>
              <a:rPr lang="zh-CN" altLang="en-US" sz="2400" b="1">
                <a:latin typeface="楷体_GB2312" pitchFamily="49" charset="-122"/>
                <a:ea typeface="楷体_GB2312" pitchFamily="49" charset="-122"/>
              </a:rPr>
              <a:t>结的面积和散热等条件。</a:t>
            </a:r>
            <a:r>
              <a:rPr lang="en-US" altLang="zh-CN" sz="2400" b="1" i="1">
                <a:solidFill>
                  <a:schemeClr val="accent2"/>
                </a:solidFill>
                <a:ea typeface="楷体_GB2312" pitchFamily="49" charset="-122"/>
              </a:rPr>
              <a:t>I</a:t>
            </a:r>
            <a:r>
              <a:rPr lang="en-US" altLang="zh-CN" sz="2400" b="1" baseline="-25000">
                <a:solidFill>
                  <a:schemeClr val="accent2"/>
                </a:solidFill>
                <a:ea typeface="楷体_GB2312" pitchFamily="49" charset="-122"/>
              </a:rPr>
              <a:t>ZM</a:t>
            </a:r>
            <a:r>
              <a:rPr lang="en-US" altLang="zh-CN" sz="2400" b="1">
                <a:solidFill>
                  <a:schemeClr val="accent2"/>
                </a:solidFill>
                <a:ea typeface="楷体_GB2312" pitchFamily="49" charset="-122"/>
              </a:rPr>
              <a:t>= </a:t>
            </a:r>
            <a:r>
              <a:rPr lang="en-US" altLang="zh-CN" sz="2400" b="1" i="1">
                <a:solidFill>
                  <a:schemeClr val="accent2"/>
                </a:solidFill>
                <a:ea typeface="楷体_GB2312" pitchFamily="49" charset="-122"/>
              </a:rPr>
              <a:t>P</a:t>
            </a:r>
            <a:r>
              <a:rPr lang="en-US" altLang="zh-CN" sz="2400" b="1" baseline="-25000">
                <a:solidFill>
                  <a:schemeClr val="accent2"/>
                </a:solidFill>
                <a:ea typeface="楷体_GB2312" pitchFamily="49" charset="-122"/>
              </a:rPr>
              <a:t>ZM</a:t>
            </a:r>
            <a:r>
              <a:rPr lang="zh-CN" altLang="en-US" sz="2400" b="1">
                <a:solidFill>
                  <a:schemeClr val="accent2"/>
                </a:solidFill>
                <a:ea typeface="楷体_GB2312" pitchFamily="49" charset="-122"/>
              </a:rPr>
              <a:t>／</a:t>
            </a:r>
            <a:r>
              <a:rPr lang="en-US" altLang="zh-CN" sz="2400" b="1">
                <a:solidFill>
                  <a:schemeClr val="accent2"/>
                </a:solidFill>
                <a:ea typeface="楷体_GB2312" pitchFamily="49" charset="-122"/>
              </a:rPr>
              <a:t>V</a:t>
            </a:r>
            <a:r>
              <a:rPr lang="en-US" altLang="zh-CN" sz="2400" b="1" baseline="-25000">
                <a:solidFill>
                  <a:schemeClr val="accent2"/>
                </a:solidFill>
                <a:ea typeface="楷体_GB2312" pitchFamily="49" charset="-122"/>
              </a:rPr>
              <a:t>Z</a:t>
            </a:r>
            <a:endParaRPr lang="en-US" altLang="zh-CN" sz="2400" b="1" i="1">
              <a:solidFill>
                <a:schemeClr val="accent2"/>
              </a:solidFill>
              <a:ea typeface="楷体_GB2312" pitchFamily="49" charset="-122"/>
            </a:endParaRPr>
          </a:p>
        </p:txBody>
      </p:sp>
      <p:sp>
        <p:nvSpPr>
          <p:cNvPr id="337943" name="Text Box 23"/>
          <p:cNvSpPr txBox="1">
            <a:spLocks noChangeArrowheads="1"/>
          </p:cNvSpPr>
          <p:nvPr/>
        </p:nvSpPr>
        <p:spPr bwMode="auto">
          <a:xfrm>
            <a:off x="395288" y="728663"/>
            <a:ext cx="2443162" cy="463550"/>
          </a:xfrm>
          <a:prstGeom prst="rect">
            <a:avLst/>
          </a:prstGeom>
          <a:noFill/>
          <a:ln w="38100">
            <a:solidFill>
              <a:schemeClr val="accent2"/>
            </a:solidFill>
            <a:miter lim="800000"/>
            <a:headEnd type="none" w="sm" len="sm"/>
            <a:tailEnd type="none" w="sm" len="sm"/>
          </a:ln>
          <a:effectLst/>
          <a:extLst>
            <a:ext uri="{909E8E84-426E-40DD-AFC4-6F175D3DCCD1}"/>
            <a:ext uri="{AF507438-7753-43E0-B8FC-AC1667EBCBE1}"/>
          </a:extLst>
        </p:spPr>
        <p:txBody>
          <a:bodyPr lIns="90000" tIns="46800" rIns="90000" bIns="46800">
            <a:spAutoFit/>
          </a:bodyPr>
          <a:lstStyle/>
          <a:p>
            <a:pPr>
              <a:spcBef>
                <a:spcPct val="50000"/>
              </a:spcBef>
              <a:defRPr/>
            </a:pPr>
            <a:r>
              <a:rPr lang="zh-CN" altLang="en-US" sz="2400" b="1">
                <a:solidFill>
                  <a:schemeClr val="accent2"/>
                </a:solidFill>
                <a:effectLst>
                  <a:outerShdw blurRad="38100" dist="38100" dir="2700000" algn="tl">
                    <a:srgbClr val="C0C0C0"/>
                  </a:outerShdw>
                </a:effectLst>
                <a:ea typeface="楷体_GB2312" pitchFamily="49" charset="-122"/>
              </a:rPr>
              <a:t>稳定电流</a:t>
            </a:r>
            <a:r>
              <a:rPr lang="en-US" altLang="zh-CN" sz="2400" b="1" i="1">
                <a:solidFill>
                  <a:schemeClr val="accent2"/>
                </a:solidFill>
                <a:effectLst>
                  <a:outerShdw blurRad="38100" dist="38100" dir="2700000" algn="tl">
                    <a:srgbClr val="C0C0C0"/>
                  </a:outerShdw>
                </a:effectLst>
                <a:ea typeface="楷体_GB2312" pitchFamily="49" charset="-122"/>
              </a:rPr>
              <a:t>I</a:t>
            </a:r>
            <a:r>
              <a:rPr lang="en-US" altLang="zh-CN" sz="2400" b="1" baseline="-25000">
                <a:solidFill>
                  <a:schemeClr val="accent2"/>
                </a:solidFill>
                <a:effectLst>
                  <a:outerShdw blurRad="38100" dist="38100" dir="2700000" algn="tl">
                    <a:srgbClr val="C0C0C0"/>
                  </a:outerShdw>
                </a:effectLst>
                <a:ea typeface="楷体_GB2312" pitchFamily="49" charset="-122"/>
              </a:rPr>
              <a:t>Z</a:t>
            </a:r>
          </a:p>
        </p:txBody>
      </p:sp>
      <p:sp>
        <p:nvSpPr>
          <p:cNvPr id="337944" name="Text Box 24"/>
          <p:cNvSpPr txBox="1">
            <a:spLocks noChangeArrowheads="1"/>
          </p:cNvSpPr>
          <p:nvPr/>
        </p:nvSpPr>
        <p:spPr bwMode="auto">
          <a:xfrm>
            <a:off x="323850" y="2384425"/>
            <a:ext cx="2443163" cy="463550"/>
          </a:xfrm>
          <a:prstGeom prst="rect">
            <a:avLst/>
          </a:prstGeom>
          <a:noFill/>
          <a:ln w="38100">
            <a:solidFill>
              <a:schemeClr val="accent2"/>
            </a:solidFill>
            <a:miter lim="800000"/>
            <a:headEnd type="none" w="sm" len="sm"/>
            <a:tailEnd type="none" w="sm" len="sm"/>
          </a:ln>
          <a:effectLst/>
          <a:extLst>
            <a:ext uri="{909E8E84-426E-40DD-AFC4-6F175D3DCCD1}"/>
            <a:ext uri="{AF507438-7753-43E0-B8FC-AC1667EBCBE1}"/>
          </a:extLst>
        </p:spPr>
        <p:txBody>
          <a:bodyPr lIns="90000" tIns="46800" rIns="90000" bIns="46800">
            <a:spAutoFit/>
          </a:bodyPr>
          <a:lstStyle/>
          <a:p>
            <a:pPr>
              <a:spcBef>
                <a:spcPct val="50000"/>
              </a:spcBef>
              <a:defRPr/>
            </a:pPr>
            <a:r>
              <a:rPr lang="zh-CN" altLang="en-US" sz="2400" b="1" dirty="0">
                <a:solidFill>
                  <a:schemeClr val="accent2"/>
                </a:solidFill>
                <a:effectLst>
                  <a:outerShdw blurRad="38100" dist="38100" dir="2700000" algn="tl">
                    <a:srgbClr val="C0C0C0"/>
                  </a:outerShdw>
                </a:effectLst>
                <a:ea typeface="楷体_GB2312" pitchFamily="49" charset="-122"/>
              </a:rPr>
              <a:t>稳定电压</a:t>
            </a:r>
            <a:r>
              <a:rPr lang="en-US" altLang="zh-CN" sz="2400" b="1" i="1" dirty="0">
                <a:solidFill>
                  <a:schemeClr val="accent2"/>
                </a:solidFill>
                <a:effectLst>
                  <a:outerShdw blurRad="38100" dist="38100" dir="2700000" algn="tl">
                    <a:srgbClr val="C0C0C0"/>
                  </a:outerShdw>
                </a:effectLst>
                <a:ea typeface="楷体_GB2312" pitchFamily="49" charset="-122"/>
              </a:rPr>
              <a:t>V</a:t>
            </a:r>
            <a:r>
              <a:rPr lang="en-US" altLang="zh-CN" sz="2400" b="1" baseline="-25000" dirty="0">
                <a:solidFill>
                  <a:schemeClr val="accent2"/>
                </a:solidFill>
                <a:effectLst>
                  <a:outerShdw blurRad="38100" dist="38100" dir="2700000" algn="tl">
                    <a:srgbClr val="C0C0C0"/>
                  </a:outerShdw>
                </a:effectLst>
                <a:ea typeface="楷体_GB2312" pitchFamily="49" charset="-122"/>
              </a:rPr>
              <a:t>Z</a:t>
            </a:r>
          </a:p>
        </p:txBody>
      </p:sp>
      <p:sp>
        <p:nvSpPr>
          <p:cNvPr id="337945" name="Text Box 25"/>
          <p:cNvSpPr txBox="1">
            <a:spLocks noChangeArrowheads="1"/>
          </p:cNvSpPr>
          <p:nvPr/>
        </p:nvSpPr>
        <p:spPr bwMode="auto">
          <a:xfrm>
            <a:off x="323850" y="3968750"/>
            <a:ext cx="6153150" cy="463550"/>
          </a:xfrm>
          <a:prstGeom prst="rect">
            <a:avLst/>
          </a:prstGeom>
          <a:noFill/>
          <a:ln w="38100">
            <a:solidFill>
              <a:schemeClr val="accent2"/>
            </a:solidFill>
            <a:miter lim="800000"/>
            <a:headEnd type="none" w="sm" len="sm"/>
            <a:tailEnd type="none" w="sm" len="sm"/>
          </a:ln>
        </p:spPr>
        <p:txBody>
          <a:bodyPr lIns="90000" tIns="46800" rIns="90000" bIns="46800">
            <a:spAutoFit/>
          </a:bodyPr>
          <a:lstStyle/>
          <a:p>
            <a:pPr>
              <a:spcBef>
                <a:spcPct val="50000"/>
              </a:spcBef>
            </a:pPr>
            <a:r>
              <a:rPr lang="zh-CN" altLang="en-US" sz="2400" b="1">
                <a:solidFill>
                  <a:schemeClr val="accent2"/>
                </a:solidFill>
                <a:ea typeface="楷体_GB2312" pitchFamily="49" charset="-122"/>
              </a:rPr>
              <a:t>最大耗散功率</a:t>
            </a:r>
            <a:r>
              <a:rPr lang="en-US" altLang="zh-CN" sz="2400" b="1" i="1">
                <a:solidFill>
                  <a:schemeClr val="accent2"/>
                </a:solidFill>
                <a:ea typeface="楷体_GB2312" pitchFamily="49" charset="-122"/>
              </a:rPr>
              <a:t>P</a:t>
            </a:r>
            <a:r>
              <a:rPr lang="en-US" altLang="zh-CN" sz="2400" b="1" baseline="-25000">
                <a:solidFill>
                  <a:schemeClr val="accent2"/>
                </a:solidFill>
                <a:ea typeface="楷体_GB2312" pitchFamily="49" charset="-122"/>
              </a:rPr>
              <a:t>ZM </a:t>
            </a:r>
            <a:r>
              <a:rPr lang="zh-CN" altLang="en-US" sz="2400" b="1">
                <a:solidFill>
                  <a:schemeClr val="accent2"/>
                </a:solidFill>
                <a:ea typeface="楷体_GB2312" pitchFamily="49" charset="-122"/>
              </a:rPr>
              <a:t>（最大稳定电流</a:t>
            </a:r>
            <a:r>
              <a:rPr lang="en-US" altLang="zh-CN" sz="2400" b="1" i="1">
                <a:solidFill>
                  <a:schemeClr val="accent2"/>
                </a:solidFill>
                <a:ea typeface="楷体_GB2312" pitchFamily="49" charset="-122"/>
              </a:rPr>
              <a:t>I</a:t>
            </a:r>
            <a:r>
              <a:rPr lang="en-US" altLang="zh-CN" sz="2400" b="1" baseline="-25000">
                <a:solidFill>
                  <a:schemeClr val="accent2"/>
                </a:solidFill>
                <a:ea typeface="楷体_GB2312" pitchFamily="49" charset="-122"/>
              </a:rPr>
              <a:t>ZM</a:t>
            </a:r>
            <a:r>
              <a:rPr lang="en-US" altLang="zh-CN" sz="2400" b="1" i="1">
                <a:solidFill>
                  <a:srgbClr val="FF0000"/>
                </a:solidFill>
                <a:ea typeface="楷体_GB2312" pitchFamily="49" charset="-122"/>
              </a:rPr>
              <a:t> </a:t>
            </a:r>
            <a:r>
              <a:rPr lang="zh-CN" altLang="en-US" sz="2400" b="1">
                <a:solidFill>
                  <a:schemeClr val="accent2"/>
                </a:solidFill>
                <a:ea typeface="楷体_GB2312" pitchFamily="49" charset="-122"/>
              </a:rPr>
              <a:t>）</a:t>
            </a:r>
          </a:p>
        </p:txBody>
      </p:sp>
      <p:grpSp>
        <p:nvGrpSpPr>
          <p:cNvPr id="43021" name="Group 46"/>
          <p:cNvGrpSpPr>
            <a:grpSpLocks/>
          </p:cNvGrpSpPr>
          <p:nvPr/>
        </p:nvGrpSpPr>
        <p:grpSpPr bwMode="auto">
          <a:xfrm>
            <a:off x="5113338" y="549275"/>
            <a:ext cx="4030662" cy="2868613"/>
            <a:chOff x="3221" y="709"/>
            <a:chExt cx="2539" cy="1807"/>
          </a:xfrm>
        </p:grpSpPr>
        <p:sp>
          <p:nvSpPr>
            <p:cNvPr id="43026" name="Freeform 4"/>
            <p:cNvSpPr>
              <a:spLocks/>
            </p:cNvSpPr>
            <p:nvPr/>
          </p:nvSpPr>
          <p:spPr bwMode="auto">
            <a:xfrm>
              <a:off x="3373" y="1689"/>
              <a:ext cx="106" cy="781"/>
            </a:xfrm>
            <a:custGeom>
              <a:avLst/>
              <a:gdLst>
                <a:gd name="T0" fmla="*/ 2 w 141"/>
                <a:gd name="T1" fmla="*/ 1 h 1384"/>
                <a:gd name="T2" fmla="*/ 2 w 141"/>
                <a:gd name="T3" fmla="*/ 1 h 1384"/>
                <a:gd name="T4" fmla="*/ 2 w 141"/>
                <a:gd name="T5" fmla="*/ 1 h 1384"/>
                <a:gd name="T6" fmla="*/ 0 w 141"/>
                <a:gd name="T7" fmla="*/ 1 h 1384"/>
                <a:gd name="T8" fmla="*/ 0 60000 65536"/>
                <a:gd name="T9" fmla="*/ 0 60000 65536"/>
                <a:gd name="T10" fmla="*/ 0 60000 65536"/>
                <a:gd name="T11" fmla="*/ 0 60000 65536"/>
                <a:gd name="T12" fmla="*/ 0 w 141"/>
                <a:gd name="T13" fmla="*/ 0 h 1384"/>
                <a:gd name="T14" fmla="*/ 141 w 141"/>
                <a:gd name="T15" fmla="*/ 1384 h 1384"/>
              </a:gdLst>
              <a:ahLst/>
              <a:cxnLst>
                <a:cxn ang="T8">
                  <a:pos x="T0" y="T1"/>
                </a:cxn>
                <a:cxn ang="T9">
                  <a:pos x="T2" y="T3"/>
                </a:cxn>
                <a:cxn ang="T10">
                  <a:pos x="T4" y="T5"/>
                </a:cxn>
                <a:cxn ang="T11">
                  <a:pos x="T6" y="T7"/>
                </a:cxn>
              </a:cxnLst>
              <a:rect l="T12" t="T13" r="T14" b="T15"/>
              <a:pathLst>
                <a:path w="141" h="1384">
                  <a:moveTo>
                    <a:pt x="141" y="44"/>
                  </a:moveTo>
                  <a:cubicBezTo>
                    <a:pt x="109" y="39"/>
                    <a:pt x="77" y="35"/>
                    <a:pt x="60" y="64"/>
                  </a:cubicBezTo>
                  <a:cubicBezTo>
                    <a:pt x="43" y="93"/>
                    <a:pt x="46" y="0"/>
                    <a:pt x="36" y="220"/>
                  </a:cubicBezTo>
                  <a:cubicBezTo>
                    <a:pt x="26" y="440"/>
                    <a:pt x="13" y="912"/>
                    <a:pt x="0" y="1384"/>
                  </a:cubicBezTo>
                </a:path>
              </a:pathLst>
            </a:custGeom>
            <a:noFill/>
            <a:ln w="28575">
              <a:solidFill>
                <a:schemeClr val="accent2"/>
              </a:solidFill>
              <a:round/>
              <a:headEnd/>
              <a:tailEnd/>
            </a:ln>
          </p:spPr>
          <p:txBody>
            <a:bodyPr/>
            <a:lstStyle/>
            <a:p>
              <a:endParaRPr lang="zh-CN" altLang="en-US"/>
            </a:p>
          </p:txBody>
        </p:sp>
        <p:sp>
          <p:nvSpPr>
            <p:cNvPr id="43027" name="Line 5"/>
            <p:cNvSpPr>
              <a:spLocks noChangeShapeType="1"/>
            </p:cNvSpPr>
            <p:nvPr/>
          </p:nvSpPr>
          <p:spPr bwMode="auto">
            <a:xfrm>
              <a:off x="3221" y="1659"/>
              <a:ext cx="2117" cy="0"/>
            </a:xfrm>
            <a:prstGeom prst="line">
              <a:avLst/>
            </a:prstGeom>
            <a:noFill/>
            <a:ln w="19050">
              <a:solidFill>
                <a:srgbClr val="000000"/>
              </a:solidFill>
              <a:round/>
              <a:headEnd type="none" w="sm" len="sm"/>
              <a:tailEnd type="stealth" w="med" len="lg"/>
            </a:ln>
          </p:spPr>
          <p:txBody>
            <a:bodyPr anchor="ctr"/>
            <a:lstStyle/>
            <a:p>
              <a:endParaRPr lang="zh-CN" altLang="en-US"/>
            </a:p>
          </p:txBody>
        </p:sp>
        <p:sp>
          <p:nvSpPr>
            <p:cNvPr id="43028" name="Line 6"/>
            <p:cNvSpPr>
              <a:spLocks noChangeShapeType="1"/>
            </p:cNvSpPr>
            <p:nvPr/>
          </p:nvSpPr>
          <p:spPr bwMode="auto">
            <a:xfrm>
              <a:off x="4709" y="709"/>
              <a:ext cx="0" cy="1790"/>
            </a:xfrm>
            <a:prstGeom prst="line">
              <a:avLst/>
            </a:prstGeom>
            <a:noFill/>
            <a:ln w="19050">
              <a:solidFill>
                <a:srgbClr val="000000"/>
              </a:solidFill>
              <a:round/>
              <a:headEnd type="stealth" w="med" len="lg"/>
              <a:tailEnd type="none" w="sm" len="sm"/>
            </a:ln>
          </p:spPr>
          <p:txBody>
            <a:bodyPr anchor="ctr"/>
            <a:lstStyle/>
            <a:p>
              <a:endParaRPr lang="zh-CN" altLang="en-US"/>
            </a:p>
          </p:txBody>
        </p:sp>
        <p:sp>
          <p:nvSpPr>
            <p:cNvPr id="43029" name="Freeform 7"/>
            <p:cNvSpPr>
              <a:spLocks/>
            </p:cNvSpPr>
            <p:nvPr/>
          </p:nvSpPr>
          <p:spPr bwMode="auto">
            <a:xfrm>
              <a:off x="4698" y="736"/>
              <a:ext cx="428" cy="920"/>
            </a:xfrm>
            <a:custGeom>
              <a:avLst/>
              <a:gdLst>
                <a:gd name="T0" fmla="*/ 0 w 903"/>
                <a:gd name="T1" fmla="*/ 1 h 1632"/>
                <a:gd name="T2" fmla="*/ 0 w 903"/>
                <a:gd name="T3" fmla="*/ 1 h 1632"/>
                <a:gd name="T4" fmla="*/ 0 w 903"/>
                <a:gd name="T5" fmla="*/ 1 h 1632"/>
                <a:gd name="T6" fmla="*/ 0 w 903"/>
                <a:gd name="T7" fmla="*/ 1 h 1632"/>
                <a:gd name="T8" fmla="*/ 0 w 903"/>
                <a:gd name="T9" fmla="*/ 1 h 1632"/>
                <a:gd name="T10" fmla="*/ 0 w 903"/>
                <a:gd name="T11" fmla="*/ 1 h 1632"/>
                <a:gd name="T12" fmla="*/ 0 w 903"/>
                <a:gd name="T13" fmla="*/ 0 h 1632"/>
                <a:gd name="T14" fmla="*/ 0 60000 65536"/>
                <a:gd name="T15" fmla="*/ 0 60000 65536"/>
                <a:gd name="T16" fmla="*/ 0 60000 65536"/>
                <a:gd name="T17" fmla="*/ 0 60000 65536"/>
                <a:gd name="T18" fmla="*/ 0 60000 65536"/>
                <a:gd name="T19" fmla="*/ 0 60000 65536"/>
                <a:gd name="T20" fmla="*/ 0 60000 65536"/>
                <a:gd name="T21" fmla="*/ 0 w 903"/>
                <a:gd name="T22" fmla="*/ 0 h 1632"/>
                <a:gd name="T23" fmla="*/ 903 w 903"/>
                <a:gd name="T24" fmla="*/ 1632 h 1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3" h="1632">
                  <a:moveTo>
                    <a:pt x="0" y="1617"/>
                  </a:moveTo>
                  <a:cubicBezTo>
                    <a:pt x="102" y="1624"/>
                    <a:pt x="205" y="1632"/>
                    <a:pt x="288" y="1620"/>
                  </a:cubicBezTo>
                  <a:cubicBezTo>
                    <a:pt x="371" y="1608"/>
                    <a:pt x="445" y="1577"/>
                    <a:pt x="498" y="1545"/>
                  </a:cubicBezTo>
                  <a:cubicBezTo>
                    <a:pt x="551" y="1513"/>
                    <a:pt x="568" y="1493"/>
                    <a:pt x="603" y="1425"/>
                  </a:cubicBezTo>
                  <a:cubicBezTo>
                    <a:pt x="638" y="1357"/>
                    <a:pt x="673" y="1277"/>
                    <a:pt x="708" y="1140"/>
                  </a:cubicBezTo>
                  <a:cubicBezTo>
                    <a:pt x="743" y="1003"/>
                    <a:pt x="781" y="790"/>
                    <a:pt x="813" y="600"/>
                  </a:cubicBezTo>
                  <a:cubicBezTo>
                    <a:pt x="845" y="410"/>
                    <a:pt x="874" y="205"/>
                    <a:pt x="903" y="0"/>
                  </a:cubicBezTo>
                </a:path>
              </a:pathLst>
            </a:custGeom>
            <a:noFill/>
            <a:ln w="28575">
              <a:solidFill>
                <a:srgbClr val="996633"/>
              </a:solidFill>
              <a:round/>
              <a:headEnd/>
              <a:tailEnd/>
            </a:ln>
          </p:spPr>
          <p:txBody>
            <a:bodyPr/>
            <a:lstStyle/>
            <a:p>
              <a:endParaRPr lang="zh-CN" altLang="en-US"/>
            </a:p>
          </p:txBody>
        </p:sp>
        <p:sp>
          <p:nvSpPr>
            <p:cNvPr id="43030" name="Line 8"/>
            <p:cNvSpPr>
              <a:spLocks noChangeShapeType="1"/>
            </p:cNvSpPr>
            <p:nvPr/>
          </p:nvSpPr>
          <p:spPr bwMode="auto">
            <a:xfrm>
              <a:off x="3475" y="1715"/>
              <a:ext cx="1194" cy="0"/>
            </a:xfrm>
            <a:prstGeom prst="line">
              <a:avLst/>
            </a:prstGeom>
            <a:noFill/>
            <a:ln w="28575">
              <a:solidFill>
                <a:srgbClr val="006600"/>
              </a:solidFill>
              <a:round/>
              <a:headEnd/>
              <a:tailEnd/>
            </a:ln>
          </p:spPr>
          <p:txBody>
            <a:bodyPr/>
            <a:lstStyle/>
            <a:p>
              <a:endParaRPr lang="zh-CN" altLang="en-US"/>
            </a:p>
          </p:txBody>
        </p:sp>
        <p:sp>
          <p:nvSpPr>
            <p:cNvPr id="43031" name="Freeform 9"/>
            <p:cNvSpPr>
              <a:spLocks/>
            </p:cNvSpPr>
            <p:nvPr/>
          </p:nvSpPr>
          <p:spPr bwMode="auto">
            <a:xfrm>
              <a:off x="4670" y="1622"/>
              <a:ext cx="41" cy="95"/>
            </a:xfrm>
            <a:custGeom>
              <a:avLst/>
              <a:gdLst>
                <a:gd name="T0" fmla="*/ 0 w 87"/>
                <a:gd name="T1" fmla="*/ 0 h 168"/>
                <a:gd name="T2" fmla="*/ 0 w 87"/>
                <a:gd name="T3" fmla="*/ 1 h 168"/>
                <a:gd name="T4" fmla="*/ 0 60000 65536"/>
                <a:gd name="T5" fmla="*/ 0 60000 65536"/>
                <a:gd name="T6" fmla="*/ 0 w 87"/>
                <a:gd name="T7" fmla="*/ 0 h 168"/>
                <a:gd name="T8" fmla="*/ 87 w 87"/>
                <a:gd name="T9" fmla="*/ 168 h 168"/>
              </a:gdLst>
              <a:ahLst/>
              <a:cxnLst>
                <a:cxn ang="T4">
                  <a:pos x="T0" y="T1"/>
                </a:cxn>
                <a:cxn ang="T5">
                  <a:pos x="T2" y="T3"/>
                </a:cxn>
              </a:cxnLst>
              <a:rect l="T6" t="T7" r="T8" b="T9"/>
              <a:pathLst>
                <a:path w="87" h="168">
                  <a:moveTo>
                    <a:pt x="87" y="0"/>
                  </a:moveTo>
                  <a:cubicBezTo>
                    <a:pt x="55" y="72"/>
                    <a:pt x="24" y="145"/>
                    <a:pt x="0" y="168"/>
                  </a:cubicBezTo>
                </a:path>
              </a:pathLst>
            </a:custGeom>
            <a:noFill/>
            <a:ln w="28575">
              <a:solidFill>
                <a:srgbClr val="000000"/>
              </a:solidFill>
              <a:round/>
              <a:headEnd/>
              <a:tailEnd/>
            </a:ln>
          </p:spPr>
          <p:txBody>
            <a:bodyPr/>
            <a:lstStyle/>
            <a:p>
              <a:endParaRPr lang="zh-CN" altLang="en-US"/>
            </a:p>
          </p:txBody>
        </p:sp>
        <p:graphicFrame>
          <p:nvGraphicFramePr>
            <p:cNvPr id="43010" name="Object 10"/>
            <p:cNvGraphicFramePr>
              <a:graphicFrameLocks noChangeAspect="1"/>
            </p:cNvGraphicFramePr>
            <p:nvPr/>
          </p:nvGraphicFramePr>
          <p:xfrm>
            <a:off x="4537" y="730"/>
            <a:ext cx="111" cy="171"/>
          </p:xfrm>
          <a:graphic>
            <a:graphicData uri="http://schemas.openxmlformats.org/presentationml/2006/ole">
              <p:oleObj spid="_x0000_s43010" name="Equation" r:id="rId4" imgW="126835" imgH="152202" progId="Equation.DSMT4">
                <p:embed/>
              </p:oleObj>
            </a:graphicData>
          </a:graphic>
        </p:graphicFrame>
        <p:graphicFrame>
          <p:nvGraphicFramePr>
            <p:cNvPr id="43011" name="Object 11"/>
            <p:cNvGraphicFramePr>
              <a:graphicFrameLocks noChangeAspect="1"/>
            </p:cNvGraphicFramePr>
            <p:nvPr/>
          </p:nvGraphicFramePr>
          <p:xfrm>
            <a:off x="5172" y="1456"/>
            <a:ext cx="278" cy="184"/>
          </p:xfrm>
          <a:graphic>
            <a:graphicData uri="http://schemas.openxmlformats.org/presentationml/2006/ole">
              <p:oleObj spid="_x0000_s43011" name="Equation" r:id="rId5" imgW="164885" imgH="164885" progId="Equation.DSMT4">
                <p:embed/>
              </p:oleObj>
            </a:graphicData>
          </a:graphic>
        </p:graphicFrame>
        <p:graphicFrame>
          <p:nvGraphicFramePr>
            <p:cNvPr id="43012" name="Object 12"/>
            <p:cNvGraphicFramePr>
              <a:graphicFrameLocks noChangeAspect="1"/>
            </p:cNvGraphicFramePr>
            <p:nvPr/>
          </p:nvGraphicFramePr>
          <p:xfrm>
            <a:off x="4563" y="1501"/>
            <a:ext cx="110" cy="184"/>
          </p:xfrm>
          <a:graphic>
            <a:graphicData uri="http://schemas.openxmlformats.org/presentationml/2006/ole">
              <p:oleObj spid="_x0000_s43012" name="Equation" r:id="rId6" imgW="114102" imgH="177492" progId="Equation.DSMT4">
                <p:embed/>
              </p:oleObj>
            </a:graphicData>
          </a:graphic>
        </p:graphicFrame>
        <p:sp>
          <p:nvSpPr>
            <p:cNvPr id="43032" name="Line 15"/>
            <p:cNvSpPr>
              <a:spLocks noChangeShapeType="1"/>
            </p:cNvSpPr>
            <p:nvPr/>
          </p:nvSpPr>
          <p:spPr bwMode="auto">
            <a:xfrm>
              <a:off x="3379" y="1956"/>
              <a:ext cx="1358" cy="0"/>
            </a:xfrm>
            <a:prstGeom prst="line">
              <a:avLst/>
            </a:prstGeom>
            <a:noFill/>
            <a:ln w="28575">
              <a:solidFill>
                <a:srgbClr val="000000"/>
              </a:solidFill>
              <a:prstDash val="sysDot"/>
              <a:round/>
              <a:headEnd/>
              <a:tailEnd/>
            </a:ln>
          </p:spPr>
          <p:txBody>
            <a:bodyPr/>
            <a:lstStyle/>
            <a:p>
              <a:endParaRPr lang="zh-CN" altLang="en-US"/>
            </a:p>
          </p:txBody>
        </p:sp>
        <p:graphicFrame>
          <p:nvGraphicFramePr>
            <p:cNvPr id="43013" name="Object 16"/>
            <p:cNvGraphicFramePr>
              <a:graphicFrameLocks noChangeAspect="1"/>
            </p:cNvGraphicFramePr>
            <p:nvPr/>
          </p:nvGraphicFramePr>
          <p:xfrm>
            <a:off x="4714" y="1773"/>
            <a:ext cx="295" cy="425"/>
          </p:xfrm>
          <a:graphic>
            <a:graphicData uri="http://schemas.openxmlformats.org/presentationml/2006/ole">
              <p:oleObj spid="_x0000_s43013" name="Equation" r:id="rId7" imgW="177646" imgH="228402" progId="Equation.DSMT4">
                <p:embed/>
              </p:oleObj>
            </a:graphicData>
          </a:graphic>
        </p:graphicFrame>
        <p:sp>
          <p:nvSpPr>
            <p:cNvPr id="43033" name="Text Box 17"/>
            <p:cNvSpPr txBox="1">
              <a:spLocks noChangeArrowheads="1"/>
            </p:cNvSpPr>
            <p:nvPr/>
          </p:nvSpPr>
          <p:spPr bwMode="auto">
            <a:xfrm>
              <a:off x="4945" y="1781"/>
              <a:ext cx="815" cy="264"/>
            </a:xfrm>
            <a:prstGeom prst="rect">
              <a:avLst/>
            </a:prstGeom>
            <a:noFill/>
            <a:ln w="9525">
              <a:noFill/>
              <a:miter lim="800000"/>
              <a:headEnd/>
              <a:tailEnd/>
            </a:ln>
          </p:spPr>
          <p:txBody>
            <a:bodyPr/>
            <a:lstStyle/>
            <a:p>
              <a:pPr algn="just"/>
              <a:r>
                <a:rPr lang="zh-CN" altLang="en-US" sz="2000" b="1">
                  <a:solidFill>
                    <a:schemeClr val="accent2"/>
                  </a:solidFill>
                </a:rPr>
                <a:t>稳定电流</a:t>
              </a:r>
            </a:p>
          </p:txBody>
        </p:sp>
        <p:sp>
          <p:nvSpPr>
            <p:cNvPr id="43034" name="Line 42"/>
            <p:cNvSpPr>
              <a:spLocks noChangeShapeType="1"/>
            </p:cNvSpPr>
            <p:nvPr/>
          </p:nvSpPr>
          <p:spPr bwMode="auto">
            <a:xfrm flipV="1">
              <a:off x="3379" y="1661"/>
              <a:ext cx="0" cy="295"/>
            </a:xfrm>
            <a:prstGeom prst="line">
              <a:avLst/>
            </a:prstGeom>
            <a:noFill/>
            <a:ln w="28575">
              <a:solidFill>
                <a:srgbClr val="000000"/>
              </a:solidFill>
              <a:prstDash val="sysDot"/>
              <a:round/>
              <a:headEnd/>
              <a:tailEnd/>
            </a:ln>
          </p:spPr>
          <p:txBody>
            <a:bodyPr/>
            <a:lstStyle/>
            <a:p>
              <a:endParaRPr lang="zh-CN" altLang="en-US"/>
            </a:p>
          </p:txBody>
        </p:sp>
        <p:sp>
          <p:nvSpPr>
            <p:cNvPr id="43035" name="Rectangle 43"/>
            <p:cNvSpPr>
              <a:spLocks noChangeArrowheads="1"/>
            </p:cNvSpPr>
            <p:nvPr/>
          </p:nvSpPr>
          <p:spPr bwMode="auto">
            <a:xfrm>
              <a:off x="3243" y="1344"/>
              <a:ext cx="324" cy="291"/>
            </a:xfrm>
            <a:prstGeom prst="rect">
              <a:avLst/>
            </a:prstGeom>
            <a:noFill/>
            <a:ln w="9525">
              <a:noFill/>
              <a:miter lim="800000"/>
              <a:headEnd/>
              <a:tailEnd/>
            </a:ln>
          </p:spPr>
          <p:txBody>
            <a:bodyPr wrap="none">
              <a:spAutoFit/>
            </a:bodyPr>
            <a:lstStyle/>
            <a:p>
              <a:r>
                <a:rPr lang="en-US" altLang="zh-CN" sz="2400" b="1">
                  <a:solidFill>
                    <a:schemeClr val="accent2"/>
                  </a:solidFill>
                </a:rPr>
                <a:t>V</a:t>
              </a:r>
              <a:r>
                <a:rPr lang="en-US" altLang="zh-CN" sz="2400" b="1" baseline="-25000">
                  <a:solidFill>
                    <a:schemeClr val="accent2"/>
                  </a:solidFill>
                </a:rPr>
                <a:t>Z</a:t>
              </a:r>
            </a:p>
          </p:txBody>
        </p:sp>
        <p:sp>
          <p:nvSpPr>
            <p:cNvPr id="43036" name="Rectangle 44"/>
            <p:cNvSpPr>
              <a:spLocks noChangeArrowheads="1"/>
            </p:cNvSpPr>
            <p:nvPr/>
          </p:nvSpPr>
          <p:spPr bwMode="auto">
            <a:xfrm>
              <a:off x="4740" y="2228"/>
              <a:ext cx="511" cy="288"/>
            </a:xfrm>
            <a:prstGeom prst="rect">
              <a:avLst/>
            </a:prstGeom>
            <a:noFill/>
            <a:ln w="9525">
              <a:noFill/>
              <a:miter lim="800000"/>
              <a:headEnd/>
              <a:tailEnd/>
            </a:ln>
          </p:spPr>
          <p:txBody>
            <a:bodyPr wrap="none">
              <a:spAutoFit/>
            </a:bodyPr>
            <a:lstStyle/>
            <a:p>
              <a:r>
                <a:rPr lang="en-US" altLang="zh-CN" sz="2400" b="1" i="1">
                  <a:solidFill>
                    <a:schemeClr val="accent2"/>
                  </a:solidFill>
                </a:rPr>
                <a:t>I</a:t>
              </a:r>
              <a:r>
                <a:rPr lang="en-US" altLang="zh-CN" sz="2400" b="1" baseline="-25000">
                  <a:solidFill>
                    <a:schemeClr val="accent2"/>
                  </a:solidFill>
                </a:rPr>
                <a:t>Zmax</a:t>
              </a:r>
            </a:p>
          </p:txBody>
        </p:sp>
        <p:sp>
          <p:nvSpPr>
            <p:cNvPr id="43037" name="Line 45"/>
            <p:cNvSpPr>
              <a:spLocks noChangeShapeType="1"/>
            </p:cNvSpPr>
            <p:nvPr/>
          </p:nvSpPr>
          <p:spPr bwMode="auto">
            <a:xfrm>
              <a:off x="3379" y="2387"/>
              <a:ext cx="1358" cy="0"/>
            </a:xfrm>
            <a:prstGeom prst="line">
              <a:avLst/>
            </a:prstGeom>
            <a:noFill/>
            <a:ln w="28575">
              <a:solidFill>
                <a:srgbClr val="000000"/>
              </a:solidFill>
              <a:prstDash val="sysDot"/>
              <a:round/>
              <a:headEnd/>
              <a:tailEnd/>
            </a:ln>
          </p:spPr>
          <p:txBody>
            <a:bodyPr/>
            <a:lstStyle/>
            <a:p>
              <a:endParaRPr lang="zh-CN" altLang="en-US"/>
            </a:p>
          </p:txBody>
        </p:sp>
      </p:grpSp>
      <p:sp>
        <p:nvSpPr>
          <p:cNvPr id="28" name="Rectangle 8"/>
          <p:cNvSpPr>
            <a:spLocks noChangeArrowheads="1"/>
          </p:cNvSpPr>
          <p:nvPr/>
        </p:nvSpPr>
        <p:spPr bwMode="auto">
          <a:xfrm>
            <a:off x="2820988" y="6048375"/>
            <a:ext cx="3219450" cy="461963"/>
          </a:xfrm>
          <a:prstGeom prst="rect">
            <a:avLst/>
          </a:prstGeom>
          <a:noFill/>
          <a:ln w="9525">
            <a:noFill/>
            <a:miter lim="800000"/>
            <a:headEnd/>
            <a:tailEnd/>
          </a:ln>
        </p:spPr>
        <p:txBody>
          <a:bodyPr>
            <a:spAutoFit/>
          </a:bodyPr>
          <a:lstStyle/>
          <a:p>
            <a:r>
              <a:rPr lang="en-US" altLang="zh-CN" sz="2400" b="1" i="1"/>
              <a:t>r</a:t>
            </a:r>
            <a:r>
              <a:rPr lang="en-US" altLang="zh-CN" sz="2400" b="1" baseline="-25000"/>
              <a:t>Z </a:t>
            </a:r>
            <a:r>
              <a:rPr lang="en-US" altLang="zh-CN" sz="2400" b="1"/>
              <a:t>= </a:t>
            </a:r>
            <a:r>
              <a:rPr lang="en-US" altLang="zh-CN" sz="2400" b="1">
                <a:sym typeface="Symbol" pitchFamily="18" charset="2"/>
              </a:rPr>
              <a:t>V</a:t>
            </a:r>
            <a:r>
              <a:rPr lang="en-US" altLang="zh-CN" sz="2400" b="1" baseline="-25000"/>
              <a:t>Z </a:t>
            </a:r>
            <a:r>
              <a:rPr lang="en-US" altLang="zh-CN" sz="2400" b="1"/>
              <a:t>/ </a:t>
            </a:r>
            <a:r>
              <a:rPr lang="en-US" altLang="zh-CN" sz="2400" b="1">
                <a:sym typeface="Symbol" pitchFamily="18" charset="2"/>
              </a:rPr>
              <a:t></a:t>
            </a:r>
            <a:r>
              <a:rPr lang="en-US" altLang="zh-CN" sz="2400" b="1" i="1"/>
              <a:t>I</a:t>
            </a:r>
            <a:r>
              <a:rPr lang="en-US" altLang="zh-CN" sz="2400" b="1" baseline="-25000"/>
              <a:t>Z</a:t>
            </a:r>
          </a:p>
        </p:txBody>
      </p:sp>
      <p:sp>
        <p:nvSpPr>
          <p:cNvPr id="29" name="Rectangle 9"/>
          <p:cNvSpPr>
            <a:spLocks noChangeArrowheads="1"/>
          </p:cNvSpPr>
          <p:nvPr/>
        </p:nvSpPr>
        <p:spPr bwMode="auto">
          <a:xfrm>
            <a:off x="5219700" y="6048375"/>
            <a:ext cx="3924300" cy="461963"/>
          </a:xfrm>
          <a:prstGeom prst="rect">
            <a:avLst/>
          </a:prstGeom>
          <a:noFill/>
          <a:ln w="9525">
            <a:noFill/>
            <a:miter lim="800000"/>
            <a:headEnd/>
            <a:tailEnd/>
          </a:ln>
        </p:spPr>
        <p:txBody>
          <a:bodyPr>
            <a:spAutoFit/>
          </a:bodyPr>
          <a:lstStyle/>
          <a:p>
            <a:r>
              <a:rPr lang="en-US" altLang="zh-CN" sz="2400" b="1"/>
              <a:t> </a:t>
            </a:r>
            <a:r>
              <a:rPr lang="zh-CN" altLang="en-US" sz="2400" b="1"/>
              <a:t>越小稳压效果越好。</a:t>
            </a:r>
            <a:endParaRPr lang="zh-CN" altLang="en-US" sz="2400" b="1">
              <a:latin typeface="Symbol" pitchFamily="18" charset="2"/>
              <a:sym typeface="Symbol" pitchFamily="18" charset="2"/>
            </a:endParaRPr>
          </a:p>
        </p:txBody>
      </p:sp>
      <p:sp>
        <p:nvSpPr>
          <p:cNvPr id="30" name="Rectangle 10"/>
          <p:cNvSpPr>
            <a:spLocks noChangeArrowheads="1"/>
          </p:cNvSpPr>
          <p:nvPr/>
        </p:nvSpPr>
        <p:spPr bwMode="auto">
          <a:xfrm>
            <a:off x="196850" y="6084888"/>
            <a:ext cx="2827338" cy="461962"/>
          </a:xfrm>
          <a:prstGeom prst="rect">
            <a:avLst/>
          </a:prstGeom>
          <a:noFill/>
          <a:ln w="9525">
            <a:noFill/>
            <a:miter lim="800000"/>
            <a:headEnd/>
            <a:tailEnd/>
          </a:ln>
          <a:effectLst/>
        </p:spPr>
        <p:txBody>
          <a:bodyPr>
            <a:spAutoFit/>
          </a:bodyPr>
          <a:lstStyle/>
          <a:p>
            <a:pPr>
              <a:defRPr/>
            </a:pPr>
            <a:r>
              <a:rPr lang="zh-CN" altLang="en-US" sz="2400" b="1" dirty="0">
                <a:latin typeface="+mn-lt"/>
              </a:rPr>
              <a:t>几 </a:t>
            </a:r>
            <a:r>
              <a:rPr lang="zh-CN" altLang="en-US" sz="2400" b="1" dirty="0">
                <a:latin typeface="+mn-lt"/>
                <a:sym typeface="Symbol" pitchFamily="18" charset="2"/>
              </a:rPr>
              <a:t>  </a:t>
            </a:r>
            <a:r>
              <a:rPr lang="zh-CN" altLang="en-US" sz="2400" b="1" dirty="0">
                <a:latin typeface="+mn-lt"/>
              </a:rPr>
              <a:t>几十 </a:t>
            </a:r>
            <a:r>
              <a:rPr lang="zh-CN" altLang="en-US" sz="2400" b="1" dirty="0">
                <a:latin typeface="+mn-lt"/>
                <a:sym typeface="Symbol" pitchFamily="18" charset="2"/>
              </a:rPr>
              <a:t></a:t>
            </a:r>
          </a:p>
        </p:txBody>
      </p:sp>
      <p:sp>
        <p:nvSpPr>
          <p:cNvPr id="31" name="Text Box 25"/>
          <p:cNvSpPr txBox="1">
            <a:spLocks noChangeArrowheads="1"/>
          </p:cNvSpPr>
          <p:nvPr/>
        </p:nvSpPr>
        <p:spPr bwMode="auto">
          <a:xfrm>
            <a:off x="365125" y="5413375"/>
            <a:ext cx="2341563" cy="476250"/>
          </a:xfrm>
          <a:prstGeom prst="rect">
            <a:avLst/>
          </a:prstGeom>
          <a:noFill/>
          <a:ln w="38100">
            <a:solidFill>
              <a:schemeClr val="accent2"/>
            </a:solidFill>
            <a:miter lim="800000"/>
            <a:headEnd type="none" w="sm" len="sm"/>
            <a:tailEnd type="none" w="sm" len="sm"/>
          </a:ln>
        </p:spPr>
        <p:txBody>
          <a:bodyPr lIns="90000" tIns="46800" rIns="90000" bIns="46800">
            <a:spAutoFit/>
          </a:bodyPr>
          <a:lstStyle/>
          <a:p>
            <a:pPr>
              <a:spcBef>
                <a:spcPct val="50000"/>
              </a:spcBef>
            </a:pPr>
            <a:r>
              <a:rPr lang="zh-CN" altLang="en-US" sz="2400" b="1">
                <a:solidFill>
                  <a:schemeClr val="accent2"/>
                </a:solidFill>
                <a:ea typeface="楷体_GB2312" pitchFamily="49" charset="-122"/>
              </a:rPr>
              <a:t>动态电阻</a:t>
            </a:r>
            <a:r>
              <a:rPr lang="en-US" altLang="zh-CN" sz="2400" b="1" i="1">
                <a:solidFill>
                  <a:schemeClr val="accent2"/>
                </a:solidFill>
                <a:ea typeface="楷体_GB2312" pitchFamily="49" charset="-122"/>
              </a:rPr>
              <a:t>r</a:t>
            </a:r>
            <a:r>
              <a:rPr lang="en-US" altLang="zh-CN" sz="2400" b="1" baseline="-25000">
                <a:solidFill>
                  <a:schemeClr val="accent2"/>
                </a:solidFill>
                <a:ea typeface="楷体_GB2312" pitchFamily="49" charset="-122"/>
              </a:rPr>
              <a:t>Z</a:t>
            </a:r>
            <a:endParaRPr lang="zh-CN" altLang="en-US" sz="2400" b="1">
              <a:solidFill>
                <a:schemeClr val="accent2"/>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38"/>
                                        </p:tgtEl>
                                        <p:attrNameLst>
                                          <p:attrName>style.visibility</p:attrName>
                                        </p:attrNameLst>
                                      </p:cBhvr>
                                      <p:to>
                                        <p:strVal val="visible"/>
                                      </p:to>
                                    </p:set>
                                    <p:anim calcmode="lin" valueType="num">
                                      <p:cBhvr additive="base">
                                        <p:cTn id="7" dur="500" fill="hold"/>
                                        <p:tgtEl>
                                          <p:spTgt spid="337938"/>
                                        </p:tgtEl>
                                        <p:attrNameLst>
                                          <p:attrName>ppt_x</p:attrName>
                                        </p:attrNameLst>
                                      </p:cBhvr>
                                      <p:tavLst>
                                        <p:tav tm="0">
                                          <p:val>
                                            <p:strVal val="0-#ppt_w/2"/>
                                          </p:val>
                                        </p:tav>
                                        <p:tav tm="100000">
                                          <p:val>
                                            <p:strVal val="#ppt_x"/>
                                          </p:val>
                                        </p:tav>
                                      </p:tavLst>
                                    </p:anim>
                                    <p:anim calcmode="lin" valueType="num">
                                      <p:cBhvr additive="base">
                                        <p:cTn id="8" dur="500" fill="hold"/>
                                        <p:tgtEl>
                                          <p:spTgt spid="3379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7943"/>
                                        </p:tgtEl>
                                        <p:attrNameLst>
                                          <p:attrName>style.visibility</p:attrName>
                                        </p:attrNameLst>
                                      </p:cBhvr>
                                      <p:to>
                                        <p:strVal val="visible"/>
                                      </p:to>
                                    </p:set>
                                    <p:animEffect transition="in" filter="wipe(left)">
                                      <p:cBhvr>
                                        <p:cTn id="13" dur="500"/>
                                        <p:tgtEl>
                                          <p:spTgt spid="3379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37939"/>
                                        </p:tgtEl>
                                        <p:attrNameLst>
                                          <p:attrName>style.visibility</p:attrName>
                                        </p:attrNameLst>
                                      </p:cBhvr>
                                      <p:to>
                                        <p:strVal val="visible"/>
                                      </p:to>
                                    </p:set>
                                    <p:anim calcmode="lin" valueType="num">
                                      <p:cBhvr additive="base">
                                        <p:cTn id="18" dur="2000" fill="hold"/>
                                        <p:tgtEl>
                                          <p:spTgt spid="337939"/>
                                        </p:tgtEl>
                                        <p:attrNameLst>
                                          <p:attrName>ppt_x</p:attrName>
                                        </p:attrNameLst>
                                      </p:cBhvr>
                                      <p:tavLst>
                                        <p:tav tm="0">
                                          <p:val>
                                            <p:strVal val="0-#ppt_w/2"/>
                                          </p:val>
                                        </p:tav>
                                        <p:tav tm="100000">
                                          <p:val>
                                            <p:strVal val="#ppt_x"/>
                                          </p:val>
                                        </p:tav>
                                      </p:tavLst>
                                    </p:anim>
                                    <p:anim calcmode="lin" valueType="num">
                                      <p:cBhvr additive="base">
                                        <p:cTn id="19" dur="2000" fill="hold"/>
                                        <p:tgtEl>
                                          <p:spTgt spid="33793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37944"/>
                                        </p:tgtEl>
                                        <p:attrNameLst>
                                          <p:attrName>style.visibility</p:attrName>
                                        </p:attrNameLst>
                                      </p:cBhvr>
                                      <p:to>
                                        <p:strVal val="visible"/>
                                      </p:to>
                                    </p:set>
                                    <p:animEffect transition="in" filter="wipe(left)">
                                      <p:cBhvr>
                                        <p:cTn id="24" dur="500"/>
                                        <p:tgtEl>
                                          <p:spTgt spid="337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0" presetClass="entr" presetSubtype="0" fill="hold" grpId="0" nodeType="clickEffect">
                                  <p:stCondLst>
                                    <p:cond delay="0"/>
                                  </p:stCondLst>
                                  <p:childTnLst>
                                    <p:set>
                                      <p:cBhvr>
                                        <p:cTn id="28" dur="1" fill="hold">
                                          <p:stCondLst>
                                            <p:cond delay="0"/>
                                          </p:stCondLst>
                                        </p:cTn>
                                        <p:tgtEl>
                                          <p:spTgt spid="337940"/>
                                        </p:tgtEl>
                                        <p:attrNameLst>
                                          <p:attrName>style.visibility</p:attrName>
                                        </p:attrNameLst>
                                      </p:cBhvr>
                                      <p:to>
                                        <p:strVal val="visible"/>
                                      </p:to>
                                    </p:set>
                                    <p:animEffect transition="in" filter="wedge">
                                      <p:cBhvr>
                                        <p:cTn id="29" dur="2000"/>
                                        <p:tgtEl>
                                          <p:spTgt spid="33794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37945"/>
                                        </p:tgtEl>
                                        <p:attrNameLst>
                                          <p:attrName>style.visibility</p:attrName>
                                        </p:attrNameLst>
                                      </p:cBhvr>
                                      <p:to>
                                        <p:strVal val="visible"/>
                                      </p:to>
                                    </p:set>
                                    <p:animEffect transition="in" filter="wipe(left)">
                                      <p:cBhvr>
                                        <p:cTn id="34" dur="500"/>
                                        <p:tgtEl>
                                          <p:spTgt spid="33794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iterate type="lt">
                                    <p:tmPct val="100000"/>
                                  </p:iterate>
                                  <p:childTnLst>
                                    <p:set>
                                      <p:cBhvr>
                                        <p:cTn id="38" dur="1" fill="hold">
                                          <p:stCondLst>
                                            <p:cond delay="0"/>
                                          </p:stCondLst>
                                        </p:cTn>
                                        <p:tgtEl>
                                          <p:spTgt spid="28">
                                            <p:txEl>
                                              <p:pRg st="0" end="0"/>
                                            </p:txEl>
                                          </p:spTgt>
                                        </p:tgtEl>
                                        <p:attrNameLst>
                                          <p:attrName>style.visibility</p:attrName>
                                        </p:attrNameLst>
                                      </p:cBhvr>
                                      <p:to>
                                        <p:strVal val="visible"/>
                                      </p:to>
                                    </p:set>
                                    <p:animEffect transition="in" filter="wipe(up)">
                                      <p:cBhvr>
                                        <p:cTn id="39" dur="75"/>
                                        <p:tgtEl>
                                          <p:spTgt spid="2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5"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blinds(vertical)">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iterate type="lt">
                                    <p:tmPct val="100000"/>
                                  </p:iterate>
                                  <p:childTnLst>
                                    <p:set>
                                      <p:cBhvr>
                                        <p:cTn id="53" dur="1" fill="hold">
                                          <p:stCondLst>
                                            <p:cond delay="0"/>
                                          </p:stCondLst>
                                        </p:cTn>
                                        <p:tgtEl>
                                          <p:spTgt spid="29">
                                            <p:txEl>
                                              <p:pRg st="0" end="0"/>
                                            </p:txEl>
                                          </p:spTgt>
                                        </p:tgtEl>
                                        <p:attrNameLst>
                                          <p:attrName>style.visibility</p:attrName>
                                        </p:attrNameLst>
                                      </p:cBhvr>
                                      <p:to>
                                        <p:strVal val="visible"/>
                                      </p:to>
                                    </p:set>
                                    <p:animEffect transition="in" filter="wipe(up)">
                                      <p:cBhvr>
                                        <p:cTn id="54" dur="75"/>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8" grpId="0"/>
      <p:bldP spid="337939" grpId="0"/>
      <p:bldP spid="337940" grpId="0"/>
      <p:bldP spid="337943" grpId="0" animBg="1" autoUpdateAnimBg="0"/>
      <p:bldP spid="337944" grpId="0" animBg="1" autoUpdateAnimBg="0"/>
      <p:bldP spid="337945" grpId="0" animBg="1" autoUpdateAnimBg="0"/>
      <p:bldP spid="28" grpId="0" build="p" autoUpdateAnimBg="0"/>
      <p:bldP spid="29" grpId="0" build="p" autoUpdateAnimBg="0"/>
      <p:bldP spid="30" grpId="0" autoUpdateAnimBg="0"/>
      <p:bldP spid="31"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2083" name="Object 2"/>
          <p:cNvGraphicFramePr>
            <a:graphicFrameLocks noChangeAspect="1"/>
          </p:cNvGraphicFramePr>
          <p:nvPr/>
        </p:nvGraphicFramePr>
        <p:xfrm>
          <a:off x="2416175" y="1695450"/>
          <a:ext cx="3563938" cy="1339850"/>
        </p:xfrm>
        <a:graphic>
          <a:graphicData uri="http://schemas.openxmlformats.org/presentationml/2006/ole">
            <p:oleObj spid="_x0000_s44034" name="Equation" r:id="rId4" imgW="1269720" imgH="609480" progId="Equation.DSMT4">
              <p:embed/>
            </p:oleObj>
          </a:graphicData>
        </a:graphic>
      </p:graphicFrame>
      <p:sp>
        <p:nvSpPr>
          <p:cNvPr id="302084" name="Rectangle 4"/>
          <p:cNvSpPr>
            <a:spLocks noChangeArrowheads="1"/>
          </p:cNvSpPr>
          <p:nvPr/>
        </p:nvSpPr>
        <p:spPr bwMode="auto">
          <a:xfrm>
            <a:off x="642938" y="3573463"/>
            <a:ext cx="1112837" cy="461962"/>
          </a:xfrm>
          <a:prstGeom prst="rect">
            <a:avLst/>
          </a:prstGeom>
          <a:noFill/>
          <a:ln w="9525">
            <a:noFill/>
            <a:miter lim="800000"/>
            <a:headEnd/>
            <a:tailEnd/>
          </a:ln>
          <a:effectLst/>
        </p:spPr>
        <p:txBody>
          <a:bodyPr wrap="none">
            <a:spAutoFit/>
          </a:bodyPr>
          <a:lstStyle/>
          <a:p>
            <a:pPr>
              <a:defRPr/>
            </a:pPr>
            <a:r>
              <a:rPr lang="zh-CN" altLang="en-US" sz="2400" b="1">
                <a:latin typeface="Times New Roman" pitchFamily="18" charset="0"/>
                <a:ea typeface="+mn-ea"/>
                <a:cs typeface="Times New Roman" pitchFamily="18" charset="0"/>
              </a:rPr>
              <a:t>一般，</a:t>
            </a:r>
          </a:p>
        </p:txBody>
      </p:sp>
      <p:sp>
        <p:nvSpPr>
          <p:cNvPr id="302085" name="Rectangle 5"/>
          <p:cNvSpPr>
            <a:spLocks noChangeArrowheads="1"/>
          </p:cNvSpPr>
          <p:nvPr/>
        </p:nvSpPr>
        <p:spPr bwMode="auto">
          <a:xfrm>
            <a:off x="1924050" y="3644900"/>
            <a:ext cx="6983413" cy="457200"/>
          </a:xfrm>
          <a:prstGeom prst="rect">
            <a:avLst/>
          </a:prstGeom>
          <a:noFill/>
          <a:ln w="9525">
            <a:noFill/>
            <a:miter lim="800000"/>
            <a:headEnd/>
            <a:tailEnd/>
          </a:ln>
          <a:effectLst/>
        </p:spPr>
        <p:txBody>
          <a:bodyPr>
            <a:spAutoFit/>
          </a:bodyPr>
          <a:lstStyle/>
          <a:p>
            <a:pPr>
              <a:defRPr/>
            </a:pPr>
            <a:r>
              <a:rPr lang="en-US" altLang="zh-CN" sz="2400" b="1" i="1" dirty="0">
                <a:latin typeface="Times New Roman" pitchFamily="18" charset="0"/>
                <a:ea typeface="+mn-ea"/>
                <a:cs typeface="Times New Roman" pitchFamily="18" charset="0"/>
              </a:rPr>
              <a:t>V</a:t>
            </a:r>
            <a:r>
              <a:rPr lang="en-US" altLang="zh-CN" sz="2400" b="1" baseline="-25000" dirty="0">
                <a:latin typeface="Times New Roman" pitchFamily="18" charset="0"/>
                <a:ea typeface="+mn-ea"/>
                <a:cs typeface="Times New Roman" pitchFamily="18" charset="0"/>
              </a:rPr>
              <a:t>Z</a:t>
            </a:r>
            <a:r>
              <a:rPr lang="en-US" altLang="zh-CN" sz="2400" b="1" dirty="0">
                <a:latin typeface="Times New Roman" pitchFamily="18" charset="0"/>
                <a:ea typeface="+mn-ea"/>
                <a:cs typeface="Times New Roman" pitchFamily="18" charset="0"/>
              </a:rPr>
              <a:t> &lt; 4 V</a:t>
            </a:r>
            <a:r>
              <a:rPr lang="zh-CN" altLang="en-US"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sym typeface="Symbol" pitchFamily="18" charset="2"/>
              </a:rPr>
              <a:t>C</a:t>
            </a:r>
            <a:r>
              <a:rPr lang="en-US" altLang="zh-CN" sz="2400" b="1" baseline="-25000" dirty="0">
                <a:latin typeface="Times New Roman" pitchFamily="18" charset="0"/>
                <a:ea typeface="+mn-ea"/>
                <a:cs typeface="Times New Roman" pitchFamily="18" charset="0"/>
              </a:rPr>
              <a:t>TV  </a:t>
            </a:r>
            <a:r>
              <a:rPr lang="en-US" altLang="zh-CN" sz="2400" b="1" dirty="0">
                <a:latin typeface="Times New Roman" pitchFamily="18" charset="0"/>
                <a:ea typeface="+mn-ea"/>
                <a:cs typeface="Times New Roman" pitchFamily="18" charset="0"/>
              </a:rPr>
              <a:t>&lt; 0 (</a:t>
            </a:r>
            <a:r>
              <a:rPr lang="zh-CN" altLang="en-US" sz="2400" b="1" dirty="0">
                <a:latin typeface="Times New Roman" pitchFamily="18" charset="0"/>
                <a:ea typeface="+mn-ea"/>
                <a:cs typeface="Times New Roman" pitchFamily="18" charset="0"/>
              </a:rPr>
              <a:t>为齐纳击穿</a:t>
            </a:r>
            <a:r>
              <a:rPr lang="en-US" altLang="zh-CN" sz="2400" b="1" dirty="0">
                <a:latin typeface="Times New Roman" pitchFamily="18" charset="0"/>
                <a:ea typeface="+mn-ea"/>
                <a:cs typeface="Times New Roman" pitchFamily="18" charset="0"/>
              </a:rPr>
              <a:t>)</a:t>
            </a:r>
            <a:r>
              <a:rPr lang="zh-CN" altLang="en-US" sz="2400" b="1" dirty="0">
                <a:latin typeface="Times New Roman" pitchFamily="18" charset="0"/>
                <a:ea typeface="+mn-ea"/>
                <a:cs typeface="Times New Roman" pitchFamily="18" charset="0"/>
              </a:rPr>
              <a:t>具有负温度系数；</a:t>
            </a:r>
          </a:p>
        </p:txBody>
      </p:sp>
      <p:sp>
        <p:nvSpPr>
          <p:cNvPr id="302086" name="Rectangle 6"/>
          <p:cNvSpPr>
            <a:spLocks noChangeArrowheads="1"/>
          </p:cNvSpPr>
          <p:nvPr/>
        </p:nvSpPr>
        <p:spPr bwMode="auto">
          <a:xfrm>
            <a:off x="735013" y="4267200"/>
            <a:ext cx="7056437" cy="457200"/>
          </a:xfrm>
          <a:prstGeom prst="rect">
            <a:avLst/>
          </a:prstGeom>
          <a:noFill/>
          <a:ln w="9525">
            <a:noFill/>
            <a:miter lim="800000"/>
            <a:headEnd/>
            <a:tailEnd/>
          </a:ln>
          <a:effectLst/>
        </p:spPr>
        <p:txBody>
          <a:bodyPr>
            <a:spAutoFit/>
          </a:bodyPr>
          <a:lstStyle/>
          <a:p>
            <a:pPr>
              <a:defRPr/>
            </a:pPr>
            <a:r>
              <a:rPr lang="en-US" altLang="zh-CN" sz="2400" b="1" i="1" dirty="0">
                <a:latin typeface="Times New Roman" pitchFamily="18" charset="0"/>
                <a:ea typeface="+mn-ea"/>
                <a:cs typeface="Times New Roman" pitchFamily="18" charset="0"/>
              </a:rPr>
              <a:t>V</a:t>
            </a:r>
            <a:r>
              <a:rPr lang="en-US" altLang="zh-CN" sz="2400" b="1" baseline="-25000" dirty="0">
                <a:latin typeface="Times New Roman" pitchFamily="18" charset="0"/>
                <a:ea typeface="+mn-ea"/>
                <a:cs typeface="Times New Roman" pitchFamily="18" charset="0"/>
              </a:rPr>
              <a:t>Z</a:t>
            </a:r>
            <a:r>
              <a:rPr lang="en-US" altLang="zh-CN" sz="2400" b="1" dirty="0">
                <a:latin typeface="Times New Roman" pitchFamily="18" charset="0"/>
                <a:ea typeface="+mn-ea"/>
                <a:cs typeface="Times New Roman" pitchFamily="18" charset="0"/>
              </a:rPr>
              <a:t> &gt; 7 V</a:t>
            </a:r>
            <a:r>
              <a:rPr lang="zh-CN" altLang="en-US"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sym typeface="Symbol" pitchFamily="18" charset="2"/>
              </a:rPr>
              <a:t>C</a:t>
            </a:r>
            <a:r>
              <a:rPr lang="en-US" altLang="zh-CN" sz="2400" b="1" baseline="-25000" dirty="0">
                <a:latin typeface="Times New Roman" pitchFamily="18" charset="0"/>
                <a:ea typeface="+mn-ea"/>
                <a:cs typeface="Times New Roman" pitchFamily="18" charset="0"/>
              </a:rPr>
              <a:t>TV  </a:t>
            </a:r>
            <a:r>
              <a:rPr lang="en-US" altLang="zh-CN" sz="2400" b="1" dirty="0">
                <a:latin typeface="Times New Roman" pitchFamily="18" charset="0"/>
                <a:ea typeface="+mn-ea"/>
                <a:cs typeface="Times New Roman" pitchFamily="18" charset="0"/>
              </a:rPr>
              <a:t>&gt; 0 (</a:t>
            </a:r>
            <a:r>
              <a:rPr lang="zh-CN" altLang="en-US" sz="2400" b="1" dirty="0">
                <a:latin typeface="Times New Roman" pitchFamily="18" charset="0"/>
                <a:ea typeface="+mn-ea"/>
                <a:cs typeface="Times New Roman" pitchFamily="18" charset="0"/>
              </a:rPr>
              <a:t>为雪崩击穿</a:t>
            </a:r>
            <a:r>
              <a:rPr lang="en-US" altLang="zh-CN" sz="2400" b="1" dirty="0">
                <a:latin typeface="Times New Roman" pitchFamily="18" charset="0"/>
                <a:ea typeface="+mn-ea"/>
                <a:cs typeface="Times New Roman" pitchFamily="18" charset="0"/>
              </a:rPr>
              <a:t>)</a:t>
            </a:r>
            <a:r>
              <a:rPr lang="zh-CN" altLang="en-US" sz="2400" b="1" dirty="0">
                <a:latin typeface="Times New Roman" pitchFamily="18" charset="0"/>
                <a:ea typeface="+mn-ea"/>
                <a:cs typeface="Times New Roman" pitchFamily="18" charset="0"/>
              </a:rPr>
              <a:t>具有正温度系数；</a:t>
            </a:r>
          </a:p>
        </p:txBody>
      </p:sp>
      <p:sp>
        <p:nvSpPr>
          <p:cNvPr id="302087" name="Rectangle 7"/>
          <p:cNvSpPr>
            <a:spLocks noChangeArrowheads="1"/>
          </p:cNvSpPr>
          <p:nvPr/>
        </p:nvSpPr>
        <p:spPr bwMode="auto">
          <a:xfrm>
            <a:off x="806450" y="4941888"/>
            <a:ext cx="5105400" cy="457200"/>
          </a:xfrm>
          <a:prstGeom prst="rect">
            <a:avLst/>
          </a:prstGeom>
          <a:noFill/>
          <a:ln w="9525">
            <a:noFill/>
            <a:miter lim="800000"/>
            <a:headEnd/>
            <a:tailEnd/>
          </a:ln>
          <a:effectLst/>
        </p:spPr>
        <p:txBody>
          <a:bodyPr>
            <a:spAutoFit/>
          </a:bodyPr>
          <a:lstStyle/>
          <a:p>
            <a:pPr>
              <a:defRPr/>
            </a:pPr>
            <a:r>
              <a:rPr lang="en-US" altLang="zh-CN" sz="2400" b="1" dirty="0">
                <a:latin typeface="Times New Roman" pitchFamily="18" charset="0"/>
                <a:ea typeface="+mn-ea"/>
                <a:cs typeface="Times New Roman" pitchFamily="18" charset="0"/>
              </a:rPr>
              <a:t>4 V &lt; </a:t>
            </a:r>
            <a:r>
              <a:rPr lang="en-US" altLang="zh-CN" sz="2400" b="1" i="1" dirty="0">
                <a:latin typeface="Times New Roman" pitchFamily="18" charset="0"/>
                <a:ea typeface="+mn-ea"/>
                <a:cs typeface="Times New Roman" pitchFamily="18" charset="0"/>
              </a:rPr>
              <a:t>V</a:t>
            </a:r>
            <a:r>
              <a:rPr lang="en-US" altLang="zh-CN" sz="2400" b="1" baseline="-25000" dirty="0">
                <a:latin typeface="Times New Roman" pitchFamily="18" charset="0"/>
                <a:ea typeface="+mn-ea"/>
                <a:cs typeface="Times New Roman" pitchFamily="18" charset="0"/>
              </a:rPr>
              <a:t>Z</a:t>
            </a:r>
            <a:r>
              <a:rPr lang="en-US" altLang="zh-CN" sz="2400" b="1" dirty="0">
                <a:latin typeface="Times New Roman" pitchFamily="18" charset="0"/>
                <a:ea typeface="+mn-ea"/>
                <a:cs typeface="Times New Roman" pitchFamily="18" charset="0"/>
              </a:rPr>
              <a:t> &lt; 7 V</a:t>
            </a:r>
            <a:r>
              <a:rPr lang="zh-CN" altLang="en-US" sz="2400" b="1" dirty="0">
                <a:latin typeface="Times New Roman" pitchFamily="18" charset="0"/>
                <a:ea typeface="+mn-ea"/>
                <a:cs typeface="Times New Roman" pitchFamily="18" charset="0"/>
              </a:rPr>
              <a:t>，</a:t>
            </a:r>
            <a:r>
              <a:rPr lang="en-US" altLang="zh-CN" sz="2400" b="1" i="1" dirty="0">
                <a:latin typeface="Times New Roman" pitchFamily="18" charset="0"/>
                <a:ea typeface="+mn-ea"/>
                <a:cs typeface="Times New Roman" pitchFamily="18" charset="0"/>
              </a:rPr>
              <a:t>C</a:t>
            </a:r>
            <a:r>
              <a:rPr lang="en-US" altLang="zh-CN" sz="2400" b="1" baseline="-25000" dirty="0">
                <a:latin typeface="Times New Roman" pitchFamily="18" charset="0"/>
                <a:ea typeface="+mn-ea"/>
                <a:cs typeface="Times New Roman" pitchFamily="18" charset="0"/>
              </a:rPr>
              <a:t>TV  </a:t>
            </a:r>
            <a:r>
              <a:rPr lang="zh-CN" altLang="en-US" sz="2400" b="1" dirty="0">
                <a:latin typeface="Times New Roman" pitchFamily="18" charset="0"/>
                <a:ea typeface="+mn-ea"/>
                <a:cs typeface="Times New Roman" pitchFamily="18" charset="0"/>
              </a:rPr>
              <a:t>很小。</a:t>
            </a:r>
          </a:p>
        </p:txBody>
      </p:sp>
      <p:sp>
        <p:nvSpPr>
          <p:cNvPr id="10" name="Text Box 25"/>
          <p:cNvSpPr txBox="1">
            <a:spLocks noChangeArrowheads="1"/>
          </p:cNvSpPr>
          <p:nvPr/>
        </p:nvSpPr>
        <p:spPr bwMode="auto">
          <a:xfrm>
            <a:off x="682625" y="730250"/>
            <a:ext cx="4286250" cy="463550"/>
          </a:xfrm>
          <a:prstGeom prst="rect">
            <a:avLst/>
          </a:prstGeom>
          <a:noFill/>
          <a:ln w="38100">
            <a:solidFill>
              <a:schemeClr val="accent2"/>
            </a:solidFill>
            <a:miter lim="800000"/>
            <a:headEnd type="none" w="sm" len="sm"/>
            <a:tailEnd type="none" w="sm" len="sm"/>
          </a:ln>
        </p:spPr>
        <p:txBody>
          <a:bodyPr lIns="90000" tIns="46800" rIns="90000" bIns="46800">
            <a:spAutoFit/>
          </a:bodyPr>
          <a:lstStyle/>
          <a:p>
            <a:pPr>
              <a:defRPr/>
            </a:pPr>
            <a:r>
              <a:rPr lang="zh-CN" altLang="en-US" sz="2400" b="1" dirty="0">
                <a:solidFill>
                  <a:schemeClr val="accent2"/>
                </a:solidFill>
                <a:ea typeface="楷体_GB2312" pitchFamily="49" charset="-122"/>
              </a:rPr>
              <a:t>稳定电压温度系数</a:t>
            </a:r>
            <a:r>
              <a:rPr lang="en-US" altLang="zh-CN" sz="2400" b="1" i="1" dirty="0">
                <a:solidFill>
                  <a:schemeClr val="accent2">
                    <a:lumMod val="60000"/>
                    <a:lumOff val="40000"/>
                  </a:schemeClr>
                </a:solidFill>
                <a:latin typeface="+mn-ea"/>
                <a:sym typeface="Symbol" pitchFamily="18" charset="2"/>
              </a:rPr>
              <a:t>C</a:t>
            </a:r>
            <a:r>
              <a:rPr lang="en-US" altLang="zh-CN" sz="2400" b="1" baseline="-25000" dirty="0">
                <a:solidFill>
                  <a:schemeClr val="accent2">
                    <a:lumMod val="60000"/>
                    <a:lumOff val="40000"/>
                  </a:schemeClr>
                </a:solidFill>
                <a:latin typeface="+mn-ea"/>
              </a:rPr>
              <a:t>TV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2083"/>
                                        </p:tgtEl>
                                        <p:attrNameLst>
                                          <p:attrName>style.visibility</p:attrName>
                                        </p:attrNameLst>
                                      </p:cBhvr>
                                      <p:to>
                                        <p:strVal val="visible"/>
                                      </p:to>
                                    </p:set>
                                    <p:animEffect transition="in" filter="dissolve">
                                      <p:cBhvr>
                                        <p:cTn id="7" dur="500"/>
                                        <p:tgtEl>
                                          <p:spTgt spid="302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302084">
                                            <p:txEl>
                                              <p:pRg st="0" end="0"/>
                                            </p:txEl>
                                          </p:spTgt>
                                        </p:tgtEl>
                                        <p:attrNameLst>
                                          <p:attrName>style.visibility</p:attrName>
                                        </p:attrNameLst>
                                      </p:cBhvr>
                                      <p:to>
                                        <p:strVal val="visible"/>
                                      </p:to>
                                    </p:set>
                                    <p:animEffect transition="in" filter="wipe(up)">
                                      <p:cBhvr>
                                        <p:cTn id="12" dur="75"/>
                                        <p:tgtEl>
                                          <p:spTgt spid="302084">
                                            <p:txEl>
                                              <p:pRg st="0" end="0"/>
                                            </p:txEl>
                                          </p:spTgt>
                                        </p:tgtEl>
                                      </p:cBhvr>
                                    </p:animEffect>
                                  </p:childTnLst>
                                </p:cTn>
                              </p:par>
                            </p:childTnLst>
                          </p:cTn>
                        </p:par>
                        <p:par>
                          <p:cTn id="13" fill="hold">
                            <p:stCondLst>
                              <p:cond delay="225"/>
                            </p:stCondLst>
                            <p:childTnLst>
                              <p:par>
                                <p:cTn id="14" presetID="22" presetClass="entr" presetSubtype="1" fill="hold" grpId="0" nodeType="afterEffect">
                                  <p:stCondLst>
                                    <p:cond delay="0"/>
                                  </p:stCondLst>
                                  <p:iterate type="lt">
                                    <p:tmPct val="100000"/>
                                  </p:iterate>
                                  <p:childTnLst>
                                    <p:set>
                                      <p:cBhvr>
                                        <p:cTn id="15" dur="1" fill="hold">
                                          <p:stCondLst>
                                            <p:cond delay="0"/>
                                          </p:stCondLst>
                                        </p:cTn>
                                        <p:tgtEl>
                                          <p:spTgt spid="302085">
                                            <p:txEl>
                                              <p:pRg st="0" end="0"/>
                                            </p:txEl>
                                          </p:spTgt>
                                        </p:tgtEl>
                                        <p:attrNameLst>
                                          <p:attrName>style.visibility</p:attrName>
                                        </p:attrNameLst>
                                      </p:cBhvr>
                                      <p:to>
                                        <p:strVal val="visible"/>
                                      </p:to>
                                    </p:set>
                                    <p:animEffect transition="in" filter="wipe(up)">
                                      <p:cBhvr>
                                        <p:cTn id="16" dur="75"/>
                                        <p:tgtEl>
                                          <p:spTgt spid="30208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iterate type="lt">
                                    <p:tmPct val="100000"/>
                                  </p:iterate>
                                  <p:childTnLst>
                                    <p:set>
                                      <p:cBhvr>
                                        <p:cTn id="20" dur="1" fill="hold">
                                          <p:stCondLst>
                                            <p:cond delay="0"/>
                                          </p:stCondLst>
                                        </p:cTn>
                                        <p:tgtEl>
                                          <p:spTgt spid="302086">
                                            <p:txEl>
                                              <p:pRg st="0" end="0"/>
                                            </p:txEl>
                                          </p:spTgt>
                                        </p:tgtEl>
                                        <p:attrNameLst>
                                          <p:attrName>style.visibility</p:attrName>
                                        </p:attrNameLst>
                                      </p:cBhvr>
                                      <p:to>
                                        <p:strVal val="visible"/>
                                      </p:to>
                                    </p:set>
                                    <p:animEffect transition="in" filter="wipe(up)">
                                      <p:cBhvr>
                                        <p:cTn id="21" dur="75"/>
                                        <p:tgtEl>
                                          <p:spTgt spid="30208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iterate type="lt">
                                    <p:tmPct val="100000"/>
                                  </p:iterate>
                                  <p:childTnLst>
                                    <p:set>
                                      <p:cBhvr>
                                        <p:cTn id="25" dur="1" fill="hold">
                                          <p:stCondLst>
                                            <p:cond delay="0"/>
                                          </p:stCondLst>
                                        </p:cTn>
                                        <p:tgtEl>
                                          <p:spTgt spid="302087">
                                            <p:txEl>
                                              <p:pRg st="0" end="0"/>
                                            </p:txEl>
                                          </p:spTgt>
                                        </p:tgtEl>
                                        <p:attrNameLst>
                                          <p:attrName>style.visibility</p:attrName>
                                        </p:attrNameLst>
                                      </p:cBhvr>
                                      <p:to>
                                        <p:strVal val="visible"/>
                                      </p:to>
                                    </p:set>
                                    <p:animEffect transition="in" filter="wipe(up)">
                                      <p:cBhvr>
                                        <p:cTn id="26" dur="75"/>
                                        <p:tgtEl>
                                          <p:spTgt spid="3020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4" grpId="0" build="p" autoUpdateAnimBg="0"/>
      <p:bldP spid="302085" grpId="0" build="p" autoUpdateAnimBg="0" advAuto="0"/>
      <p:bldP spid="302086" grpId="0" build="p" autoUpdateAnimBg="0"/>
      <p:bldP spid="302087"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75"/>
          <p:cNvGrpSpPr>
            <a:grpSpLocks/>
          </p:cNvGrpSpPr>
          <p:nvPr/>
        </p:nvGrpSpPr>
        <p:grpSpPr bwMode="auto">
          <a:xfrm>
            <a:off x="287338" y="1808163"/>
            <a:ext cx="1133475" cy="1117600"/>
            <a:chOff x="295" y="1024"/>
            <a:chExt cx="714" cy="704"/>
          </a:xfrm>
        </p:grpSpPr>
        <p:grpSp>
          <p:nvGrpSpPr>
            <p:cNvPr id="93256" name="Group 70"/>
            <p:cNvGrpSpPr>
              <a:grpSpLocks/>
            </p:cNvGrpSpPr>
            <p:nvPr/>
          </p:nvGrpSpPr>
          <p:grpSpPr bwMode="auto">
            <a:xfrm>
              <a:off x="305" y="1154"/>
              <a:ext cx="704" cy="574"/>
              <a:chOff x="305" y="1154"/>
              <a:chExt cx="704" cy="574"/>
            </a:xfrm>
          </p:grpSpPr>
          <p:grpSp>
            <p:nvGrpSpPr>
              <p:cNvPr id="93258" name="Group 29"/>
              <p:cNvGrpSpPr>
                <a:grpSpLocks/>
              </p:cNvGrpSpPr>
              <p:nvPr/>
            </p:nvGrpSpPr>
            <p:grpSpPr bwMode="auto">
              <a:xfrm>
                <a:off x="307" y="1154"/>
                <a:ext cx="702" cy="399"/>
                <a:chOff x="1089" y="2072"/>
                <a:chExt cx="702" cy="399"/>
              </a:xfrm>
            </p:grpSpPr>
            <p:sp>
              <p:nvSpPr>
                <p:cNvPr id="93260" name="Line 30"/>
                <p:cNvSpPr>
                  <a:spLocks noChangeShapeType="1"/>
                </p:cNvSpPr>
                <p:nvPr/>
              </p:nvSpPr>
              <p:spPr bwMode="auto">
                <a:xfrm flipV="1">
                  <a:off x="1089" y="2072"/>
                  <a:ext cx="0" cy="39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61" name="Line 31"/>
                <p:cNvSpPr>
                  <a:spLocks noChangeShapeType="1"/>
                </p:cNvSpPr>
                <p:nvPr/>
              </p:nvSpPr>
              <p:spPr bwMode="auto">
                <a:xfrm>
                  <a:off x="1089" y="2471"/>
                  <a:ext cx="702" cy="0"/>
                </a:xfrm>
                <a:prstGeom prst="line">
                  <a:avLst/>
                </a:prstGeom>
                <a:noFill/>
                <a:ln w="28575">
                  <a:solidFill>
                    <a:srgbClr val="000000"/>
                  </a:solidFill>
                  <a:round/>
                  <a:headEnd/>
                  <a:tailEnd type="triangle" w="med" len="med"/>
                </a:ln>
              </p:spPr>
              <p:txBody>
                <a:bodyPr wrap="none" anchor="ctr"/>
                <a:lstStyle/>
                <a:p>
                  <a:endParaRPr lang="zh-CN" altLang="en-US"/>
                </a:p>
              </p:txBody>
            </p:sp>
          </p:grpSp>
          <p:sp>
            <p:nvSpPr>
              <p:cNvPr id="93259" name="Freeform 32"/>
              <p:cNvSpPr>
                <a:spLocks noChangeAspect="1"/>
              </p:cNvSpPr>
              <p:nvPr/>
            </p:nvSpPr>
            <p:spPr bwMode="auto">
              <a:xfrm>
                <a:off x="305" y="1352"/>
                <a:ext cx="509" cy="376"/>
              </a:xfrm>
              <a:custGeom>
                <a:avLst/>
                <a:gdLst>
                  <a:gd name="T0" fmla="*/ 0 w 1932"/>
                  <a:gd name="T1" fmla="*/ 0 h 753"/>
                  <a:gd name="T2" fmla="*/ 0 w 1932"/>
                  <a:gd name="T3" fmla="*/ 0 h 753"/>
                  <a:gd name="T4" fmla="*/ 0 w 1932"/>
                  <a:gd name="T5" fmla="*/ 0 h 753"/>
                  <a:gd name="T6" fmla="*/ 0 w 1932"/>
                  <a:gd name="T7" fmla="*/ 0 h 753"/>
                  <a:gd name="T8" fmla="*/ 0 w 1932"/>
                  <a:gd name="T9" fmla="*/ 0 h 753"/>
                  <a:gd name="T10" fmla="*/ 0 60000 65536"/>
                  <a:gd name="T11" fmla="*/ 0 60000 65536"/>
                  <a:gd name="T12" fmla="*/ 0 60000 65536"/>
                  <a:gd name="T13" fmla="*/ 0 60000 65536"/>
                  <a:gd name="T14" fmla="*/ 0 60000 65536"/>
                  <a:gd name="T15" fmla="*/ 0 w 1932"/>
                  <a:gd name="T16" fmla="*/ 0 h 753"/>
                  <a:gd name="T17" fmla="*/ 1932 w 1932"/>
                  <a:gd name="T18" fmla="*/ 753 h 753"/>
                </a:gdLst>
                <a:ahLst/>
                <a:cxnLst>
                  <a:cxn ang="T10">
                    <a:pos x="T0" y="T1"/>
                  </a:cxn>
                  <a:cxn ang="T11">
                    <a:pos x="T2" y="T3"/>
                  </a:cxn>
                  <a:cxn ang="T12">
                    <a:pos x="T4" y="T5"/>
                  </a:cxn>
                  <a:cxn ang="T13">
                    <a:pos x="T6" y="T7"/>
                  </a:cxn>
                  <a:cxn ang="T14">
                    <a:pos x="T8" y="T9"/>
                  </a:cxn>
                </a:cxnLst>
                <a:rect l="T15" t="T16" r="T17" b="T18"/>
                <a:pathLst>
                  <a:path w="1932" h="753">
                    <a:moveTo>
                      <a:pt x="0" y="376"/>
                    </a:moveTo>
                    <a:cubicBezTo>
                      <a:pt x="166" y="190"/>
                      <a:pt x="332" y="4"/>
                      <a:pt x="492" y="2"/>
                    </a:cubicBezTo>
                    <a:cubicBezTo>
                      <a:pt x="652" y="0"/>
                      <a:pt x="798" y="239"/>
                      <a:pt x="960" y="364"/>
                    </a:cubicBezTo>
                    <a:cubicBezTo>
                      <a:pt x="1122" y="489"/>
                      <a:pt x="1301" y="749"/>
                      <a:pt x="1463" y="751"/>
                    </a:cubicBezTo>
                    <a:cubicBezTo>
                      <a:pt x="1625" y="753"/>
                      <a:pt x="1854" y="439"/>
                      <a:pt x="1932" y="376"/>
                    </a:cubicBezTo>
                  </a:path>
                </a:pathLst>
              </a:custGeom>
              <a:noFill/>
              <a:ln w="28575">
                <a:solidFill>
                  <a:srgbClr val="000000"/>
                </a:solidFill>
                <a:round/>
                <a:headEnd/>
                <a:tailEnd/>
              </a:ln>
            </p:spPr>
            <p:txBody>
              <a:bodyPr wrap="none" anchor="ctr"/>
              <a:lstStyle/>
              <a:p>
                <a:endParaRPr lang="zh-CN" altLang="en-US"/>
              </a:p>
            </p:txBody>
          </p:sp>
        </p:grpSp>
        <p:sp>
          <p:nvSpPr>
            <p:cNvPr id="93257" name="Text Box 33"/>
            <p:cNvSpPr txBox="1">
              <a:spLocks noChangeArrowheads="1"/>
            </p:cNvSpPr>
            <p:nvPr/>
          </p:nvSpPr>
          <p:spPr bwMode="auto">
            <a:xfrm>
              <a:off x="295" y="1024"/>
              <a:ext cx="354" cy="327"/>
            </a:xfrm>
            <a:prstGeom prst="rect">
              <a:avLst/>
            </a:prstGeom>
            <a:noFill/>
            <a:ln w="28575">
              <a:noFill/>
              <a:miter lim="800000"/>
              <a:headEnd/>
              <a:tailEnd/>
            </a:ln>
          </p:spPr>
          <p:txBody>
            <a:bodyPr>
              <a:spAutoFit/>
            </a:bodyPr>
            <a:lstStyle/>
            <a:p>
              <a:r>
                <a:rPr lang="en-US" altLang="zh-CN" sz="2800" b="1" i="1">
                  <a:ea typeface="楷体_GB2312" pitchFamily="49" charset="-122"/>
                </a:rPr>
                <a:t>u</a:t>
              </a:r>
              <a:r>
                <a:rPr lang="en-US" altLang="zh-CN" sz="2800" b="1" baseline="-25000">
                  <a:ea typeface="楷体_GB2312" pitchFamily="49" charset="-122"/>
                </a:rPr>
                <a:t>1</a:t>
              </a:r>
              <a:endParaRPr lang="en-US" altLang="zh-CN" sz="2800" b="1">
                <a:ea typeface="楷体_GB2312" pitchFamily="49" charset="-122"/>
              </a:endParaRPr>
            </a:p>
          </p:txBody>
        </p:sp>
      </p:grpSp>
      <p:grpSp>
        <p:nvGrpSpPr>
          <p:cNvPr id="93187" name="Group 81"/>
          <p:cNvGrpSpPr>
            <a:grpSpLocks/>
          </p:cNvGrpSpPr>
          <p:nvPr/>
        </p:nvGrpSpPr>
        <p:grpSpPr bwMode="auto">
          <a:xfrm>
            <a:off x="2195513" y="1916113"/>
            <a:ext cx="912812" cy="1185862"/>
            <a:chOff x="2381" y="0"/>
            <a:chExt cx="575" cy="747"/>
          </a:xfrm>
        </p:grpSpPr>
        <p:grpSp>
          <p:nvGrpSpPr>
            <p:cNvPr id="93251" name="Group 80"/>
            <p:cNvGrpSpPr>
              <a:grpSpLocks/>
            </p:cNvGrpSpPr>
            <p:nvPr/>
          </p:nvGrpSpPr>
          <p:grpSpPr bwMode="auto">
            <a:xfrm>
              <a:off x="2381" y="164"/>
              <a:ext cx="575" cy="583"/>
              <a:chOff x="1338" y="1250"/>
              <a:chExt cx="575" cy="583"/>
            </a:xfrm>
          </p:grpSpPr>
          <p:sp>
            <p:nvSpPr>
              <p:cNvPr id="93253" name="Line 34"/>
              <p:cNvSpPr>
                <a:spLocks noChangeShapeType="1"/>
              </p:cNvSpPr>
              <p:nvPr/>
            </p:nvSpPr>
            <p:spPr bwMode="auto">
              <a:xfrm flipV="1">
                <a:off x="1340" y="1250"/>
                <a:ext cx="0" cy="39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54" name="Line 35"/>
              <p:cNvSpPr>
                <a:spLocks noChangeShapeType="1"/>
              </p:cNvSpPr>
              <p:nvPr/>
            </p:nvSpPr>
            <p:spPr bwMode="auto">
              <a:xfrm flipV="1">
                <a:off x="1340" y="1637"/>
                <a:ext cx="573" cy="12"/>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55" name="Freeform 36"/>
              <p:cNvSpPr>
                <a:spLocks noChangeAspect="1"/>
              </p:cNvSpPr>
              <p:nvPr/>
            </p:nvSpPr>
            <p:spPr bwMode="auto">
              <a:xfrm>
                <a:off x="1338" y="1457"/>
                <a:ext cx="451" cy="376"/>
              </a:xfrm>
              <a:custGeom>
                <a:avLst/>
                <a:gdLst>
                  <a:gd name="T0" fmla="*/ 0 w 1932"/>
                  <a:gd name="T1" fmla="*/ 0 h 753"/>
                  <a:gd name="T2" fmla="*/ 0 w 1932"/>
                  <a:gd name="T3" fmla="*/ 0 h 753"/>
                  <a:gd name="T4" fmla="*/ 0 w 1932"/>
                  <a:gd name="T5" fmla="*/ 0 h 753"/>
                  <a:gd name="T6" fmla="*/ 0 w 1932"/>
                  <a:gd name="T7" fmla="*/ 0 h 753"/>
                  <a:gd name="T8" fmla="*/ 0 w 1932"/>
                  <a:gd name="T9" fmla="*/ 0 h 753"/>
                  <a:gd name="T10" fmla="*/ 0 60000 65536"/>
                  <a:gd name="T11" fmla="*/ 0 60000 65536"/>
                  <a:gd name="T12" fmla="*/ 0 60000 65536"/>
                  <a:gd name="T13" fmla="*/ 0 60000 65536"/>
                  <a:gd name="T14" fmla="*/ 0 60000 65536"/>
                  <a:gd name="T15" fmla="*/ 0 w 1932"/>
                  <a:gd name="T16" fmla="*/ 0 h 753"/>
                  <a:gd name="T17" fmla="*/ 1932 w 1932"/>
                  <a:gd name="T18" fmla="*/ 753 h 753"/>
                </a:gdLst>
                <a:ahLst/>
                <a:cxnLst>
                  <a:cxn ang="T10">
                    <a:pos x="T0" y="T1"/>
                  </a:cxn>
                  <a:cxn ang="T11">
                    <a:pos x="T2" y="T3"/>
                  </a:cxn>
                  <a:cxn ang="T12">
                    <a:pos x="T4" y="T5"/>
                  </a:cxn>
                  <a:cxn ang="T13">
                    <a:pos x="T6" y="T7"/>
                  </a:cxn>
                  <a:cxn ang="T14">
                    <a:pos x="T8" y="T9"/>
                  </a:cxn>
                </a:cxnLst>
                <a:rect l="T15" t="T16" r="T17" b="T18"/>
                <a:pathLst>
                  <a:path w="1932" h="753">
                    <a:moveTo>
                      <a:pt x="0" y="376"/>
                    </a:moveTo>
                    <a:cubicBezTo>
                      <a:pt x="166" y="190"/>
                      <a:pt x="332" y="4"/>
                      <a:pt x="492" y="2"/>
                    </a:cubicBezTo>
                    <a:cubicBezTo>
                      <a:pt x="652" y="0"/>
                      <a:pt x="798" y="239"/>
                      <a:pt x="960" y="364"/>
                    </a:cubicBezTo>
                    <a:cubicBezTo>
                      <a:pt x="1122" y="489"/>
                      <a:pt x="1301" y="749"/>
                      <a:pt x="1463" y="751"/>
                    </a:cubicBezTo>
                    <a:cubicBezTo>
                      <a:pt x="1625" y="753"/>
                      <a:pt x="1854" y="439"/>
                      <a:pt x="1932" y="376"/>
                    </a:cubicBezTo>
                  </a:path>
                </a:pathLst>
              </a:custGeom>
              <a:noFill/>
              <a:ln w="28575">
                <a:solidFill>
                  <a:srgbClr val="000000"/>
                </a:solidFill>
                <a:round/>
                <a:headEnd/>
                <a:tailEnd/>
              </a:ln>
            </p:spPr>
            <p:txBody>
              <a:bodyPr wrap="none" anchor="ctr"/>
              <a:lstStyle/>
              <a:p>
                <a:endParaRPr lang="zh-CN" altLang="en-US"/>
              </a:p>
            </p:txBody>
          </p:sp>
        </p:grpSp>
        <p:sp>
          <p:nvSpPr>
            <p:cNvPr id="93252" name="Text Box 37"/>
            <p:cNvSpPr txBox="1">
              <a:spLocks noChangeArrowheads="1"/>
            </p:cNvSpPr>
            <p:nvPr/>
          </p:nvSpPr>
          <p:spPr bwMode="auto">
            <a:xfrm>
              <a:off x="2381" y="0"/>
              <a:ext cx="354" cy="327"/>
            </a:xfrm>
            <a:prstGeom prst="rect">
              <a:avLst/>
            </a:prstGeom>
            <a:noFill/>
            <a:ln w="28575">
              <a:noFill/>
              <a:miter lim="800000"/>
              <a:headEnd/>
              <a:tailEnd/>
            </a:ln>
          </p:spPr>
          <p:txBody>
            <a:bodyPr>
              <a:spAutoFit/>
            </a:bodyPr>
            <a:lstStyle/>
            <a:p>
              <a:r>
                <a:rPr lang="en-US" altLang="zh-CN" sz="2800" b="1" i="1">
                  <a:ea typeface="楷体_GB2312" pitchFamily="49" charset="-122"/>
                </a:rPr>
                <a:t>u</a:t>
              </a:r>
              <a:r>
                <a:rPr lang="en-US" altLang="zh-CN" sz="2800" b="1" baseline="-25000">
                  <a:ea typeface="楷体_GB2312" pitchFamily="49" charset="-122"/>
                </a:rPr>
                <a:t>2</a:t>
              </a:r>
              <a:endParaRPr lang="en-US" altLang="zh-CN" sz="2800" b="1">
                <a:ea typeface="楷体_GB2312" pitchFamily="49" charset="-122"/>
              </a:endParaRPr>
            </a:p>
          </p:txBody>
        </p:sp>
      </p:grpSp>
      <p:grpSp>
        <p:nvGrpSpPr>
          <p:cNvPr id="93188" name="Group 78"/>
          <p:cNvGrpSpPr>
            <a:grpSpLocks/>
          </p:cNvGrpSpPr>
          <p:nvPr/>
        </p:nvGrpSpPr>
        <p:grpSpPr bwMode="auto">
          <a:xfrm>
            <a:off x="3816350" y="1916113"/>
            <a:ext cx="1116013" cy="881062"/>
            <a:chOff x="2434" y="1094"/>
            <a:chExt cx="703" cy="555"/>
          </a:xfrm>
        </p:grpSpPr>
        <p:grpSp>
          <p:nvGrpSpPr>
            <p:cNvPr id="93246" name="Group 38"/>
            <p:cNvGrpSpPr>
              <a:grpSpLocks/>
            </p:cNvGrpSpPr>
            <p:nvPr/>
          </p:nvGrpSpPr>
          <p:grpSpPr bwMode="auto">
            <a:xfrm>
              <a:off x="2436" y="1250"/>
              <a:ext cx="701" cy="399"/>
              <a:chOff x="1089" y="2072"/>
              <a:chExt cx="702" cy="399"/>
            </a:xfrm>
          </p:grpSpPr>
          <p:sp>
            <p:nvSpPr>
              <p:cNvPr id="93249" name="Line 39"/>
              <p:cNvSpPr>
                <a:spLocks noChangeShapeType="1"/>
              </p:cNvSpPr>
              <p:nvPr/>
            </p:nvSpPr>
            <p:spPr bwMode="auto">
              <a:xfrm flipV="1">
                <a:off x="1089" y="2072"/>
                <a:ext cx="0" cy="39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50" name="Line 40"/>
              <p:cNvSpPr>
                <a:spLocks noChangeShapeType="1"/>
              </p:cNvSpPr>
              <p:nvPr/>
            </p:nvSpPr>
            <p:spPr bwMode="auto">
              <a:xfrm>
                <a:off x="1089" y="2471"/>
                <a:ext cx="702" cy="0"/>
              </a:xfrm>
              <a:prstGeom prst="line">
                <a:avLst/>
              </a:prstGeom>
              <a:noFill/>
              <a:ln w="28575">
                <a:solidFill>
                  <a:srgbClr val="000000"/>
                </a:solidFill>
                <a:round/>
                <a:headEnd/>
                <a:tailEnd type="triangle" w="med" len="med"/>
              </a:ln>
            </p:spPr>
            <p:txBody>
              <a:bodyPr wrap="none" anchor="ctr"/>
              <a:lstStyle/>
              <a:p>
                <a:endParaRPr lang="zh-CN" altLang="en-US"/>
              </a:p>
            </p:txBody>
          </p:sp>
        </p:grpSp>
        <p:sp>
          <p:nvSpPr>
            <p:cNvPr id="93247" name="Freeform 41"/>
            <p:cNvSpPr>
              <a:spLocks/>
            </p:cNvSpPr>
            <p:nvPr/>
          </p:nvSpPr>
          <p:spPr bwMode="auto">
            <a:xfrm>
              <a:off x="2444" y="1467"/>
              <a:ext cx="549" cy="177"/>
            </a:xfrm>
            <a:custGeom>
              <a:avLst/>
              <a:gdLst>
                <a:gd name="T0" fmla="*/ 0 w 1908"/>
                <a:gd name="T1" fmla="*/ 0 h 388"/>
                <a:gd name="T2" fmla="*/ 0 w 1908"/>
                <a:gd name="T3" fmla="*/ 0 h 388"/>
                <a:gd name="T4" fmla="*/ 0 w 1908"/>
                <a:gd name="T5" fmla="*/ 0 h 388"/>
                <a:gd name="T6" fmla="*/ 0 w 1908"/>
                <a:gd name="T7" fmla="*/ 0 h 388"/>
                <a:gd name="T8" fmla="*/ 0 w 1908"/>
                <a:gd name="T9" fmla="*/ 0 h 388"/>
                <a:gd name="T10" fmla="*/ 0 60000 65536"/>
                <a:gd name="T11" fmla="*/ 0 60000 65536"/>
                <a:gd name="T12" fmla="*/ 0 60000 65536"/>
                <a:gd name="T13" fmla="*/ 0 60000 65536"/>
                <a:gd name="T14" fmla="*/ 0 60000 65536"/>
                <a:gd name="T15" fmla="*/ 0 w 1908"/>
                <a:gd name="T16" fmla="*/ 0 h 388"/>
                <a:gd name="T17" fmla="*/ 1908 w 1908"/>
                <a:gd name="T18" fmla="*/ 388 h 388"/>
              </a:gdLst>
              <a:ahLst/>
              <a:cxnLst>
                <a:cxn ang="T10">
                  <a:pos x="T0" y="T1"/>
                </a:cxn>
                <a:cxn ang="T11">
                  <a:pos x="T2" y="T3"/>
                </a:cxn>
                <a:cxn ang="T12">
                  <a:pos x="T4" y="T5"/>
                </a:cxn>
                <a:cxn ang="T13">
                  <a:pos x="T6" y="T7"/>
                </a:cxn>
                <a:cxn ang="T14">
                  <a:pos x="T8" y="T9"/>
                </a:cxn>
              </a:cxnLst>
              <a:rect l="T15" t="T16" r="T17" b="T18"/>
              <a:pathLst>
                <a:path w="1908" h="388">
                  <a:moveTo>
                    <a:pt x="0" y="388"/>
                  </a:moveTo>
                  <a:cubicBezTo>
                    <a:pt x="161" y="196"/>
                    <a:pt x="322" y="4"/>
                    <a:pt x="480" y="2"/>
                  </a:cubicBezTo>
                  <a:cubicBezTo>
                    <a:pt x="638" y="0"/>
                    <a:pt x="786" y="376"/>
                    <a:pt x="948" y="376"/>
                  </a:cubicBezTo>
                  <a:cubicBezTo>
                    <a:pt x="1110" y="376"/>
                    <a:pt x="1291" y="2"/>
                    <a:pt x="1451" y="2"/>
                  </a:cubicBezTo>
                  <a:cubicBezTo>
                    <a:pt x="1611" y="2"/>
                    <a:pt x="1759" y="189"/>
                    <a:pt x="1908" y="376"/>
                  </a:cubicBezTo>
                </a:path>
              </a:pathLst>
            </a:custGeom>
            <a:noFill/>
            <a:ln w="28575">
              <a:solidFill>
                <a:srgbClr val="000000"/>
              </a:solidFill>
              <a:round/>
              <a:headEnd/>
              <a:tailEnd/>
            </a:ln>
          </p:spPr>
          <p:txBody>
            <a:bodyPr wrap="none" anchor="ctr"/>
            <a:lstStyle/>
            <a:p>
              <a:endParaRPr lang="zh-CN" altLang="en-US"/>
            </a:p>
          </p:txBody>
        </p:sp>
        <p:sp>
          <p:nvSpPr>
            <p:cNvPr id="93248" name="Text Box 42"/>
            <p:cNvSpPr txBox="1">
              <a:spLocks noChangeArrowheads="1"/>
            </p:cNvSpPr>
            <p:nvPr/>
          </p:nvSpPr>
          <p:spPr bwMode="auto">
            <a:xfrm>
              <a:off x="2434" y="1094"/>
              <a:ext cx="354" cy="327"/>
            </a:xfrm>
            <a:prstGeom prst="rect">
              <a:avLst/>
            </a:prstGeom>
            <a:noFill/>
            <a:ln w="28575">
              <a:noFill/>
              <a:miter lim="800000"/>
              <a:headEnd/>
              <a:tailEnd/>
            </a:ln>
          </p:spPr>
          <p:txBody>
            <a:bodyPr>
              <a:spAutoFit/>
            </a:bodyPr>
            <a:lstStyle/>
            <a:p>
              <a:r>
                <a:rPr lang="en-US" altLang="zh-CN" sz="2800" b="1" i="1">
                  <a:ea typeface="楷体_GB2312" pitchFamily="49" charset="-122"/>
                </a:rPr>
                <a:t>u</a:t>
              </a:r>
              <a:r>
                <a:rPr lang="en-US" altLang="zh-CN" sz="2800" b="1" baseline="-25000">
                  <a:ea typeface="楷体_GB2312" pitchFamily="49" charset="-122"/>
                </a:rPr>
                <a:t>3</a:t>
              </a:r>
              <a:endParaRPr lang="en-US" altLang="zh-CN" sz="2800" b="1">
                <a:ea typeface="楷体_GB2312" pitchFamily="49" charset="-122"/>
              </a:endParaRPr>
            </a:p>
          </p:txBody>
        </p:sp>
      </p:grpSp>
      <p:grpSp>
        <p:nvGrpSpPr>
          <p:cNvPr id="93189" name="Group 77"/>
          <p:cNvGrpSpPr>
            <a:grpSpLocks/>
          </p:cNvGrpSpPr>
          <p:nvPr/>
        </p:nvGrpSpPr>
        <p:grpSpPr bwMode="auto">
          <a:xfrm>
            <a:off x="5616575" y="1808163"/>
            <a:ext cx="974725" cy="977900"/>
            <a:chOff x="3585" y="1094"/>
            <a:chExt cx="614" cy="616"/>
          </a:xfrm>
        </p:grpSpPr>
        <p:grpSp>
          <p:nvGrpSpPr>
            <p:cNvPr id="93241" name="Group 43"/>
            <p:cNvGrpSpPr>
              <a:grpSpLocks/>
            </p:cNvGrpSpPr>
            <p:nvPr/>
          </p:nvGrpSpPr>
          <p:grpSpPr bwMode="auto">
            <a:xfrm>
              <a:off x="3602" y="1311"/>
              <a:ext cx="597" cy="399"/>
              <a:chOff x="1089" y="2072"/>
              <a:chExt cx="702" cy="399"/>
            </a:xfrm>
          </p:grpSpPr>
          <p:sp>
            <p:nvSpPr>
              <p:cNvPr id="93244" name="Line 44"/>
              <p:cNvSpPr>
                <a:spLocks noChangeShapeType="1"/>
              </p:cNvSpPr>
              <p:nvPr/>
            </p:nvSpPr>
            <p:spPr bwMode="auto">
              <a:xfrm flipV="1">
                <a:off x="1089" y="2072"/>
                <a:ext cx="0" cy="39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45" name="Line 45"/>
              <p:cNvSpPr>
                <a:spLocks noChangeShapeType="1"/>
              </p:cNvSpPr>
              <p:nvPr/>
            </p:nvSpPr>
            <p:spPr bwMode="auto">
              <a:xfrm>
                <a:off x="1089" y="2471"/>
                <a:ext cx="702" cy="0"/>
              </a:xfrm>
              <a:prstGeom prst="line">
                <a:avLst/>
              </a:prstGeom>
              <a:noFill/>
              <a:ln w="28575">
                <a:solidFill>
                  <a:srgbClr val="000000"/>
                </a:solidFill>
                <a:round/>
                <a:headEnd/>
                <a:tailEnd type="triangle" w="med" len="med"/>
              </a:ln>
            </p:spPr>
            <p:txBody>
              <a:bodyPr wrap="none" anchor="ctr"/>
              <a:lstStyle/>
              <a:p>
                <a:endParaRPr lang="zh-CN" altLang="en-US"/>
              </a:p>
            </p:txBody>
          </p:sp>
        </p:grpSp>
        <p:sp>
          <p:nvSpPr>
            <p:cNvPr id="93242" name="Freeform 46"/>
            <p:cNvSpPr>
              <a:spLocks/>
            </p:cNvSpPr>
            <p:nvPr/>
          </p:nvSpPr>
          <p:spPr bwMode="auto">
            <a:xfrm>
              <a:off x="3585" y="1458"/>
              <a:ext cx="550" cy="55"/>
            </a:xfrm>
            <a:custGeom>
              <a:avLst/>
              <a:gdLst>
                <a:gd name="T0" fmla="*/ 0 w 1908"/>
                <a:gd name="T1" fmla="*/ 0 h 388"/>
                <a:gd name="T2" fmla="*/ 0 w 1908"/>
                <a:gd name="T3" fmla="*/ 0 h 388"/>
                <a:gd name="T4" fmla="*/ 0 w 1908"/>
                <a:gd name="T5" fmla="*/ 0 h 388"/>
                <a:gd name="T6" fmla="*/ 0 w 1908"/>
                <a:gd name="T7" fmla="*/ 0 h 388"/>
                <a:gd name="T8" fmla="*/ 0 w 1908"/>
                <a:gd name="T9" fmla="*/ 0 h 388"/>
                <a:gd name="T10" fmla="*/ 0 60000 65536"/>
                <a:gd name="T11" fmla="*/ 0 60000 65536"/>
                <a:gd name="T12" fmla="*/ 0 60000 65536"/>
                <a:gd name="T13" fmla="*/ 0 60000 65536"/>
                <a:gd name="T14" fmla="*/ 0 60000 65536"/>
                <a:gd name="T15" fmla="*/ 0 w 1908"/>
                <a:gd name="T16" fmla="*/ 0 h 388"/>
                <a:gd name="T17" fmla="*/ 1908 w 1908"/>
                <a:gd name="T18" fmla="*/ 388 h 388"/>
              </a:gdLst>
              <a:ahLst/>
              <a:cxnLst>
                <a:cxn ang="T10">
                  <a:pos x="T0" y="T1"/>
                </a:cxn>
                <a:cxn ang="T11">
                  <a:pos x="T2" y="T3"/>
                </a:cxn>
                <a:cxn ang="T12">
                  <a:pos x="T4" y="T5"/>
                </a:cxn>
                <a:cxn ang="T13">
                  <a:pos x="T6" y="T7"/>
                </a:cxn>
                <a:cxn ang="T14">
                  <a:pos x="T8" y="T9"/>
                </a:cxn>
              </a:cxnLst>
              <a:rect l="T15" t="T16" r="T17" b="T18"/>
              <a:pathLst>
                <a:path w="1908" h="388">
                  <a:moveTo>
                    <a:pt x="0" y="388"/>
                  </a:moveTo>
                  <a:cubicBezTo>
                    <a:pt x="161" y="196"/>
                    <a:pt x="322" y="4"/>
                    <a:pt x="480" y="2"/>
                  </a:cubicBezTo>
                  <a:cubicBezTo>
                    <a:pt x="638" y="0"/>
                    <a:pt x="786" y="376"/>
                    <a:pt x="948" y="376"/>
                  </a:cubicBezTo>
                  <a:cubicBezTo>
                    <a:pt x="1110" y="376"/>
                    <a:pt x="1291" y="2"/>
                    <a:pt x="1451" y="2"/>
                  </a:cubicBezTo>
                  <a:cubicBezTo>
                    <a:pt x="1611" y="2"/>
                    <a:pt x="1759" y="189"/>
                    <a:pt x="1908" y="376"/>
                  </a:cubicBezTo>
                </a:path>
              </a:pathLst>
            </a:custGeom>
            <a:noFill/>
            <a:ln w="28575">
              <a:solidFill>
                <a:srgbClr val="000000"/>
              </a:solidFill>
              <a:round/>
              <a:headEnd/>
              <a:tailEnd/>
            </a:ln>
          </p:spPr>
          <p:txBody>
            <a:bodyPr wrap="none" anchor="ctr"/>
            <a:lstStyle/>
            <a:p>
              <a:endParaRPr lang="zh-CN" altLang="en-US"/>
            </a:p>
          </p:txBody>
        </p:sp>
        <p:sp>
          <p:nvSpPr>
            <p:cNvPr id="93243" name="Text Box 47"/>
            <p:cNvSpPr txBox="1">
              <a:spLocks noChangeArrowheads="1"/>
            </p:cNvSpPr>
            <p:nvPr/>
          </p:nvSpPr>
          <p:spPr bwMode="auto">
            <a:xfrm>
              <a:off x="3597" y="1094"/>
              <a:ext cx="354" cy="327"/>
            </a:xfrm>
            <a:prstGeom prst="rect">
              <a:avLst/>
            </a:prstGeom>
            <a:noFill/>
            <a:ln w="28575">
              <a:noFill/>
              <a:miter lim="800000"/>
              <a:headEnd/>
              <a:tailEnd/>
            </a:ln>
          </p:spPr>
          <p:txBody>
            <a:bodyPr>
              <a:spAutoFit/>
            </a:bodyPr>
            <a:lstStyle/>
            <a:p>
              <a:r>
                <a:rPr lang="en-US" altLang="zh-CN" sz="2800" b="1" i="1">
                  <a:ea typeface="楷体_GB2312" pitchFamily="49" charset="-122"/>
                </a:rPr>
                <a:t>u</a:t>
              </a:r>
              <a:r>
                <a:rPr lang="en-US" altLang="zh-CN" sz="2800" b="1" baseline="-25000">
                  <a:ea typeface="楷体_GB2312" pitchFamily="49" charset="-122"/>
                </a:rPr>
                <a:t>4</a:t>
              </a:r>
              <a:endParaRPr lang="en-US" altLang="zh-CN" sz="2800" b="1">
                <a:ea typeface="楷体_GB2312" pitchFamily="49" charset="-122"/>
              </a:endParaRPr>
            </a:p>
          </p:txBody>
        </p:sp>
      </p:grpSp>
      <p:sp>
        <p:nvSpPr>
          <p:cNvPr id="93190" name="Rectangle 64"/>
          <p:cNvSpPr>
            <a:spLocks noChangeArrowheads="1"/>
          </p:cNvSpPr>
          <p:nvPr/>
        </p:nvSpPr>
        <p:spPr bwMode="auto">
          <a:xfrm>
            <a:off x="-288925" y="5913438"/>
            <a:ext cx="8991600" cy="519112"/>
          </a:xfrm>
          <a:prstGeom prst="rect">
            <a:avLst/>
          </a:prstGeom>
          <a:noFill/>
          <a:ln w="57150">
            <a:noFill/>
            <a:miter lim="800000"/>
            <a:headEnd/>
            <a:tailEnd/>
          </a:ln>
        </p:spPr>
        <p:txBody>
          <a:bodyPr>
            <a:spAutoFit/>
          </a:bodyPr>
          <a:lstStyle/>
          <a:p>
            <a:pPr marL="342900" indent="-342900">
              <a:spcBef>
                <a:spcPct val="20000"/>
              </a:spcBef>
              <a:buFontTx/>
              <a:buChar char=" "/>
            </a:pPr>
            <a:r>
              <a:rPr lang="zh-CN" altLang="zh-CN" sz="2800" b="1">
                <a:solidFill>
                  <a:srgbClr val="FF3300"/>
                </a:solidFill>
                <a:ea typeface="楷体_GB2312" pitchFamily="49" charset="-122"/>
              </a:rPr>
              <a:t>4.</a:t>
            </a:r>
            <a:r>
              <a:rPr lang="en-US" altLang="zh-CN" sz="2800" b="1">
                <a:solidFill>
                  <a:srgbClr val="FF3300"/>
                </a:solidFill>
                <a:ea typeface="楷体_GB2312" pitchFamily="49" charset="-122"/>
              </a:rPr>
              <a:t> </a:t>
            </a:r>
            <a:r>
              <a:rPr lang="zh-CN" altLang="zh-CN" sz="2800" b="1">
                <a:solidFill>
                  <a:srgbClr val="FF3300"/>
                </a:solidFill>
                <a:ea typeface="楷体_GB2312" pitchFamily="49" charset="-122"/>
              </a:rPr>
              <a:t>稳</a:t>
            </a:r>
            <a:r>
              <a:rPr lang="zh-CN" altLang="en-US" sz="2800" b="1">
                <a:solidFill>
                  <a:srgbClr val="FF3300"/>
                </a:solidFill>
                <a:ea typeface="楷体_GB2312" pitchFamily="49" charset="-122"/>
              </a:rPr>
              <a:t>压 </a:t>
            </a:r>
            <a:r>
              <a:rPr lang="zh-CN" altLang="en-US" sz="2800" b="1">
                <a:ea typeface="楷体_GB2312" pitchFamily="49" charset="-122"/>
              </a:rPr>
              <a:t> 稳定输出电压  </a:t>
            </a:r>
            <a:r>
              <a:rPr lang="zh-CN" altLang="en-US" sz="2800" b="1">
                <a:solidFill>
                  <a:srgbClr val="FF0000"/>
                </a:solidFill>
                <a:ea typeface="楷体_GB2312" pitchFamily="49" charset="-122"/>
              </a:rPr>
              <a:t>电网电压波动，负载变化</a:t>
            </a:r>
            <a:r>
              <a:rPr lang="zh-CN" altLang="en-US" sz="2800" b="1">
                <a:solidFill>
                  <a:schemeClr val="accent1"/>
                </a:solidFill>
                <a:ea typeface="楷体_GB2312" pitchFamily="49" charset="-122"/>
              </a:rPr>
              <a:t>  	</a:t>
            </a:r>
            <a:endParaRPr lang="zh-CN" altLang="en-US" sz="2800" b="1">
              <a:ea typeface="楷体_GB2312" pitchFamily="49" charset="-122"/>
            </a:endParaRPr>
          </a:p>
        </p:txBody>
      </p:sp>
      <p:sp>
        <p:nvSpPr>
          <p:cNvPr id="93191" name="Rectangle 65"/>
          <p:cNvSpPr>
            <a:spLocks noChangeArrowheads="1"/>
          </p:cNvSpPr>
          <p:nvPr/>
        </p:nvSpPr>
        <p:spPr bwMode="auto">
          <a:xfrm>
            <a:off x="-288925" y="3897313"/>
            <a:ext cx="8991600" cy="519112"/>
          </a:xfrm>
          <a:prstGeom prst="rect">
            <a:avLst/>
          </a:prstGeom>
          <a:noFill/>
          <a:ln w="57150">
            <a:noFill/>
            <a:miter lim="800000"/>
            <a:headEnd/>
            <a:tailEnd/>
          </a:ln>
        </p:spPr>
        <p:txBody>
          <a:bodyPr>
            <a:spAutoFit/>
          </a:bodyPr>
          <a:lstStyle/>
          <a:p>
            <a:pPr marL="342900" indent="-342900">
              <a:spcBef>
                <a:spcPct val="20000"/>
              </a:spcBef>
              <a:buFontTx/>
              <a:buChar char=" "/>
            </a:pPr>
            <a:r>
              <a:rPr lang="en-US" altLang="zh-CN" sz="2800" b="1">
                <a:solidFill>
                  <a:srgbClr val="FF3300"/>
                </a:solidFill>
                <a:ea typeface="楷体_GB2312" pitchFamily="49" charset="-122"/>
              </a:rPr>
              <a:t>1. </a:t>
            </a:r>
            <a:r>
              <a:rPr lang="zh-CN" altLang="en-US" sz="2800" b="1">
                <a:solidFill>
                  <a:srgbClr val="FF3300"/>
                </a:solidFill>
                <a:ea typeface="楷体_GB2312" pitchFamily="49" charset="-122"/>
              </a:rPr>
              <a:t>变压 </a:t>
            </a:r>
            <a:r>
              <a:rPr lang="zh-CN" altLang="en-US" sz="2800" b="1">
                <a:ea typeface="楷体_GB2312" pitchFamily="49" charset="-122"/>
              </a:rPr>
              <a:t> 提供合适的交流电压     </a:t>
            </a:r>
            <a:r>
              <a:rPr lang="zh-CN" altLang="en-US" sz="2800" b="1">
                <a:solidFill>
                  <a:srgbClr val="FF0000"/>
                </a:solidFill>
                <a:ea typeface="楷体_GB2312" pitchFamily="49" charset="-122"/>
              </a:rPr>
              <a:t>变压器</a:t>
            </a:r>
            <a:endParaRPr lang="zh-CN" altLang="en-US" b="1">
              <a:solidFill>
                <a:srgbClr val="FF0000"/>
              </a:solidFill>
              <a:ea typeface="楷体_GB2312" pitchFamily="49" charset="-122"/>
            </a:endParaRPr>
          </a:p>
        </p:txBody>
      </p:sp>
      <p:sp>
        <p:nvSpPr>
          <p:cNvPr id="93192" name="Rectangle 66"/>
          <p:cNvSpPr>
            <a:spLocks noChangeArrowheads="1"/>
          </p:cNvSpPr>
          <p:nvPr/>
        </p:nvSpPr>
        <p:spPr bwMode="auto">
          <a:xfrm>
            <a:off x="-288925" y="4581525"/>
            <a:ext cx="8991600" cy="519113"/>
          </a:xfrm>
          <a:prstGeom prst="rect">
            <a:avLst/>
          </a:prstGeom>
          <a:noFill/>
          <a:ln w="57150">
            <a:noFill/>
            <a:miter lim="800000"/>
            <a:headEnd/>
            <a:tailEnd/>
          </a:ln>
        </p:spPr>
        <p:txBody>
          <a:bodyPr>
            <a:spAutoFit/>
          </a:bodyPr>
          <a:lstStyle/>
          <a:p>
            <a:pPr marL="342900" indent="-342900">
              <a:spcBef>
                <a:spcPct val="20000"/>
              </a:spcBef>
              <a:buFontTx/>
              <a:buChar char=" "/>
            </a:pPr>
            <a:r>
              <a:rPr lang="en-US" altLang="zh-CN" sz="2800" b="1">
                <a:solidFill>
                  <a:srgbClr val="FF3300"/>
                </a:solidFill>
                <a:ea typeface="楷体_GB2312" pitchFamily="49" charset="-122"/>
              </a:rPr>
              <a:t>2. </a:t>
            </a:r>
            <a:r>
              <a:rPr lang="zh-CN" altLang="en-US" sz="2800" b="1">
                <a:solidFill>
                  <a:srgbClr val="FF3300"/>
                </a:solidFill>
                <a:ea typeface="楷体_GB2312" pitchFamily="49" charset="-122"/>
              </a:rPr>
              <a:t>整流 </a:t>
            </a:r>
            <a:r>
              <a:rPr lang="zh-CN" altLang="en-US" sz="2800" b="1">
                <a:ea typeface="楷体_GB2312" pitchFamily="49" charset="-122"/>
              </a:rPr>
              <a:t> 交流→单向脉动电压    </a:t>
            </a:r>
            <a:r>
              <a:rPr lang="zh-CN" altLang="en-US" sz="2800" b="1">
                <a:solidFill>
                  <a:srgbClr val="FF0000"/>
                </a:solidFill>
                <a:ea typeface="楷体_GB2312" pitchFamily="49" charset="-122"/>
              </a:rPr>
              <a:t>二极管</a:t>
            </a:r>
            <a:r>
              <a:rPr lang="zh-CN" altLang="en-US" sz="2800" b="1">
                <a:ea typeface="楷体_GB2312" pitchFamily="49" charset="-122"/>
              </a:rPr>
              <a:t> </a:t>
            </a:r>
          </a:p>
        </p:txBody>
      </p:sp>
      <p:sp>
        <p:nvSpPr>
          <p:cNvPr id="93193" name="Rectangle 67"/>
          <p:cNvSpPr>
            <a:spLocks noChangeArrowheads="1"/>
          </p:cNvSpPr>
          <p:nvPr/>
        </p:nvSpPr>
        <p:spPr bwMode="auto">
          <a:xfrm>
            <a:off x="-288925" y="5276850"/>
            <a:ext cx="9432925" cy="519113"/>
          </a:xfrm>
          <a:prstGeom prst="rect">
            <a:avLst/>
          </a:prstGeom>
          <a:noFill/>
          <a:ln w="57150">
            <a:noFill/>
            <a:miter lim="800000"/>
            <a:headEnd/>
            <a:tailEnd/>
          </a:ln>
        </p:spPr>
        <p:txBody>
          <a:bodyPr>
            <a:spAutoFit/>
          </a:bodyPr>
          <a:lstStyle/>
          <a:p>
            <a:pPr marL="342900" indent="-342900">
              <a:spcBef>
                <a:spcPct val="20000"/>
              </a:spcBef>
              <a:buFontTx/>
              <a:buChar char=" "/>
            </a:pPr>
            <a:r>
              <a:rPr lang="en-US" altLang="zh-CN" sz="2800" b="1">
                <a:solidFill>
                  <a:srgbClr val="FF3300"/>
                </a:solidFill>
                <a:ea typeface="楷体_GB2312" pitchFamily="49" charset="-122"/>
              </a:rPr>
              <a:t>3. </a:t>
            </a:r>
            <a:r>
              <a:rPr lang="zh-CN" altLang="en-US" sz="2800" b="1">
                <a:solidFill>
                  <a:srgbClr val="FF3300"/>
                </a:solidFill>
                <a:ea typeface="楷体_GB2312" pitchFamily="49" charset="-122"/>
              </a:rPr>
              <a:t>滤波 </a:t>
            </a:r>
            <a:r>
              <a:rPr lang="zh-CN" altLang="en-US" sz="2800" b="1">
                <a:ea typeface="楷体_GB2312" pitchFamily="49" charset="-122"/>
              </a:rPr>
              <a:t> 单向脉动电压→平滑直流电压   </a:t>
            </a:r>
            <a:r>
              <a:rPr lang="en-US" altLang="zh-CN" sz="2800" b="1" i="1">
                <a:solidFill>
                  <a:srgbClr val="FF0000"/>
                </a:solidFill>
                <a:ea typeface="楷体_GB2312" pitchFamily="49" charset="-122"/>
              </a:rPr>
              <a:t>L</a:t>
            </a:r>
            <a:r>
              <a:rPr lang="zh-CN" altLang="en-US" sz="2800" b="1">
                <a:solidFill>
                  <a:srgbClr val="FF0000"/>
                </a:solidFill>
                <a:ea typeface="楷体_GB2312" pitchFamily="49" charset="-122"/>
              </a:rPr>
              <a:t>、</a:t>
            </a:r>
            <a:r>
              <a:rPr lang="en-US" altLang="zh-CN" sz="2800" b="1" i="1">
                <a:solidFill>
                  <a:srgbClr val="FF0000"/>
                </a:solidFill>
                <a:ea typeface="楷体_GB2312" pitchFamily="49" charset="-122"/>
              </a:rPr>
              <a:t>C</a:t>
            </a:r>
            <a:r>
              <a:rPr lang="zh-CN" altLang="en-US" sz="2800" b="1">
                <a:solidFill>
                  <a:srgbClr val="FF0000"/>
                </a:solidFill>
                <a:ea typeface="楷体_GB2312" pitchFamily="49" charset="-122"/>
              </a:rPr>
              <a:t>去交流成分</a:t>
            </a:r>
            <a:endParaRPr lang="zh-CN" altLang="en-US" sz="2800" b="1">
              <a:ea typeface="楷体_GB2312" pitchFamily="49" charset="-122"/>
            </a:endParaRPr>
          </a:p>
        </p:txBody>
      </p:sp>
      <p:sp>
        <p:nvSpPr>
          <p:cNvPr id="93194" name="Text Box 68"/>
          <p:cNvSpPr txBox="1">
            <a:spLocks noChangeArrowheads="1"/>
          </p:cNvSpPr>
          <p:nvPr/>
        </p:nvSpPr>
        <p:spPr bwMode="auto">
          <a:xfrm>
            <a:off x="179388" y="188913"/>
            <a:ext cx="3313112" cy="579437"/>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200" b="1">
                <a:solidFill>
                  <a:srgbClr val="FF0000"/>
                </a:solidFill>
                <a:ea typeface="楷体_GB2312" pitchFamily="49" charset="-122"/>
              </a:rPr>
              <a:t>直流电源的组成</a:t>
            </a:r>
          </a:p>
        </p:txBody>
      </p:sp>
      <p:grpSp>
        <p:nvGrpSpPr>
          <p:cNvPr id="93195" name="Group 79"/>
          <p:cNvGrpSpPr>
            <a:grpSpLocks/>
          </p:cNvGrpSpPr>
          <p:nvPr/>
        </p:nvGrpSpPr>
        <p:grpSpPr bwMode="auto">
          <a:xfrm>
            <a:off x="7343775" y="1844675"/>
            <a:ext cx="950913" cy="925513"/>
            <a:chOff x="4672" y="1139"/>
            <a:chExt cx="599" cy="583"/>
          </a:xfrm>
        </p:grpSpPr>
        <p:grpSp>
          <p:nvGrpSpPr>
            <p:cNvPr id="93236" name="Group 48"/>
            <p:cNvGrpSpPr>
              <a:grpSpLocks/>
            </p:cNvGrpSpPr>
            <p:nvPr/>
          </p:nvGrpSpPr>
          <p:grpSpPr bwMode="auto">
            <a:xfrm>
              <a:off x="4674" y="1323"/>
              <a:ext cx="597" cy="399"/>
              <a:chOff x="1089" y="2072"/>
              <a:chExt cx="702" cy="399"/>
            </a:xfrm>
          </p:grpSpPr>
          <p:sp>
            <p:nvSpPr>
              <p:cNvPr id="93239" name="Line 49"/>
              <p:cNvSpPr>
                <a:spLocks noChangeShapeType="1"/>
              </p:cNvSpPr>
              <p:nvPr/>
            </p:nvSpPr>
            <p:spPr bwMode="auto">
              <a:xfrm flipV="1">
                <a:off x="1089" y="2072"/>
                <a:ext cx="0" cy="399"/>
              </a:xfrm>
              <a:prstGeom prst="line">
                <a:avLst/>
              </a:prstGeom>
              <a:noFill/>
              <a:ln w="28575">
                <a:solidFill>
                  <a:srgbClr val="000000"/>
                </a:solidFill>
                <a:round/>
                <a:headEnd/>
                <a:tailEnd type="triangle" w="med" len="med"/>
              </a:ln>
            </p:spPr>
            <p:txBody>
              <a:bodyPr wrap="none" anchor="ctr"/>
              <a:lstStyle/>
              <a:p>
                <a:endParaRPr lang="zh-CN" altLang="en-US"/>
              </a:p>
            </p:txBody>
          </p:sp>
          <p:sp>
            <p:nvSpPr>
              <p:cNvPr id="93240" name="Line 50"/>
              <p:cNvSpPr>
                <a:spLocks noChangeShapeType="1"/>
              </p:cNvSpPr>
              <p:nvPr/>
            </p:nvSpPr>
            <p:spPr bwMode="auto">
              <a:xfrm>
                <a:off x="1089" y="2471"/>
                <a:ext cx="702" cy="0"/>
              </a:xfrm>
              <a:prstGeom prst="line">
                <a:avLst/>
              </a:prstGeom>
              <a:noFill/>
              <a:ln w="28575">
                <a:solidFill>
                  <a:srgbClr val="000000"/>
                </a:solidFill>
                <a:round/>
                <a:headEnd/>
                <a:tailEnd type="triangle" w="med" len="med"/>
              </a:ln>
            </p:spPr>
            <p:txBody>
              <a:bodyPr wrap="none" anchor="ctr"/>
              <a:lstStyle/>
              <a:p>
                <a:endParaRPr lang="zh-CN" altLang="en-US"/>
              </a:p>
            </p:txBody>
          </p:sp>
        </p:grpSp>
        <p:sp>
          <p:nvSpPr>
            <p:cNvPr id="93237" name="Text Box 51"/>
            <p:cNvSpPr txBox="1">
              <a:spLocks noChangeArrowheads="1"/>
            </p:cNvSpPr>
            <p:nvPr/>
          </p:nvSpPr>
          <p:spPr bwMode="auto">
            <a:xfrm>
              <a:off x="4672" y="1139"/>
              <a:ext cx="354" cy="327"/>
            </a:xfrm>
            <a:prstGeom prst="rect">
              <a:avLst/>
            </a:prstGeom>
            <a:noFill/>
            <a:ln w="28575">
              <a:noFill/>
              <a:miter lim="800000"/>
              <a:headEnd/>
              <a:tailEnd/>
            </a:ln>
          </p:spPr>
          <p:txBody>
            <a:bodyPr>
              <a:spAutoFit/>
            </a:bodyPr>
            <a:lstStyle/>
            <a:p>
              <a:r>
                <a:rPr lang="en-US" altLang="zh-CN" sz="2800" b="1" i="1">
                  <a:ea typeface="楷体_GB2312" pitchFamily="49" charset="-122"/>
                </a:rPr>
                <a:t>U</a:t>
              </a:r>
              <a:r>
                <a:rPr lang="en-US" altLang="zh-CN" sz="2800" b="1" baseline="-25000">
                  <a:ea typeface="楷体_GB2312" pitchFamily="49" charset="-122"/>
                </a:rPr>
                <a:t>o</a:t>
              </a:r>
              <a:endParaRPr lang="en-US" altLang="zh-CN" sz="2800" b="1">
                <a:ea typeface="楷体_GB2312" pitchFamily="49" charset="-122"/>
              </a:endParaRPr>
            </a:p>
          </p:txBody>
        </p:sp>
        <p:sp>
          <p:nvSpPr>
            <p:cNvPr id="93238" name="Line 74"/>
            <p:cNvSpPr>
              <a:spLocks noChangeShapeType="1"/>
            </p:cNvSpPr>
            <p:nvPr/>
          </p:nvSpPr>
          <p:spPr bwMode="auto">
            <a:xfrm>
              <a:off x="4672" y="1480"/>
              <a:ext cx="431" cy="0"/>
            </a:xfrm>
            <a:prstGeom prst="line">
              <a:avLst/>
            </a:prstGeom>
            <a:noFill/>
            <a:ln w="31750">
              <a:solidFill>
                <a:schemeClr val="tx1"/>
              </a:solidFill>
              <a:round/>
              <a:headEnd/>
              <a:tailEnd/>
            </a:ln>
          </p:spPr>
          <p:txBody>
            <a:bodyPr/>
            <a:lstStyle/>
            <a:p>
              <a:endParaRPr lang="zh-CN" altLang="en-US"/>
            </a:p>
          </p:txBody>
        </p:sp>
      </p:grpSp>
      <p:grpSp>
        <p:nvGrpSpPr>
          <p:cNvPr id="93196" name="Group 85"/>
          <p:cNvGrpSpPr>
            <a:grpSpLocks/>
          </p:cNvGrpSpPr>
          <p:nvPr/>
        </p:nvGrpSpPr>
        <p:grpSpPr bwMode="auto">
          <a:xfrm>
            <a:off x="358775" y="1484313"/>
            <a:ext cx="8785225" cy="2057400"/>
            <a:chOff x="226" y="822"/>
            <a:chExt cx="5534" cy="1296"/>
          </a:xfrm>
        </p:grpSpPr>
        <p:sp>
          <p:nvSpPr>
            <p:cNvPr id="93197" name="Line 4"/>
            <p:cNvSpPr>
              <a:spLocks noChangeShapeType="1"/>
            </p:cNvSpPr>
            <p:nvPr/>
          </p:nvSpPr>
          <p:spPr bwMode="auto">
            <a:xfrm>
              <a:off x="478" y="966"/>
              <a:ext cx="576" cy="0"/>
            </a:xfrm>
            <a:prstGeom prst="line">
              <a:avLst/>
            </a:prstGeom>
            <a:noFill/>
            <a:ln w="28575">
              <a:solidFill>
                <a:srgbClr val="000000"/>
              </a:solidFill>
              <a:round/>
              <a:headEnd/>
              <a:tailEnd/>
            </a:ln>
          </p:spPr>
          <p:txBody>
            <a:bodyPr wrap="none" anchor="ctr"/>
            <a:lstStyle/>
            <a:p>
              <a:endParaRPr lang="zh-CN" altLang="en-US"/>
            </a:p>
          </p:txBody>
        </p:sp>
        <p:sp>
          <p:nvSpPr>
            <p:cNvPr id="93198" name="Oval 5"/>
            <p:cNvSpPr>
              <a:spLocks noChangeArrowheads="1"/>
            </p:cNvSpPr>
            <p:nvPr/>
          </p:nvSpPr>
          <p:spPr bwMode="auto">
            <a:xfrm>
              <a:off x="428" y="940"/>
              <a:ext cx="48" cy="48"/>
            </a:xfrm>
            <a:prstGeom prst="ellipse">
              <a:avLst/>
            </a:prstGeom>
            <a:noFill/>
            <a:ln w="28575">
              <a:solidFill>
                <a:srgbClr val="000000"/>
              </a:solidFill>
              <a:round/>
              <a:headEnd/>
              <a:tailEnd/>
            </a:ln>
          </p:spPr>
          <p:txBody>
            <a:bodyPr wrap="none" anchor="ctr"/>
            <a:lstStyle/>
            <a:p>
              <a:endParaRPr lang="zh-CN" altLang="en-US"/>
            </a:p>
          </p:txBody>
        </p:sp>
        <p:sp>
          <p:nvSpPr>
            <p:cNvPr id="93199" name="Line 6"/>
            <p:cNvSpPr>
              <a:spLocks noChangeShapeType="1"/>
            </p:cNvSpPr>
            <p:nvPr/>
          </p:nvSpPr>
          <p:spPr bwMode="auto">
            <a:xfrm>
              <a:off x="478" y="1974"/>
              <a:ext cx="576" cy="0"/>
            </a:xfrm>
            <a:prstGeom prst="line">
              <a:avLst/>
            </a:prstGeom>
            <a:noFill/>
            <a:ln w="28575">
              <a:solidFill>
                <a:srgbClr val="000000"/>
              </a:solidFill>
              <a:round/>
              <a:headEnd/>
              <a:tailEnd/>
            </a:ln>
          </p:spPr>
          <p:txBody>
            <a:bodyPr wrap="none" anchor="ctr"/>
            <a:lstStyle/>
            <a:p>
              <a:endParaRPr lang="zh-CN" altLang="en-US"/>
            </a:p>
          </p:txBody>
        </p:sp>
        <p:sp>
          <p:nvSpPr>
            <p:cNvPr id="93200" name="Oval 7"/>
            <p:cNvSpPr>
              <a:spLocks noChangeArrowheads="1"/>
            </p:cNvSpPr>
            <p:nvPr/>
          </p:nvSpPr>
          <p:spPr bwMode="auto">
            <a:xfrm>
              <a:off x="428" y="1948"/>
              <a:ext cx="48" cy="48"/>
            </a:xfrm>
            <a:prstGeom prst="ellipse">
              <a:avLst/>
            </a:prstGeom>
            <a:noFill/>
            <a:ln w="28575">
              <a:solidFill>
                <a:srgbClr val="000000"/>
              </a:solidFill>
              <a:round/>
              <a:headEnd/>
              <a:tailEnd/>
            </a:ln>
          </p:spPr>
          <p:txBody>
            <a:bodyPr wrap="none" anchor="ctr"/>
            <a:lstStyle/>
            <a:p>
              <a:endParaRPr lang="zh-CN" altLang="en-US"/>
            </a:p>
          </p:txBody>
        </p:sp>
        <p:sp>
          <p:nvSpPr>
            <p:cNvPr id="93201" name="Line 8"/>
            <p:cNvSpPr>
              <a:spLocks noChangeShapeType="1"/>
            </p:cNvSpPr>
            <p:nvPr/>
          </p:nvSpPr>
          <p:spPr bwMode="auto">
            <a:xfrm>
              <a:off x="1054" y="966"/>
              <a:ext cx="0" cy="144"/>
            </a:xfrm>
            <a:prstGeom prst="line">
              <a:avLst/>
            </a:prstGeom>
            <a:noFill/>
            <a:ln w="28575">
              <a:solidFill>
                <a:srgbClr val="000000"/>
              </a:solidFill>
              <a:round/>
              <a:headEnd/>
              <a:tailEnd/>
            </a:ln>
          </p:spPr>
          <p:txBody>
            <a:bodyPr wrap="none" anchor="ctr"/>
            <a:lstStyle/>
            <a:p>
              <a:endParaRPr lang="zh-CN" altLang="en-US"/>
            </a:p>
          </p:txBody>
        </p:sp>
        <p:sp>
          <p:nvSpPr>
            <p:cNvPr id="93202" name="Line 11"/>
            <p:cNvSpPr>
              <a:spLocks noChangeShapeType="1"/>
            </p:cNvSpPr>
            <p:nvPr/>
          </p:nvSpPr>
          <p:spPr bwMode="auto">
            <a:xfrm flipH="1">
              <a:off x="1294" y="966"/>
              <a:ext cx="0" cy="144"/>
            </a:xfrm>
            <a:prstGeom prst="line">
              <a:avLst/>
            </a:prstGeom>
            <a:noFill/>
            <a:ln w="28575">
              <a:solidFill>
                <a:srgbClr val="000000"/>
              </a:solidFill>
              <a:round/>
              <a:headEnd/>
              <a:tailEnd/>
            </a:ln>
          </p:spPr>
          <p:txBody>
            <a:bodyPr wrap="none" anchor="ctr"/>
            <a:lstStyle/>
            <a:p>
              <a:endParaRPr lang="zh-CN" altLang="en-US"/>
            </a:p>
          </p:txBody>
        </p:sp>
        <p:sp>
          <p:nvSpPr>
            <p:cNvPr id="93203" name="Line 14"/>
            <p:cNvSpPr>
              <a:spLocks noChangeShapeType="1"/>
            </p:cNvSpPr>
            <p:nvPr/>
          </p:nvSpPr>
          <p:spPr bwMode="auto">
            <a:xfrm>
              <a:off x="1176" y="966"/>
              <a:ext cx="0" cy="1008"/>
            </a:xfrm>
            <a:prstGeom prst="line">
              <a:avLst/>
            </a:prstGeom>
            <a:noFill/>
            <a:ln w="28575">
              <a:solidFill>
                <a:srgbClr val="000000"/>
              </a:solidFill>
              <a:round/>
              <a:headEnd/>
              <a:tailEnd/>
            </a:ln>
          </p:spPr>
          <p:txBody>
            <a:bodyPr wrap="none" anchor="ctr"/>
            <a:lstStyle/>
            <a:p>
              <a:endParaRPr lang="zh-CN" altLang="en-US"/>
            </a:p>
          </p:txBody>
        </p:sp>
        <p:sp>
          <p:nvSpPr>
            <p:cNvPr id="93204" name="Line 15"/>
            <p:cNvSpPr>
              <a:spLocks noChangeShapeType="1"/>
            </p:cNvSpPr>
            <p:nvPr/>
          </p:nvSpPr>
          <p:spPr bwMode="auto">
            <a:xfrm>
              <a:off x="1294" y="966"/>
              <a:ext cx="672" cy="0"/>
            </a:xfrm>
            <a:prstGeom prst="line">
              <a:avLst/>
            </a:prstGeom>
            <a:noFill/>
            <a:ln w="28575">
              <a:solidFill>
                <a:srgbClr val="000000"/>
              </a:solidFill>
              <a:round/>
              <a:headEnd/>
              <a:tailEnd/>
            </a:ln>
          </p:spPr>
          <p:txBody>
            <a:bodyPr wrap="none" anchor="ctr"/>
            <a:lstStyle/>
            <a:p>
              <a:endParaRPr lang="zh-CN" altLang="en-US"/>
            </a:p>
          </p:txBody>
        </p:sp>
        <p:sp>
          <p:nvSpPr>
            <p:cNvPr id="93205" name="Rectangle 17"/>
            <p:cNvSpPr>
              <a:spLocks noChangeArrowheads="1"/>
            </p:cNvSpPr>
            <p:nvPr/>
          </p:nvSpPr>
          <p:spPr bwMode="auto">
            <a:xfrm>
              <a:off x="1966" y="822"/>
              <a:ext cx="384" cy="1296"/>
            </a:xfrm>
            <a:prstGeom prst="rect">
              <a:avLst/>
            </a:prstGeom>
            <a:noFill/>
            <a:ln w="28575">
              <a:solidFill>
                <a:srgbClr val="000000"/>
              </a:solidFill>
              <a:miter lim="800000"/>
              <a:headEnd/>
              <a:tailEnd/>
            </a:ln>
          </p:spPr>
          <p:txBody>
            <a:bodyPr vert="eaVert" wrap="none" anchor="ctr"/>
            <a:lstStyle/>
            <a:p>
              <a:pPr algn="ctr"/>
              <a:r>
                <a:rPr lang="zh-CN" altLang="en-US" sz="2800" b="1">
                  <a:ea typeface="楷体_GB2312" pitchFamily="49" charset="-122"/>
                </a:rPr>
                <a:t>整 流 电 路</a:t>
              </a:r>
            </a:p>
          </p:txBody>
        </p:sp>
        <p:sp>
          <p:nvSpPr>
            <p:cNvPr id="93206" name="Rectangle 18"/>
            <p:cNvSpPr>
              <a:spLocks noChangeArrowheads="1"/>
            </p:cNvSpPr>
            <p:nvPr/>
          </p:nvSpPr>
          <p:spPr bwMode="auto">
            <a:xfrm>
              <a:off x="3117" y="822"/>
              <a:ext cx="384" cy="1296"/>
            </a:xfrm>
            <a:prstGeom prst="rect">
              <a:avLst/>
            </a:prstGeom>
            <a:noFill/>
            <a:ln w="28575">
              <a:solidFill>
                <a:srgbClr val="000000"/>
              </a:solidFill>
              <a:miter lim="800000"/>
              <a:headEnd/>
              <a:tailEnd/>
            </a:ln>
          </p:spPr>
          <p:txBody>
            <a:bodyPr vert="eaVert" wrap="none" anchor="ctr"/>
            <a:lstStyle/>
            <a:p>
              <a:pPr algn="ctr"/>
              <a:r>
                <a:rPr lang="zh-CN" altLang="en-US" sz="2800" b="1">
                  <a:ea typeface="楷体_GB2312" pitchFamily="49" charset="-122"/>
                </a:rPr>
                <a:t>滤 波 电 路</a:t>
              </a:r>
            </a:p>
          </p:txBody>
        </p:sp>
        <p:sp>
          <p:nvSpPr>
            <p:cNvPr id="93207" name="Rectangle 19"/>
            <p:cNvSpPr>
              <a:spLocks noChangeArrowheads="1"/>
            </p:cNvSpPr>
            <p:nvPr/>
          </p:nvSpPr>
          <p:spPr bwMode="auto">
            <a:xfrm>
              <a:off x="4173" y="822"/>
              <a:ext cx="384" cy="1296"/>
            </a:xfrm>
            <a:prstGeom prst="rect">
              <a:avLst/>
            </a:prstGeom>
            <a:noFill/>
            <a:ln w="28575">
              <a:solidFill>
                <a:srgbClr val="000000"/>
              </a:solidFill>
              <a:miter lim="800000"/>
              <a:headEnd/>
              <a:tailEnd/>
            </a:ln>
          </p:spPr>
          <p:txBody>
            <a:bodyPr vert="eaVert" wrap="none" anchor="ctr"/>
            <a:lstStyle/>
            <a:p>
              <a:pPr algn="ctr"/>
              <a:r>
                <a:rPr lang="zh-CN" altLang="en-US" sz="2800" b="1">
                  <a:ea typeface="楷体_GB2312" pitchFamily="49" charset="-122"/>
                </a:rPr>
                <a:t>稳 压 电 路</a:t>
              </a:r>
            </a:p>
          </p:txBody>
        </p:sp>
        <p:sp>
          <p:nvSpPr>
            <p:cNvPr id="93208" name="Line 20"/>
            <p:cNvSpPr>
              <a:spLocks noChangeShapeType="1"/>
            </p:cNvSpPr>
            <p:nvPr/>
          </p:nvSpPr>
          <p:spPr bwMode="auto">
            <a:xfrm>
              <a:off x="2350" y="966"/>
              <a:ext cx="767" cy="0"/>
            </a:xfrm>
            <a:prstGeom prst="line">
              <a:avLst/>
            </a:prstGeom>
            <a:noFill/>
            <a:ln w="28575">
              <a:solidFill>
                <a:srgbClr val="000000"/>
              </a:solidFill>
              <a:round/>
              <a:headEnd/>
              <a:tailEnd/>
            </a:ln>
          </p:spPr>
          <p:txBody>
            <a:bodyPr wrap="none" anchor="ctr"/>
            <a:lstStyle/>
            <a:p>
              <a:endParaRPr lang="zh-CN" altLang="en-US"/>
            </a:p>
          </p:txBody>
        </p:sp>
        <p:sp>
          <p:nvSpPr>
            <p:cNvPr id="93209" name="Line 22"/>
            <p:cNvSpPr>
              <a:spLocks noChangeShapeType="1"/>
            </p:cNvSpPr>
            <p:nvPr/>
          </p:nvSpPr>
          <p:spPr bwMode="auto">
            <a:xfrm>
              <a:off x="3502" y="966"/>
              <a:ext cx="658" cy="0"/>
            </a:xfrm>
            <a:prstGeom prst="line">
              <a:avLst/>
            </a:prstGeom>
            <a:noFill/>
            <a:ln w="28575">
              <a:solidFill>
                <a:srgbClr val="000000"/>
              </a:solidFill>
              <a:round/>
              <a:headEnd/>
              <a:tailEnd/>
            </a:ln>
          </p:spPr>
          <p:txBody>
            <a:bodyPr wrap="none" anchor="ctr"/>
            <a:lstStyle/>
            <a:p>
              <a:endParaRPr lang="zh-CN" altLang="en-US"/>
            </a:p>
          </p:txBody>
        </p:sp>
        <p:sp>
          <p:nvSpPr>
            <p:cNvPr id="93210" name="Line 24"/>
            <p:cNvSpPr>
              <a:spLocks noChangeShapeType="1"/>
            </p:cNvSpPr>
            <p:nvPr/>
          </p:nvSpPr>
          <p:spPr bwMode="auto">
            <a:xfrm>
              <a:off x="4556" y="966"/>
              <a:ext cx="948" cy="0"/>
            </a:xfrm>
            <a:prstGeom prst="line">
              <a:avLst/>
            </a:prstGeom>
            <a:noFill/>
            <a:ln w="28575">
              <a:solidFill>
                <a:srgbClr val="000000"/>
              </a:solidFill>
              <a:round/>
              <a:headEnd/>
              <a:tailEnd/>
            </a:ln>
          </p:spPr>
          <p:txBody>
            <a:bodyPr wrap="none" anchor="ctr"/>
            <a:lstStyle/>
            <a:p>
              <a:endParaRPr lang="zh-CN" altLang="en-US"/>
            </a:p>
          </p:txBody>
        </p:sp>
        <p:sp>
          <p:nvSpPr>
            <p:cNvPr id="93211" name="Line 25"/>
            <p:cNvSpPr>
              <a:spLocks noChangeShapeType="1"/>
            </p:cNvSpPr>
            <p:nvPr/>
          </p:nvSpPr>
          <p:spPr bwMode="auto">
            <a:xfrm flipH="1">
              <a:off x="5503" y="966"/>
              <a:ext cx="1" cy="350"/>
            </a:xfrm>
            <a:prstGeom prst="line">
              <a:avLst/>
            </a:prstGeom>
            <a:noFill/>
            <a:ln w="28575">
              <a:solidFill>
                <a:srgbClr val="000000"/>
              </a:solidFill>
              <a:round/>
              <a:headEnd/>
              <a:tailEnd/>
            </a:ln>
          </p:spPr>
          <p:txBody>
            <a:bodyPr wrap="none" anchor="ctr"/>
            <a:lstStyle/>
            <a:p>
              <a:endParaRPr lang="zh-CN" altLang="en-US"/>
            </a:p>
          </p:txBody>
        </p:sp>
        <p:sp>
          <p:nvSpPr>
            <p:cNvPr id="93212" name="Rectangle 26"/>
            <p:cNvSpPr>
              <a:spLocks noChangeArrowheads="1"/>
            </p:cNvSpPr>
            <p:nvPr/>
          </p:nvSpPr>
          <p:spPr bwMode="auto">
            <a:xfrm>
              <a:off x="5447" y="1317"/>
              <a:ext cx="117" cy="387"/>
            </a:xfrm>
            <a:prstGeom prst="rect">
              <a:avLst/>
            </a:prstGeom>
            <a:noFill/>
            <a:ln w="28575">
              <a:solidFill>
                <a:srgbClr val="000000"/>
              </a:solidFill>
              <a:miter lim="800000"/>
              <a:headEnd/>
              <a:tailEnd/>
            </a:ln>
          </p:spPr>
          <p:txBody>
            <a:bodyPr wrap="none" anchor="ctr"/>
            <a:lstStyle/>
            <a:p>
              <a:endParaRPr lang="zh-CN" altLang="en-US"/>
            </a:p>
          </p:txBody>
        </p:sp>
        <p:sp>
          <p:nvSpPr>
            <p:cNvPr id="93213" name="Line 27"/>
            <p:cNvSpPr>
              <a:spLocks noChangeShapeType="1"/>
            </p:cNvSpPr>
            <p:nvPr/>
          </p:nvSpPr>
          <p:spPr bwMode="auto">
            <a:xfrm>
              <a:off x="5504" y="1704"/>
              <a:ext cx="0" cy="269"/>
            </a:xfrm>
            <a:prstGeom prst="line">
              <a:avLst/>
            </a:prstGeom>
            <a:noFill/>
            <a:ln w="28575">
              <a:solidFill>
                <a:srgbClr val="000000"/>
              </a:solidFill>
              <a:round/>
              <a:headEnd/>
              <a:tailEnd/>
            </a:ln>
          </p:spPr>
          <p:txBody>
            <a:bodyPr wrap="none" anchor="ctr"/>
            <a:lstStyle/>
            <a:p>
              <a:endParaRPr lang="zh-CN" altLang="en-US"/>
            </a:p>
          </p:txBody>
        </p:sp>
        <p:sp>
          <p:nvSpPr>
            <p:cNvPr id="93214" name="Line 28"/>
            <p:cNvSpPr>
              <a:spLocks noChangeShapeType="1"/>
            </p:cNvSpPr>
            <p:nvPr/>
          </p:nvSpPr>
          <p:spPr bwMode="auto">
            <a:xfrm>
              <a:off x="4568" y="1961"/>
              <a:ext cx="936" cy="0"/>
            </a:xfrm>
            <a:prstGeom prst="line">
              <a:avLst/>
            </a:prstGeom>
            <a:noFill/>
            <a:ln w="28575">
              <a:solidFill>
                <a:srgbClr val="000000"/>
              </a:solidFill>
              <a:round/>
              <a:headEnd/>
              <a:tailEnd/>
            </a:ln>
          </p:spPr>
          <p:txBody>
            <a:bodyPr wrap="none" anchor="ctr"/>
            <a:lstStyle/>
            <a:p>
              <a:endParaRPr lang="zh-CN" altLang="en-US"/>
            </a:p>
          </p:txBody>
        </p:sp>
        <p:sp>
          <p:nvSpPr>
            <p:cNvPr id="93215" name="Line 9"/>
            <p:cNvSpPr>
              <a:spLocks noChangeShapeType="1"/>
            </p:cNvSpPr>
            <p:nvPr/>
          </p:nvSpPr>
          <p:spPr bwMode="auto">
            <a:xfrm flipV="1">
              <a:off x="1054" y="1830"/>
              <a:ext cx="0" cy="144"/>
            </a:xfrm>
            <a:prstGeom prst="line">
              <a:avLst/>
            </a:prstGeom>
            <a:noFill/>
            <a:ln w="28575">
              <a:solidFill>
                <a:srgbClr val="000000"/>
              </a:solidFill>
              <a:round/>
              <a:headEnd/>
              <a:tailEnd/>
            </a:ln>
          </p:spPr>
          <p:txBody>
            <a:bodyPr wrap="none" anchor="ctr"/>
            <a:lstStyle/>
            <a:p>
              <a:endParaRPr lang="zh-CN" altLang="en-US"/>
            </a:p>
          </p:txBody>
        </p:sp>
        <p:sp>
          <p:nvSpPr>
            <p:cNvPr id="93216" name="Freeform 10"/>
            <p:cNvSpPr>
              <a:spLocks/>
            </p:cNvSpPr>
            <p:nvPr/>
          </p:nvSpPr>
          <p:spPr bwMode="auto">
            <a:xfrm>
              <a:off x="1054" y="1110"/>
              <a:ext cx="48" cy="720"/>
            </a:xfrm>
            <a:custGeom>
              <a:avLst/>
              <a:gdLst>
                <a:gd name="T0" fmla="*/ 0 w 48"/>
                <a:gd name="T1" fmla="*/ 0 h 768"/>
                <a:gd name="T2" fmla="*/ 48 w 48"/>
                <a:gd name="T3" fmla="*/ 41 h 768"/>
                <a:gd name="T4" fmla="*/ 0 w 48"/>
                <a:gd name="T5" fmla="*/ 83 h 768"/>
                <a:gd name="T6" fmla="*/ 48 w 48"/>
                <a:gd name="T7" fmla="*/ 125 h 768"/>
                <a:gd name="T8" fmla="*/ 0 w 48"/>
                <a:gd name="T9" fmla="*/ 166 h 768"/>
                <a:gd name="T10" fmla="*/ 48 w 48"/>
                <a:gd name="T11" fmla="*/ 207 h 768"/>
                <a:gd name="T12" fmla="*/ 0 w 48"/>
                <a:gd name="T13" fmla="*/ 248 h 768"/>
                <a:gd name="T14" fmla="*/ 48 w 48"/>
                <a:gd name="T15" fmla="*/ 291 h 768"/>
                <a:gd name="T16" fmla="*/ 0 w 48"/>
                <a:gd name="T17" fmla="*/ 331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768"/>
                <a:gd name="T29" fmla="*/ 48 w 48"/>
                <a:gd name="T30" fmla="*/ 768 h 7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768">
                  <a:moveTo>
                    <a:pt x="0" y="0"/>
                  </a:moveTo>
                  <a:cubicBezTo>
                    <a:pt x="24" y="32"/>
                    <a:pt x="48" y="64"/>
                    <a:pt x="48" y="96"/>
                  </a:cubicBezTo>
                  <a:cubicBezTo>
                    <a:pt x="48" y="128"/>
                    <a:pt x="0" y="160"/>
                    <a:pt x="0" y="192"/>
                  </a:cubicBezTo>
                  <a:cubicBezTo>
                    <a:pt x="0" y="224"/>
                    <a:pt x="48" y="256"/>
                    <a:pt x="48" y="288"/>
                  </a:cubicBezTo>
                  <a:cubicBezTo>
                    <a:pt x="48" y="320"/>
                    <a:pt x="0" y="352"/>
                    <a:pt x="0" y="384"/>
                  </a:cubicBezTo>
                  <a:cubicBezTo>
                    <a:pt x="0" y="416"/>
                    <a:pt x="48" y="448"/>
                    <a:pt x="48" y="480"/>
                  </a:cubicBezTo>
                  <a:cubicBezTo>
                    <a:pt x="48" y="512"/>
                    <a:pt x="0" y="544"/>
                    <a:pt x="0" y="576"/>
                  </a:cubicBezTo>
                  <a:cubicBezTo>
                    <a:pt x="0" y="608"/>
                    <a:pt x="48" y="640"/>
                    <a:pt x="48" y="672"/>
                  </a:cubicBezTo>
                  <a:cubicBezTo>
                    <a:pt x="48" y="704"/>
                    <a:pt x="8" y="752"/>
                    <a:pt x="0" y="768"/>
                  </a:cubicBezTo>
                </a:path>
              </a:pathLst>
            </a:custGeom>
            <a:noFill/>
            <a:ln w="28575">
              <a:solidFill>
                <a:srgbClr val="000000"/>
              </a:solidFill>
              <a:round/>
              <a:headEnd/>
              <a:tailEnd/>
            </a:ln>
          </p:spPr>
          <p:txBody>
            <a:bodyPr wrap="none" anchor="ctr"/>
            <a:lstStyle/>
            <a:p>
              <a:endParaRPr lang="zh-CN" altLang="en-US"/>
            </a:p>
          </p:txBody>
        </p:sp>
        <p:sp>
          <p:nvSpPr>
            <p:cNvPr id="93217" name="Line 12"/>
            <p:cNvSpPr>
              <a:spLocks noChangeShapeType="1"/>
            </p:cNvSpPr>
            <p:nvPr/>
          </p:nvSpPr>
          <p:spPr bwMode="auto">
            <a:xfrm flipH="1" flipV="1">
              <a:off x="1294" y="1830"/>
              <a:ext cx="0" cy="144"/>
            </a:xfrm>
            <a:prstGeom prst="line">
              <a:avLst/>
            </a:prstGeom>
            <a:noFill/>
            <a:ln w="28575">
              <a:solidFill>
                <a:srgbClr val="000000"/>
              </a:solidFill>
              <a:round/>
              <a:headEnd/>
              <a:tailEnd/>
            </a:ln>
          </p:spPr>
          <p:txBody>
            <a:bodyPr wrap="none" anchor="ctr"/>
            <a:lstStyle/>
            <a:p>
              <a:endParaRPr lang="zh-CN" altLang="en-US"/>
            </a:p>
          </p:txBody>
        </p:sp>
        <p:sp>
          <p:nvSpPr>
            <p:cNvPr id="93218" name="Freeform 13"/>
            <p:cNvSpPr>
              <a:spLocks/>
            </p:cNvSpPr>
            <p:nvPr/>
          </p:nvSpPr>
          <p:spPr bwMode="auto">
            <a:xfrm flipH="1">
              <a:off x="1246" y="1110"/>
              <a:ext cx="48" cy="720"/>
            </a:xfrm>
            <a:custGeom>
              <a:avLst/>
              <a:gdLst>
                <a:gd name="T0" fmla="*/ 0 w 48"/>
                <a:gd name="T1" fmla="*/ 0 h 768"/>
                <a:gd name="T2" fmla="*/ 48 w 48"/>
                <a:gd name="T3" fmla="*/ 41 h 768"/>
                <a:gd name="T4" fmla="*/ 0 w 48"/>
                <a:gd name="T5" fmla="*/ 83 h 768"/>
                <a:gd name="T6" fmla="*/ 48 w 48"/>
                <a:gd name="T7" fmla="*/ 125 h 768"/>
                <a:gd name="T8" fmla="*/ 0 w 48"/>
                <a:gd name="T9" fmla="*/ 166 h 768"/>
                <a:gd name="T10" fmla="*/ 48 w 48"/>
                <a:gd name="T11" fmla="*/ 207 h 768"/>
                <a:gd name="T12" fmla="*/ 0 w 48"/>
                <a:gd name="T13" fmla="*/ 248 h 768"/>
                <a:gd name="T14" fmla="*/ 48 w 48"/>
                <a:gd name="T15" fmla="*/ 291 h 768"/>
                <a:gd name="T16" fmla="*/ 0 w 48"/>
                <a:gd name="T17" fmla="*/ 331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768"/>
                <a:gd name="T29" fmla="*/ 48 w 48"/>
                <a:gd name="T30" fmla="*/ 768 h 7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768">
                  <a:moveTo>
                    <a:pt x="0" y="0"/>
                  </a:moveTo>
                  <a:cubicBezTo>
                    <a:pt x="24" y="32"/>
                    <a:pt x="48" y="64"/>
                    <a:pt x="48" y="96"/>
                  </a:cubicBezTo>
                  <a:cubicBezTo>
                    <a:pt x="48" y="128"/>
                    <a:pt x="0" y="160"/>
                    <a:pt x="0" y="192"/>
                  </a:cubicBezTo>
                  <a:cubicBezTo>
                    <a:pt x="0" y="224"/>
                    <a:pt x="48" y="256"/>
                    <a:pt x="48" y="288"/>
                  </a:cubicBezTo>
                  <a:cubicBezTo>
                    <a:pt x="48" y="320"/>
                    <a:pt x="0" y="352"/>
                    <a:pt x="0" y="384"/>
                  </a:cubicBezTo>
                  <a:cubicBezTo>
                    <a:pt x="0" y="416"/>
                    <a:pt x="48" y="448"/>
                    <a:pt x="48" y="480"/>
                  </a:cubicBezTo>
                  <a:cubicBezTo>
                    <a:pt x="48" y="512"/>
                    <a:pt x="0" y="544"/>
                    <a:pt x="0" y="576"/>
                  </a:cubicBezTo>
                  <a:cubicBezTo>
                    <a:pt x="0" y="608"/>
                    <a:pt x="48" y="640"/>
                    <a:pt x="48" y="672"/>
                  </a:cubicBezTo>
                  <a:cubicBezTo>
                    <a:pt x="48" y="704"/>
                    <a:pt x="8" y="752"/>
                    <a:pt x="0" y="768"/>
                  </a:cubicBezTo>
                </a:path>
              </a:pathLst>
            </a:custGeom>
            <a:noFill/>
            <a:ln w="28575">
              <a:solidFill>
                <a:srgbClr val="000000"/>
              </a:solidFill>
              <a:round/>
              <a:headEnd/>
              <a:tailEnd/>
            </a:ln>
          </p:spPr>
          <p:txBody>
            <a:bodyPr wrap="none" anchor="ctr"/>
            <a:lstStyle/>
            <a:p>
              <a:endParaRPr lang="zh-CN" altLang="en-US"/>
            </a:p>
          </p:txBody>
        </p:sp>
        <p:sp>
          <p:nvSpPr>
            <p:cNvPr id="93219" name="Line 16"/>
            <p:cNvSpPr>
              <a:spLocks noChangeShapeType="1"/>
            </p:cNvSpPr>
            <p:nvPr/>
          </p:nvSpPr>
          <p:spPr bwMode="auto">
            <a:xfrm>
              <a:off x="1294" y="1974"/>
              <a:ext cx="672" cy="0"/>
            </a:xfrm>
            <a:prstGeom prst="line">
              <a:avLst/>
            </a:prstGeom>
            <a:noFill/>
            <a:ln w="28575">
              <a:solidFill>
                <a:srgbClr val="000000"/>
              </a:solidFill>
              <a:round/>
              <a:headEnd/>
              <a:tailEnd/>
            </a:ln>
          </p:spPr>
          <p:txBody>
            <a:bodyPr wrap="none" anchor="ctr"/>
            <a:lstStyle/>
            <a:p>
              <a:endParaRPr lang="zh-CN" altLang="en-US"/>
            </a:p>
          </p:txBody>
        </p:sp>
        <p:sp>
          <p:nvSpPr>
            <p:cNvPr id="93220" name="Line 21"/>
            <p:cNvSpPr>
              <a:spLocks noChangeShapeType="1"/>
            </p:cNvSpPr>
            <p:nvPr/>
          </p:nvSpPr>
          <p:spPr bwMode="auto">
            <a:xfrm>
              <a:off x="2358" y="1962"/>
              <a:ext cx="767" cy="0"/>
            </a:xfrm>
            <a:prstGeom prst="line">
              <a:avLst/>
            </a:prstGeom>
            <a:noFill/>
            <a:ln w="28575">
              <a:solidFill>
                <a:srgbClr val="000000"/>
              </a:solidFill>
              <a:round/>
              <a:headEnd/>
              <a:tailEnd/>
            </a:ln>
          </p:spPr>
          <p:txBody>
            <a:bodyPr wrap="none" anchor="ctr"/>
            <a:lstStyle/>
            <a:p>
              <a:endParaRPr lang="zh-CN" altLang="en-US"/>
            </a:p>
          </p:txBody>
        </p:sp>
        <p:sp>
          <p:nvSpPr>
            <p:cNvPr id="93221" name="Line 23"/>
            <p:cNvSpPr>
              <a:spLocks noChangeShapeType="1"/>
            </p:cNvSpPr>
            <p:nvPr/>
          </p:nvSpPr>
          <p:spPr bwMode="auto">
            <a:xfrm>
              <a:off x="3515" y="1956"/>
              <a:ext cx="672" cy="0"/>
            </a:xfrm>
            <a:prstGeom prst="line">
              <a:avLst/>
            </a:prstGeom>
            <a:noFill/>
            <a:ln w="28575">
              <a:solidFill>
                <a:srgbClr val="000000"/>
              </a:solidFill>
              <a:round/>
              <a:headEnd/>
              <a:tailEnd/>
            </a:ln>
          </p:spPr>
          <p:txBody>
            <a:bodyPr wrap="none" anchor="ctr"/>
            <a:lstStyle/>
            <a:p>
              <a:endParaRPr lang="zh-CN" altLang="en-US"/>
            </a:p>
          </p:txBody>
        </p:sp>
        <p:sp>
          <p:nvSpPr>
            <p:cNvPr id="93222" name="Rectangle 52"/>
            <p:cNvSpPr>
              <a:spLocks noChangeArrowheads="1"/>
            </p:cNvSpPr>
            <p:nvPr/>
          </p:nvSpPr>
          <p:spPr bwMode="auto">
            <a:xfrm>
              <a:off x="1963" y="836"/>
              <a:ext cx="385" cy="1264"/>
            </a:xfrm>
            <a:prstGeom prst="rect">
              <a:avLst/>
            </a:prstGeom>
            <a:solidFill>
              <a:srgbClr val="FFFF00"/>
            </a:solidFill>
            <a:ln w="57150">
              <a:solidFill>
                <a:srgbClr val="FF0000"/>
              </a:solidFill>
              <a:miter lim="800000"/>
              <a:headEnd/>
              <a:tailEnd/>
            </a:ln>
          </p:spPr>
          <p:txBody>
            <a:bodyPr vert="eaVert" wrap="none" anchor="ctr"/>
            <a:lstStyle/>
            <a:p>
              <a:pPr algn="ctr"/>
              <a:r>
                <a:rPr lang="zh-CN" altLang="en-US" sz="2800" b="1">
                  <a:ea typeface="楷体_GB2312" pitchFamily="49" charset="-122"/>
                </a:rPr>
                <a:t>整 流 电 路</a:t>
              </a:r>
            </a:p>
          </p:txBody>
        </p:sp>
        <p:sp>
          <p:nvSpPr>
            <p:cNvPr id="93223" name="Rectangle 53"/>
            <p:cNvSpPr>
              <a:spLocks noChangeArrowheads="1"/>
            </p:cNvSpPr>
            <p:nvPr/>
          </p:nvSpPr>
          <p:spPr bwMode="auto">
            <a:xfrm>
              <a:off x="3116" y="838"/>
              <a:ext cx="385" cy="1264"/>
            </a:xfrm>
            <a:prstGeom prst="rect">
              <a:avLst/>
            </a:prstGeom>
            <a:solidFill>
              <a:srgbClr val="FFFF00"/>
            </a:solidFill>
            <a:ln w="57150">
              <a:solidFill>
                <a:srgbClr val="FF0000"/>
              </a:solidFill>
              <a:miter lim="800000"/>
              <a:headEnd/>
              <a:tailEnd/>
            </a:ln>
          </p:spPr>
          <p:txBody>
            <a:bodyPr vert="eaVert" wrap="none" anchor="ctr"/>
            <a:lstStyle/>
            <a:p>
              <a:pPr algn="ctr"/>
              <a:r>
                <a:rPr lang="zh-CN" altLang="en-US" sz="2800" b="1">
                  <a:ea typeface="楷体_GB2312" pitchFamily="49" charset="-122"/>
                </a:rPr>
                <a:t>滤 波 电 路</a:t>
              </a:r>
            </a:p>
          </p:txBody>
        </p:sp>
        <p:sp>
          <p:nvSpPr>
            <p:cNvPr id="93224" name="Rectangle 54"/>
            <p:cNvSpPr>
              <a:spLocks noChangeArrowheads="1"/>
            </p:cNvSpPr>
            <p:nvPr/>
          </p:nvSpPr>
          <p:spPr bwMode="auto">
            <a:xfrm>
              <a:off x="4173" y="822"/>
              <a:ext cx="384" cy="1296"/>
            </a:xfrm>
            <a:prstGeom prst="rect">
              <a:avLst/>
            </a:prstGeom>
            <a:solidFill>
              <a:srgbClr val="FFFF00"/>
            </a:solidFill>
            <a:ln w="57150">
              <a:solidFill>
                <a:srgbClr val="FF0000"/>
              </a:solidFill>
              <a:miter lim="800000"/>
              <a:headEnd/>
              <a:tailEnd/>
            </a:ln>
          </p:spPr>
          <p:txBody>
            <a:bodyPr vert="eaVert" wrap="none" anchor="ctr"/>
            <a:lstStyle/>
            <a:p>
              <a:pPr algn="ctr"/>
              <a:r>
                <a:rPr lang="zh-CN" altLang="en-US" sz="2800" b="1">
                  <a:ea typeface="楷体_GB2312" pitchFamily="49" charset="-122"/>
                </a:rPr>
                <a:t>稳 压 电 路</a:t>
              </a:r>
            </a:p>
          </p:txBody>
        </p:sp>
        <p:grpSp>
          <p:nvGrpSpPr>
            <p:cNvPr id="93225" name="Group 55"/>
            <p:cNvGrpSpPr>
              <a:grpSpLocks/>
            </p:cNvGrpSpPr>
            <p:nvPr/>
          </p:nvGrpSpPr>
          <p:grpSpPr bwMode="auto">
            <a:xfrm>
              <a:off x="1052" y="967"/>
              <a:ext cx="240" cy="1008"/>
              <a:chOff x="946" y="786"/>
              <a:chExt cx="240" cy="1008"/>
            </a:xfrm>
          </p:grpSpPr>
          <p:sp>
            <p:nvSpPr>
              <p:cNvPr id="93229" name="Line 56"/>
              <p:cNvSpPr>
                <a:spLocks noChangeShapeType="1"/>
              </p:cNvSpPr>
              <p:nvPr/>
            </p:nvSpPr>
            <p:spPr bwMode="auto">
              <a:xfrm>
                <a:off x="946" y="786"/>
                <a:ext cx="0" cy="144"/>
              </a:xfrm>
              <a:prstGeom prst="line">
                <a:avLst/>
              </a:prstGeom>
              <a:noFill/>
              <a:ln w="57150">
                <a:solidFill>
                  <a:srgbClr val="FF0000"/>
                </a:solidFill>
                <a:round/>
                <a:headEnd/>
                <a:tailEnd/>
              </a:ln>
            </p:spPr>
            <p:txBody>
              <a:bodyPr wrap="none" anchor="ctr"/>
              <a:lstStyle/>
              <a:p>
                <a:endParaRPr lang="zh-CN" altLang="en-US"/>
              </a:p>
            </p:txBody>
          </p:sp>
          <p:sp>
            <p:nvSpPr>
              <p:cNvPr id="93230" name="Line 57"/>
              <p:cNvSpPr>
                <a:spLocks noChangeShapeType="1"/>
              </p:cNvSpPr>
              <p:nvPr/>
            </p:nvSpPr>
            <p:spPr bwMode="auto">
              <a:xfrm flipV="1">
                <a:off x="946" y="1650"/>
                <a:ext cx="0" cy="144"/>
              </a:xfrm>
              <a:prstGeom prst="line">
                <a:avLst/>
              </a:prstGeom>
              <a:noFill/>
              <a:ln w="57150">
                <a:solidFill>
                  <a:srgbClr val="FF0000"/>
                </a:solidFill>
                <a:round/>
                <a:headEnd/>
                <a:tailEnd/>
              </a:ln>
            </p:spPr>
            <p:txBody>
              <a:bodyPr wrap="none" anchor="ctr"/>
              <a:lstStyle/>
              <a:p>
                <a:endParaRPr lang="zh-CN" altLang="en-US"/>
              </a:p>
            </p:txBody>
          </p:sp>
          <p:sp>
            <p:nvSpPr>
              <p:cNvPr id="93231" name="Freeform 58"/>
              <p:cNvSpPr>
                <a:spLocks/>
              </p:cNvSpPr>
              <p:nvPr/>
            </p:nvSpPr>
            <p:spPr bwMode="auto">
              <a:xfrm>
                <a:off x="946" y="930"/>
                <a:ext cx="48" cy="720"/>
              </a:xfrm>
              <a:custGeom>
                <a:avLst/>
                <a:gdLst>
                  <a:gd name="T0" fmla="*/ 0 w 48"/>
                  <a:gd name="T1" fmla="*/ 0 h 768"/>
                  <a:gd name="T2" fmla="*/ 48 w 48"/>
                  <a:gd name="T3" fmla="*/ 41 h 768"/>
                  <a:gd name="T4" fmla="*/ 0 w 48"/>
                  <a:gd name="T5" fmla="*/ 83 h 768"/>
                  <a:gd name="T6" fmla="*/ 48 w 48"/>
                  <a:gd name="T7" fmla="*/ 125 h 768"/>
                  <a:gd name="T8" fmla="*/ 0 w 48"/>
                  <a:gd name="T9" fmla="*/ 166 h 768"/>
                  <a:gd name="T10" fmla="*/ 48 w 48"/>
                  <a:gd name="T11" fmla="*/ 207 h 768"/>
                  <a:gd name="T12" fmla="*/ 0 w 48"/>
                  <a:gd name="T13" fmla="*/ 248 h 768"/>
                  <a:gd name="T14" fmla="*/ 48 w 48"/>
                  <a:gd name="T15" fmla="*/ 291 h 768"/>
                  <a:gd name="T16" fmla="*/ 0 w 48"/>
                  <a:gd name="T17" fmla="*/ 331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768"/>
                  <a:gd name="T29" fmla="*/ 48 w 48"/>
                  <a:gd name="T30" fmla="*/ 768 h 7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768">
                    <a:moveTo>
                      <a:pt x="0" y="0"/>
                    </a:moveTo>
                    <a:cubicBezTo>
                      <a:pt x="24" y="32"/>
                      <a:pt x="48" y="64"/>
                      <a:pt x="48" y="96"/>
                    </a:cubicBezTo>
                    <a:cubicBezTo>
                      <a:pt x="48" y="128"/>
                      <a:pt x="0" y="160"/>
                      <a:pt x="0" y="192"/>
                    </a:cubicBezTo>
                    <a:cubicBezTo>
                      <a:pt x="0" y="224"/>
                      <a:pt x="48" y="256"/>
                      <a:pt x="48" y="288"/>
                    </a:cubicBezTo>
                    <a:cubicBezTo>
                      <a:pt x="48" y="320"/>
                      <a:pt x="0" y="352"/>
                      <a:pt x="0" y="384"/>
                    </a:cubicBezTo>
                    <a:cubicBezTo>
                      <a:pt x="0" y="416"/>
                      <a:pt x="48" y="448"/>
                      <a:pt x="48" y="480"/>
                    </a:cubicBezTo>
                    <a:cubicBezTo>
                      <a:pt x="48" y="512"/>
                      <a:pt x="0" y="544"/>
                      <a:pt x="0" y="576"/>
                    </a:cubicBezTo>
                    <a:cubicBezTo>
                      <a:pt x="0" y="608"/>
                      <a:pt x="48" y="640"/>
                      <a:pt x="48" y="672"/>
                    </a:cubicBezTo>
                    <a:cubicBezTo>
                      <a:pt x="48" y="704"/>
                      <a:pt x="8" y="752"/>
                      <a:pt x="0" y="768"/>
                    </a:cubicBezTo>
                  </a:path>
                </a:pathLst>
              </a:custGeom>
              <a:noFill/>
              <a:ln w="57150">
                <a:solidFill>
                  <a:srgbClr val="FF0000"/>
                </a:solidFill>
                <a:round/>
                <a:headEnd/>
                <a:tailEnd/>
              </a:ln>
            </p:spPr>
            <p:txBody>
              <a:bodyPr wrap="none" anchor="ctr"/>
              <a:lstStyle/>
              <a:p>
                <a:endParaRPr lang="zh-CN" altLang="en-US"/>
              </a:p>
            </p:txBody>
          </p:sp>
          <p:sp>
            <p:nvSpPr>
              <p:cNvPr id="93232" name="Line 59"/>
              <p:cNvSpPr>
                <a:spLocks noChangeShapeType="1"/>
              </p:cNvSpPr>
              <p:nvPr/>
            </p:nvSpPr>
            <p:spPr bwMode="auto">
              <a:xfrm flipH="1">
                <a:off x="1186" y="786"/>
                <a:ext cx="0" cy="144"/>
              </a:xfrm>
              <a:prstGeom prst="line">
                <a:avLst/>
              </a:prstGeom>
              <a:noFill/>
              <a:ln w="57150">
                <a:solidFill>
                  <a:srgbClr val="FF0000"/>
                </a:solidFill>
                <a:round/>
                <a:headEnd/>
                <a:tailEnd/>
              </a:ln>
            </p:spPr>
            <p:txBody>
              <a:bodyPr wrap="none" anchor="ctr"/>
              <a:lstStyle/>
              <a:p>
                <a:endParaRPr lang="zh-CN" altLang="en-US"/>
              </a:p>
            </p:txBody>
          </p:sp>
          <p:sp>
            <p:nvSpPr>
              <p:cNvPr id="93233" name="Line 60"/>
              <p:cNvSpPr>
                <a:spLocks noChangeShapeType="1"/>
              </p:cNvSpPr>
              <p:nvPr/>
            </p:nvSpPr>
            <p:spPr bwMode="auto">
              <a:xfrm flipH="1" flipV="1">
                <a:off x="1186" y="1650"/>
                <a:ext cx="0" cy="144"/>
              </a:xfrm>
              <a:prstGeom prst="line">
                <a:avLst/>
              </a:prstGeom>
              <a:noFill/>
              <a:ln w="57150">
                <a:solidFill>
                  <a:srgbClr val="FF0000"/>
                </a:solidFill>
                <a:round/>
                <a:headEnd/>
                <a:tailEnd/>
              </a:ln>
            </p:spPr>
            <p:txBody>
              <a:bodyPr wrap="none" anchor="ctr"/>
              <a:lstStyle/>
              <a:p>
                <a:endParaRPr lang="zh-CN" altLang="en-US"/>
              </a:p>
            </p:txBody>
          </p:sp>
          <p:sp>
            <p:nvSpPr>
              <p:cNvPr id="93234" name="Freeform 61"/>
              <p:cNvSpPr>
                <a:spLocks/>
              </p:cNvSpPr>
              <p:nvPr/>
            </p:nvSpPr>
            <p:spPr bwMode="auto">
              <a:xfrm flipH="1">
                <a:off x="1138" y="930"/>
                <a:ext cx="48" cy="720"/>
              </a:xfrm>
              <a:custGeom>
                <a:avLst/>
                <a:gdLst>
                  <a:gd name="T0" fmla="*/ 0 w 48"/>
                  <a:gd name="T1" fmla="*/ 0 h 768"/>
                  <a:gd name="T2" fmla="*/ 48 w 48"/>
                  <a:gd name="T3" fmla="*/ 41 h 768"/>
                  <a:gd name="T4" fmla="*/ 0 w 48"/>
                  <a:gd name="T5" fmla="*/ 83 h 768"/>
                  <a:gd name="T6" fmla="*/ 48 w 48"/>
                  <a:gd name="T7" fmla="*/ 125 h 768"/>
                  <a:gd name="T8" fmla="*/ 0 w 48"/>
                  <a:gd name="T9" fmla="*/ 166 h 768"/>
                  <a:gd name="T10" fmla="*/ 48 w 48"/>
                  <a:gd name="T11" fmla="*/ 207 h 768"/>
                  <a:gd name="T12" fmla="*/ 0 w 48"/>
                  <a:gd name="T13" fmla="*/ 248 h 768"/>
                  <a:gd name="T14" fmla="*/ 48 w 48"/>
                  <a:gd name="T15" fmla="*/ 291 h 768"/>
                  <a:gd name="T16" fmla="*/ 0 w 48"/>
                  <a:gd name="T17" fmla="*/ 331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768"/>
                  <a:gd name="T29" fmla="*/ 48 w 48"/>
                  <a:gd name="T30" fmla="*/ 768 h 7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768">
                    <a:moveTo>
                      <a:pt x="0" y="0"/>
                    </a:moveTo>
                    <a:cubicBezTo>
                      <a:pt x="24" y="32"/>
                      <a:pt x="48" y="64"/>
                      <a:pt x="48" y="96"/>
                    </a:cubicBezTo>
                    <a:cubicBezTo>
                      <a:pt x="48" y="128"/>
                      <a:pt x="0" y="160"/>
                      <a:pt x="0" y="192"/>
                    </a:cubicBezTo>
                    <a:cubicBezTo>
                      <a:pt x="0" y="224"/>
                      <a:pt x="48" y="256"/>
                      <a:pt x="48" y="288"/>
                    </a:cubicBezTo>
                    <a:cubicBezTo>
                      <a:pt x="48" y="320"/>
                      <a:pt x="0" y="352"/>
                      <a:pt x="0" y="384"/>
                    </a:cubicBezTo>
                    <a:cubicBezTo>
                      <a:pt x="0" y="416"/>
                      <a:pt x="48" y="448"/>
                      <a:pt x="48" y="480"/>
                    </a:cubicBezTo>
                    <a:cubicBezTo>
                      <a:pt x="48" y="512"/>
                      <a:pt x="0" y="544"/>
                      <a:pt x="0" y="576"/>
                    </a:cubicBezTo>
                    <a:cubicBezTo>
                      <a:pt x="0" y="608"/>
                      <a:pt x="48" y="640"/>
                      <a:pt x="48" y="672"/>
                    </a:cubicBezTo>
                    <a:cubicBezTo>
                      <a:pt x="48" y="704"/>
                      <a:pt x="8" y="752"/>
                      <a:pt x="0" y="768"/>
                    </a:cubicBezTo>
                  </a:path>
                </a:pathLst>
              </a:custGeom>
              <a:noFill/>
              <a:ln w="57150">
                <a:solidFill>
                  <a:srgbClr val="FF0000"/>
                </a:solidFill>
                <a:round/>
                <a:headEnd/>
                <a:tailEnd/>
              </a:ln>
            </p:spPr>
            <p:txBody>
              <a:bodyPr wrap="none" anchor="ctr"/>
              <a:lstStyle/>
              <a:p>
                <a:endParaRPr lang="zh-CN" altLang="en-US"/>
              </a:p>
            </p:txBody>
          </p:sp>
          <p:sp>
            <p:nvSpPr>
              <p:cNvPr id="93235" name="Line 62"/>
              <p:cNvSpPr>
                <a:spLocks noChangeShapeType="1"/>
              </p:cNvSpPr>
              <p:nvPr/>
            </p:nvSpPr>
            <p:spPr bwMode="auto">
              <a:xfrm>
                <a:off x="1068" y="786"/>
                <a:ext cx="0" cy="1008"/>
              </a:xfrm>
              <a:prstGeom prst="line">
                <a:avLst/>
              </a:prstGeom>
              <a:noFill/>
              <a:ln w="57150">
                <a:solidFill>
                  <a:srgbClr val="FF0000"/>
                </a:solidFill>
                <a:round/>
                <a:headEnd/>
                <a:tailEnd/>
              </a:ln>
            </p:spPr>
            <p:txBody>
              <a:bodyPr wrap="none" anchor="ctr"/>
              <a:lstStyle/>
              <a:p>
                <a:endParaRPr lang="zh-CN" altLang="en-US"/>
              </a:p>
            </p:txBody>
          </p:sp>
        </p:grpSp>
        <p:sp>
          <p:nvSpPr>
            <p:cNvPr id="93226" name="Text Box 82"/>
            <p:cNvSpPr txBox="1">
              <a:spLocks noChangeArrowheads="1"/>
            </p:cNvSpPr>
            <p:nvPr/>
          </p:nvSpPr>
          <p:spPr bwMode="auto">
            <a:xfrm>
              <a:off x="5193" y="1502"/>
              <a:ext cx="567" cy="288"/>
            </a:xfrm>
            <a:prstGeom prst="rect">
              <a:avLst/>
            </a:prstGeom>
            <a:noFill/>
            <a:ln w="9525">
              <a:noFill/>
              <a:miter lim="800000"/>
              <a:headEnd/>
              <a:tailEnd/>
            </a:ln>
          </p:spPr>
          <p:txBody>
            <a:bodyPr>
              <a:spAutoFit/>
            </a:bodyPr>
            <a:lstStyle/>
            <a:p>
              <a:pPr>
                <a:spcBef>
                  <a:spcPct val="50000"/>
                </a:spcBef>
              </a:pPr>
              <a:r>
                <a:rPr lang="en-US" altLang="zh-CN" b="1" i="1"/>
                <a:t>R</a:t>
              </a:r>
              <a:r>
                <a:rPr lang="en-US" altLang="zh-CN" b="1" baseline="-25000"/>
                <a:t>L</a:t>
              </a:r>
            </a:p>
          </p:txBody>
        </p:sp>
        <p:sp>
          <p:nvSpPr>
            <p:cNvPr id="93227" name="Rectangle 83"/>
            <p:cNvSpPr>
              <a:spLocks noChangeArrowheads="1"/>
            </p:cNvSpPr>
            <p:nvPr/>
          </p:nvSpPr>
          <p:spPr bwMode="auto">
            <a:xfrm>
              <a:off x="226" y="1351"/>
              <a:ext cx="116" cy="212"/>
            </a:xfrm>
            <a:prstGeom prst="rect">
              <a:avLst/>
            </a:prstGeom>
            <a:noFill/>
            <a:ln w="9525">
              <a:noFill/>
              <a:miter lim="800000"/>
              <a:headEnd/>
              <a:tailEnd/>
            </a:ln>
          </p:spPr>
          <p:txBody>
            <a:bodyPr wrap="none">
              <a:spAutoFit/>
            </a:bodyPr>
            <a:lstStyle/>
            <a:p>
              <a:endParaRPr lang="zh-CN" altLang="zh-CN" b="1" baseline="-25000"/>
            </a:p>
          </p:txBody>
        </p:sp>
        <p:sp>
          <p:nvSpPr>
            <p:cNvPr id="93228" name="Line 84"/>
            <p:cNvSpPr>
              <a:spLocks noChangeShapeType="1"/>
            </p:cNvSpPr>
            <p:nvPr/>
          </p:nvSpPr>
          <p:spPr bwMode="auto">
            <a:xfrm>
              <a:off x="499" y="1207"/>
              <a:ext cx="0" cy="567"/>
            </a:xfrm>
            <a:prstGeom prst="line">
              <a:avLst/>
            </a:prstGeom>
            <a:noFill/>
            <a:ln w="31750">
              <a:solidFill>
                <a:schemeClr val="bg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4" name="Text Box 2"/>
          <p:cNvSpPr txBox="1">
            <a:spLocks noChangeArrowheads="1"/>
          </p:cNvSpPr>
          <p:nvPr/>
        </p:nvSpPr>
        <p:spPr bwMode="auto">
          <a:xfrm>
            <a:off x="279400" y="25400"/>
            <a:ext cx="3816350" cy="523875"/>
          </a:xfrm>
          <a:prstGeom prst="rect">
            <a:avLst/>
          </a:prstGeom>
          <a:noFill/>
          <a:ln w="9525">
            <a:noFill/>
            <a:miter lim="800000"/>
            <a:headEnd/>
            <a:tailEnd/>
          </a:ln>
        </p:spPr>
        <p:txBody>
          <a:bodyPr>
            <a:spAutoFit/>
          </a:bodyPr>
          <a:lstStyle/>
          <a:p>
            <a:pPr>
              <a:spcBef>
                <a:spcPct val="50000"/>
              </a:spcBef>
            </a:pPr>
            <a:r>
              <a:rPr lang="zh-CN" altLang="en-US" sz="2800" b="1">
                <a:solidFill>
                  <a:srgbClr val="FF0000"/>
                </a:solidFill>
                <a:ea typeface="楷体_GB2312" pitchFamily="49" charset="-122"/>
              </a:rPr>
              <a:t>稳压管的稳压作用</a:t>
            </a:r>
          </a:p>
        </p:txBody>
      </p:sp>
      <p:sp>
        <p:nvSpPr>
          <p:cNvPr id="45075" name="Text Box 4"/>
          <p:cNvSpPr txBox="1">
            <a:spLocks noChangeArrowheads="1"/>
          </p:cNvSpPr>
          <p:nvPr/>
        </p:nvSpPr>
        <p:spPr bwMode="auto">
          <a:xfrm>
            <a:off x="112713" y="2033588"/>
            <a:ext cx="1143000" cy="457200"/>
          </a:xfrm>
          <a:prstGeom prst="rect">
            <a:avLst/>
          </a:prstGeom>
          <a:noFill/>
          <a:ln w="9525">
            <a:noFill/>
            <a:miter lim="800000"/>
            <a:headEnd/>
            <a:tailEnd/>
          </a:ln>
        </p:spPr>
        <p:txBody>
          <a:bodyPr>
            <a:spAutoFit/>
          </a:bodyPr>
          <a:lstStyle/>
          <a:p>
            <a:pPr>
              <a:spcBef>
                <a:spcPct val="50000"/>
              </a:spcBef>
            </a:pPr>
            <a:endParaRPr lang="zh-CN" altLang="zh-CN"/>
          </a:p>
        </p:txBody>
      </p:sp>
      <p:sp>
        <p:nvSpPr>
          <p:cNvPr id="45076" name="Text Box 5"/>
          <p:cNvSpPr txBox="1">
            <a:spLocks noChangeArrowheads="1"/>
          </p:cNvSpPr>
          <p:nvPr/>
        </p:nvSpPr>
        <p:spPr bwMode="auto">
          <a:xfrm>
            <a:off x="112713" y="2033588"/>
            <a:ext cx="1143000" cy="457200"/>
          </a:xfrm>
          <a:prstGeom prst="rect">
            <a:avLst/>
          </a:prstGeom>
          <a:noFill/>
          <a:ln w="9525">
            <a:noFill/>
            <a:miter lim="800000"/>
            <a:headEnd/>
            <a:tailEnd/>
          </a:ln>
        </p:spPr>
        <p:txBody>
          <a:bodyPr>
            <a:spAutoFit/>
          </a:bodyPr>
          <a:lstStyle/>
          <a:p>
            <a:pPr>
              <a:spcBef>
                <a:spcPct val="50000"/>
              </a:spcBef>
            </a:pPr>
            <a:endParaRPr lang="zh-CN" altLang="zh-CN"/>
          </a:p>
        </p:txBody>
      </p:sp>
      <p:grpSp>
        <p:nvGrpSpPr>
          <p:cNvPr id="2" name="Group 38"/>
          <p:cNvGrpSpPr>
            <a:grpSpLocks/>
          </p:cNvGrpSpPr>
          <p:nvPr/>
        </p:nvGrpSpPr>
        <p:grpSpPr bwMode="auto">
          <a:xfrm>
            <a:off x="6069013" y="293688"/>
            <a:ext cx="2663825" cy="2144712"/>
            <a:chOff x="4014" y="582"/>
            <a:chExt cx="1678" cy="1351"/>
          </a:xfrm>
        </p:grpSpPr>
        <p:grpSp>
          <p:nvGrpSpPr>
            <p:cNvPr id="45155" name="Group 39"/>
            <p:cNvGrpSpPr>
              <a:grpSpLocks/>
            </p:cNvGrpSpPr>
            <p:nvPr/>
          </p:nvGrpSpPr>
          <p:grpSpPr bwMode="auto">
            <a:xfrm>
              <a:off x="4014" y="671"/>
              <a:ext cx="1610" cy="1228"/>
              <a:chOff x="1512" y="1457"/>
              <a:chExt cx="2580" cy="2563"/>
            </a:xfrm>
          </p:grpSpPr>
          <p:sp>
            <p:nvSpPr>
              <p:cNvPr id="45162" name="Line 40"/>
              <p:cNvSpPr>
                <a:spLocks noChangeShapeType="1"/>
              </p:cNvSpPr>
              <p:nvPr/>
            </p:nvSpPr>
            <p:spPr bwMode="auto">
              <a:xfrm>
                <a:off x="2916" y="1457"/>
                <a:ext cx="0" cy="2563"/>
              </a:xfrm>
              <a:prstGeom prst="line">
                <a:avLst/>
              </a:prstGeom>
              <a:noFill/>
              <a:ln w="25400">
                <a:solidFill>
                  <a:schemeClr val="tx1"/>
                </a:solidFill>
                <a:round/>
                <a:headEnd type="triangle" w="med" len="med"/>
                <a:tailEnd/>
              </a:ln>
            </p:spPr>
            <p:txBody>
              <a:bodyPr lIns="90000" tIns="46800" rIns="90000" bIns="46800" anchor="ctr">
                <a:spAutoFit/>
              </a:bodyPr>
              <a:lstStyle/>
              <a:p>
                <a:endParaRPr lang="zh-CN" altLang="en-US"/>
              </a:p>
            </p:txBody>
          </p:sp>
          <p:sp>
            <p:nvSpPr>
              <p:cNvPr id="45163" name="Line 41"/>
              <p:cNvSpPr>
                <a:spLocks noChangeShapeType="1"/>
              </p:cNvSpPr>
              <p:nvPr/>
            </p:nvSpPr>
            <p:spPr bwMode="auto">
              <a:xfrm>
                <a:off x="1512" y="2724"/>
                <a:ext cx="2580" cy="12"/>
              </a:xfrm>
              <a:prstGeom prst="line">
                <a:avLst/>
              </a:prstGeom>
              <a:noFill/>
              <a:ln w="25400">
                <a:solidFill>
                  <a:schemeClr val="tx1"/>
                </a:solidFill>
                <a:round/>
                <a:headEnd type="none" w="sm" len="sm"/>
                <a:tailEnd type="triangle" w="med" len="med"/>
              </a:ln>
            </p:spPr>
            <p:txBody>
              <a:bodyPr lIns="90000" tIns="46800" rIns="90000" bIns="46800" anchor="ctr">
                <a:spAutoFit/>
              </a:bodyPr>
              <a:lstStyle/>
              <a:p>
                <a:endParaRPr lang="zh-CN" altLang="en-US"/>
              </a:p>
            </p:txBody>
          </p:sp>
        </p:grpSp>
        <p:sp>
          <p:nvSpPr>
            <p:cNvPr id="45156" name="Freeform 42"/>
            <p:cNvSpPr>
              <a:spLocks/>
            </p:cNvSpPr>
            <p:nvPr/>
          </p:nvSpPr>
          <p:spPr bwMode="auto">
            <a:xfrm>
              <a:off x="4890" y="668"/>
              <a:ext cx="360" cy="617"/>
            </a:xfrm>
            <a:custGeom>
              <a:avLst/>
              <a:gdLst>
                <a:gd name="T0" fmla="*/ 0 w 576"/>
                <a:gd name="T1" fmla="*/ 0 h 1288"/>
                <a:gd name="T2" fmla="*/ 1 w 576"/>
                <a:gd name="T3" fmla="*/ 0 h 1288"/>
                <a:gd name="T4" fmla="*/ 1 w 576"/>
                <a:gd name="T5" fmla="*/ 0 h 1288"/>
                <a:gd name="T6" fmla="*/ 1 w 576"/>
                <a:gd name="T7" fmla="*/ 0 h 1288"/>
                <a:gd name="T8" fmla="*/ 1 w 576"/>
                <a:gd name="T9" fmla="*/ 0 h 1288"/>
                <a:gd name="T10" fmla="*/ 1 w 576"/>
                <a:gd name="T11" fmla="*/ 0 h 1288"/>
                <a:gd name="T12" fmla="*/ 0 60000 65536"/>
                <a:gd name="T13" fmla="*/ 0 60000 65536"/>
                <a:gd name="T14" fmla="*/ 0 60000 65536"/>
                <a:gd name="T15" fmla="*/ 0 60000 65536"/>
                <a:gd name="T16" fmla="*/ 0 60000 65536"/>
                <a:gd name="T17" fmla="*/ 0 60000 65536"/>
                <a:gd name="T18" fmla="*/ 0 w 576"/>
                <a:gd name="T19" fmla="*/ 0 h 1288"/>
                <a:gd name="T20" fmla="*/ 576 w 576"/>
                <a:gd name="T21" fmla="*/ 1288 h 1288"/>
              </a:gdLst>
              <a:ahLst/>
              <a:cxnLst>
                <a:cxn ang="T12">
                  <a:pos x="T0" y="T1"/>
                </a:cxn>
                <a:cxn ang="T13">
                  <a:pos x="T2" y="T3"/>
                </a:cxn>
                <a:cxn ang="T14">
                  <a:pos x="T4" y="T5"/>
                </a:cxn>
                <a:cxn ang="T15">
                  <a:pos x="T6" y="T7"/>
                </a:cxn>
                <a:cxn ang="T16">
                  <a:pos x="T8" y="T9"/>
                </a:cxn>
                <a:cxn ang="T17">
                  <a:pos x="T10" y="T11"/>
                </a:cxn>
              </a:cxnLst>
              <a:rect l="T18" t="T19" r="T20" b="T21"/>
              <a:pathLst>
                <a:path w="576" h="1288">
                  <a:moveTo>
                    <a:pt x="0" y="1284"/>
                  </a:moveTo>
                  <a:cubicBezTo>
                    <a:pt x="48" y="1282"/>
                    <a:pt x="226" y="1288"/>
                    <a:pt x="288" y="1284"/>
                  </a:cubicBezTo>
                  <a:cubicBezTo>
                    <a:pt x="350" y="1280"/>
                    <a:pt x="350" y="1280"/>
                    <a:pt x="372" y="1260"/>
                  </a:cubicBezTo>
                  <a:cubicBezTo>
                    <a:pt x="394" y="1240"/>
                    <a:pt x="400" y="1236"/>
                    <a:pt x="420" y="1164"/>
                  </a:cubicBezTo>
                  <a:cubicBezTo>
                    <a:pt x="440" y="1092"/>
                    <a:pt x="466" y="1022"/>
                    <a:pt x="492" y="828"/>
                  </a:cubicBezTo>
                  <a:cubicBezTo>
                    <a:pt x="518" y="634"/>
                    <a:pt x="562" y="138"/>
                    <a:pt x="576" y="0"/>
                  </a:cubicBezTo>
                </a:path>
              </a:pathLst>
            </a:custGeom>
            <a:noFill/>
            <a:ln w="38100">
              <a:solidFill>
                <a:schemeClr val="tx1"/>
              </a:solidFill>
              <a:round/>
              <a:headEnd type="none" w="sm" len="sm"/>
              <a:tailEnd type="none" w="med" len="lg"/>
            </a:ln>
          </p:spPr>
          <p:txBody>
            <a:bodyPr wrap="none" lIns="90000" tIns="46800" rIns="90000" bIns="46800" anchor="ctr">
              <a:spAutoFit/>
            </a:bodyPr>
            <a:lstStyle/>
            <a:p>
              <a:endParaRPr lang="zh-CN" altLang="en-US"/>
            </a:p>
          </p:txBody>
        </p:sp>
        <p:sp>
          <p:nvSpPr>
            <p:cNvPr id="45157" name="Freeform 43"/>
            <p:cNvSpPr>
              <a:spLocks/>
            </p:cNvSpPr>
            <p:nvPr/>
          </p:nvSpPr>
          <p:spPr bwMode="auto">
            <a:xfrm>
              <a:off x="4246" y="1277"/>
              <a:ext cx="644" cy="656"/>
            </a:xfrm>
            <a:custGeom>
              <a:avLst/>
              <a:gdLst>
                <a:gd name="T0" fmla="*/ 1 w 1032"/>
                <a:gd name="T1" fmla="*/ 0 h 1466"/>
                <a:gd name="T2" fmla="*/ 1 w 1032"/>
                <a:gd name="T3" fmla="*/ 0 h 1466"/>
                <a:gd name="T4" fmla="*/ 1 w 1032"/>
                <a:gd name="T5" fmla="*/ 0 h 1466"/>
                <a:gd name="T6" fmla="*/ 1 w 1032"/>
                <a:gd name="T7" fmla="*/ 0 h 1466"/>
                <a:gd name="T8" fmla="*/ 1 w 1032"/>
                <a:gd name="T9" fmla="*/ 0 h 1466"/>
                <a:gd name="T10" fmla="*/ 1 w 1032"/>
                <a:gd name="T11" fmla="*/ 0 h 1466"/>
                <a:gd name="T12" fmla="*/ 0 w 1032"/>
                <a:gd name="T13" fmla="*/ 0 h 1466"/>
                <a:gd name="T14" fmla="*/ 0 60000 65536"/>
                <a:gd name="T15" fmla="*/ 0 60000 65536"/>
                <a:gd name="T16" fmla="*/ 0 60000 65536"/>
                <a:gd name="T17" fmla="*/ 0 60000 65536"/>
                <a:gd name="T18" fmla="*/ 0 60000 65536"/>
                <a:gd name="T19" fmla="*/ 0 60000 65536"/>
                <a:gd name="T20" fmla="*/ 0 60000 65536"/>
                <a:gd name="T21" fmla="*/ 0 w 1032"/>
                <a:gd name="T22" fmla="*/ 0 h 1466"/>
                <a:gd name="T23" fmla="*/ 1032 w 1032"/>
                <a:gd name="T24" fmla="*/ 1466 h 14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2" h="1466">
                  <a:moveTo>
                    <a:pt x="1032" y="2"/>
                  </a:moveTo>
                  <a:cubicBezTo>
                    <a:pt x="943" y="7"/>
                    <a:pt x="854" y="12"/>
                    <a:pt x="720" y="14"/>
                  </a:cubicBezTo>
                  <a:cubicBezTo>
                    <a:pt x="586" y="16"/>
                    <a:pt x="332" y="0"/>
                    <a:pt x="228" y="14"/>
                  </a:cubicBezTo>
                  <a:cubicBezTo>
                    <a:pt x="124" y="28"/>
                    <a:pt x="124" y="20"/>
                    <a:pt x="96" y="98"/>
                  </a:cubicBezTo>
                  <a:cubicBezTo>
                    <a:pt x="68" y="176"/>
                    <a:pt x="74" y="288"/>
                    <a:pt x="60" y="482"/>
                  </a:cubicBezTo>
                  <a:cubicBezTo>
                    <a:pt x="46" y="676"/>
                    <a:pt x="22" y="1098"/>
                    <a:pt x="12" y="1262"/>
                  </a:cubicBezTo>
                  <a:cubicBezTo>
                    <a:pt x="2" y="1426"/>
                    <a:pt x="2" y="1432"/>
                    <a:pt x="0" y="1466"/>
                  </a:cubicBezTo>
                </a:path>
              </a:pathLst>
            </a:custGeom>
            <a:noFill/>
            <a:ln w="38100">
              <a:solidFill>
                <a:schemeClr val="tx1"/>
              </a:solidFill>
              <a:round/>
              <a:headEnd type="none" w="sm" len="sm"/>
              <a:tailEnd type="none" w="med" len="lg"/>
            </a:ln>
          </p:spPr>
          <p:txBody>
            <a:bodyPr lIns="90000" tIns="46800" rIns="90000" bIns="46800" anchor="ctr">
              <a:spAutoFit/>
            </a:bodyPr>
            <a:lstStyle/>
            <a:p>
              <a:endParaRPr lang="zh-CN" altLang="en-US"/>
            </a:p>
          </p:txBody>
        </p:sp>
        <p:sp>
          <p:nvSpPr>
            <p:cNvPr id="45158" name="Text Box 44"/>
            <p:cNvSpPr txBox="1">
              <a:spLocks noChangeArrowheads="1"/>
            </p:cNvSpPr>
            <p:nvPr/>
          </p:nvSpPr>
          <p:spPr bwMode="auto">
            <a:xfrm>
              <a:off x="4905" y="582"/>
              <a:ext cx="198" cy="288"/>
            </a:xfrm>
            <a:prstGeom prst="rect">
              <a:avLst/>
            </a:prstGeom>
            <a:noFill/>
            <a:ln w="25400">
              <a:noFill/>
              <a:miter lim="800000"/>
              <a:headEnd type="none" w="sm" len="sm"/>
              <a:tailEnd type="none" w="med" len="lg"/>
            </a:ln>
          </p:spPr>
          <p:txBody>
            <a:bodyPr lIns="90000" tIns="46800" rIns="90000" bIns="46800">
              <a:spAutoFit/>
            </a:bodyPr>
            <a:lstStyle/>
            <a:p>
              <a:pPr>
                <a:spcBef>
                  <a:spcPct val="50000"/>
                </a:spcBef>
              </a:pPr>
              <a:r>
                <a:rPr lang="en-US" altLang="zh-CN" b="1" i="1">
                  <a:ea typeface="楷体_GB2312" pitchFamily="49" charset="-122"/>
                </a:rPr>
                <a:t>I</a:t>
              </a:r>
            </a:p>
          </p:txBody>
        </p:sp>
        <p:sp>
          <p:nvSpPr>
            <p:cNvPr id="45159" name="Line 45"/>
            <p:cNvSpPr>
              <a:spLocks noChangeShapeType="1"/>
            </p:cNvSpPr>
            <p:nvPr/>
          </p:nvSpPr>
          <p:spPr bwMode="auto">
            <a:xfrm>
              <a:off x="4269" y="1278"/>
              <a:ext cx="0" cy="655"/>
            </a:xfrm>
            <a:prstGeom prst="line">
              <a:avLst/>
            </a:prstGeom>
            <a:noFill/>
            <a:ln w="28575">
              <a:solidFill>
                <a:schemeClr val="accent2"/>
              </a:solidFill>
              <a:round/>
              <a:headEnd type="none" w="sm" len="sm"/>
              <a:tailEnd type="none" w="med" len="lg"/>
            </a:ln>
          </p:spPr>
          <p:txBody>
            <a:bodyPr wrap="none" lIns="90000" tIns="46800" rIns="90000" bIns="46800" anchor="ctr">
              <a:spAutoFit/>
            </a:bodyPr>
            <a:lstStyle/>
            <a:p>
              <a:endParaRPr lang="zh-CN" altLang="en-US"/>
            </a:p>
          </p:txBody>
        </p:sp>
        <p:sp>
          <p:nvSpPr>
            <p:cNvPr id="45160" name="Line 46"/>
            <p:cNvSpPr>
              <a:spLocks noChangeShapeType="1"/>
            </p:cNvSpPr>
            <p:nvPr/>
          </p:nvSpPr>
          <p:spPr bwMode="auto">
            <a:xfrm>
              <a:off x="4246" y="1600"/>
              <a:ext cx="644" cy="0"/>
            </a:xfrm>
            <a:prstGeom prst="line">
              <a:avLst/>
            </a:prstGeom>
            <a:noFill/>
            <a:ln w="28575">
              <a:solidFill>
                <a:schemeClr val="accent2"/>
              </a:solidFill>
              <a:round/>
              <a:headEnd type="none" w="sm" len="sm"/>
              <a:tailEnd type="none" w="med" len="lg"/>
            </a:ln>
          </p:spPr>
          <p:txBody>
            <a:bodyPr wrap="none" lIns="90000" tIns="46800" rIns="90000" bIns="46800" anchor="ctr">
              <a:spAutoFit/>
            </a:bodyPr>
            <a:lstStyle/>
            <a:p>
              <a:endParaRPr lang="zh-CN" altLang="en-US"/>
            </a:p>
          </p:txBody>
        </p:sp>
        <p:sp>
          <p:nvSpPr>
            <p:cNvPr id="45161" name="Text Box 47"/>
            <p:cNvSpPr txBox="1">
              <a:spLocks noChangeArrowheads="1"/>
            </p:cNvSpPr>
            <p:nvPr/>
          </p:nvSpPr>
          <p:spPr bwMode="auto">
            <a:xfrm>
              <a:off x="5420" y="1298"/>
              <a:ext cx="272" cy="288"/>
            </a:xfrm>
            <a:prstGeom prst="rect">
              <a:avLst/>
            </a:prstGeom>
            <a:noFill/>
            <a:ln w="25400">
              <a:noFill/>
              <a:miter lim="800000"/>
              <a:headEnd type="none" w="sm" len="sm"/>
              <a:tailEnd type="none" w="med" len="lg"/>
            </a:ln>
          </p:spPr>
          <p:txBody>
            <a:bodyPr lIns="90000" tIns="46800" rIns="90000" bIns="46800">
              <a:spAutoFit/>
            </a:bodyPr>
            <a:lstStyle/>
            <a:p>
              <a:pPr>
                <a:spcBef>
                  <a:spcPct val="50000"/>
                </a:spcBef>
              </a:pPr>
              <a:r>
                <a:rPr lang="en-US" altLang="zh-CN" b="1" i="1">
                  <a:ea typeface="楷体_GB2312" pitchFamily="49" charset="-122"/>
                </a:rPr>
                <a:t>U</a:t>
              </a:r>
            </a:p>
          </p:txBody>
        </p:sp>
      </p:grpSp>
      <p:grpSp>
        <p:nvGrpSpPr>
          <p:cNvPr id="4" name="Group 48"/>
          <p:cNvGrpSpPr>
            <a:grpSpLocks/>
          </p:cNvGrpSpPr>
          <p:nvPr/>
        </p:nvGrpSpPr>
        <p:grpSpPr bwMode="auto">
          <a:xfrm>
            <a:off x="365125" y="2519363"/>
            <a:ext cx="8302625" cy="750887"/>
            <a:chOff x="505" y="2507"/>
            <a:chExt cx="5230" cy="473"/>
          </a:xfrm>
        </p:grpSpPr>
        <p:graphicFrame>
          <p:nvGraphicFramePr>
            <p:cNvPr id="45071" name="Object 49"/>
            <p:cNvGraphicFramePr>
              <a:graphicFrameLocks noChangeAspect="1"/>
            </p:cNvGraphicFramePr>
            <p:nvPr/>
          </p:nvGraphicFramePr>
          <p:xfrm>
            <a:off x="505" y="2507"/>
            <a:ext cx="1173" cy="473"/>
          </p:xfrm>
          <a:graphic>
            <a:graphicData uri="http://schemas.openxmlformats.org/presentationml/2006/ole">
              <p:oleObj spid="_x0000_s45071" name="Equation" r:id="rId6" imgW="622030" imgH="241195" progId="Equation.DSMT4">
                <p:embed/>
              </p:oleObj>
            </a:graphicData>
          </a:graphic>
        </p:graphicFrame>
        <p:graphicFrame>
          <p:nvGraphicFramePr>
            <p:cNvPr id="45072" name="Object 50"/>
            <p:cNvGraphicFramePr>
              <a:graphicFrameLocks noChangeAspect="1"/>
            </p:cNvGraphicFramePr>
            <p:nvPr/>
          </p:nvGraphicFramePr>
          <p:xfrm>
            <a:off x="2045" y="2507"/>
            <a:ext cx="1461" cy="473"/>
          </p:xfrm>
          <a:graphic>
            <a:graphicData uri="http://schemas.openxmlformats.org/presentationml/2006/ole">
              <p:oleObj spid="_x0000_s45072" name="Equation" r:id="rId7" imgW="774364" imgH="241195" progId="Equation.DSMT4">
                <p:embed/>
              </p:oleObj>
            </a:graphicData>
          </a:graphic>
        </p:graphicFrame>
        <p:graphicFrame>
          <p:nvGraphicFramePr>
            <p:cNvPr id="45073" name="Object 51"/>
            <p:cNvGraphicFramePr>
              <a:graphicFrameLocks noChangeAspect="1"/>
            </p:cNvGraphicFramePr>
            <p:nvPr/>
          </p:nvGraphicFramePr>
          <p:xfrm>
            <a:off x="3891" y="2507"/>
            <a:ext cx="1844" cy="473"/>
          </p:xfrm>
          <a:graphic>
            <a:graphicData uri="http://schemas.openxmlformats.org/presentationml/2006/ole">
              <p:oleObj spid="_x0000_s45073" name="Equation" r:id="rId8" imgW="977900" imgH="241300" progId="Equation.DSMT4">
                <p:embed/>
              </p:oleObj>
            </a:graphicData>
          </a:graphic>
        </p:graphicFrame>
      </p:grpSp>
      <p:sp>
        <p:nvSpPr>
          <p:cNvPr id="53" name="Text Box 12"/>
          <p:cNvSpPr txBox="1">
            <a:spLocks noChangeArrowheads="1"/>
          </p:cNvSpPr>
          <p:nvPr/>
        </p:nvSpPr>
        <p:spPr bwMode="auto">
          <a:xfrm>
            <a:off x="6126163" y="5413375"/>
            <a:ext cx="2851150" cy="461963"/>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ea typeface="仿宋_GB2312" pitchFamily="49" charset="-122"/>
              </a:rPr>
              <a:t>电阻</a:t>
            </a:r>
            <a:r>
              <a:rPr lang="en-US" altLang="zh-CN" sz="2400" b="1">
                <a:solidFill>
                  <a:srgbClr val="FF0000"/>
                </a:solidFill>
                <a:ea typeface="仿宋_GB2312" pitchFamily="49" charset="-122"/>
              </a:rPr>
              <a:t>R</a:t>
            </a:r>
            <a:r>
              <a:rPr lang="zh-CN" altLang="en-US" sz="2400" b="1">
                <a:solidFill>
                  <a:srgbClr val="FF0000"/>
                </a:solidFill>
                <a:ea typeface="仿宋_GB2312" pitchFamily="49" charset="-122"/>
              </a:rPr>
              <a:t>的作用：</a:t>
            </a:r>
          </a:p>
        </p:txBody>
      </p:sp>
      <p:sp>
        <p:nvSpPr>
          <p:cNvPr id="55" name="Text Box 12"/>
          <p:cNvSpPr txBox="1">
            <a:spLocks noChangeArrowheads="1"/>
          </p:cNvSpPr>
          <p:nvPr/>
        </p:nvSpPr>
        <p:spPr bwMode="auto">
          <a:xfrm>
            <a:off x="6108700" y="5969000"/>
            <a:ext cx="3186113" cy="461963"/>
          </a:xfrm>
          <a:prstGeom prst="rect">
            <a:avLst/>
          </a:prstGeom>
          <a:noFill/>
          <a:ln w="9525">
            <a:noFill/>
            <a:miter lim="800000"/>
            <a:headEnd/>
            <a:tailEnd/>
          </a:ln>
        </p:spPr>
        <p:txBody>
          <a:bodyPr>
            <a:spAutoFit/>
          </a:bodyPr>
          <a:lstStyle/>
          <a:p>
            <a:pPr>
              <a:spcBef>
                <a:spcPct val="50000"/>
              </a:spcBef>
            </a:pPr>
            <a:r>
              <a:rPr lang="zh-CN" altLang="en-US" sz="2400" b="1">
                <a:solidFill>
                  <a:srgbClr val="000050"/>
                </a:solidFill>
                <a:ea typeface="仿宋_GB2312" pitchFamily="49" charset="-122"/>
              </a:rPr>
              <a:t>起调节电压作用。</a:t>
            </a:r>
          </a:p>
        </p:txBody>
      </p:sp>
      <p:sp>
        <p:nvSpPr>
          <p:cNvPr id="50" name="Text Box 12"/>
          <p:cNvSpPr txBox="1">
            <a:spLocks noChangeArrowheads="1"/>
          </p:cNvSpPr>
          <p:nvPr/>
        </p:nvSpPr>
        <p:spPr bwMode="auto">
          <a:xfrm>
            <a:off x="6199188" y="4262438"/>
            <a:ext cx="2628900" cy="461962"/>
          </a:xfrm>
          <a:prstGeom prst="rect">
            <a:avLst/>
          </a:prstGeom>
          <a:noFill/>
          <a:ln w="9525">
            <a:noFill/>
            <a:miter lim="800000"/>
            <a:headEnd/>
            <a:tailEnd/>
          </a:ln>
        </p:spPr>
        <p:txBody>
          <a:bodyPr>
            <a:spAutoFit/>
          </a:bodyPr>
          <a:lstStyle/>
          <a:p>
            <a:pPr>
              <a:spcBef>
                <a:spcPct val="50000"/>
              </a:spcBef>
            </a:pPr>
            <a:r>
              <a:rPr lang="zh-CN" altLang="en-US" sz="2400" b="1">
                <a:solidFill>
                  <a:srgbClr val="FF0000"/>
                </a:solidFill>
                <a:ea typeface="仿宋_GB2312" pitchFamily="49" charset="-122"/>
              </a:rPr>
              <a:t>稳压管的作用：</a:t>
            </a:r>
          </a:p>
        </p:txBody>
      </p:sp>
      <p:sp>
        <p:nvSpPr>
          <p:cNvPr id="51" name="Text Box 12"/>
          <p:cNvSpPr txBox="1">
            <a:spLocks noChangeArrowheads="1"/>
          </p:cNvSpPr>
          <p:nvPr/>
        </p:nvSpPr>
        <p:spPr bwMode="auto">
          <a:xfrm>
            <a:off x="6070600" y="4857750"/>
            <a:ext cx="3073400" cy="461963"/>
          </a:xfrm>
          <a:prstGeom prst="rect">
            <a:avLst/>
          </a:prstGeom>
          <a:noFill/>
          <a:ln w="9525">
            <a:noFill/>
            <a:miter lim="800000"/>
            <a:headEnd/>
            <a:tailEnd/>
          </a:ln>
        </p:spPr>
        <p:txBody>
          <a:bodyPr>
            <a:spAutoFit/>
          </a:bodyPr>
          <a:lstStyle/>
          <a:p>
            <a:pPr>
              <a:spcBef>
                <a:spcPct val="50000"/>
              </a:spcBef>
            </a:pPr>
            <a:r>
              <a:rPr lang="zh-CN" altLang="en-US" sz="2400" b="1">
                <a:solidFill>
                  <a:srgbClr val="000050"/>
                </a:solidFill>
                <a:ea typeface="仿宋_GB2312" pitchFamily="49" charset="-122"/>
              </a:rPr>
              <a:t>起调节电流的作用</a:t>
            </a:r>
          </a:p>
        </p:txBody>
      </p:sp>
      <p:grpSp>
        <p:nvGrpSpPr>
          <p:cNvPr id="45083" name="Group 6"/>
          <p:cNvGrpSpPr>
            <a:grpSpLocks/>
          </p:cNvGrpSpPr>
          <p:nvPr/>
        </p:nvGrpSpPr>
        <p:grpSpPr bwMode="auto">
          <a:xfrm>
            <a:off x="196850" y="549275"/>
            <a:ext cx="5689600" cy="1982788"/>
            <a:chOff x="158" y="866"/>
            <a:chExt cx="3584" cy="1249"/>
          </a:xfrm>
        </p:grpSpPr>
        <p:sp>
          <p:nvSpPr>
            <p:cNvPr id="45124" name="Text Box 7"/>
            <p:cNvSpPr txBox="1">
              <a:spLocks noChangeArrowheads="1"/>
            </p:cNvSpPr>
            <p:nvPr/>
          </p:nvSpPr>
          <p:spPr bwMode="auto">
            <a:xfrm>
              <a:off x="2880" y="1320"/>
              <a:ext cx="336" cy="288"/>
            </a:xfrm>
            <a:prstGeom prst="rect">
              <a:avLst/>
            </a:prstGeom>
            <a:noFill/>
            <a:ln w="9525">
              <a:noFill/>
              <a:miter lim="800000"/>
              <a:headEnd/>
              <a:tailEnd/>
            </a:ln>
          </p:spPr>
          <p:txBody>
            <a:bodyPr>
              <a:spAutoFit/>
            </a:bodyPr>
            <a:lstStyle/>
            <a:p>
              <a:pPr>
                <a:spcBef>
                  <a:spcPct val="50000"/>
                </a:spcBef>
              </a:pPr>
              <a:r>
                <a:rPr lang="en-US" altLang="zh-CN" i="1"/>
                <a:t>R</a:t>
              </a:r>
              <a:r>
                <a:rPr lang="en-US" altLang="zh-CN" baseline="-25000"/>
                <a:t>L</a:t>
              </a:r>
            </a:p>
          </p:txBody>
        </p:sp>
        <p:sp>
          <p:nvSpPr>
            <p:cNvPr id="45125" name="Text Box 8"/>
            <p:cNvSpPr txBox="1">
              <a:spLocks noChangeArrowheads="1"/>
            </p:cNvSpPr>
            <p:nvPr/>
          </p:nvSpPr>
          <p:spPr bwMode="auto">
            <a:xfrm>
              <a:off x="2064" y="915"/>
              <a:ext cx="384" cy="288"/>
            </a:xfrm>
            <a:prstGeom prst="rect">
              <a:avLst/>
            </a:prstGeom>
            <a:noFill/>
            <a:ln w="9525">
              <a:noFill/>
              <a:miter lim="800000"/>
              <a:headEnd/>
              <a:tailEnd/>
            </a:ln>
          </p:spPr>
          <p:txBody>
            <a:bodyPr>
              <a:spAutoFit/>
            </a:bodyPr>
            <a:lstStyle/>
            <a:p>
              <a:pPr>
                <a:spcBef>
                  <a:spcPct val="50000"/>
                </a:spcBef>
              </a:pPr>
              <a:r>
                <a:rPr lang="en-US" altLang="zh-CN" i="1"/>
                <a:t>R</a:t>
              </a:r>
            </a:p>
          </p:txBody>
        </p:sp>
        <p:grpSp>
          <p:nvGrpSpPr>
            <p:cNvPr id="45126" name="Group 9"/>
            <p:cNvGrpSpPr>
              <a:grpSpLocks/>
            </p:cNvGrpSpPr>
            <p:nvPr/>
          </p:nvGrpSpPr>
          <p:grpSpPr bwMode="auto">
            <a:xfrm>
              <a:off x="816" y="1107"/>
              <a:ext cx="816" cy="1008"/>
              <a:chOff x="1920" y="2784"/>
              <a:chExt cx="816" cy="1008"/>
            </a:xfrm>
          </p:grpSpPr>
          <p:sp>
            <p:nvSpPr>
              <p:cNvPr id="45153" name="Rectangle 10"/>
              <p:cNvSpPr>
                <a:spLocks noChangeArrowheads="1"/>
              </p:cNvSpPr>
              <p:nvPr/>
            </p:nvSpPr>
            <p:spPr bwMode="auto">
              <a:xfrm>
                <a:off x="1920" y="2784"/>
                <a:ext cx="816" cy="100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5154" name="Text Box 11"/>
              <p:cNvSpPr txBox="1">
                <a:spLocks noChangeArrowheads="1"/>
              </p:cNvSpPr>
              <p:nvPr/>
            </p:nvSpPr>
            <p:spPr bwMode="auto">
              <a:xfrm>
                <a:off x="2064" y="2928"/>
                <a:ext cx="528" cy="748"/>
              </a:xfrm>
              <a:prstGeom prst="rect">
                <a:avLst/>
              </a:prstGeom>
              <a:noFill/>
              <a:ln w="9525">
                <a:noFill/>
                <a:miter lim="800000"/>
                <a:headEnd/>
                <a:tailEnd/>
              </a:ln>
            </p:spPr>
            <p:txBody>
              <a:bodyPr>
                <a:spAutoFit/>
              </a:bodyPr>
              <a:lstStyle/>
              <a:p>
                <a:pPr>
                  <a:spcBef>
                    <a:spcPct val="50000"/>
                  </a:spcBef>
                </a:pPr>
                <a:r>
                  <a:rPr lang="zh-CN" altLang="en-US" b="1"/>
                  <a:t>整流滤波电路</a:t>
                </a:r>
              </a:p>
            </p:txBody>
          </p:sp>
        </p:grpSp>
        <p:sp>
          <p:nvSpPr>
            <p:cNvPr id="45127" name="AutoShape 12"/>
            <p:cNvSpPr>
              <a:spLocks noChangeArrowheads="1"/>
            </p:cNvSpPr>
            <p:nvPr/>
          </p:nvSpPr>
          <p:spPr bwMode="auto">
            <a:xfrm rot="10816051" flipV="1">
              <a:off x="2446" y="1571"/>
              <a:ext cx="193" cy="184"/>
            </a:xfrm>
            <a:prstGeom prst="triangle">
              <a:avLst>
                <a:gd name="adj" fmla="val 50000"/>
              </a:avLst>
            </a:prstGeom>
            <a:noFill/>
            <a:ln w="38100">
              <a:solidFill>
                <a:schemeClr val="tx1"/>
              </a:solidFill>
              <a:miter lim="800000"/>
              <a:headEnd type="none" w="sm" len="sm"/>
              <a:tailEnd type="none" w="sm" len="sm"/>
            </a:ln>
          </p:spPr>
          <p:txBody>
            <a:bodyPr wrap="none" lIns="90000" tIns="46800" rIns="90000" bIns="46800" anchor="ctr">
              <a:spAutoFit/>
            </a:bodyPr>
            <a:lstStyle/>
            <a:p>
              <a:endParaRPr lang="zh-CN" altLang="en-US"/>
            </a:p>
          </p:txBody>
        </p:sp>
        <p:sp>
          <p:nvSpPr>
            <p:cNvPr id="45128" name="Line 13"/>
            <p:cNvSpPr>
              <a:spLocks noChangeShapeType="1"/>
            </p:cNvSpPr>
            <p:nvPr/>
          </p:nvSpPr>
          <p:spPr bwMode="auto">
            <a:xfrm rot="-10783949">
              <a:off x="2400" y="1538"/>
              <a:ext cx="288" cy="0"/>
            </a:xfrm>
            <a:prstGeom prst="line">
              <a:avLst/>
            </a:prstGeom>
            <a:noFill/>
            <a:ln w="38100">
              <a:solidFill>
                <a:schemeClr val="tx1"/>
              </a:solidFill>
              <a:round/>
              <a:headEnd type="none" w="sm" len="sm"/>
              <a:tailEnd type="none" w="sm" len="sm"/>
            </a:ln>
          </p:spPr>
          <p:txBody>
            <a:bodyPr lIns="90000" tIns="46800" rIns="90000" bIns="46800" anchor="ctr">
              <a:spAutoFit/>
            </a:bodyPr>
            <a:lstStyle/>
            <a:p>
              <a:endParaRPr lang="zh-CN" altLang="en-US"/>
            </a:p>
          </p:txBody>
        </p:sp>
        <p:sp>
          <p:nvSpPr>
            <p:cNvPr id="45129" name="Line 14"/>
            <p:cNvSpPr>
              <a:spLocks noChangeShapeType="1"/>
            </p:cNvSpPr>
            <p:nvPr/>
          </p:nvSpPr>
          <p:spPr bwMode="auto">
            <a:xfrm rot="-10783949">
              <a:off x="2544" y="1249"/>
              <a:ext cx="0" cy="720"/>
            </a:xfrm>
            <a:prstGeom prst="line">
              <a:avLst/>
            </a:prstGeom>
            <a:noFill/>
            <a:ln w="38100">
              <a:solidFill>
                <a:schemeClr val="tx1"/>
              </a:solidFill>
              <a:round/>
              <a:headEnd type="oval" w="med" len="med"/>
              <a:tailEnd type="oval" w="med" len="med"/>
            </a:ln>
          </p:spPr>
          <p:txBody>
            <a:bodyPr wrap="none" lIns="90000" tIns="46800" rIns="90000" bIns="46800" anchor="ctr">
              <a:spAutoFit/>
            </a:bodyPr>
            <a:lstStyle/>
            <a:p>
              <a:endParaRPr lang="zh-CN" altLang="en-US"/>
            </a:p>
          </p:txBody>
        </p:sp>
        <p:sp>
          <p:nvSpPr>
            <p:cNvPr id="45130" name="Line 15"/>
            <p:cNvSpPr>
              <a:spLocks noChangeShapeType="1"/>
            </p:cNvSpPr>
            <p:nvPr/>
          </p:nvSpPr>
          <p:spPr bwMode="auto">
            <a:xfrm>
              <a:off x="1632" y="1971"/>
              <a:ext cx="1632" cy="0"/>
            </a:xfrm>
            <a:prstGeom prst="line">
              <a:avLst/>
            </a:prstGeom>
            <a:noFill/>
            <a:ln w="28575">
              <a:solidFill>
                <a:schemeClr val="tx1"/>
              </a:solidFill>
              <a:round/>
              <a:headEnd/>
              <a:tailEnd/>
            </a:ln>
          </p:spPr>
          <p:txBody>
            <a:bodyPr/>
            <a:lstStyle/>
            <a:p>
              <a:endParaRPr lang="zh-CN" altLang="en-US"/>
            </a:p>
          </p:txBody>
        </p:sp>
        <p:sp>
          <p:nvSpPr>
            <p:cNvPr id="45131" name="Rectangle 16"/>
            <p:cNvSpPr>
              <a:spLocks noChangeArrowheads="1"/>
            </p:cNvSpPr>
            <p:nvPr/>
          </p:nvSpPr>
          <p:spPr bwMode="auto">
            <a:xfrm>
              <a:off x="2064" y="1203"/>
              <a:ext cx="336" cy="144"/>
            </a:xfrm>
            <a:prstGeom prst="rect">
              <a:avLst/>
            </a:prstGeom>
            <a:solidFill>
              <a:schemeClr val="bg1"/>
            </a:solidFill>
            <a:ln w="28575">
              <a:solidFill>
                <a:schemeClr val="tx1"/>
              </a:solidFill>
              <a:miter lim="800000"/>
              <a:headEnd/>
              <a:tailEnd/>
            </a:ln>
          </p:spPr>
          <p:txBody>
            <a:bodyPr wrap="none" anchor="ctr"/>
            <a:lstStyle/>
            <a:p>
              <a:endParaRPr lang="zh-CN" altLang="en-US"/>
            </a:p>
          </p:txBody>
        </p:sp>
        <p:sp>
          <p:nvSpPr>
            <p:cNvPr id="45132" name="Rectangle 17"/>
            <p:cNvSpPr>
              <a:spLocks noChangeArrowheads="1"/>
            </p:cNvSpPr>
            <p:nvPr/>
          </p:nvSpPr>
          <p:spPr bwMode="auto">
            <a:xfrm rot="-5466912">
              <a:off x="3072" y="1539"/>
              <a:ext cx="336" cy="144"/>
            </a:xfrm>
            <a:prstGeom prst="rect">
              <a:avLst/>
            </a:prstGeom>
            <a:solidFill>
              <a:schemeClr val="bg1"/>
            </a:solidFill>
            <a:ln w="28575">
              <a:solidFill>
                <a:schemeClr val="tx1"/>
              </a:solidFill>
              <a:miter lim="800000"/>
              <a:headEnd/>
              <a:tailEnd/>
            </a:ln>
          </p:spPr>
          <p:txBody>
            <a:bodyPr wrap="none" anchor="ctr"/>
            <a:lstStyle/>
            <a:p>
              <a:endParaRPr lang="zh-CN" altLang="en-US"/>
            </a:p>
          </p:txBody>
        </p:sp>
        <p:sp>
          <p:nvSpPr>
            <p:cNvPr id="45133" name="Line 18"/>
            <p:cNvSpPr>
              <a:spLocks noChangeShapeType="1"/>
            </p:cNvSpPr>
            <p:nvPr/>
          </p:nvSpPr>
          <p:spPr bwMode="auto">
            <a:xfrm>
              <a:off x="2688" y="1539"/>
              <a:ext cx="0" cy="96"/>
            </a:xfrm>
            <a:prstGeom prst="line">
              <a:avLst/>
            </a:prstGeom>
            <a:noFill/>
            <a:ln w="38100">
              <a:solidFill>
                <a:schemeClr val="tx1"/>
              </a:solidFill>
              <a:round/>
              <a:headEnd/>
              <a:tailEnd/>
            </a:ln>
          </p:spPr>
          <p:txBody>
            <a:bodyPr/>
            <a:lstStyle/>
            <a:p>
              <a:endParaRPr lang="zh-CN" altLang="en-US"/>
            </a:p>
          </p:txBody>
        </p:sp>
        <p:sp>
          <p:nvSpPr>
            <p:cNvPr id="45134" name="Line 19"/>
            <p:cNvSpPr>
              <a:spLocks noChangeShapeType="1"/>
            </p:cNvSpPr>
            <p:nvPr/>
          </p:nvSpPr>
          <p:spPr bwMode="auto">
            <a:xfrm flipH="1">
              <a:off x="1632" y="1251"/>
              <a:ext cx="432" cy="0"/>
            </a:xfrm>
            <a:prstGeom prst="line">
              <a:avLst/>
            </a:prstGeom>
            <a:noFill/>
            <a:ln w="28575">
              <a:solidFill>
                <a:schemeClr val="tx1"/>
              </a:solidFill>
              <a:round/>
              <a:headEnd/>
              <a:tailEnd/>
            </a:ln>
          </p:spPr>
          <p:txBody>
            <a:bodyPr/>
            <a:lstStyle/>
            <a:p>
              <a:endParaRPr lang="zh-CN" altLang="en-US"/>
            </a:p>
          </p:txBody>
        </p:sp>
        <p:sp>
          <p:nvSpPr>
            <p:cNvPr id="45135" name="Line 20"/>
            <p:cNvSpPr>
              <a:spLocks noChangeShapeType="1"/>
            </p:cNvSpPr>
            <p:nvPr/>
          </p:nvSpPr>
          <p:spPr bwMode="auto">
            <a:xfrm>
              <a:off x="2400" y="1251"/>
              <a:ext cx="864" cy="0"/>
            </a:xfrm>
            <a:prstGeom prst="line">
              <a:avLst/>
            </a:prstGeom>
            <a:noFill/>
            <a:ln w="28575">
              <a:solidFill>
                <a:schemeClr val="tx1"/>
              </a:solidFill>
              <a:round/>
              <a:headEnd/>
              <a:tailEnd/>
            </a:ln>
          </p:spPr>
          <p:txBody>
            <a:bodyPr/>
            <a:lstStyle/>
            <a:p>
              <a:endParaRPr lang="zh-CN" altLang="en-US"/>
            </a:p>
          </p:txBody>
        </p:sp>
        <p:sp>
          <p:nvSpPr>
            <p:cNvPr id="45136" name="Line 21"/>
            <p:cNvSpPr>
              <a:spLocks noChangeShapeType="1"/>
            </p:cNvSpPr>
            <p:nvPr/>
          </p:nvSpPr>
          <p:spPr bwMode="auto">
            <a:xfrm>
              <a:off x="3264" y="1251"/>
              <a:ext cx="0" cy="192"/>
            </a:xfrm>
            <a:prstGeom prst="line">
              <a:avLst/>
            </a:prstGeom>
            <a:noFill/>
            <a:ln w="28575">
              <a:solidFill>
                <a:schemeClr val="tx1"/>
              </a:solidFill>
              <a:round/>
              <a:headEnd/>
              <a:tailEnd/>
            </a:ln>
          </p:spPr>
          <p:txBody>
            <a:bodyPr/>
            <a:lstStyle/>
            <a:p>
              <a:endParaRPr lang="zh-CN" altLang="en-US"/>
            </a:p>
          </p:txBody>
        </p:sp>
        <p:sp>
          <p:nvSpPr>
            <p:cNvPr id="45137" name="Line 22"/>
            <p:cNvSpPr>
              <a:spLocks noChangeShapeType="1"/>
            </p:cNvSpPr>
            <p:nvPr/>
          </p:nvSpPr>
          <p:spPr bwMode="auto">
            <a:xfrm>
              <a:off x="3264" y="1779"/>
              <a:ext cx="0" cy="192"/>
            </a:xfrm>
            <a:prstGeom prst="line">
              <a:avLst/>
            </a:prstGeom>
            <a:noFill/>
            <a:ln w="28575">
              <a:solidFill>
                <a:schemeClr val="tx1"/>
              </a:solidFill>
              <a:round/>
              <a:headEnd/>
              <a:tailEnd/>
            </a:ln>
          </p:spPr>
          <p:txBody>
            <a:bodyPr/>
            <a:lstStyle/>
            <a:p>
              <a:endParaRPr lang="zh-CN" altLang="en-US"/>
            </a:p>
          </p:txBody>
        </p:sp>
        <p:sp>
          <p:nvSpPr>
            <p:cNvPr id="45138" name="Line 23"/>
            <p:cNvSpPr>
              <a:spLocks noChangeShapeType="1"/>
            </p:cNvSpPr>
            <p:nvPr/>
          </p:nvSpPr>
          <p:spPr bwMode="auto">
            <a:xfrm flipH="1">
              <a:off x="384" y="1203"/>
              <a:ext cx="432" cy="0"/>
            </a:xfrm>
            <a:prstGeom prst="line">
              <a:avLst/>
            </a:prstGeom>
            <a:noFill/>
            <a:ln w="28575">
              <a:solidFill>
                <a:schemeClr val="tx1"/>
              </a:solidFill>
              <a:round/>
              <a:headEnd/>
              <a:tailEnd/>
            </a:ln>
          </p:spPr>
          <p:txBody>
            <a:bodyPr/>
            <a:lstStyle/>
            <a:p>
              <a:endParaRPr lang="zh-CN" altLang="en-US"/>
            </a:p>
          </p:txBody>
        </p:sp>
        <p:sp>
          <p:nvSpPr>
            <p:cNvPr id="45139" name="Line 24"/>
            <p:cNvSpPr>
              <a:spLocks noChangeShapeType="1"/>
            </p:cNvSpPr>
            <p:nvPr/>
          </p:nvSpPr>
          <p:spPr bwMode="auto">
            <a:xfrm flipH="1">
              <a:off x="384" y="1971"/>
              <a:ext cx="432" cy="0"/>
            </a:xfrm>
            <a:prstGeom prst="line">
              <a:avLst/>
            </a:prstGeom>
            <a:noFill/>
            <a:ln w="28575">
              <a:solidFill>
                <a:schemeClr val="tx1"/>
              </a:solidFill>
              <a:round/>
              <a:headEnd/>
              <a:tailEnd/>
            </a:ln>
          </p:spPr>
          <p:txBody>
            <a:bodyPr/>
            <a:lstStyle/>
            <a:p>
              <a:endParaRPr lang="zh-CN" altLang="en-US"/>
            </a:p>
          </p:txBody>
        </p:sp>
        <p:sp>
          <p:nvSpPr>
            <p:cNvPr id="45140" name="Text Box 25"/>
            <p:cNvSpPr txBox="1">
              <a:spLocks noChangeArrowheads="1"/>
            </p:cNvSpPr>
            <p:nvPr/>
          </p:nvSpPr>
          <p:spPr bwMode="auto">
            <a:xfrm>
              <a:off x="158" y="1443"/>
              <a:ext cx="816" cy="288"/>
            </a:xfrm>
            <a:prstGeom prst="rect">
              <a:avLst/>
            </a:prstGeom>
            <a:noFill/>
            <a:ln w="9525">
              <a:noFill/>
              <a:miter lim="800000"/>
              <a:headEnd/>
              <a:tailEnd/>
            </a:ln>
          </p:spPr>
          <p:txBody>
            <a:bodyPr>
              <a:spAutoFit/>
            </a:bodyPr>
            <a:lstStyle/>
            <a:p>
              <a:pPr>
                <a:spcBef>
                  <a:spcPct val="50000"/>
                </a:spcBef>
              </a:pPr>
              <a:r>
                <a:rPr lang="en-US" altLang="zh-CN"/>
                <a:t>~220V</a:t>
              </a:r>
            </a:p>
          </p:txBody>
        </p:sp>
        <p:sp>
          <p:nvSpPr>
            <p:cNvPr id="45141" name="Line 26"/>
            <p:cNvSpPr>
              <a:spLocks noChangeShapeType="1"/>
            </p:cNvSpPr>
            <p:nvPr/>
          </p:nvSpPr>
          <p:spPr bwMode="auto">
            <a:xfrm>
              <a:off x="2744" y="1347"/>
              <a:ext cx="0" cy="528"/>
            </a:xfrm>
            <a:prstGeom prst="line">
              <a:avLst/>
            </a:prstGeom>
            <a:noFill/>
            <a:ln w="19050">
              <a:solidFill>
                <a:schemeClr val="tx1"/>
              </a:solidFill>
              <a:round/>
              <a:headEnd/>
              <a:tailEnd type="triangle" w="med" len="med"/>
            </a:ln>
          </p:spPr>
          <p:txBody>
            <a:bodyPr/>
            <a:lstStyle/>
            <a:p>
              <a:endParaRPr lang="zh-CN" altLang="en-US"/>
            </a:p>
          </p:txBody>
        </p:sp>
        <p:sp>
          <p:nvSpPr>
            <p:cNvPr id="45142" name="Text Box 27"/>
            <p:cNvSpPr txBox="1">
              <a:spLocks noChangeArrowheads="1"/>
            </p:cNvSpPr>
            <p:nvPr/>
          </p:nvSpPr>
          <p:spPr bwMode="auto">
            <a:xfrm>
              <a:off x="2723" y="1539"/>
              <a:ext cx="384" cy="288"/>
            </a:xfrm>
            <a:prstGeom prst="rect">
              <a:avLst/>
            </a:prstGeom>
            <a:noFill/>
            <a:ln w="9525">
              <a:noFill/>
              <a:miter lim="800000"/>
              <a:headEnd/>
              <a:tailEnd/>
            </a:ln>
          </p:spPr>
          <p:txBody>
            <a:bodyPr>
              <a:spAutoFit/>
            </a:bodyPr>
            <a:lstStyle/>
            <a:p>
              <a:pPr>
                <a:spcBef>
                  <a:spcPct val="50000"/>
                </a:spcBef>
              </a:pPr>
              <a:r>
                <a:rPr lang="en-US" altLang="zh-CN" b="1" i="1">
                  <a:ea typeface="楷体_GB2312" pitchFamily="49" charset="-122"/>
                </a:rPr>
                <a:t>U</a:t>
              </a:r>
              <a:r>
                <a:rPr lang="en-US" altLang="zh-CN" b="1" baseline="-25000">
                  <a:ea typeface="楷体_GB2312" pitchFamily="49" charset="-122"/>
                </a:rPr>
                <a:t>Z</a:t>
              </a:r>
            </a:p>
          </p:txBody>
        </p:sp>
        <p:sp>
          <p:nvSpPr>
            <p:cNvPr id="45143" name="Line 28"/>
            <p:cNvSpPr>
              <a:spLocks noChangeShapeType="1"/>
            </p:cNvSpPr>
            <p:nvPr/>
          </p:nvSpPr>
          <p:spPr bwMode="auto">
            <a:xfrm>
              <a:off x="1882" y="1410"/>
              <a:ext cx="470" cy="0"/>
            </a:xfrm>
            <a:prstGeom prst="line">
              <a:avLst/>
            </a:prstGeom>
            <a:noFill/>
            <a:ln w="19050">
              <a:solidFill>
                <a:schemeClr val="tx1"/>
              </a:solidFill>
              <a:round/>
              <a:headEnd/>
              <a:tailEnd type="triangle" w="med" len="med"/>
            </a:ln>
          </p:spPr>
          <p:txBody>
            <a:bodyPr/>
            <a:lstStyle/>
            <a:p>
              <a:endParaRPr lang="zh-CN" altLang="en-US"/>
            </a:p>
          </p:txBody>
        </p:sp>
        <p:sp>
          <p:nvSpPr>
            <p:cNvPr id="45144" name="Text Box 29"/>
            <p:cNvSpPr txBox="1">
              <a:spLocks noChangeArrowheads="1"/>
            </p:cNvSpPr>
            <p:nvPr/>
          </p:nvSpPr>
          <p:spPr bwMode="auto">
            <a:xfrm>
              <a:off x="2002" y="1389"/>
              <a:ext cx="288" cy="288"/>
            </a:xfrm>
            <a:prstGeom prst="rect">
              <a:avLst/>
            </a:prstGeom>
            <a:noFill/>
            <a:ln w="9525">
              <a:noFill/>
              <a:miter lim="800000"/>
              <a:headEnd/>
              <a:tailEnd/>
            </a:ln>
          </p:spPr>
          <p:txBody>
            <a:bodyPr>
              <a:spAutoFit/>
            </a:bodyPr>
            <a:lstStyle/>
            <a:p>
              <a:pPr>
                <a:spcBef>
                  <a:spcPct val="50000"/>
                </a:spcBef>
              </a:pPr>
              <a:r>
                <a:rPr lang="en-US" altLang="zh-CN" i="1"/>
                <a:t>I</a:t>
              </a:r>
            </a:p>
          </p:txBody>
        </p:sp>
        <p:sp>
          <p:nvSpPr>
            <p:cNvPr id="45145" name="Text Box 30"/>
            <p:cNvSpPr txBox="1">
              <a:spLocks noChangeArrowheads="1"/>
            </p:cNvSpPr>
            <p:nvPr/>
          </p:nvSpPr>
          <p:spPr bwMode="auto">
            <a:xfrm>
              <a:off x="2971" y="866"/>
              <a:ext cx="384" cy="288"/>
            </a:xfrm>
            <a:prstGeom prst="rect">
              <a:avLst/>
            </a:prstGeom>
            <a:noFill/>
            <a:ln w="9525">
              <a:noFill/>
              <a:miter lim="800000"/>
              <a:headEnd/>
              <a:tailEnd/>
            </a:ln>
          </p:spPr>
          <p:txBody>
            <a:bodyPr>
              <a:spAutoFit/>
            </a:bodyPr>
            <a:lstStyle/>
            <a:p>
              <a:pPr>
                <a:spcBef>
                  <a:spcPct val="50000"/>
                </a:spcBef>
              </a:pPr>
              <a:r>
                <a:rPr lang="en-US" altLang="zh-CN" i="1"/>
                <a:t>I</a:t>
              </a:r>
              <a:r>
                <a:rPr lang="en-US" altLang="zh-CN" baseline="-25000"/>
                <a:t>L</a:t>
              </a:r>
            </a:p>
          </p:txBody>
        </p:sp>
        <p:sp>
          <p:nvSpPr>
            <p:cNvPr id="45146" name="Line 31"/>
            <p:cNvSpPr>
              <a:spLocks noChangeShapeType="1"/>
            </p:cNvSpPr>
            <p:nvPr/>
          </p:nvSpPr>
          <p:spPr bwMode="auto">
            <a:xfrm>
              <a:off x="2971" y="1184"/>
              <a:ext cx="240" cy="0"/>
            </a:xfrm>
            <a:prstGeom prst="line">
              <a:avLst/>
            </a:prstGeom>
            <a:noFill/>
            <a:ln w="19050">
              <a:solidFill>
                <a:schemeClr val="tx1"/>
              </a:solidFill>
              <a:round/>
              <a:headEnd/>
              <a:tailEnd type="triangle" w="med" len="med"/>
            </a:ln>
          </p:spPr>
          <p:txBody>
            <a:bodyPr/>
            <a:lstStyle/>
            <a:p>
              <a:endParaRPr lang="zh-CN" altLang="en-US"/>
            </a:p>
          </p:txBody>
        </p:sp>
        <p:sp>
          <p:nvSpPr>
            <p:cNvPr id="45147" name="Line 32"/>
            <p:cNvSpPr>
              <a:spLocks noChangeShapeType="1"/>
            </p:cNvSpPr>
            <p:nvPr/>
          </p:nvSpPr>
          <p:spPr bwMode="auto">
            <a:xfrm>
              <a:off x="2352" y="1501"/>
              <a:ext cx="0" cy="422"/>
            </a:xfrm>
            <a:prstGeom prst="line">
              <a:avLst/>
            </a:prstGeom>
            <a:noFill/>
            <a:ln w="19050">
              <a:solidFill>
                <a:schemeClr val="tx1"/>
              </a:solidFill>
              <a:round/>
              <a:headEnd/>
              <a:tailEnd type="triangle" w="med" len="med"/>
            </a:ln>
          </p:spPr>
          <p:txBody>
            <a:bodyPr/>
            <a:lstStyle/>
            <a:p>
              <a:endParaRPr lang="zh-CN" altLang="en-US"/>
            </a:p>
          </p:txBody>
        </p:sp>
        <p:sp>
          <p:nvSpPr>
            <p:cNvPr id="45148" name="Text Box 33"/>
            <p:cNvSpPr txBox="1">
              <a:spLocks noChangeArrowheads="1"/>
            </p:cNvSpPr>
            <p:nvPr/>
          </p:nvSpPr>
          <p:spPr bwMode="auto">
            <a:xfrm>
              <a:off x="2109" y="1548"/>
              <a:ext cx="288" cy="288"/>
            </a:xfrm>
            <a:prstGeom prst="rect">
              <a:avLst/>
            </a:prstGeom>
            <a:noFill/>
            <a:ln w="9525">
              <a:noFill/>
              <a:miter lim="800000"/>
              <a:headEnd/>
              <a:tailEnd/>
            </a:ln>
          </p:spPr>
          <p:txBody>
            <a:bodyPr>
              <a:spAutoFit/>
            </a:bodyPr>
            <a:lstStyle/>
            <a:p>
              <a:pPr>
                <a:spcBef>
                  <a:spcPct val="50000"/>
                </a:spcBef>
              </a:pPr>
              <a:r>
                <a:rPr lang="en-US" altLang="zh-CN" i="1"/>
                <a:t>I</a:t>
              </a:r>
              <a:r>
                <a:rPr lang="en-US" altLang="zh-CN" baseline="-25000"/>
                <a:t>Z</a:t>
              </a:r>
            </a:p>
          </p:txBody>
        </p:sp>
        <p:sp>
          <p:nvSpPr>
            <p:cNvPr id="45149" name="Line 34"/>
            <p:cNvSpPr>
              <a:spLocks noChangeShapeType="1"/>
            </p:cNvSpPr>
            <p:nvPr/>
          </p:nvSpPr>
          <p:spPr bwMode="auto">
            <a:xfrm>
              <a:off x="1701" y="1412"/>
              <a:ext cx="0" cy="480"/>
            </a:xfrm>
            <a:prstGeom prst="line">
              <a:avLst/>
            </a:prstGeom>
            <a:noFill/>
            <a:ln w="19050">
              <a:solidFill>
                <a:schemeClr val="tx1"/>
              </a:solidFill>
              <a:round/>
              <a:headEnd/>
              <a:tailEnd type="triangle" w="med" len="med"/>
            </a:ln>
          </p:spPr>
          <p:txBody>
            <a:bodyPr/>
            <a:lstStyle/>
            <a:p>
              <a:endParaRPr lang="zh-CN" altLang="en-US"/>
            </a:p>
          </p:txBody>
        </p:sp>
        <p:sp>
          <p:nvSpPr>
            <p:cNvPr id="45150" name="Text Box 35"/>
            <p:cNvSpPr txBox="1">
              <a:spLocks noChangeArrowheads="1"/>
            </p:cNvSpPr>
            <p:nvPr/>
          </p:nvSpPr>
          <p:spPr bwMode="auto">
            <a:xfrm>
              <a:off x="1680" y="1509"/>
              <a:ext cx="384" cy="288"/>
            </a:xfrm>
            <a:prstGeom prst="rect">
              <a:avLst/>
            </a:prstGeom>
            <a:noFill/>
            <a:ln w="9525">
              <a:noFill/>
              <a:miter lim="800000"/>
              <a:headEnd/>
              <a:tailEnd/>
            </a:ln>
          </p:spPr>
          <p:txBody>
            <a:bodyPr>
              <a:spAutoFit/>
            </a:bodyPr>
            <a:lstStyle/>
            <a:p>
              <a:pPr>
                <a:spcBef>
                  <a:spcPct val="50000"/>
                </a:spcBef>
              </a:pPr>
              <a:r>
                <a:rPr lang="en-US" altLang="zh-CN" i="1"/>
                <a:t>U</a:t>
              </a:r>
              <a:r>
                <a:rPr lang="en-US" altLang="zh-CN" b="1" baseline="-25000"/>
                <a:t>i</a:t>
              </a:r>
            </a:p>
          </p:txBody>
        </p:sp>
        <p:sp>
          <p:nvSpPr>
            <p:cNvPr id="45151" name="Line 36"/>
            <p:cNvSpPr>
              <a:spLocks noChangeShapeType="1"/>
            </p:cNvSpPr>
            <p:nvPr/>
          </p:nvSpPr>
          <p:spPr bwMode="auto">
            <a:xfrm>
              <a:off x="3379" y="1354"/>
              <a:ext cx="0" cy="528"/>
            </a:xfrm>
            <a:prstGeom prst="line">
              <a:avLst/>
            </a:prstGeom>
            <a:noFill/>
            <a:ln w="19050">
              <a:solidFill>
                <a:schemeClr val="tx1"/>
              </a:solidFill>
              <a:round/>
              <a:headEnd/>
              <a:tailEnd type="triangle" w="med" len="med"/>
            </a:ln>
          </p:spPr>
          <p:txBody>
            <a:bodyPr/>
            <a:lstStyle/>
            <a:p>
              <a:endParaRPr lang="zh-CN" altLang="en-US"/>
            </a:p>
          </p:txBody>
        </p:sp>
        <p:sp>
          <p:nvSpPr>
            <p:cNvPr id="45152" name="Text Box 37"/>
            <p:cNvSpPr txBox="1">
              <a:spLocks noChangeArrowheads="1"/>
            </p:cNvSpPr>
            <p:nvPr/>
          </p:nvSpPr>
          <p:spPr bwMode="auto">
            <a:xfrm>
              <a:off x="3358" y="1457"/>
              <a:ext cx="384" cy="288"/>
            </a:xfrm>
            <a:prstGeom prst="rect">
              <a:avLst/>
            </a:prstGeom>
            <a:noFill/>
            <a:ln w="9525">
              <a:noFill/>
              <a:miter lim="800000"/>
              <a:headEnd/>
              <a:tailEnd/>
            </a:ln>
          </p:spPr>
          <p:txBody>
            <a:bodyPr>
              <a:spAutoFit/>
            </a:bodyPr>
            <a:lstStyle/>
            <a:p>
              <a:pPr>
                <a:spcBef>
                  <a:spcPct val="50000"/>
                </a:spcBef>
              </a:pPr>
              <a:r>
                <a:rPr lang="en-US" altLang="zh-CN" b="1" i="1">
                  <a:ea typeface="楷体_GB2312" pitchFamily="49" charset="-122"/>
                </a:rPr>
                <a:t>U</a:t>
              </a:r>
              <a:r>
                <a:rPr lang="en-US" altLang="zh-CN" b="1" baseline="-25000">
                  <a:ea typeface="楷体_GB2312" pitchFamily="49" charset="-122"/>
                </a:rPr>
                <a:t>O</a:t>
              </a:r>
            </a:p>
          </p:txBody>
        </p:sp>
      </p:grpSp>
      <p:graphicFrame>
        <p:nvGraphicFramePr>
          <p:cNvPr id="57" name="Object 57"/>
          <p:cNvGraphicFramePr>
            <a:graphicFrameLocks noChangeAspect="1"/>
          </p:cNvGraphicFramePr>
          <p:nvPr/>
        </p:nvGraphicFramePr>
        <p:xfrm>
          <a:off x="1128713" y="3786188"/>
          <a:ext cx="414337" cy="577850"/>
        </p:xfrm>
        <a:graphic>
          <a:graphicData uri="http://schemas.openxmlformats.org/presentationml/2006/ole">
            <p:oleObj spid="_x0000_s45058" name="Equation" r:id="rId9" imgW="164880" imgH="228600" progId="Equation.DSMT4">
              <p:embed/>
            </p:oleObj>
          </a:graphicData>
        </a:graphic>
      </p:graphicFrame>
      <p:graphicFrame>
        <p:nvGraphicFramePr>
          <p:cNvPr id="58" name="Object 58"/>
          <p:cNvGraphicFramePr>
            <a:graphicFrameLocks noChangeAspect="1"/>
          </p:cNvGraphicFramePr>
          <p:nvPr/>
        </p:nvGraphicFramePr>
        <p:xfrm>
          <a:off x="3248025" y="3786188"/>
          <a:ext cx="450850" cy="504825"/>
        </p:xfrm>
        <a:graphic>
          <a:graphicData uri="http://schemas.openxmlformats.org/presentationml/2006/ole">
            <p:oleObj spid="_x0000_s45059" name="Equation" r:id="rId10" imgW="203040" imgH="228600" progId="Equation.DSMT4">
              <p:embed/>
            </p:oleObj>
          </a:graphicData>
        </a:graphic>
      </p:graphicFrame>
      <p:graphicFrame>
        <p:nvGraphicFramePr>
          <p:cNvPr id="59" name="Object 59"/>
          <p:cNvGraphicFramePr>
            <a:graphicFrameLocks noChangeAspect="1"/>
          </p:cNvGraphicFramePr>
          <p:nvPr/>
        </p:nvGraphicFramePr>
        <p:xfrm>
          <a:off x="2235200" y="3857625"/>
          <a:ext cx="338138" cy="504825"/>
        </p:xfrm>
        <a:graphic>
          <a:graphicData uri="http://schemas.openxmlformats.org/presentationml/2006/ole">
            <p:oleObj spid="_x0000_s45060" name="Equation" r:id="rId11" imgW="152280" imgH="228600" progId="Equation.DSMT4">
              <p:embed/>
            </p:oleObj>
          </a:graphicData>
        </a:graphic>
      </p:graphicFrame>
      <p:graphicFrame>
        <p:nvGraphicFramePr>
          <p:cNvPr id="60" name="Object 60"/>
          <p:cNvGraphicFramePr>
            <a:graphicFrameLocks noChangeAspect="1"/>
          </p:cNvGraphicFramePr>
          <p:nvPr/>
        </p:nvGraphicFramePr>
        <p:xfrm>
          <a:off x="5203825" y="3786188"/>
          <a:ext cx="336550" cy="503237"/>
        </p:xfrm>
        <a:graphic>
          <a:graphicData uri="http://schemas.openxmlformats.org/presentationml/2006/ole">
            <p:oleObj spid="_x0000_s45061" name="Equation" r:id="rId12" imgW="152280" imgH="228600" progId="Equation.DSMT4">
              <p:embed/>
            </p:oleObj>
          </a:graphicData>
        </a:graphic>
      </p:graphicFrame>
      <p:graphicFrame>
        <p:nvGraphicFramePr>
          <p:cNvPr id="61" name="Object 61"/>
          <p:cNvGraphicFramePr>
            <a:graphicFrameLocks noChangeAspect="1"/>
          </p:cNvGraphicFramePr>
          <p:nvPr/>
        </p:nvGraphicFramePr>
        <p:xfrm>
          <a:off x="4224338" y="3857625"/>
          <a:ext cx="395287" cy="504825"/>
        </p:xfrm>
        <a:graphic>
          <a:graphicData uri="http://schemas.openxmlformats.org/presentationml/2006/ole">
            <p:oleObj spid="_x0000_s45062" name="Equation" r:id="rId13" imgW="177480" imgH="228600" progId="Equation.DSMT4">
              <p:embed/>
            </p:oleObj>
          </a:graphicData>
        </a:graphic>
      </p:graphicFrame>
      <p:sp>
        <p:nvSpPr>
          <p:cNvPr id="62" name="Line 45"/>
          <p:cNvSpPr>
            <a:spLocks noChangeShapeType="1"/>
          </p:cNvSpPr>
          <p:nvPr/>
        </p:nvSpPr>
        <p:spPr bwMode="auto">
          <a:xfrm>
            <a:off x="552450" y="4146550"/>
            <a:ext cx="431800" cy="0"/>
          </a:xfrm>
          <a:prstGeom prst="line">
            <a:avLst/>
          </a:prstGeom>
          <a:noFill/>
          <a:ln w="19050">
            <a:solidFill>
              <a:schemeClr val="tx1"/>
            </a:solidFill>
            <a:round/>
            <a:headEnd/>
            <a:tailEnd type="triangle" w="med" len="med"/>
          </a:ln>
        </p:spPr>
        <p:txBody>
          <a:bodyPr>
            <a:spAutoFit/>
          </a:bodyPr>
          <a:lstStyle/>
          <a:p>
            <a:endParaRPr lang="zh-CN" altLang="en-US"/>
          </a:p>
        </p:txBody>
      </p:sp>
      <p:grpSp>
        <p:nvGrpSpPr>
          <p:cNvPr id="7" name="Group 46"/>
          <p:cNvGrpSpPr>
            <a:grpSpLocks/>
          </p:cNvGrpSpPr>
          <p:nvPr/>
        </p:nvGrpSpPr>
        <p:grpSpPr bwMode="auto">
          <a:xfrm>
            <a:off x="0" y="3641725"/>
            <a:ext cx="422275" cy="720725"/>
            <a:chOff x="627" y="1661"/>
            <a:chExt cx="266" cy="454"/>
          </a:xfrm>
        </p:grpSpPr>
        <p:graphicFrame>
          <p:nvGraphicFramePr>
            <p:cNvPr id="45070" name="Object 62"/>
            <p:cNvGraphicFramePr>
              <a:graphicFrameLocks noChangeAspect="1"/>
            </p:cNvGraphicFramePr>
            <p:nvPr/>
          </p:nvGraphicFramePr>
          <p:xfrm>
            <a:off x="627" y="1797"/>
            <a:ext cx="266" cy="318"/>
          </p:xfrm>
          <a:graphic>
            <a:graphicData uri="http://schemas.openxmlformats.org/presentationml/2006/ole">
              <p:oleObj spid="_x0000_s45070" name="Equation" r:id="rId14" imgW="190440" imgH="228600" progId="Equation.DSMT4">
                <p:embed/>
              </p:oleObj>
            </a:graphicData>
          </a:graphic>
        </p:graphicFrame>
        <p:sp>
          <p:nvSpPr>
            <p:cNvPr id="45123" name="Line 48"/>
            <p:cNvSpPr>
              <a:spLocks noChangeShapeType="1"/>
            </p:cNvSpPr>
            <p:nvPr/>
          </p:nvSpPr>
          <p:spPr bwMode="auto">
            <a:xfrm>
              <a:off x="839" y="1661"/>
              <a:ext cx="0" cy="182"/>
            </a:xfrm>
            <a:prstGeom prst="line">
              <a:avLst/>
            </a:prstGeom>
            <a:noFill/>
            <a:ln w="28575">
              <a:solidFill>
                <a:srgbClr val="FF0000"/>
              </a:solidFill>
              <a:round/>
              <a:headEnd/>
              <a:tailEnd type="triangle" w="med" len="med"/>
            </a:ln>
          </p:spPr>
          <p:txBody>
            <a:bodyPr>
              <a:spAutoFit/>
            </a:bodyPr>
            <a:lstStyle/>
            <a:p>
              <a:endParaRPr lang="zh-CN" altLang="en-US"/>
            </a:p>
          </p:txBody>
        </p:sp>
      </p:grpSp>
      <p:sp>
        <p:nvSpPr>
          <p:cNvPr id="66" name="Line 49"/>
          <p:cNvSpPr>
            <a:spLocks noChangeShapeType="1"/>
          </p:cNvSpPr>
          <p:nvPr/>
        </p:nvSpPr>
        <p:spPr bwMode="auto">
          <a:xfrm>
            <a:off x="1560513" y="4146550"/>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67" name="Line 50"/>
          <p:cNvSpPr>
            <a:spLocks noChangeShapeType="1"/>
          </p:cNvSpPr>
          <p:nvPr/>
        </p:nvSpPr>
        <p:spPr bwMode="auto">
          <a:xfrm>
            <a:off x="2640013" y="4111625"/>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68" name="Line 51"/>
          <p:cNvSpPr>
            <a:spLocks noChangeShapeType="1"/>
          </p:cNvSpPr>
          <p:nvPr/>
        </p:nvSpPr>
        <p:spPr bwMode="auto">
          <a:xfrm>
            <a:off x="3686175" y="4092575"/>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69" name="Line 52"/>
          <p:cNvSpPr>
            <a:spLocks noChangeShapeType="1"/>
          </p:cNvSpPr>
          <p:nvPr/>
        </p:nvSpPr>
        <p:spPr bwMode="auto">
          <a:xfrm>
            <a:off x="4675188" y="4073525"/>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70" name="Line 53"/>
          <p:cNvSpPr>
            <a:spLocks noChangeShapeType="1"/>
          </p:cNvSpPr>
          <p:nvPr/>
        </p:nvSpPr>
        <p:spPr bwMode="auto">
          <a:xfrm>
            <a:off x="3576638" y="3641725"/>
            <a:ext cx="0" cy="288925"/>
          </a:xfrm>
          <a:prstGeom prst="line">
            <a:avLst/>
          </a:prstGeom>
          <a:noFill/>
          <a:ln w="28575">
            <a:solidFill>
              <a:srgbClr val="FF0000"/>
            </a:solidFill>
            <a:round/>
            <a:headEnd/>
            <a:tailEnd type="triangle" w="med" len="med"/>
          </a:ln>
        </p:spPr>
        <p:txBody>
          <a:bodyPr>
            <a:spAutoFit/>
          </a:bodyPr>
          <a:lstStyle/>
          <a:p>
            <a:endParaRPr lang="zh-CN" altLang="en-US"/>
          </a:p>
        </p:txBody>
      </p:sp>
      <p:sp>
        <p:nvSpPr>
          <p:cNvPr id="71" name="Line 54"/>
          <p:cNvSpPr>
            <a:spLocks noChangeShapeType="1"/>
          </p:cNvSpPr>
          <p:nvPr/>
        </p:nvSpPr>
        <p:spPr bwMode="auto">
          <a:xfrm>
            <a:off x="5592763" y="3713163"/>
            <a:ext cx="0" cy="288925"/>
          </a:xfrm>
          <a:prstGeom prst="line">
            <a:avLst/>
          </a:prstGeom>
          <a:noFill/>
          <a:ln w="9525">
            <a:solidFill>
              <a:srgbClr val="000099"/>
            </a:solidFill>
            <a:round/>
            <a:headEnd/>
            <a:tailEnd type="triangle" w="med" len="med"/>
          </a:ln>
        </p:spPr>
        <p:txBody>
          <a:bodyPr>
            <a:spAutoFit/>
          </a:bodyPr>
          <a:lstStyle/>
          <a:p>
            <a:endParaRPr lang="zh-CN" altLang="en-US"/>
          </a:p>
        </p:txBody>
      </p:sp>
      <p:sp>
        <p:nvSpPr>
          <p:cNvPr id="72" name="Line 55"/>
          <p:cNvSpPr>
            <a:spLocks noChangeShapeType="1"/>
          </p:cNvSpPr>
          <p:nvPr/>
        </p:nvSpPr>
        <p:spPr bwMode="auto">
          <a:xfrm flipV="1">
            <a:off x="1454150" y="3641725"/>
            <a:ext cx="0" cy="288925"/>
          </a:xfrm>
          <a:prstGeom prst="line">
            <a:avLst/>
          </a:prstGeom>
          <a:noFill/>
          <a:ln w="9525">
            <a:solidFill>
              <a:srgbClr val="000099"/>
            </a:solidFill>
            <a:round/>
            <a:headEnd/>
            <a:tailEnd type="triangle" w="med" len="med"/>
          </a:ln>
        </p:spPr>
        <p:txBody>
          <a:bodyPr>
            <a:spAutoFit/>
          </a:bodyPr>
          <a:lstStyle/>
          <a:p>
            <a:endParaRPr lang="zh-CN" altLang="en-US"/>
          </a:p>
        </p:txBody>
      </p:sp>
      <p:sp>
        <p:nvSpPr>
          <p:cNvPr id="73" name="Line 56"/>
          <p:cNvSpPr>
            <a:spLocks noChangeShapeType="1"/>
          </p:cNvSpPr>
          <p:nvPr/>
        </p:nvSpPr>
        <p:spPr bwMode="auto">
          <a:xfrm flipV="1">
            <a:off x="2497138" y="3641725"/>
            <a:ext cx="0" cy="288925"/>
          </a:xfrm>
          <a:prstGeom prst="line">
            <a:avLst/>
          </a:prstGeom>
          <a:noFill/>
          <a:ln w="9525">
            <a:solidFill>
              <a:srgbClr val="000099"/>
            </a:solidFill>
            <a:round/>
            <a:headEnd/>
            <a:tailEnd type="triangle" w="med" len="med"/>
          </a:ln>
        </p:spPr>
        <p:txBody>
          <a:bodyPr>
            <a:spAutoFit/>
          </a:bodyPr>
          <a:lstStyle/>
          <a:p>
            <a:endParaRPr lang="zh-CN" altLang="en-US"/>
          </a:p>
        </p:txBody>
      </p:sp>
      <p:grpSp>
        <p:nvGrpSpPr>
          <p:cNvPr id="8" name="Group 57"/>
          <p:cNvGrpSpPr>
            <a:grpSpLocks/>
          </p:cNvGrpSpPr>
          <p:nvPr/>
        </p:nvGrpSpPr>
        <p:grpSpPr bwMode="auto">
          <a:xfrm>
            <a:off x="4513263" y="3425825"/>
            <a:ext cx="104775" cy="431800"/>
            <a:chOff x="3470" y="1640"/>
            <a:chExt cx="66" cy="339"/>
          </a:xfrm>
        </p:grpSpPr>
        <p:sp>
          <p:nvSpPr>
            <p:cNvPr id="45121" name="Line 58"/>
            <p:cNvSpPr>
              <a:spLocks noChangeShapeType="1"/>
            </p:cNvSpPr>
            <p:nvPr/>
          </p:nvSpPr>
          <p:spPr bwMode="auto">
            <a:xfrm>
              <a:off x="3470" y="1752"/>
              <a:ext cx="0" cy="227"/>
            </a:xfrm>
            <a:prstGeom prst="line">
              <a:avLst/>
            </a:prstGeom>
            <a:noFill/>
            <a:ln w="9525">
              <a:solidFill>
                <a:srgbClr val="000099"/>
              </a:solidFill>
              <a:round/>
              <a:headEnd/>
              <a:tailEnd type="triangle" w="med" len="med"/>
            </a:ln>
          </p:spPr>
          <p:txBody>
            <a:bodyPr>
              <a:spAutoFit/>
            </a:bodyPr>
            <a:lstStyle/>
            <a:p>
              <a:endParaRPr lang="zh-CN" altLang="en-US"/>
            </a:p>
          </p:txBody>
        </p:sp>
        <p:sp>
          <p:nvSpPr>
            <p:cNvPr id="45122" name="Line 59"/>
            <p:cNvSpPr>
              <a:spLocks noChangeShapeType="1"/>
            </p:cNvSpPr>
            <p:nvPr/>
          </p:nvSpPr>
          <p:spPr bwMode="auto">
            <a:xfrm>
              <a:off x="3536" y="1640"/>
              <a:ext cx="0" cy="227"/>
            </a:xfrm>
            <a:prstGeom prst="line">
              <a:avLst/>
            </a:prstGeom>
            <a:noFill/>
            <a:ln w="9525">
              <a:solidFill>
                <a:srgbClr val="000099"/>
              </a:solidFill>
              <a:round/>
              <a:headEnd/>
              <a:tailEnd type="triangle" w="med" len="med"/>
            </a:ln>
          </p:spPr>
          <p:txBody>
            <a:bodyPr>
              <a:spAutoFit/>
            </a:bodyPr>
            <a:lstStyle/>
            <a:p>
              <a:endParaRPr lang="zh-CN" altLang="en-US"/>
            </a:p>
          </p:txBody>
        </p:sp>
      </p:grpSp>
      <p:grpSp>
        <p:nvGrpSpPr>
          <p:cNvPr id="9" name="Group 60"/>
          <p:cNvGrpSpPr>
            <a:grpSpLocks/>
          </p:cNvGrpSpPr>
          <p:nvPr/>
        </p:nvGrpSpPr>
        <p:grpSpPr bwMode="auto">
          <a:xfrm>
            <a:off x="3648075" y="4505325"/>
            <a:ext cx="1800225" cy="431800"/>
            <a:chOff x="2880" y="2251"/>
            <a:chExt cx="1134" cy="272"/>
          </a:xfrm>
        </p:grpSpPr>
        <p:sp>
          <p:nvSpPr>
            <p:cNvPr id="45118" name="Line 61"/>
            <p:cNvSpPr>
              <a:spLocks noChangeShapeType="1"/>
            </p:cNvSpPr>
            <p:nvPr/>
          </p:nvSpPr>
          <p:spPr bwMode="auto">
            <a:xfrm>
              <a:off x="4014" y="2251"/>
              <a:ext cx="0" cy="272"/>
            </a:xfrm>
            <a:prstGeom prst="line">
              <a:avLst/>
            </a:prstGeom>
            <a:noFill/>
            <a:ln w="19050">
              <a:solidFill>
                <a:srgbClr val="000099"/>
              </a:solidFill>
              <a:round/>
              <a:headEnd/>
              <a:tailEnd/>
            </a:ln>
          </p:spPr>
          <p:txBody>
            <a:bodyPr>
              <a:spAutoFit/>
            </a:bodyPr>
            <a:lstStyle/>
            <a:p>
              <a:endParaRPr lang="zh-CN" altLang="en-US"/>
            </a:p>
          </p:txBody>
        </p:sp>
        <p:sp>
          <p:nvSpPr>
            <p:cNvPr id="45119" name="Line 62"/>
            <p:cNvSpPr>
              <a:spLocks noChangeShapeType="1"/>
            </p:cNvSpPr>
            <p:nvPr/>
          </p:nvSpPr>
          <p:spPr bwMode="auto">
            <a:xfrm>
              <a:off x="2880" y="2523"/>
              <a:ext cx="1134" cy="0"/>
            </a:xfrm>
            <a:prstGeom prst="line">
              <a:avLst/>
            </a:prstGeom>
            <a:noFill/>
            <a:ln w="19050">
              <a:solidFill>
                <a:srgbClr val="000099"/>
              </a:solidFill>
              <a:round/>
              <a:headEnd/>
              <a:tailEnd/>
            </a:ln>
          </p:spPr>
          <p:txBody>
            <a:bodyPr>
              <a:spAutoFit/>
            </a:bodyPr>
            <a:lstStyle/>
            <a:p>
              <a:endParaRPr lang="zh-CN" altLang="en-US"/>
            </a:p>
          </p:txBody>
        </p:sp>
        <p:sp>
          <p:nvSpPr>
            <p:cNvPr id="45120" name="Line 63"/>
            <p:cNvSpPr>
              <a:spLocks noChangeShapeType="1"/>
            </p:cNvSpPr>
            <p:nvPr/>
          </p:nvSpPr>
          <p:spPr bwMode="auto">
            <a:xfrm flipV="1">
              <a:off x="2880" y="2251"/>
              <a:ext cx="0" cy="272"/>
            </a:xfrm>
            <a:prstGeom prst="line">
              <a:avLst/>
            </a:prstGeom>
            <a:noFill/>
            <a:ln w="19050">
              <a:solidFill>
                <a:srgbClr val="000099"/>
              </a:solidFill>
              <a:round/>
              <a:headEnd/>
              <a:tailEnd type="triangle" w="med" len="med"/>
            </a:ln>
          </p:spPr>
          <p:txBody>
            <a:bodyPr>
              <a:spAutoFit/>
            </a:bodyPr>
            <a:lstStyle/>
            <a:p>
              <a:endParaRPr lang="zh-CN" altLang="en-US"/>
            </a:p>
          </p:txBody>
        </p:sp>
      </p:grpSp>
      <p:graphicFrame>
        <p:nvGraphicFramePr>
          <p:cNvPr id="81" name="Object 63"/>
          <p:cNvGraphicFramePr>
            <a:graphicFrameLocks noChangeAspect="1"/>
          </p:cNvGraphicFramePr>
          <p:nvPr/>
        </p:nvGraphicFramePr>
        <p:xfrm>
          <a:off x="1482725" y="5305425"/>
          <a:ext cx="511175" cy="577850"/>
        </p:xfrm>
        <a:graphic>
          <a:graphicData uri="http://schemas.openxmlformats.org/presentationml/2006/ole">
            <p:oleObj spid="_x0000_s45063" name="Equation" r:id="rId15" imgW="203040" imgH="228600" progId="Equation.DSMT4">
              <p:embed/>
            </p:oleObj>
          </a:graphicData>
        </a:graphic>
      </p:graphicFrame>
      <p:graphicFrame>
        <p:nvGraphicFramePr>
          <p:cNvPr id="82" name="Object 64"/>
          <p:cNvGraphicFramePr>
            <a:graphicFrameLocks noChangeAspect="1"/>
          </p:cNvGraphicFramePr>
          <p:nvPr/>
        </p:nvGraphicFramePr>
        <p:xfrm>
          <a:off x="3703638" y="5305425"/>
          <a:ext cx="339725" cy="504825"/>
        </p:xfrm>
        <a:graphic>
          <a:graphicData uri="http://schemas.openxmlformats.org/presentationml/2006/ole">
            <p:oleObj spid="_x0000_s45064" name="Equation" r:id="rId16" imgW="152280" imgH="228600" progId="Equation.DSMT4">
              <p:embed/>
            </p:oleObj>
          </a:graphicData>
        </a:graphic>
      </p:graphicFrame>
      <p:graphicFrame>
        <p:nvGraphicFramePr>
          <p:cNvPr id="83" name="Object 65"/>
          <p:cNvGraphicFramePr>
            <a:graphicFrameLocks noChangeAspect="1"/>
          </p:cNvGraphicFramePr>
          <p:nvPr/>
        </p:nvGraphicFramePr>
        <p:xfrm>
          <a:off x="2590800" y="5307013"/>
          <a:ext cx="384175" cy="574675"/>
        </p:xfrm>
        <a:graphic>
          <a:graphicData uri="http://schemas.openxmlformats.org/presentationml/2006/ole">
            <p:oleObj spid="_x0000_s45065" name="Equation" r:id="rId17" imgW="152280" imgH="228600" progId="Equation.DSMT4">
              <p:embed/>
            </p:oleObj>
          </a:graphicData>
        </a:graphic>
      </p:graphicFrame>
      <p:sp>
        <p:nvSpPr>
          <p:cNvPr id="84" name="Line 68"/>
          <p:cNvSpPr>
            <a:spLocks noChangeShapeType="1"/>
          </p:cNvSpPr>
          <p:nvPr/>
        </p:nvSpPr>
        <p:spPr bwMode="auto">
          <a:xfrm>
            <a:off x="954088" y="5665788"/>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85" name="Line 69"/>
          <p:cNvSpPr>
            <a:spLocks noChangeShapeType="1"/>
          </p:cNvSpPr>
          <p:nvPr/>
        </p:nvSpPr>
        <p:spPr bwMode="auto">
          <a:xfrm>
            <a:off x="1962150" y="5665788"/>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86" name="Line 70"/>
          <p:cNvSpPr>
            <a:spLocks noChangeShapeType="1"/>
          </p:cNvSpPr>
          <p:nvPr/>
        </p:nvSpPr>
        <p:spPr bwMode="auto">
          <a:xfrm>
            <a:off x="3041650" y="5630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87" name="Line 71"/>
          <p:cNvSpPr>
            <a:spLocks noChangeShapeType="1"/>
          </p:cNvSpPr>
          <p:nvPr/>
        </p:nvSpPr>
        <p:spPr bwMode="auto">
          <a:xfrm>
            <a:off x="4087813" y="5611813"/>
            <a:ext cx="431800" cy="0"/>
          </a:xfrm>
          <a:prstGeom prst="line">
            <a:avLst/>
          </a:prstGeom>
          <a:noFill/>
          <a:ln w="19050">
            <a:solidFill>
              <a:schemeClr val="tx1"/>
            </a:solidFill>
            <a:round/>
            <a:headEnd/>
            <a:tailEnd type="triangle" w="med" len="med"/>
          </a:ln>
        </p:spPr>
        <p:txBody>
          <a:bodyPr>
            <a:spAutoFit/>
          </a:bodyPr>
          <a:lstStyle/>
          <a:p>
            <a:endParaRPr lang="zh-CN" altLang="en-US"/>
          </a:p>
        </p:txBody>
      </p:sp>
      <p:grpSp>
        <p:nvGrpSpPr>
          <p:cNvPr id="10" name="Group 72"/>
          <p:cNvGrpSpPr>
            <a:grpSpLocks/>
          </p:cNvGrpSpPr>
          <p:nvPr/>
        </p:nvGrpSpPr>
        <p:grpSpPr bwMode="auto">
          <a:xfrm>
            <a:off x="417513" y="5235575"/>
            <a:ext cx="392112" cy="646113"/>
            <a:chOff x="622" y="2795"/>
            <a:chExt cx="247" cy="407"/>
          </a:xfrm>
        </p:grpSpPr>
        <p:graphicFrame>
          <p:nvGraphicFramePr>
            <p:cNvPr id="45069" name="Object 66"/>
            <p:cNvGraphicFramePr>
              <a:graphicFrameLocks noChangeAspect="1"/>
            </p:cNvGraphicFramePr>
            <p:nvPr/>
          </p:nvGraphicFramePr>
          <p:xfrm>
            <a:off x="622" y="2884"/>
            <a:ext cx="247" cy="318"/>
          </p:xfrm>
          <a:graphic>
            <a:graphicData uri="http://schemas.openxmlformats.org/presentationml/2006/ole">
              <p:oleObj spid="_x0000_s45069" name="Equation" r:id="rId18" imgW="177480" imgH="228600" progId="Equation.DSMT4">
                <p:embed/>
              </p:oleObj>
            </a:graphicData>
          </a:graphic>
        </p:graphicFrame>
        <p:sp>
          <p:nvSpPr>
            <p:cNvPr id="45117" name="Line 74"/>
            <p:cNvSpPr>
              <a:spLocks noChangeShapeType="1"/>
            </p:cNvSpPr>
            <p:nvPr/>
          </p:nvSpPr>
          <p:spPr bwMode="auto">
            <a:xfrm flipV="1">
              <a:off x="839" y="2795"/>
              <a:ext cx="0" cy="182"/>
            </a:xfrm>
            <a:prstGeom prst="line">
              <a:avLst/>
            </a:prstGeom>
            <a:noFill/>
            <a:ln w="28575">
              <a:solidFill>
                <a:srgbClr val="FF0000"/>
              </a:solidFill>
              <a:round/>
              <a:headEnd/>
              <a:tailEnd type="triangle" w="med" len="med"/>
            </a:ln>
          </p:spPr>
          <p:txBody>
            <a:bodyPr>
              <a:spAutoFit/>
            </a:bodyPr>
            <a:lstStyle/>
            <a:p>
              <a:endParaRPr lang="zh-CN" altLang="en-US"/>
            </a:p>
          </p:txBody>
        </p:sp>
      </p:grpSp>
      <p:grpSp>
        <p:nvGrpSpPr>
          <p:cNvPr id="11" name="Group 75"/>
          <p:cNvGrpSpPr>
            <a:grpSpLocks/>
          </p:cNvGrpSpPr>
          <p:nvPr/>
        </p:nvGrpSpPr>
        <p:grpSpPr bwMode="auto">
          <a:xfrm rot="10800000">
            <a:off x="2992438" y="5127625"/>
            <a:ext cx="104775" cy="431800"/>
            <a:chOff x="3470" y="1640"/>
            <a:chExt cx="66" cy="339"/>
          </a:xfrm>
        </p:grpSpPr>
        <p:sp>
          <p:nvSpPr>
            <p:cNvPr id="45115" name="Line 76"/>
            <p:cNvSpPr>
              <a:spLocks noChangeShapeType="1"/>
            </p:cNvSpPr>
            <p:nvPr/>
          </p:nvSpPr>
          <p:spPr bwMode="auto">
            <a:xfrm>
              <a:off x="3470" y="1752"/>
              <a:ext cx="0" cy="227"/>
            </a:xfrm>
            <a:prstGeom prst="line">
              <a:avLst/>
            </a:prstGeom>
            <a:noFill/>
            <a:ln w="9525">
              <a:solidFill>
                <a:srgbClr val="000099"/>
              </a:solidFill>
              <a:round/>
              <a:headEnd/>
              <a:tailEnd type="triangle" w="med" len="med"/>
            </a:ln>
          </p:spPr>
          <p:txBody>
            <a:bodyPr>
              <a:spAutoFit/>
            </a:bodyPr>
            <a:lstStyle/>
            <a:p>
              <a:endParaRPr lang="zh-CN" altLang="en-US"/>
            </a:p>
          </p:txBody>
        </p:sp>
        <p:sp>
          <p:nvSpPr>
            <p:cNvPr id="45116" name="Line 77"/>
            <p:cNvSpPr>
              <a:spLocks noChangeShapeType="1"/>
            </p:cNvSpPr>
            <p:nvPr/>
          </p:nvSpPr>
          <p:spPr bwMode="auto">
            <a:xfrm>
              <a:off x="3536" y="1640"/>
              <a:ext cx="0" cy="227"/>
            </a:xfrm>
            <a:prstGeom prst="line">
              <a:avLst/>
            </a:prstGeom>
            <a:noFill/>
            <a:ln w="9525">
              <a:solidFill>
                <a:srgbClr val="000099"/>
              </a:solidFill>
              <a:round/>
              <a:headEnd/>
              <a:tailEnd type="triangle" w="med" len="med"/>
            </a:ln>
          </p:spPr>
          <p:txBody>
            <a:bodyPr>
              <a:spAutoFit/>
            </a:bodyPr>
            <a:lstStyle/>
            <a:p>
              <a:endParaRPr lang="zh-CN" altLang="en-US"/>
            </a:p>
          </p:txBody>
        </p:sp>
      </p:grpSp>
      <p:grpSp>
        <p:nvGrpSpPr>
          <p:cNvPr id="12" name="Group 78"/>
          <p:cNvGrpSpPr>
            <a:grpSpLocks/>
          </p:cNvGrpSpPr>
          <p:nvPr/>
        </p:nvGrpSpPr>
        <p:grpSpPr bwMode="auto">
          <a:xfrm rot="10800000">
            <a:off x="4000500" y="5127625"/>
            <a:ext cx="104775" cy="431800"/>
            <a:chOff x="3470" y="1640"/>
            <a:chExt cx="66" cy="339"/>
          </a:xfrm>
        </p:grpSpPr>
        <p:sp>
          <p:nvSpPr>
            <p:cNvPr id="45113" name="Line 79"/>
            <p:cNvSpPr>
              <a:spLocks noChangeShapeType="1"/>
            </p:cNvSpPr>
            <p:nvPr/>
          </p:nvSpPr>
          <p:spPr bwMode="auto">
            <a:xfrm>
              <a:off x="3470" y="1752"/>
              <a:ext cx="0" cy="227"/>
            </a:xfrm>
            <a:prstGeom prst="line">
              <a:avLst/>
            </a:prstGeom>
            <a:noFill/>
            <a:ln w="9525">
              <a:solidFill>
                <a:srgbClr val="000099"/>
              </a:solidFill>
              <a:round/>
              <a:headEnd/>
              <a:tailEnd type="triangle" w="med" len="med"/>
            </a:ln>
          </p:spPr>
          <p:txBody>
            <a:bodyPr>
              <a:spAutoFit/>
            </a:bodyPr>
            <a:lstStyle/>
            <a:p>
              <a:endParaRPr lang="zh-CN" altLang="en-US"/>
            </a:p>
          </p:txBody>
        </p:sp>
        <p:sp>
          <p:nvSpPr>
            <p:cNvPr id="45114" name="Line 80"/>
            <p:cNvSpPr>
              <a:spLocks noChangeShapeType="1"/>
            </p:cNvSpPr>
            <p:nvPr/>
          </p:nvSpPr>
          <p:spPr bwMode="auto">
            <a:xfrm>
              <a:off x="3536" y="1640"/>
              <a:ext cx="0" cy="227"/>
            </a:xfrm>
            <a:prstGeom prst="line">
              <a:avLst/>
            </a:prstGeom>
            <a:noFill/>
            <a:ln w="9525">
              <a:solidFill>
                <a:srgbClr val="000099"/>
              </a:solidFill>
              <a:round/>
              <a:headEnd/>
              <a:tailEnd type="triangle" w="med" len="med"/>
            </a:ln>
          </p:spPr>
          <p:txBody>
            <a:bodyPr>
              <a:spAutoFit/>
            </a:bodyPr>
            <a:lstStyle/>
            <a:p>
              <a:endParaRPr lang="zh-CN" altLang="en-US"/>
            </a:p>
          </p:txBody>
        </p:sp>
      </p:grpSp>
      <p:sp>
        <p:nvSpPr>
          <p:cNvPr id="97" name="Line 84"/>
          <p:cNvSpPr>
            <a:spLocks noChangeShapeType="1"/>
          </p:cNvSpPr>
          <p:nvPr/>
        </p:nvSpPr>
        <p:spPr bwMode="auto">
          <a:xfrm flipV="1">
            <a:off x="1841500" y="5164138"/>
            <a:ext cx="0" cy="288925"/>
          </a:xfrm>
          <a:prstGeom prst="line">
            <a:avLst/>
          </a:prstGeom>
          <a:noFill/>
          <a:ln w="28575">
            <a:solidFill>
              <a:srgbClr val="FF0000"/>
            </a:solidFill>
            <a:round/>
            <a:headEnd/>
            <a:tailEnd type="triangle" w="med" len="med"/>
          </a:ln>
        </p:spPr>
        <p:txBody>
          <a:bodyPr>
            <a:spAutoFit/>
          </a:bodyPr>
          <a:lstStyle/>
          <a:p>
            <a:endParaRPr lang="zh-CN" altLang="en-US"/>
          </a:p>
        </p:txBody>
      </p:sp>
      <p:graphicFrame>
        <p:nvGraphicFramePr>
          <p:cNvPr id="98" name="Object 67"/>
          <p:cNvGraphicFramePr>
            <a:graphicFrameLocks noGrp="1" noChangeAspect="1"/>
          </p:cNvGraphicFramePr>
          <p:nvPr/>
        </p:nvGraphicFramePr>
        <p:xfrm>
          <a:off x="1433513" y="6027738"/>
          <a:ext cx="512762" cy="574675"/>
        </p:xfrm>
        <a:graphic>
          <a:graphicData uri="http://schemas.openxmlformats.org/presentationml/2006/ole">
            <p:oleObj spid="_x0000_s45066" name="Equation" r:id="rId19" imgW="203040" imgH="228600" progId="Equation.DSMT4">
              <p:embed/>
            </p:oleObj>
          </a:graphicData>
        </a:graphic>
      </p:graphicFrame>
      <p:sp>
        <p:nvSpPr>
          <p:cNvPr id="99" name="Line 86"/>
          <p:cNvSpPr>
            <a:spLocks noChangeShapeType="1"/>
          </p:cNvSpPr>
          <p:nvPr/>
        </p:nvSpPr>
        <p:spPr bwMode="auto">
          <a:xfrm>
            <a:off x="1841500" y="5883275"/>
            <a:ext cx="0" cy="360363"/>
          </a:xfrm>
          <a:prstGeom prst="line">
            <a:avLst/>
          </a:prstGeom>
          <a:noFill/>
          <a:ln w="28575">
            <a:solidFill>
              <a:srgbClr val="FF0000"/>
            </a:solidFill>
            <a:round/>
            <a:headEnd/>
            <a:tailEnd type="triangle" w="med" len="med"/>
          </a:ln>
        </p:spPr>
        <p:txBody>
          <a:bodyPr>
            <a:spAutoFit/>
          </a:bodyPr>
          <a:lstStyle/>
          <a:p>
            <a:endParaRPr lang="zh-CN" altLang="en-US"/>
          </a:p>
        </p:txBody>
      </p:sp>
      <p:graphicFrame>
        <p:nvGraphicFramePr>
          <p:cNvPr id="100" name="Object 68"/>
          <p:cNvGraphicFramePr>
            <a:graphicFrameLocks noChangeAspect="1"/>
          </p:cNvGraphicFramePr>
          <p:nvPr/>
        </p:nvGraphicFramePr>
        <p:xfrm>
          <a:off x="3095625" y="4222750"/>
          <a:ext cx="509588" cy="506413"/>
        </p:xfrm>
        <a:graphic>
          <a:graphicData uri="http://schemas.openxmlformats.org/presentationml/2006/ole">
            <p:oleObj spid="_x0000_s45067" name="Equation" r:id="rId20" imgW="203040" imgH="228600" progId="Equation.DSMT4">
              <p:embed/>
            </p:oleObj>
          </a:graphicData>
        </a:graphic>
      </p:graphicFrame>
      <p:sp>
        <p:nvSpPr>
          <p:cNvPr id="101" name="Line 88"/>
          <p:cNvSpPr>
            <a:spLocks noChangeShapeType="1"/>
          </p:cNvSpPr>
          <p:nvPr/>
        </p:nvSpPr>
        <p:spPr bwMode="auto">
          <a:xfrm flipV="1">
            <a:off x="3473450" y="4291013"/>
            <a:ext cx="0" cy="288925"/>
          </a:xfrm>
          <a:prstGeom prst="line">
            <a:avLst/>
          </a:prstGeom>
          <a:noFill/>
          <a:ln w="28575">
            <a:solidFill>
              <a:srgbClr val="FF0000"/>
            </a:solidFill>
            <a:round/>
            <a:headEnd/>
            <a:tailEnd type="triangle" w="med" len="med"/>
          </a:ln>
        </p:spPr>
        <p:txBody>
          <a:bodyPr>
            <a:spAutoFit/>
          </a:bodyPr>
          <a:lstStyle/>
          <a:p>
            <a:endParaRPr lang="zh-CN" altLang="en-US"/>
          </a:p>
        </p:txBody>
      </p:sp>
      <p:grpSp>
        <p:nvGrpSpPr>
          <p:cNvPr id="13" name="Group 89"/>
          <p:cNvGrpSpPr>
            <a:grpSpLocks/>
          </p:cNvGrpSpPr>
          <p:nvPr/>
        </p:nvGrpSpPr>
        <p:grpSpPr bwMode="auto">
          <a:xfrm>
            <a:off x="1985963" y="6027738"/>
            <a:ext cx="2879725" cy="576262"/>
            <a:chOff x="1610" y="3294"/>
            <a:chExt cx="1814" cy="363"/>
          </a:xfrm>
        </p:grpSpPr>
        <p:sp>
          <p:nvSpPr>
            <p:cNvPr id="45110" name="Line 90"/>
            <p:cNvSpPr>
              <a:spLocks noChangeShapeType="1"/>
            </p:cNvSpPr>
            <p:nvPr/>
          </p:nvSpPr>
          <p:spPr bwMode="auto">
            <a:xfrm>
              <a:off x="3424" y="3294"/>
              <a:ext cx="0" cy="363"/>
            </a:xfrm>
            <a:prstGeom prst="line">
              <a:avLst/>
            </a:prstGeom>
            <a:noFill/>
            <a:ln w="19050">
              <a:solidFill>
                <a:srgbClr val="000099"/>
              </a:solidFill>
              <a:round/>
              <a:headEnd/>
              <a:tailEnd/>
            </a:ln>
          </p:spPr>
          <p:txBody>
            <a:bodyPr>
              <a:spAutoFit/>
            </a:bodyPr>
            <a:lstStyle/>
            <a:p>
              <a:endParaRPr lang="zh-CN" altLang="en-US"/>
            </a:p>
          </p:txBody>
        </p:sp>
        <p:sp>
          <p:nvSpPr>
            <p:cNvPr id="45111" name="Line 91"/>
            <p:cNvSpPr>
              <a:spLocks noChangeShapeType="1"/>
            </p:cNvSpPr>
            <p:nvPr/>
          </p:nvSpPr>
          <p:spPr bwMode="auto">
            <a:xfrm>
              <a:off x="1610" y="3657"/>
              <a:ext cx="1814" cy="0"/>
            </a:xfrm>
            <a:prstGeom prst="line">
              <a:avLst/>
            </a:prstGeom>
            <a:noFill/>
            <a:ln w="19050">
              <a:solidFill>
                <a:srgbClr val="000099"/>
              </a:solidFill>
              <a:round/>
              <a:headEnd/>
              <a:tailEnd/>
            </a:ln>
          </p:spPr>
          <p:txBody>
            <a:bodyPr>
              <a:spAutoFit/>
            </a:bodyPr>
            <a:lstStyle/>
            <a:p>
              <a:endParaRPr lang="zh-CN" altLang="en-US"/>
            </a:p>
          </p:txBody>
        </p:sp>
        <p:sp>
          <p:nvSpPr>
            <p:cNvPr id="45112" name="Line 92"/>
            <p:cNvSpPr>
              <a:spLocks noChangeShapeType="1"/>
            </p:cNvSpPr>
            <p:nvPr/>
          </p:nvSpPr>
          <p:spPr bwMode="auto">
            <a:xfrm flipV="1">
              <a:off x="1610" y="3339"/>
              <a:ext cx="0" cy="318"/>
            </a:xfrm>
            <a:prstGeom prst="line">
              <a:avLst/>
            </a:prstGeom>
            <a:noFill/>
            <a:ln w="19050">
              <a:solidFill>
                <a:srgbClr val="000099"/>
              </a:solidFill>
              <a:round/>
              <a:headEnd/>
              <a:tailEnd type="triangle" w="med" len="med"/>
            </a:ln>
          </p:spPr>
          <p:txBody>
            <a:bodyPr>
              <a:spAutoFit/>
            </a:bodyPr>
            <a:lstStyle/>
            <a:p>
              <a:endParaRPr lang="zh-CN" altLang="en-US"/>
            </a:p>
          </p:txBody>
        </p:sp>
      </p:grpSp>
      <p:grpSp>
        <p:nvGrpSpPr>
          <p:cNvPr id="14" name="Group 100"/>
          <p:cNvGrpSpPr>
            <a:grpSpLocks/>
          </p:cNvGrpSpPr>
          <p:nvPr/>
        </p:nvGrpSpPr>
        <p:grpSpPr bwMode="auto">
          <a:xfrm>
            <a:off x="4583113" y="5235575"/>
            <a:ext cx="481012" cy="646113"/>
            <a:chOff x="3246" y="2795"/>
            <a:chExt cx="303" cy="407"/>
          </a:xfrm>
        </p:grpSpPr>
        <p:graphicFrame>
          <p:nvGraphicFramePr>
            <p:cNvPr id="45068" name="Object 69"/>
            <p:cNvGraphicFramePr>
              <a:graphicFrameLocks noChangeAspect="1"/>
            </p:cNvGraphicFramePr>
            <p:nvPr/>
          </p:nvGraphicFramePr>
          <p:xfrm>
            <a:off x="3246" y="2884"/>
            <a:ext cx="303" cy="318"/>
          </p:xfrm>
          <a:graphic>
            <a:graphicData uri="http://schemas.openxmlformats.org/presentationml/2006/ole">
              <p:oleObj spid="_x0000_s45068" name="Equation" r:id="rId21" imgW="215640" imgH="228600" progId="Equation.DSMT4">
                <p:embed/>
              </p:oleObj>
            </a:graphicData>
          </a:graphic>
        </p:graphicFrame>
        <p:sp>
          <p:nvSpPr>
            <p:cNvPr id="45108" name="Line 83"/>
            <p:cNvSpPr>
              <a:spLocks noChangeShapeType="1"/>
            </p:cNvSpPr>
            <p:nvPr/>
          </p:nvSpPr>
          <p:spPr bwMode="auto">
            <a:xfrm rot="10800000">
              <a:off x="3513" y="2862"/>
              <a:ext cx="0" cy="182"/>
            </a:xfrm>
            <a:prstGeom prst="line">
              <a:avLst/>
            </a:prstGeom>
            <a:noFill/>
            <a:ln w="9525">
              <a:solidFill>
                <a:srgbClr val="000099"/>
              </a:solidFill>
              <a:round/>
              <a:headEnd/>
              <a:tailEnd type="triangle" w="med" len="med"/>
            </a:ln>
          </p:spPr>
          <p:txBody>
            <a:bodyPr>
              <a:spAutoFit/>
            </a:bodyPr>
            <a:lstStyle/>
            <a:p>
              <a:endParaRPr lang="zh-CN" altLang="en-US"/>
            </a:p>
          </p:txBody>
        </p:sp>
        <p:sp>
          <p:nvSpPr>
            <p:cNvPr id="45109" name="Line 99"/>
            <p:cNvSpPr>
              <a:spLocks noChangeShapeType="1"/>
            </p:cNvSpPr>
            <p:nvPr/>
          </p:nvSpPr>
          <p:spPr bwMode="auto">
            <a:xfrm flipV="1">
              <a:off x="3470" y="2795"/>
              <a:ext cx="0" cy="181"/>
            </a:xfrm>
            <a:prstGeom prst="line">
              <a:avLst/>
            </a:prstGeom>
            <a:noFill/>
            <a:ln w="9525">
              <a:solidFill>
                <a:srgbClr val="3333FF"/>
              </a:solidFill>
              <a:round/>
              <a:headEnd/>
              <a:tailEnd type="triangle" w="med" len="med"/>
            </a:ln>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4" name="TYPE.WAV" builtIn="1"/>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left)">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down)">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down)">
                                      <p:cBhvr>
                                        <p:cTn id="44" dur="1000"/>
                                        <p:tgtEl>
                                          <p:spTgt spid="7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wipe(left)">
                                      <p:cBhvr>
                                        <p:cTn id="49" dur="500"/>
                                        <p:tgtEl>
                                          <p:spTgt spid="6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8"/>
                                        </p:tgtEl>
                                        <p:attrNameLst>
                                          <p:attrName>style.visibility</p:attrName>
                                        </p:attrNameLst>
                                      </p:cBhvr>
                                      <p:to>
                                        <p:strVal val="visible"/>
                                      </p:to>
                                    </p:set>
                                  </p:childTnLst>
                                  <p:subTnLst>
                                    <p:audio>
                                      <p:cMediaNode>
                                        <p:cTn display="0" masterRel="sameClick">
                                          <p:stCondLst>
                                            <p:cond evt="begin" delay="0">
                                              <p:tn val="52"/>
                                            </p:cond>
                                          </p:stCondLst>
                                          <p:endCondLst>
                                            <p:cond evt="onStopAudio" delay="0">
                                              <p:tgtEl>
                                                <p:sldTgt/>
                                              </p:tgtEl>
                                            </p:cond>
                                          </p:endCondLst>
                                        </p:cTn>
                                        <p:tgtEl>
                                          <p:sndTgt r:embed="rId5" name="hammer.wav" builtIn="1"/>
                                        </p:tgtEl>
                                      </p:cMediaNode>
                                    </p:audio>
                                  </p:sub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wipe(up)">
                                      <p:cBhvr>
                                        <p:cTn id="58" dur="500"/>
                                        <p:tgtEl>
                                          <p:spTgt spid="7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wipe(left)">
                                      <p:cBhvr>
                                        <p:cTn id="63" dur="500"/>
                                        <p:tgtEl>
                                          <p:spTgt spid="68"/>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up)">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9"/>
                                        </p:tgtEl>
                                        <p:attrNameLst>
                                          <p:attrName>style.visibility</p:attrName>
                                        </p:attrNameLst>
                                      </p:cBhvr>
                                      <p:to>
                                        <p:strVal val="visible"/>
                                      </p:to>
                                    </p:set>
                                    <p:animEffect transition="in" filter="wipe(left)">
                                      <p:cBhvr>
                                        <p:cTn id="77" dur="500"/>
                                        <p:tgtEl>
                                          <p:spTgt spid="6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6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wipe(up)">
                                      <p:cBhvr>
                                        <p:cTn id="86" dur="500"/>
                                        <p:tgtEl>
                                          <p:spTgt spid="7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right)">
                                      <p:cBhvr>
                                        <p:cTn id="91" dur="500"/>
                                        <p:tgtEl>
                                          <p:spTgt spid="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100"/>
                                        </p:tgtEl>
                                        <p:attrNameLst>
                                          <p:attrName>style.visibility</p:attrName>
                                        </p:attrNameLst>
                                      </p:cBhvr>
                                      <p:to>
                                        <p:strVal val="visible"/>
                                      </p:to>
                                    </p:set>
                                    <p:animEffect transition="in" filter="wipe(down)">
                                      <p:cBhvr>
                                        <p:cTn id="96" dur="500"/>
                                        <p:tgtEl>
                                          <p:spTgt spid="10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wipe(down)">
                                      <p:cBhvr>
                                        <p:cTn id="101" dur="1000"/>
                                        <p:tgtEl>
                                          <p:spTgt spid="101"/>
                                        </p:tgtEl>
                                      </p:cBhvr>
                                    </p:animEffect>
                                  </p:childTnLst>
                                  <p:subTnLst>
                                    <p:audio>
                                      <p:cMediaNode>
                                        <p:cTn display="0" masterRel="sameClick">
                                          <p:stCondLst>
                                            <p:cond evt="begin" delay="0">
                                              <p:tn val="99"/>
                                            </p:cond>
                                          </p:stCondLst>
                                          <p:endCondLst>
                                            <p:cond evt="onStopAudio" delay="0">
                                              <p:tgtEl>
                                                <p:sldTgt/>
                                              </p:tgtEl>
                                            </p:cond>
                                          </p:endCondLst>
                                        </p:cTn>
                                        <p:tgtEl>
                                          <p:sndTgt r:embed="rId5" name="hammer.wav" builtIn="1"/>
                                        </p:tgtEl>
                                      </p:cMediaNode>
                                    </p:audio>
                                  </p:sub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10"/>
                                        </p:tgtEl>
                                        <p:attrNameLst>
                                          <p:attrName>style.visibility</p:attrName>
                                        </p:attrNameLst>
                                      </p:cBhvr>
                                      <p:to>
                                        <p:strVal val="visible"/>
                                      </p:to>
                                    </p:set>
                                  </p:childTnLst>
                                  <p:subTnLst>
                                    <p:audio>
                                      <p:cMediaNode>
                                        <p:cTn display="0" masterRel="sameClick">
                                          <p:stCondLst>
                                            <p:cond evt="begin" delay="0">
                                              <p:tn val="104"/>
                                            </p:cond>
                                          </p:stCondLst>
                                          <p:endCondLst>
                                            <p:cond evt="onStopAudio" delay="0">
                                              <p:tgtEl>
                                                <p:sldTgt/>
                                              </p:tgtEl>
                                            </p:cond>
                                          </p:endCondLst>
                                        </p:cTn>
                                        <p:tgtEl>
                                          <p:sndTgt r:embed="rId4" name="TYPE.WAV" builtIn="1"/>
                                        </p:tgtEl>
                                      </p:cMediaNode>
                                    </p:audio>
                                  </p:sub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84"/>
                                        </p:tgtEl>
                                        <p:attrNameLst>
                                          <p:attrName>style.visibility</p:attrName>
                                        </p:attrNameLst>
                                      </p:cBhvr>
                                      <p:to>
                                        <p:strVal val="visible"/>
                                      </p:to>
                                    </p:set>
                                    <p:animEffect transition="in" filter="wipe(left)">
                                      <p:cBhvr>
                                        <p:cTn id="110" dur="500"/>
                                        <p:tgtEl>
                                          <p:spTgt spid="84"/>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down)">
                                      <p:cBhvr>
                                        <p:cTn id="119" dur="1000"/>
                                        <p:tgtEl>
                                          <p:spTgt spid="97"/>
                                        </p:tgtEl>
                                      </p:cBhvr>
                                    </p:animEffect>
                                  </p:childTnLst>
                                  <p:subTnLst>
                                    <p:audio>
                                      <p:cMediaNode>
                                        <p:cTn display="0" masterRel="sameClick">
                                          <p:stCondLst>
                                            <p:cond evt="begin" delay="0">
                                              <p:tn val="117"/>
                                            </p:cond>
                                          </p:stCondLst>
                                          <p:endCondLst>
                                            <p:cond evt="onStopAudio" delay="0">
                                              <p:tgtEl>
                                                <p:sldTgt/>
                                              </p:tgtEl>
                                            </p:cond>
                                          </p:endCondLst>
                                        </p:cTn>
                                        <p:tgtEl>
                                          <p:sndTgt r:embed="rId5" name="hammer.wav" builtIn="1"/>
                                        </p:tgtEl>
                                      </p:cMediaNode>
                                    </p:audio>
                                  </p:sub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wipe(left)">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11"/>
                                        </p:tgtEl>
                                        <p:attrNameLst>
                                          <p:attrName>style.visibility</p:attrName>
                                        </p:attrNameLst>
                                      </p:cBhvr>
                                      <p:to>
                                        <p:strVal val="visible"/>
                                      </p:to>
                                    </p:set>
                                    <p:animEffect transition="in" filter="wipe(down)">
                                      <p:cBhvr>
                                        <p:cTn id="133" dur="500"/>
                                        <p:tgtEl>
                                          <p:spTgt spid="11"/>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86"/>
                                        </p:tgtEl>
                                        <p:attrNameLst>
                                          <p:attrName>style.visibility</p:attrName>
                                        </p:attrNameLst>
                                      </p:cBhvr>
                                      <p:to>
                                        <p:strVal val="visible"/>
                                      </p:to>
                                    </p:set>
                                    <p:animEffect transition="in" filter="wipe(left)">
                                      <p:cBhvr>
                                        <p:cTn id="138" dur="500"/>
                                        <p:tgtEl>
                                          <p:spTgt spid="86"/>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8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nodeType="click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wipe(down)">
                                      <p:cBhvr>
                                        <p:cTn id="147" dur="500"/>
                                        <p:tgtEl>
                                          <p:spTgt spid="1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87"/>
                                        </p:tgtEl>
                                        <p:attrNameLst>
                                          <p:attrName>style.visibility</p:attrName>
                                        </p:attrNameLst>
                                      </p:cBhvr>
                                      <p:to>
                                        <p:strVal val="visible"/>
                                      </p:to>
                                    </p:set>
                                    <p:animEffect transition="in" filter="wipe(left)">
                                      <p:cBhvr>
                                        <p:cTn id="152" dur="500"/>
                                        <p:tgtEl>
                                          <p:spTgt spid="8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14"/>
                                        </p:tgtEl>
                                        <p:attrNameLst>
                                          <p:attrName>style.visibility</p:attrName>
                                        </p:attrNameLst>
                                      </p:cBhvr>
                                      <p:to>
                                        <p:strVal val="visible"/>
                                      </p:to>
                                    </p:set>
                                    <p:animEffect transition="in" filter="wipe(down)">
                                      <p:cBhvr>
                                        <p:cTn id="157" dur="500"/>
                                        <p:tgtEl>
                                          <p:spTgt spid="1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2" fill="hold" nodeType="clickEffect">
                                  <p:stCondLst>
                                    <p:cond delay="0"/>
                                  </p:stCondLst>
                                  <p:childTnLst>
                                    <p:set>
                                      <p:cBhvr>
                                        <p:cTn id="161" dur="1" fill="hold">
                                          <p:stCondLst>
                                            <p:cond delay="0"/>
                                          </p:stCondLst>
                                        </p:cTn>
                                        <p:tgtEl>
                                          <p:spTgt spid="13"/>
                                        </p:tgtEl>
                                        <p:attrNameLst>
                                          <p:attrName>style.visibility</p:attrName>
                                        </p:attrNameLst>
                                      </p:cBhvr>
                                      <p:to>
                                        <p:strVal val="visible"/>
                                      </p:to>
                                    </p:set>
                                    <p:animEffect transition="in" filter="wipe(right)">
                                      <p:cBhvr>
                                        <p:cTn id="162" dur="1000"/>
                                        <p:tgtEl>
                                          <p:spTgt spid="13"/>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9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grpId="0" nodeType="clickEffect">
                                  <p:stCondLst>
                                    <p:cond delay="0"/>
                                  </p:stCondLst>
                                  <p:childTnLst>
                                    <p:set>
                                      <p:cBhvr>
                                        <p:cTn id="170" dur="1" fill="hold">
                                          <p:stCondLst>
                                            <p:cond delay="0"/>
                                          </p:stCondLst>
                                        </p:cTn>
                                        <p:tgtEl>
                                          <p:spTgt spid="99"/>
                                        </p:tgtEl>
                                        <p:attrNameLst>
                                          <p:attrName>style.visibility</p:attrName>
                                        </p:attrNameLst>
                                      </p:cBhvr>
                                      <p:to>
                                        <p:strVal val="visible"/>
                                      </p:to>
                                    </p:set>
                                    <p:animEffect transition="in" filter="wipe(up)">
                                      <p:cBhvr>
                                        <p:cTn id="171" dur="3000"/>
                                        <p:tgtEl>
                                          <p:spTgt spid="99"/>
                                        </p:tgtEl>
                                      </p:cBhvr>
                                    </p:animEffect>
                                  </p:childTnLst>
                                  <p:subTnLst>
                                    <p:audio>
                                      <p:cMediaNode>
                                        <p:cTn display="0" masterRel="sameClick">
                                          <p:stCondLst>
                                            <p:cond evt="begin" delay="0">
                                              <p:tn val="169"/>
                                            </p:cond>
                                          </p:stCondLst>
                                          <p:endCondLst>
                                            <p:cond evt="onStopAudio" delay="0">
                                              <p:tgtEl>
                                                <p:sldTgt/>
                                              </p:tgtEl>
                                            </p:cond>
                                          </p:endCondLst>
                                        </p:cTn>
                                        <p:tgtEl>
                                          <p:sndTgt r:embed="rId5" name="hammer.wav" builtIn="1"/>
                                        </p:tgtEl>
                                      </p:cMediaNode>
                                    </p:audio>
                                  </p:sub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5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53"/>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P spid="50" grpId="0"/>
      <p:bldP spid="51" grpId="0"/>
      <p:bldP spid="62" grpId="0" animBg="1"/>
      <p:bldP spid="66" grpId="0" animBg="1"/>
      <p:bldP spid="67" grpId="0" animBg="1"/>
      <p:bldP spid="68" grpId="0" animBg="1"/>
      <p:bldP spid="69" grpId="0" animBg="1"/>
      <p:bldP spid="70" grpId="0" animBg="1"/>
      <p:bldP spid="71" grpId="0" animBg="1"/>
      <p:bldP spid="72" grpId="0" animBg="1"/>
      <p:bldP spid="73" grpId="0" animBg="1"/>
      <p:bldP spid="84" grpId="0" animBg="1"/>
      <p:bldP spid="85" grpId="0" animBg="1"/>
      <p:bldP spid="86" grpId="0" animBg="1"/>
      <p:bldP spid="87" grpId="0" animBg="1"/>
      <p:bldP spid="97" grpId="0" animBg="1"/>
      <p:bldP spid="99" grpId="0" animBg="1"/>
      <p:bldP spid="10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8" name="Text Box 6"/>
          <p:cNvSpPr txBox="1">
            <a:spLocks noChangeArrowheads="1"/>
          </p:cNvSpPr>
          <p:nvPr/>
        </p:nvSpPr>
        <p:spPr bwMode="auto">
          <a:xfrm>
            <a:off x="206375" y="130175"/>
            <a:ext cx="4675188" cy="401638"/>
          </a:xfrm>
          <a:prstGeom prst="rect">
            <a:avLst/>
          </a:prstGeom>
          <a:noFill/>
          <a:ln w="25400">
            <a:noFill/>
            <a:miter lim="800000"/>
            <a:headEnd type="none" w="sm" len="sm"/>
            <a:tailEnd type="none" w="med" len="lg"/>
          </a:ln>
          <a:effectLst/>
        </p:spPr>
        <p:txBody>
          <a:bodyPr lIns="90000" tIns="46800" rIns="90000" bIns="46800" anchor="ctr">
            <a:spAutoFit/>
          </a:bodyPr>
          <a:lstStyle/>
          <a:p>
            <a:pPr>
              <a:spcBef>
                <a:spcPct val="50000"/>
              </a:spcBef>
              <a:defRPr/>
            </a:pPr>
            <a:r>
              <a:rPr lang="zh-CN" altLang="en-US" sz="2000" b="1" dirty="0">
                <a:solidFill>
                  <a:srgbClr val="FF0000"/>
                </a:solidFill>
                <a:latin typeface="+mn-ea"/>
                <a:ea typeface="+mn-ea"/>
              </a:rPr>
              <a:t>稳压二极管的应用举例</a:t>
            </a:r>
          </a:p>
        </p:txBody>
      </p:sp>
      <p:graphicFrame>
        <p:nvGraphicFramePr>
          <p:cNvPr id="46082" name="Object 2"/>
          <p:cNvGraphicFramePr>
            <a:graphicFrameLocks noGrp="1" noChangeAspect="1"/>
          </p:cNvGraphicFramePr>
          <p:nvPr>
            <p:ph sz="quarter" idx="1"/>
          </p:nvPr>
        </p:nvGraphicFramePr>
        <p:xfrm>
          <a:off x="2930525" y="725488"/>
          <a:ext cx="4032250" cy="357187"/>
        </p:xfrm>
        <a:graphic>
          <a:graphicData uri="http://schemas.openxmlformats.org/presentationml/2006/ole">
            <p:oleObj spid="_x0000_s46082" name="Equation" r:id="rId4" imgW="2577960" imgH="228600" progId="Equation.DSMT4">
              <p:embed/>
            </p:oleObj>
          </a:graphicData>
        </a:graphic>
      </p:graphicFrame>
      <p:graphicFrame>
        <p:nvGraphicFramePr>
          <p:cNvPr id="46083" name="Object 3"/>
          <p:cNvGraphicFramePr>
            <a:graphicFrameLocks noGrp="1" noChangeAspect="1"/>
          </p:cNvGraphicFramePr>
          <p:nvPr>
            <p:ph sz="quarter" idx="2"/>
          </p:nvPr>
        </p:nvGraphicFramePr>
        <p:xfrm>
          <a:off x="1128713" y="1152525"/>
          <a:ext cx="1081087" cy="347663"/>
        </p:xfrm>
        <a:graphic>
          <a:graphicData uri="http://schemas.openxmlformats.org/presentationml/2006/ole">
            <p:oleObj spid="_x0000_s46083" name="Equation" r:id="rId5" imgW="711000" imgH="228600" progId="Equation.DSMT4">
              <p:embed/>
            </p:oleObj>
          </a:graphicData>
        </a:graphic>
      </p:graphicFrame>
      <p:graphicFrame>
        <p:nvGraphicFramePr>
          <p:cNvPr id="228365" name="Object 4"/>
          <p:cNvGraphicFramePr>
            <a:graphicFrameLocks noGrp="1" noChangeAspect="1"/>
          </p:cNvGraphicFramePr>
          <p:nvPr>
            <p:ph sz="quarter" idx="3"/>
          </p:nvPr>
        </p:nvGraphicFramePr>
        <p:xfrm>
          <a:off x="1992313" y="2574925"/>
          <a:ext cx="2613025" cy="682625"/>
        </p:xfrm>
        <a:graphic>
          <a:graphicData uri="http://schemas.openxmlformats.org/presentationml/2006/ole">
            <p:oleObj spid="_x0000_s46084" name="Equation" r:id="rId6" imgW="1650960" imgH="431640" progId="Equation.DSMT4">
              <p:embed/>
            </p:oleObj>
          </a:graphicData>
        </a:graphic>
      </p:graphicFrame>
      <p:sp>
        <p:nvSpPr>
          <p:cNvPr id="228360" name="Rectangle 8"/>
          <p:cNvSpPr>
            <a:spLocks noChangeArrowheads="1"/>
          </p:cNvSpPr>
          <p:nvPr/>
        </p:nvSpPr>
        <p:spPr bwMode="auto">
          <a:xfrm>
            <a:off x="166688" y="650875"/>
            <a:ext cx="2746375" cy="401638"/>
          </a:xfrm>
          <a:prstGeom prst="rect">
            <a:avLst/>
          </a:prstGeom>
          <a:noFill/>
          <a:ln w="38100">
            <a:noFill/>
            <a:miter lim="800000"/>
            <a:headEnd/>
            <a:tailEnd/>
          </a:ln>
          <a:effectLst/>
        </p:spPr>
        <p:txBody>
          <a:bodyPr wrap="none" lIns="90000" tIns="46800" rIns="90000" bIns="46800">
            <a:spAutoFit/>
          </a:bodyPr>
          <a:lstStyle/>
          <a:p>
            <a:pPr>
              <a:spcBef>
                <a:spcPct val="50000"/>
              </a:spcBef>
              <a:defRPr/>
            </a:pPr>
            <a:r>
              <a:rPr lang="zh-CN" altLang="en-US" sz="2000" b="1">
                <a:solidFill>
                  <a:srgbClr val="FF0000"/>
                </a:solidFill>
                <a:latin typeface="+mn-ea"/>
                <a:ea typeface="+mn-ea"/>
              </a:rPr>
              <a:t>例</a:t>
            </a:r>
            <a:r>
              <a:rPr lang="en-US" altLang="zh-CN" sz="2000" b="1">
                <a:solidFill>
                  <a:srgbClr val="FF0000"/>
                </a:solidFill>
                <a:latin typeface="+mn-ea"/>
                <a:ea typeface="+mn-ea"/>
              </a:rPr>
              <a:t>:</a:t>
            </a:r>
            <a:r>
              <a:rPr lang="zh-CN" altLang="en-US" sz="2000" b="1">
                <a:latin typeface="+mn-ea"/>
                <a:ea typeface="+mn-ea"/>
              </a:rPr>
              <a:t>稳压管的技术参数</a:t>
            </a:r>
            <a:r>
              <a:rPr lang="en-US" altLang="zh-CN" sz="2000" b="1">
                <a:latin typeface="+mn-ea"/>
                <a:ea typeface="+mn-ea"/>
              </a:rPr>
              <a:t>:</a:t>
            </a:r>
          </a:p>
        </p:txBody>
      </p:sp>
      <p:grpSp>
        <p:nvGrpSpPr>
          <p:cNvPr id="46094" name="Group 46"/>
          <p:cNvGrpSpPr>
            <a:grpSpLocks/>
          </p:cNvGrpSpPr>
          <p:nvPr/>
        </p:nvGrpSpPr>
        <p:grpSpPr bwMode="auto">
          <a:xfrm>
            <a:off x="5775325" y="1166813"/>
            <a:ext cx="3368675" cy="1662112"/>
            <a:chOff x="3558" y="1048"/>
            <a:chExt cx="2284" cy="1183"/>
          </a:xfrm>
        </p:grpSpPr>
        <p:sp>
          <p:nvSpPr>
            <p:cNvPr id="46109" name="Line 18"/>
            <p:cNvSpPr>
              <a:spLocks noChangeShapeType="1"/>
            </p:cNvSpPr>
            <p:nvPr/>
          </p:nvSpPr>
          <p:spPr bwMode="auto">
            <a:xfrm>
              <a:off x="3564" y="1346"/>
              <a:ext cx="1833" cy="0"/>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0" name="Line 19"/>
            <p:cNvSpPr>
              <a:spLocks noChangeShapeType="1"/>
            </p:cNvSpPr>
            <p:nvPr/>
          </p:nvSpPr>
          <p:spPr bwMode="auto">
            <a:xfrm>
              <a:off x="3558" y="2201"/>
              <a:ext cx="1833" cy="0"/>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1" name="Line 20"/>
            <p:cNvSpPr>
              <a:spLocks noChangeShapeType="1"/>
            </p:cNvSpPr>
            <p:nvPr/>
          </p:nvSpPr>
          <p:spPr bwMode="auto">
            <a:xfrm>
              <a:off x="4628" y="1346"/>
              <a:ext cx="0" cy="871"/>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2" name="Line 21"/>
            <p:cNvSpPr>
              <a:spLocks noChangeShapeType="1"/>
            </p:cNvSpPr>
            <p:nvPr/>
          </p:nvSpPr>
          <p:spPr bwMode="auto">
            <a:xfrm>
              <a:off x="5381" y="1342"/>
              <a:ext cx="0" cy="871"/>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3" name="Rectangle 22"/>
            <p:cNvSpPr>
              <a:spLocks noChangeArrowheads="1"/>
            </p:cNvSpPr>
            <p:nvPr/>
          </p:nvSpPr>
          <p:spPr bwMode="auto">
            <a:xfrm>
              <a:off x="4026" y="1296"/>
              <a:ext cx="270" cy="109"/>
            </a:xfrm>
            <a:prstGeom prst="rect">
              <a:avLst/>
            </a:prstGeom>
            <a:solidFill>
              <a:srgbClr val="FFFFFF"/>
            </a:solidFill>
            <a:ln w="38100">
              <a:solidFill>
                <a:schemeClr val="tx1"/>
              </a:solidFill>
              <a:miter lim="800000"/>
              <a:headEnd/>
              <a:tailEnd/>
            </a:ln>
          </p:spPr>
          <p:txBody>
            <a:bodyPr lIns="90000" tIns="46800" rIns="90000" bIns="46800" anchor="ctr">
              <a:spAutoFit/>
            </a:bodyPr>
            <a:lstStyle/>
            <a:p>
              <a:endParaRPr lang="zh-CN" altLang="en-US"/>
            </a:p>
          </p:txBody>
        </p:sp>
        <p:sp>
          <p:nvSpPr>
            <p:cNvPr id="46114" name="AutoShape 23"/>
            <p:cNvSpPr>
              <a:spLocks noChangeArrowheads="1"/>
            </p:cNvSpPr>
            <p:nvPr/>
          </p:nvSpPr>
          <p:spPr bwMode="auto">
            <a:xfrm flipH="1">
              <a:off x="4509" y="1622"/>
              <a:ext cx="234" cy="242"/>
            </a:xfrm>
            <a:prstGeom prst="triangle">
              <a:avLst>
                <a:gd name="adj" fmla="val 50000"/>
              </a:avLst>
            </a:prstGeom>
            <a:noFill/>
            <a:ln w="38100">
              <a:solidFill>
                <a:schemeClr val="tx1"/>
              </a:solidFill>
              <a:miter lim="800000"/>
              <a:headEnd/>
              <a:tailEnd/>
            </a:ln>
          </p:spPr>
          <p:txBody>
            <a:bodyPr lIns="90000" tIns="46800" rIns="90000" bIns="46800" anchor="ctr">
              <a:spAutoFit/>
            </a:bodyPr>
            <a:lstStyle/>
            <a:p>
              <a:endParaRPr lang="zh-CN" altLang="en-US"/>
            </a:p>
          </p:txBody>
        </p:sp>
        <p:sp>
          <p:nvSpPr>
            <p:cNvPr id="46115" name="Line 24"/>
            <p:cNvSpPr>
              <a:spLocks noChangeShapeType="1"/>
            </p:cNvSpPr>
            <p:nvPr/>
          </p:nvSpPr>
          <p:spPr bwMode="auto">
            <a:xfrm>
              <a:off x="4504" y="1649"/>
              <a:ext cx="270" cy="0"/>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6" name="Line 25"/>
            <p:cNvSpPr>
              <a:spLocks noChangeShapeType="1"/>
            </p:cNvSpPr>
            <p:nvPr/>
          </p:nvSpPr>
          <p:spPr bwMode="auto">
            <a:xfrm>
              <a:off x="4767" y="1649"/>
              <a:ext cx="0" cy="85"/>
            </a:xfrm>
            <a:prstGeom prst="line">
              <a:avLst/>
            </a:prstGeom>
            <a:noFill/>
            <a:ln w="38100">
              <a:solidFill>
                <a:schemeClr val="tx1"/>
              </a:solidFill>
              <a:round/>
              <a:headEnd/>
              <a:tailEnd/>
            </a:ln>
          </p:spPr>
          <p:txBody>
            <a:bodyPr lIns="90000" tIns="46800" rIns="90000" bIns="46800" anchor="ctr">
              <a:spAutoFit/>
            </a:bodyPr>
            <a:lstStyle/>
            <a:p>
              <a:endParaRPr lang="zh-CN" altLang="en-US"/>
            </a:p>
          </p:txBody>
        </p:sp>
        <p:sp>
          <p:nvSpPr>
            <p:cNvPr id="46117" name="Rectangle 26"/>
            <p:cNvSpPr>
              <a:spLocks noChangeArrowheads="1"/>
            </p:cNvSpPr>
            <p:nvPr/>
          </p:nvSpPr>
          <p:spPr bwMode="auto">
            <a:xfrm rot="5400000">
              <a:off x="5247" y="1717"/>
              <a:ext cx="267" cy="111"/>
            </a:xfrm>
            <a:prstGeom prst="rect">
              <a:avLst/>
            </a:prstGeom>
            <a:solidFill>
              <a:srgbClr val="FFFFFF"/>
            </a:solidFill>
            <a:ln w="38100">
              <a:solidFill>
                <a:schemeClr val="tx1"/>
              </a:solidFill>
              <a:miter lim="800000"/>
              <a:headEnd/>
              <a:tailEnd/>
            </a:ln>
          </p:spPr>
          <p:txBody>
            <a:bodyPr lIns="90000" tIns="46800" rIns="90000" bIns="46800" anchor="ctr">
              <a:spAutoFit/>
            </a:bodyPr>
            <a:lstStyle/>
            <a:p>
              <a:endParaRPr lang="zh-CN" altLang="en-US"/>
            </a:p>
          </p:txBody>
        </p:sp>
        <p:sp>
          <p:nvSpPr>
            <p:cNvPr id="46118" name="Line 27"/>
            <p:cNvSpPr>
              <a:spLocks noChangeShapeType="1"/>
            </p:cNvSpPr>
            <p:nvPr/>
          </p:nvSpPr>
          <p:spPr bwMode="auto">
            <a:xfrm flipH="1">
              <a:off x="5531" y="1563"/>
              <a:ext cx="0" cy="423"/>
            </a:xfrm>
            <a:prstGeom prst="line">
              <a:avLst/>
            </a:prstGeom>
            <a:noFill/>
            <a:ln w="38100">
              <a:solidFill>
                <a:srgbClr val="0000FF"/>
              </a:solidFill>
              <a:round/>
              <a:headEnd/>
              <a:tailEnd type="triangle" w="med" len="med"/>
            </a:ln>
          </p:spPr>
          <p:txBody>
            <a:bodyPr lIns="90000" tIns="46800" rIns="90000" bIns="46800" anchor="ctr">
              <a:spAutoFit/>
            </a:bodyPr>
            <a:lstStyle/>
            <a:p>
              <a:endParaRPr lang="zh-CN" altLang="en-US"/>
            </a:p>
          </p:txBody>
        </p:sp>
        <p:sp>
          <p:nvSpPr>
            <p:cNvPr id="46119" name="Text Box 28"/>
            <p:cNvSpPr txBox="1">
              <a:spLocks noChangeArrowheads="1"/>
            </p:cNvSpPr>
            <p:nvPr/>
          </p:nvSpPr>
          <p:spPr bwMode="auto">
            <a:xfrm>
              <a:off x="5445" y="1540"/>
              <a:ext cx="397" cy="412"/>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3200" i="1">
                  <a:solidFill>
                    <a:srgbClr val="0000FF"/>
                  </a:solidFill>
                </a:rPr>
                <a:t>V</a:t>
              </a:r>
              <a:r>
                <a:rPr lang="en-US" altLang="zh-CN" sz="3200" i="1" baseline="-25000">
                  <a:solidFill>
                    <a:srgbClr val="0000FF"/>
                  </a:solidFill>
                </a:rPr>
                <a:t>o</a:t>
              </a:r>
            </a:p>
          </p:txBody>
        </p:sp>
        <p:sp>
          <p:nvSpPr>
            <p:cNvPr id="46120" name="Line 29"/>
            <p:cNvSpPr>
              <a:spLocks noChangeShapeType="1"/>
            </p:cNvSpPr>
            <p:nvPr/>
          </p:nvSpPr>
          <p:spPr bwMode="auto">
            <a:xfrm flipH="1">
              <a:off x="4819" y="1668"/>
              <a:ext cx="0" cy="423"/>
            </a:xfrm>
            <a:prstGeom prst="line">
              <a:avLst/>
            </a:prstGeom>
            <a:noFill/>
            <a:ln w="38100">
              <a:solidFill>
                <a:srgbClr val="0000FF"/>
              </a:solidFill>
              <a:round/>
              <a:headEnd/>
              <a:tailEnd type="triangle" w="med" len="med"/>
            </a:ln>
          </p:spPr>
          <p:txBody>
            <a:bodyPr lIns="90000" tIns="46800" rIns="90000" bIns="46800" anchor="ctr">
              <a:spAutoFit/>
            </a:bodyPr>
            <a:lstStyle/>
            <a:p>
              <a:endParaRPr lang="zh-CN" altLang="en-US"/>
            </a:p>
          </p:txBody>
        </p:sp>
        <p:sp>
          <p:nvSpPr>
            <p:cNvPr id="46121" name="Text Box 30"/>
            <p:cNvSpPr txBox="1">
              <a:spLocks noChangeArrowheads="1"/>
            </p:cNvSpPr>
            <p:nvPr/>
          </p:nvSpPr>
          <p:spPr bwMode="auto">
            <a:xfrm>
              <a:off x="4823" y="1643"/>
              <a:ext cx="310" cy="413"/>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3200" i="1">
                  <a:solidFill>
                    <a:srgbClr val="0000FF"/>
                  </a:solidFill>
                </a:rPr>
                <a:t>i</a:t>
              </a:r>
              <a:r>
                <a:rPr lang="en-US" altLang="zh-CN" sz="3200" i="1" baseline="-25000">
                  <a:solidFill>
                    <a:srgbClr val="0000FF"/>
                  </a:solidFill>
                </a:rPr>
                <a:t>Z</a:t>
              </a:r>
            </a:p>
          </p:txBody>
        </p:sp>
        <p:sp>
          <p:nvSpPr>
            <p:cNvPr id="46122" name="Text Box 31"/>
            <p:cNvSpPr txBox="1">
              <a:spLocks noChangeArrowheads="1"/>
            </p:cNvSpPr>
            <p:nvPr/>
          </p:nvSpPr>
          <p:spPr bwMode="auto">
            <a:xfrm>
              <a:off x="4125" y="1658"/>
              <a:ext cx="397" cy="370"/>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2800" i="1"/>
                <a:t>D</a:t>
              </a:r>
              <a:r>
                <a:rPr lang="en-US" altLang="zh-CN" sz="2800" i="1" baseline="-25000"/>
                <a:t>Z</a:t>
              </a:r>
            </a:p>
          </p:txBody>
        </p:sp>
        <p:sp>
          <p:nvSpPr>
            <p:cNvPr id="46123" name="Text Box 32"/>
            <p:cNvSpPr txBox="1">
              <a:spLocks noChangeArrowheads="1"/>
            </p:cNvSpPr>
            <p:nvPr/>
          </p:nvSpPr>
          <p:spPr bwMode="auto">
            <a:xfrm>
              <a:off x="4010" y="1359"/>
              <a:ext cx="283" cy="369"/>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2800" i="1"/>
                <a:t>R</a:t>
              </a:r>
              <a:endParaRPr lang="en-US" altLang="zh-CN" sz="2800" i="1" baseline="-25000"/>
            </a:p>
          </p:txBody>
        </p:sp>
        <p:sp>
          <p:nvSpPr>
            <p:cNvPr id="46124" name="Text Box 33"/>
            <p:cNvSpPr txBox="1">
              <a:spLocks noChangeArrowheads="1"/>
            </p:cNvSpPr>
            <p:nvPr/>
          </p:nvSpPr>
          <p:spPr bwMode="auto">
            <a:xfrm>
              <a:off x="4702" y="1048"/>
              <a:ext cx="123" cy="294"/>
            </a:xfrm>
            <a:prstGeom prst="rect">
              <a:avLst/>
            </a:prstGeom>
            <a:noFill/>
            <a:ln w="38100">
              <a:noFill/>
              <a:miter lim="800000"/>
              <a:headEnd/>
              <a:tailEnd/>
            </a:ln>
          </p:spPr>
          <p:txBody>
            <a:bodyPr wrap="none" lIns="90000" tIns="46800" rIns="90000" bIns="46800">
              <a:spAutoFit/>
            </a:bodyPr>
            <a:lstStyle/>
            <a:p>
              <a:pPr>
                <a:spcBef>
                  <a:spcPct val="50000"/>
                </a:spcBef>
              </a:pPr>
              <a:endParaRPr lang="zh-CN" altLang="zh-CN" sz="3200" i="1" baseline="-25000">
                <a:solidFill>
                  <a:srgbClr val="0000FF"/>
                </a:solidFill>
              </a:endParaRPr>
            </a:p>
          </p:txBody>
        </p:sp>
        <p:sp>
          <p:nvSpPr>
            <p:cNvPr id="46125" name="Line 37"/>
            <p:cNvSpPr>
              <a:spLocks noChangeShapeType="1"/>
            </p:cNvSpPr>
            <p:nvPr/>
          </p:nvSpPr>
          <p:spPr bwMode="auto">
            <a:xfrm>
              <a:off x="3588" y="1466"/>
              <a:ext cx="0" cy="520"/>
            </a:xfrm>
            <a:prstGeom prst="line">
              <a:avLst/>
            </a:prstGeom>
            <a:noFill/>
            <a:ln w="38100">
              <a:solidFill>
                <a:srgbClr val="0000FF"/>
              </a:solidFill>
              <a:round/>
              <a:headEnd/>
              <a:tailEnd type="triangle" w="med" len="med"/>
            </a:ln>
          </p:spPr>
          <p:txBody>
            <a:bodyPr lIns="90000" tIns="46800" rIns="90000" bIns="46800" anchor="ctr">
              <a:spAutoFit/>
            </a:bodyPr>
            <a:lstStyle/>
            <a:p>
              <a:endParaRPr lang="zh-CN" altLang="en-US"/>
            </a:p>
          </p:txBody>
        </p:sp>
        <p:sp>
          <p:nvSpPr>
            <p:cNvPr id="46126" name="Text Box 38"/>
            <p:cNvSpPr txBox="1">
              <a:spLocks noChangeArrowheads="1"/>
            </p:cNvSpPr>
            <p:nvPr/>
          </p:nvSpPr>
          <p:spPr bwMode="auto">
            <a:xfrm>
              <a:off x="3578" y="1547"/>
              <a:ext cx="358" cy="413"/>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3200" i="1">
                  <a:solidFill>
                    <a:srgbClr val="0000FF"/>
                  </a:solidFill>
                </a:rPr>
                <a:t>V</a:t>
              </a:r>
              <a:r>
                <a:rPr lang="en-US" altLang="zh-CN" sz="3200" i="1" baseline="-25000">
                  <a:solidFill>
                    <a:srgbClr val="0000FF"/>
                  </a:solidFill>
                </a:rPr>
                <a:t>i</a:t>
              </a:r>
            </a:p>
          </p:txBody>
        </p:sp>
        <p:sp>
          <p:nvSpPr>
            <p:cNvPr id="46127" name="Text Box 39"/>
            <p:cNvSpPr txBox="1">
              <a:spLocks noChangeArrowheads="1"/>
            </p:cNvSpPr>
            <p:nvPr/>
          </p:nvSpPr>
          <p:spPr bwMode="auto">
            <a:xfrm>
              <a:off x="4984" y="1553"/>
              <a:ext cx="383" cy="370"/>
            </a:xfrm>
            <a:prstGeom prst="rect">
              <a:avLst/>
            </a:prstGeom>
            <a:noFill/>
            <a:ln w="38100">
              <a:noFill/>
              <a:miter lim="800000"/>
              <a:headEnd/>
              <a:tailEnd/>
            </a:ln>
          </p:spPr>
          <p:txBody>
            <a:bodyPr wrap="none" lIns="90000" tIns="46800" rIns="90000" bIns="46800">
              <a:spAutoFit/>
            </a:bodyPr>
            <a:lstStyle/>
            <a:p>
              <a:pPr>
                <a:spcBef>
                  <a:spcPct val="50000"/>
                </a:spcBef>
              </a:pPr>
              <a:r>
                <a:rPr lang="en-US" altLang="zh-CN" sz="2800" i="1"/>
                <a:t>R</a:t>
              </a:r>
              <a:r>
                <a:rPr lang="en-US" altLang="zh-CN" sz="2800" i="1" baseline="-25000"/>
                <a:t>L</a:t>
              </a:r>
            </a:p>
          </p:txBody>
        </p:sp>
        <p:sp>
          <p:nvSpPr>
            <p:cNvPr id="46128" name="Oval 40"/>
            <p:cNvSpPr>
              <a:spLocks noChangeArrowheads="1"/>
            </p:cNvSpPr>
            <p:nvPr/>
          </p:nvSpPr>
          <p:spPr bwMode="auto">
            <a:xfrm>
              <a:off x="4588" y="1306"/>
              <a:ext cx="70" cy="70"/>
            </a:xfrm>
            <a:prstGeom prst="ellipse">
              <a:avLst/>
            </a:prstGeom>
            <a:solidFill>
              <a:schemeClr val="tx1"/>
            </a:solidFill>
            <a:ln w="12700">
              <a:solidFill>
                <a:schemeClr val="tx1"/>
              </a:solidFill>
              <a:round/>
              <a:headEnd/>
              <a:tailEnd/>
            </a:ln>
          </p:spPr>
          <p:txBody>
            <a:bodyPr wrap="none" anchor="ctr"/>
            <a:lstStyle/>
            <a:p>
              <a:endParaRPr lang="zh-CN" altLang="en-US"/>
            </a:p>
          </p:txBody>
        </p:sp>
        <p:sp>
          <p:nvSpPr>
            <p:cNvPr id="46129" name="Oval 41"/>
            <p:cNvSpPr>
              <a:spLocks noChangeArrowheads="1"/>
            </p:cNvSpPr>
            <p:nvPr/>
          </p:nvSpPr>
          <p:spPr bwMode="auto">
            <a:xfrm>
              <a:off x="4595" y="2161"/>
              <a:ext cx="71" cy="70"/>
            </a:xfrm>
            <a:prstGeom prst="ellipse">
              <a:avLst/>
            </a:prstGeom>
            <a:solidFill>
              <a:schemeClr val="tx1"/>
            </a:solidFill>
            <a:ln w="12700">
              <a:solidFill>
                <a:schemeClr val="tx1"/>
              </a:solidFill>
              <a:round/>
              <a:headEnd/>
              <a:tailEnd/>
            </a:ln>
          </p:spPr>
          <p:txBody>
            <a:bodyPr wrap="none" anchor="ctr"/>
            <a:lstStyle/>
            <a:p>
              <a:endParaRPr lang="zh-CN" altLang="en-US"/>
            </a:p>
          </p:txBody>
        </p:sp>
      </p:grpSp>
      <p:sp>
        <p:nvSpPr>
          <p:cNvPr id="228395" name="Text Box 43"/>
          <p:cNvSpPr txBox="1">
            <a:spLocks noChangeArrowheads="1"/>
          </p:cNvSpPr>
          <p:nvPr/>
        </p:nvSpPr>
        <p:spPr bwMode="auto">
          <a:xfrm>
            <a:off x="409575" y="1082675"/>
            <a:ext cx="6335713" cy="396875"/>
          </a:xfrm>
          <a:prstGeom prst="rect">
            <a:avLst/>
          </a:prstGeom>
          <a:noFill/>
          <a:ln w="9525">
            <a:noFill/>
            <a:miter lim="800000"/>
            <a:headEnd/>
            <a:tailEnd/>
          </a:ln>
          <a:effectLst/>
        </p:spPr>
        <p:txBody>
          <a:bodyPr>
            <a:spAutoFit/>
          </a:bodyPr>
          <a:lstStyle/>
          <a:p>
            <a:pPr>
              <a:spcBef>
                <a:spcPct val="50000"/>
              </a:spcBef>
              <a:defRPr/>
            </a:pPr>
            <a:r>
              <a:rPr lang="en-US" altLang="zh-CN" sz="2000" b="1" dirty="0">
                <a:latin typeface="+mn-ea"/>
                <a:ea typeface="+mn-ea"/>
              </a:rPr>
              <a:t>(1)</a:t>
            </a:r>
            <a:r>
              <a:rPr lang="zh-CN" altLang="en-US" sz="2000" b="1" dirty="0">
                <a:latin typeface="+mn-ea"/>
                <a:ea typeface="+mn-ea"/>
              </a:rPr>
              <a:t>若         </a:t>
            </a:r>
            <a:r>
              <a:rPr lang="en-US" altLang="zh-CN" sz="2000" b="1" dirty="0">
                <a:latin typeface="+mn-ea"/>
                <a:ea typeface="+mn-ea"/>
              </a:rPr>
              <a:t>,</a:t>
            </a:r>
            <a:r>
              <a:rPr lang="zh-CN" altLang="en-US" sz="2000" b="1" dirty="0">
                <a:latin typeface="+mn-ea"/>
                <a:ea typeface="+mn-ea"/>
              </a:rPr>
              <a:t>试求</a:t>
            </a:r>
            <a:r>
              <a:rPr lang="en-US" altLang="zh-CN" sz="2000" b="1" dirty="0">
                <a:latin typeface="+mn-ea"/>
                <a:ea typeface="+mn-ea"/>
              </a:rPr>
              <a:t>V</a:t>
            </a:r>
            <a:r>
              <a:rPr lang="en-US" altLang="zh-CN" sz="2000" b="1" baseline="-25000" dirty="0">
                <a:latin typeface="+mn-ea"/>
                <a:ea typeface="+mn-ea"/>
              </a:rPr>
              <a:t>i</a:t>
            </a:r>
            <a:r>
              <a:rPr lang="zh-CN" altLang="en-US" sz="2000" b="1" dirty="0">
                <a:latin typeface="+mn-ea"/>
                <a:ea typeface="+mn-ea"/>
              </a:rPr>
              <a:t>允许的变化范围</a:t>
            </a:r>
          </a:p>
        </p:txBody>
      </p:sp>
      <p:sp>
        <p:nvSpPr>
          <p:cNvPr id="228396" name="Text Box 44"/>
          <p:cNvSpPr txBox="1">
            <a:spLocks noChangeArrowheads="1"/>
          </p:cNvSpPr>
          <p:nvPr/>
        </p:nvSpPr>
        <p:spPr bwMode="auto">
          <a:xfrm>
            <a:off x="404813" y="1444625"/>
            <a:ext cx="4921250" cy="400050"/>
          </a:xfrm>
          <a:prstGeom prst="rect">
            <a:avLst/>
          </a:prstGeom>
          <a:noFill/>
          <a:ln w="9525">
            <a:noFill/>
            <a:miter lim="800000"/>
            <a:headEnd/>
            <a:tailEnd/>
          </a:ln>
          <a:effectLst/>
        </p:spPr>
        <p:txBody>
          <a:bodyPr>
            <a:spAutoFit/>
          </a:bodyPr>
          <a:lstStyle/>
          <a:p>
            <a:pPr>
              <a:spcBef>
                <a:spcPct val="50000"/>
              </a:spcBef>
              <a:defRPr/>
            </a:pPr>
            <a:r>
              <a:rPr lang="en-US" altLang="zh-CN" sz="2000" b="1" dirty="0">
                <a:latin typeface="+mn-ea"/>
                <a:ea typeface="+mn-ea"/>
              </a:rPr>
              <a:t>(2)</a:t>
            </a:r>
            <a:r>
              <a:rPr lang="zh-CN" altLang="en-US" sz="2000" b="1" dirty="0">
                <a:latin typeface="+mn-ea"/>
                <a:ea typeface="+mn-ea"/>
              </a:rPr>
              <a:t>若 </a:t>
            </a:r>
            <a:r>
              <a:rPr lang="en-US" altLang="zh-CN" sz="2000" b="1" dirty="0">
                <a:latin typeface="+mn-ea"/>
                <a:ea typeface="+mn-ea"/>
              </a:rPr>
              <a:t>V</a:t>
            </a:r>
            <a:r>
              <a:rPr lang="en-US" altLang="zh-CN" sz="2000" b="1" baseline="-25000" dirty="0">
                <a:latin typeface="+mn-ea"/>
                <a:ea typeface="+mn-ea"/>
              </a:rPr>
              <a:t>i</a:t>
            </a:r>
            <a:r>
              <a:rPr lang="en-US" altLang="zh-CN" sz="2000" b="1" dirty="0">
                <a:latin typeface="+mn-ea"/>
                <a:ea typeface="+mn-ea"/>
              </a:rPr>
              <a:t>=22V ,</a:t>
            </a:r>
            <a:r>
              <a:rPr lang="zh-CN" altLang="en-US" sz="2000" b="1" dirty="0">
                <a:latin typeface="+mn-ea"/>
                <a:ea typeface="+mn-ea"/>
              </a:rPr>
              <a:t>试求</a:t>
            </a:r>
            <a:r>
              <a:rPr lang="en-US" altLang="zh-CN" sz="2000" b="1" dirty="0">
                <a:latin typeface="+mn-ea"/>
                <a:ea typeface="+mn-ea"/>
              </a:rPr>
              <a:t>R</a:t>
            </a:r>
            <a:r>
              <a:rPr lang="en-US" altLang="zh-CN" sz="2000" b="1" baseline="-25000" dirty="0">
                <a:latin typeface="+mn-ea"/>
                <a:ea typeface="+mn-ea"/>
              </a:rPr>
              <a:t>L</a:t>
            </a:r>
            <a:r>
              <a:rPr lang="zh-CN" altLang="en-US" sz="2000" b="1" dirty="0">
                <a:latin typeface="+mn-ea"/>
                <a:ea typeface="+mn-ea"/>
              </a:rPr>
              <a:t>允许的变化范围</a:t>
            </a:r>
          </a:p>
        </p:txBody>
      </p:sp>
      <p:sp>
        <p:nvSpPr>
          <p:cNvPr id="228397" name="Rectangle 45"/>
          <p:cNvSpPr>
            <a:spLocks noChangeArrowheads="1"/>
          </p:cNvSpPr>
          <p:nvPr/>
        </p:nvSpPr>
        <p:spPr bwMode="auto">
          <a:xfrm>
            <a:off x="325438" y="2119313"/>
            <a:ext cx="696912" cy="400050"/>
          </a:xfrm>
          <a:prstGeom prst="rect">
            <a:avLst/>
          </a:prstGeom>
          <a:noFill/>
          <a:ln w="9525">
            <a:noFill/>
            <a:miter lim="800000"/>
            <a:headEnd/>
            <a:tailEnd/>
          </a:ln>
          <a:effectLst/>
        </p:spPr>
        <p:txBody>
          <a:bodyPr wrap="none">
            <a:spAutoFit/>
          </a:bodyPr>
          <a:lstStyle/>
          <a:p>
            <a:pPr>
              <a:defRPr/>
            </a:pPr>
            <a:r>
              <a:rPr lang="zh-CN" altLang="en-US" sz="2000" b="1" dirty="0">
                <a:solidFill>
                  <a:srgbClr val="FF0000"/>
                </a:solidFill>
                <a:latin typeface="+mn-ea"/>
                <a:ea typeface="+mn-ea"/>
              </a:rPr>
              <a:t>解：</a:t>
            </a:r>
          </a:p>
        </p:txBody>
      </p:sp>
      <p:sp>
        <p:nvSpPr>
          <p:cNvPr id="228404" name="Text Box 52"/>
          <p:cNvSpPr txBox="1">
            <a:spLocks noChangeArrowheads="1"/>
          </p:cNvSpPr>
          <p:nvPr/>
        </p:nvSpPr>
        <p:spPr bwMode="auto">
          <a:xfrm>
            <a:off x="841375" y="2119313"/>
            <a:ext cx="3527425" cy="396875"/>
          </a:xfrm>
          <a:prstGeom prst="rect">
            <a:avLst/>
          </a:prstGeom>
          <a:noFill/>
          <a:ln w="9525">
            <a:noFill/>
            <a:miter lim="800000"/>
            <a:headEnd/>
            <a:tailEnd/>
          </a:ln>
          <a:effectLst/>
        </p:spPr>
        <p:txBody>
          <a:bodyPr>
            <a:spAutoFit/>
          </a:bodyPr>
          <a:lstStyle/>
          <a:p>
            <a:pPr>
              <a:spcBef>
                <a:spcPct val="50000"/>
              </a:spcBef>
              <a:defRPr/>
            </a:pPr>
            <a:r>
              <a:rPr lang="en-US" altLang="zh-CN" sz="2000" b="1" dirty="0">
                <a:solidFill>
                  <a:srgbClr val="FF33CC"/>
                </a:solidFill>
                <a:latin typeface="+mn-ea"/>
                <a:ea typeface="+mn-ea"/>
              </a:rPr>
              <a:t>(1)</a:t>
            </a:r>
            <a:r>
              <a:rPr lang="en-US" altLang="zh-CN" sz="2000" b="1" dirty="0">
                <a:latin typeface="+mn-ea"/>
                <a:ea typeface="+mn-ea"/>
              </a:rPr>
              <a:t> D</a:t>
            </a:r>
            <a:r>
              <a:rPr lang="en-US" altLang="zh-CN" sz="2000" b="1" baseline="-25000" dirty="0">
                <a:latin typeface="+mn-ea"/>
                <a:ea typeface="+mn-ea"/>
              </a:rPr>
              <a:t>Z</a:t>
            </a:r>
            <a:r>
              <a:rPr lang="zh-CN" altLang="en-US" sz="2000" b="1" dirty="0">
                <a:latin typeface="+mn-ea"/>
                <a:ea typeface="+mn-ea"/>
              </a:rPr>
              <a:t>管允许的最大电流为</a:t>
            </a:r>
          </a:p>
        </p:txBody>
      </p:sp>
      <p:graphicFrame>
        <p:nvGraphicFramePr>
          <p:cNvPr id="228405" name="Object 5"/>
          <p:cNvGraphicFramePr>
            <a:graphicFrameLocks noGrp="1" noChangeAspect="1"/>
          </p:cNvGraphicFramePr>
          <p:nvPr>
            <p:ph sz="quarter" idx="4"/>
          </p:nvPr>
        </p:nvGraphicFramePr>
        <p:xfrm>
          <a:off x="5205413" y="3495675"/>
          <a:ext cx="1223962" cy="376238"/>
        </p:xfrm>
        <a:graphic>
          <a:graphicData uri="http://schemas.openxmlformats.org/presentationml/2006/ole">
            <p:oleObj spid="_x0000_s46085" name="Equation" r:id="rId7" imgW="787320" imgH="241200" progId="Equation.DSMT4">
              <p:embed/>
            </p:oleObj>
          </a:graphicData>
        </a:graphic>
      </p:graphicFrame>
      <p:graphicFrame>
        <p:nvGraphicFramePr>
          <p:cNvPr id="228408" name="Object 6"/>
          <p:cNvGraphicFramePr>
            <a:graphicFrameLocks noChangeAspect="1"/>
          </p:cNvGraphicFramePr>
          <p:nvPr/>
        </p:nvGraphicFramePr>
        <p:xfrm>
          <a:off x="2403475" y="3400425"/>
          <a:ext cx="2222500" cy="690563"/>
        </p:xfrm>
        <a:graphic>
          <a:graphicData uri="http://schemas.openxmlformats.org/presentationml/2006/ole">
            <p:oleObj spid="_x0000_s46086" name="Equation" r:id="rId8" imgW="1473120" imgH="457200" progId="Equation.DSMT4">
              <p:embed/>
            </p:oleObj>
          </a:graphicData>
        </a:graphic>
      </p:graphicFrame>
      <p:sp>
        <p:nvSpPr>
          <p:cNvPr id="228413" name="Text Box 61"/>
          <p:cNvSpPr txBox="1">
            <a:spLocks noChangeArrowheads="1"/>
          </p:cNvSpPr>
          <p:nvPr/>
        </p:nvSpPr>
        <p:spPr bwMode="auto">
          <a:xfrm>
            <a:off x="525463" y="3275013"/>
            <a:ext cx="1728787" cy="396875"/>
          </a:xfrm>
          <a:prstGeom prst="rect">
            <a:avLst/>
          </a:prstGeom>
          <a:noFill/>
          <a:ln w="9525">
            <a:noFill/>
            <a:miter lim="800000"/>
            <a:headEnd/>
            <a:tailEnd/>
          </a:ln>
          <a:effectLst/>
        </p:spPr>
        <p:txBody>
          <a:bodyPr>
            <a:spAutoFit/>
          </a:bodyPr>
          <a:lstStyle/>
          <a:p>
            <a:pPr>
              <a:spcBef>
                <a:spcPct val="50000"/>
              </a:spcBef>
              <a:defRPr/>
            </a:pPr>
            <a:r>
              <a:rPr lang="en-US" altLang="zh-CN" sz="2000" b="1">
                <a:latin typeface="+mn-ea"/>
                <a:ea typeface="+mn-ea"/>
              </a:rPr>
              <a:t>V</a:t>
            </a:r>
            <a:r>
              <a:rPr lang="en-US" altLang="zh-CN" sz="2000" b="1" baseline="-25000">
                <a:latin typeface="+mn-ea"/>
                <a:ea typeface="+mn-ea"/>
              </a:rPr>
              <a:t>i(max)</a:t>
            </a:r>
            <a:r>
              <a:rPr lang="zh-CN" altLang="en-US" sz="2000" b="1">
                <a:latin typeface="+mn-ea"/>
                <a:ea typeface="+mn-ea"/>
              </a:rPr>
              <a:t>应满足</a:t>
            </a:r>
            <a:r>
              <a:rPr lang="en-US" altLang="zh-CN" sz="2000" b="1">
                <a:latin typeface="+mn-ea"/>
                <a:ea typeface="+mn-ea"/>
              </a:rPr>
              <a:t>:</a:t>
            </a:r>
          </a:p>
        </p:txBody>
      </p:sp>
      <p:sp>
        <p:nvSpPr>
          <p:cNvPr id="228414" name="Line 62"/>
          <p:cNvSpPr>
            <a:spLocks noChangeShapeType="1"/>
          </p:cNvSpPr>
          <p:nvPr/>
        </p:nvSpPr>
        <p:spPr bwMode="auto">
          <a:xfrm>
            <a:off x="4629150" y="3706813"/>
            <a:ext cx="576263" cy="0"/>
          </a:xfrm>
          <a:prstGeom prst="line">
            <a:avLst/>
          </a:prstGeom>
          <a:noFill/>
          <a:ln w="19050">
            <a:solidFill>
              <a:srgbClr val="800000"/>
            </a:solidFill>
            <a:round/>
            <a:headEnd/>
            <a:tailEnd type="triangle" w="med" len="med"/>
          </a:ln>
          <a:effectLst/>
        </p:spPr>
        <p:txBody>
          <a:bodyPr>
            <a:spAutoFit/>
          </a:bodyPr>
          <a:lstStyle/>
          <a:p>
            <a:pPr>
              <a:defRPr/>
            </a:pPr>
            <a:endParaRPr lang="zh-CN" altLang="en-US" sz="2000" b="1">
              <a:latin typeface="+mn-ea"/>
              <a:ea typeface="+mn-ea"/>
            </a:endParaRPr>
          </a:p>
        </p:txBody>
      </p:sp>
      <p:graphicFrame>
        <p:nvGraphicFramePr>
          <p:cNvPr id="228415" name="Object 7"/>
          <p:cNvGraphicFramePr>
            <a:graphicFrameLocks noChangeAspect="1"/>
          </p:cNvGraphicFramePr>
          <p:nvPr/>
        </p:nvGraphicFramePr>
        <p:xfrm>
          <a:off x="5205413" y="4059238"/>
          <a:ext cx="1298575" cy="363537"/>
        </p:xfrm>
        <a:graphic>
          <a:graphicData uri="http://schemas.openxmlformats.org/presentationml/2006/ole">
            <p:oleObj spid="_x0000_s46087" name="Equation" r:id="rId9" imgW="863280" imgH="241200" progId="Equation.DSMT4">
              <p:embed/>
            </p:oleObj>
          </a:graphicData>
        </a:graphic>
      </p:graphicFrame>
      <p:graphicFrame>
        <p:nvGraphicFramePr>
          <p:cNvPr id="228416" name="Object 8"/>
          <p:cNvGraphicFramePr>
            <a:graphicFrameLocks noChangeAspect="1"/>
          </p:cNvGraphicFramePr>
          <p:nvPr/>
        </p:nvGraphicFramePr>
        <p:xfrm>
          <a:off x="2432050" y="3976688"/>
          <a:ext cx="2106613" cy="688975"/>
        </p:xfrm>
        <a:graphic>
          <a:graphicData uri="http://schemas.openxmlformats.org/presentationml/2006/ole">
            <p:oleObj spid="_x0000_s46088" name="Equation" r:id="rId10" imgW="1396800" imgH="457200" progId="Equation.DSMT4">
              <p:embed/>
            </p:oleObj>
          </a:graphicData>
        </a:graphic>
      </p:graphicFrame>
      <p:sp>
        <p:nvSpPr>
          <p:cNvPr id="228417" name="Text Box 65"/>
          <p:cNvSpPr txBox="1">
            <a:spLocks noChangeArrowheads="1"/>
          </p:cNvSpPr>
          <p:nvPr/>
        </p:nvSpPr>
        <p:spPr bwMode="auto">
          <a:xfrm>
            <a:off x="525463" y="3851275"/>
            <a:ext cx="2286000" cy="396875"/>
          </a:xfrm>
          <a:prstGeom prst="rect">
            <a:avLst/>
          </a:prstGeom>
          <a:noFill/>
          <a:ln w="9525">
            <a:noFill/>
            <a:miter lim="800000"/>
            <a:headEnd/>
            <a:tailEnd/>
          </a:ln>
          <a:effectLst/>
        </p:spPr>
        <p:txBody>
          <a:bodyPr>
            <a:spAutoFit/>
          </a:bodyPr>
          <a:lstStyle/>
          <a:p>
            <a:pPr>
              <a:spcBef>
                <a:spcPct val="50000"/>
              </a:spcBef>
              <a:defRPr/>
            </a:pPr>
            <a:r>
              <a:rPr lang="en-US" altLang="zh-CN" sz="2000" b="1">
                <a:latin typeface="+mn-ea"/>
                <a:ea typeface="+mn-ea"/>
              </a:rPr>
              <a:t>V</a:t>
            </a:r>
            <a:r>
              <a:rPr lang="en-US" altLang="zh-CN" sz="2000" b="1" baseline="-25000">
                <a:latin typeface="+mn-ea"/>
                <a:ea typeface="+mn-ea"/>
              </a:rPr>
              <a:t>i(min)</a:t>
            </a:r>
            <a:r>
              <a:rPr lang="zh-CN" altLang="en-US" sz="2000" b="1">
                <a:latin typeface="+mn-ea"/>
                <a:ea typeface="+mn-ea"/>
              </a:rPr>
              <a:t>应满足</a:t>
            </a:r>
            <a:r>
              <a:rPr lang="en-US" altLang="zh-CN" sz="2000" b="1">
                <a:latin typeface="+mn-ea"/>
                <a:ea typeface="+mn-ea"/>
              </a:rPr>
              <a:t>:</a:t>
            </a:r>
          </a:p>
        </p:txBody>
      </p:sp>
      <p:sp>
        <p:nvSpPr>
          <p:cNvPr id="228418" name="Line 66"/>
          <p:cNvSpPr>
            <a:spLocks noChangeShapeType="1"/>
          </p:cNvSpPr>
          <p:nvPr/>
        </p:nvSpPr>
        <p:spPr bwMode="auto">
          <a:xfrm>
            <a:off x="4629150" y="4283075"/>
            <a:ext cx="576263" cy="0"/>
          </a:xfrm>
          <a:prstGeom prst="line">
            <a:avLst/>
          </a:prstGeom>
          <a:noFill/>
          <a:ln w="19050">
            <a:solidFill>
              <a:srgbClr val="800000"/>
            </a:solidFill>
            <a:round/>
            <a:headEnd/>
            <a:tailEnd type="triangle" w="med" len="med"/>
          </a:ln>
          <a:effectLst/>
        </p:spPr>
        <p:txBody>
          <a:bodyPr>
            <a:spAutoFit/>
          </a:bodyPr>
          <a:lstStyle/>
          <a:p>
            <a:pPr>
              <a:defRPr/>
            </a:pPr>
            <a:endParaRPr lang="zh-CN" altLang="en-US" sz="2000" b="1">
              <a:latin typeface="+mn-ea"/>
              <a:ea typeface="+mn-ea"/>
            </a:endParaRPr>
          </a:p>
        </p:txBody>
      </p:sp>
      <p:graphicFrame>
        <p:nvGraphicFramePr>
          <p:cNvPr id="228419" name="Object 9"/>
          <p:cNvGraphicFramePr>
            <a:graphicFrameLocks noChangeAspect="1"/>
          </p:cNvGraphicFramePr>
          <p:nvPr/>
        </p:nvGraphicFramePr>
        <p:xfrm>
          <a:off x="2835275" y="4921250"/>
          <a:ext cx="2220913" cy="669925"/>
        </p:xfrm>
        <a:graphic>
          <a:graphicData uri="http://schemas.openxmlformats.org/presentationml/2006/ole">
            <p:oleObj spid="_x0000_s46089" name="Equation" r:id="rId11" imgW="1473120" imgH="444240" progId="Equation.DSMT4">
              <p:embed/>
            </p:oleObj>
          </a:graphicData>
        </a:graphic>
      </p:graphicFrame>
      <p:graphicFrame>
        <p:nvGraphicFramePr>
          <p:cNvPr id="228420" name="Object 10"/>
          <p:cNvGraphicFramePr>
            <a:graphicFrameLocks noChangeAspect="1"/>
          </p:cNvGraphicFramePr>
          <p:nvPr/>
        </p:nvGraphicFramePr>
        <p:xfrm>
          <a:off x="2835275" y="5497513"/>
          <a:ext cx="2182813" cy="669925"/>
        </p:xfrm>
        <a:graphic>
          <a:graphicData uri="http://schemas.openxmlformats.org/presentationml/2006/ole">
            <p:oleObj spid="_x0000_s46090" name="Equation" r:id="rId12" imgW="1447560" imgH="444240" progId="Equation.DSMT4">
              <p:embed/>
            </p:oleObj>
          </a:graphicData>
        </a:graphic>
      </p:graphicFrame>
      <p:sp>
        <p:nvSpPr>
          <p:cNvPr id="228421" name="Rectangle 69"/>
          <p:cNvSpPr>
            <a:spLocks noChangeArrowheads="1"/>
          </p:cNvSpPr>
          <p:nvPr/>
        </p:nvSpPr>
        <p:spPr bwMode="auto">
          <a:xfrm>
            <a:off x="404813" y="4427538"/>
            <a:ext cx="2251075" cy="708025"/>
          </a:xfrm>
          <a:prstGeom prst="rect">
            <a:avLst/>
          </a:prstGeom>
          <a:noFill/>
          <a:ln w="9525">
            <a:noFill/>
            <a:miter lim="800000"/>
            <a:headEnd/>
            <a:tailEnd/>
          </a:ln>
          <a:effectLst/>
        </p:spPr>
        <p:txBody>
          <a:bodyPr>
            <a:spAutoFit/>
          </a:bodyPr>
          <a:lstStyle/>
          <a:p>
            <a:pPr>
              <a:defRPr/>
            </a:pPr>
            <a:r>
              <a:rPr lang="en-US" altLang="zh-CN" sz="2000" b="1" dirty="0">
                <a:latin typeface="+mn-ea"/>
                <a:ea typeface="+mn-ea"/>
              </a:rPr>
              <a:t>    </a:t>
            </a:r>
            <a:r>
              <a:rPr lang="en-US" altLang="zh-CN" sz="2000" b="1" dirty="0" err="1">
                <a:latin typeface="+mn-ea"/>
                <a:ea typeface="+mn-ea"/>
              </a:rPr>
              <a:t>R</a:t>
            </a:r>
            <a:r>
              <a:rPr lang="en-US" altLang="zh-CN" sz="2000" b="1" baseline="-25000" dirty="0" err="1">
                <a:latin typeface="+mn-ea"/>
                <a:ea typeface="+mn-ea"/>
              </a:rPr>
              <a:t>Lmax</a:t>
            </a:r>
            <a:r>
              <a:rPr lang="en-US" altLang="zh-CN" sz="2000" b="1" baseline="-25000" dirty="0">
                <a:latin typeface="+mn-ea"/>
                <a:ea typeface="+mn-ea"/>
              </a:rPr>
              <a:t> </a:t>
            </a:r>
            <a:r>
              <a:rPr lang="en-US" altLang="en-US" sz="2000" b="1" dirty="0">
                <a:latin typeface="+mn-ea"/>
                <a:ea typeface="+mn-ea"/>
              </a:rPr>
              <a:t>、</a:t>
            </a:r>
            <a:r>
              <a:rPr lang="en-US" altLang="zh-CN" sz="2000" b="1" dirty="0" err="1">
                <a:latin typeface="+mn-ea"/>
                <a:ea typeface="+mn-ea"/>
              </a:rPr>
              <a:t>R</a:t>
            </a:r>
            <a:r>
              <a:rPr lang="en-US" altLang="zh-CN" sz="2000" b="1" baseline="-25000" dirty="0" err="1">
                <a:latin typeface="+mn-ea"/>
                <a:ea typeface="+mn-ea"/>
              </a:rPr>
              <a:t>Lnin</a:t>
            </a:r>
            <a:endParaRPr lang="en-US" altLang="zh-CN" sz="2000" b="1" baseline="-25000" dirty="0">
              <a:latin typeface="+mn-ea"/>
              <a:ea typeface="+mn-ea"/>
            </a:endParaRPr>
          </a:p>
          <a:p>
            <a:pPr>
              <a:defRPr/>
            </a:pPr>
            <a:r>
              <a:rPr lang="en-US" altLang="zh-CN" sz="2000" b="1" baseline="-25000" dirty="0">
                <a:latin typeface="+mn-ea"/>
                <a:ea typeface="+mn-ea"/>
              </a:rPr>
              <a:t>        </a:t>
            </a:r>
            <a:r>
              <a:rPr lang="zh-CN" altLang="en-US" sz="2000" b="1" dirty="0">
                <a:latin typeface="+mn-ea"/>
                <a:ea typeface="+mn-ea"/>
              </a:rPr>
              <a:t>应分别满足</a:t>
            </a:r>
            <a:r>
              <a:rPr lang="en-US" altLang="zh-CN" sz="2000" b="1" dirty="0">
                <a:latin typeface="+mn-ea"/>
                <a:ea typeface="+mn-ea"/>
              </a:rPr>
              <a:t>:</a:t>
            </a:r>
          </a:p>
        </p:txBody>
      </p:sp>
      <p:sp>
        <p:nvSpPr>
          <p:cNvPr id="228422" name="AutoShape 70"/>
          <p:cNvSpPr>
            <a:spLocks/>
          </p:cNvSpPr>
          <p:nvPr/>
        </p:nvSpPr>
        <p:spPr bwMode="auto">
          <a:xfrm>
            <a:off x="5167313" y="5413375"/>
            <a:ext cx="192087" cy="484188"/>
          </a:xfrm>
          <a:prstGeom prst="rightBrace">
            <a:avLst>
              <a:gd name="adj1" fmla="val 123188"/>
              <a:gd name="adj2" fmla="val 50000"/>
            </a:avLst>
          </a:prstGeom>
          <a:noFill/>
          <a:ln w="28575">
            <a:solidFill>
              <a:srgbClr val="800000"/>
            </a:solidFill>
            <a:round/>
            <a:headEnd/>
            <a:tailEnd/>
          </a:ln>
          <a:effectLst/>
        </p:spPr>
        <p:txBody>
          <a:bodyPr anchor="ctr">
            <a:spAutoFit/>
          </a:bodyPr>
          <a:lstStyle/>
          <a:p>
            <a:pPr>
              <a:defRPr/>
            </a:pPr>
            <a:endParaRPr lang="zh-CN" altLang="en-US" sz="2000" b="1">
              <a:latin typeface="+mn-ea"/>
              <a:ea typeface="+mn-ea"/>
            </a:endParaRPr>
          </a:p>
        </p:txBody>
      </p:sp>
      <p:sp>
        <p:nvSpPr>
          <p:cNvPr id="228424" name="AutoShape 72"/>
          <p:cNvSpPr>
            <a:spLocks/>
          </p:cNvSpPr>
          <p:nvPr/>
        </p:nvSpPr>
        <p:spPr bwMode="auto">
          <a:xfrm>
            <a:off x="6477000" y="3746500"/>
            <a:ext cx="198438" cy="454025"/>
          </a:xfrm>
          <a:prstGeom prst="rightBrace">
            <a:avLst>
              <a:gd name="adj1" fmla="val 49909"/>
              <a:gd name="adj2" fmla="val 41861"/>
            </a:avLst>
          </a:prstGeom>
          <a:noFill/>
          <a:ln w="28575">
            <a:solidFill>
              <a:srgbClr val="800000"/>
            </a:solidFill>
            <a:round/>
            <a:headEnd/>
            <a:tailEnd/>
          </a:ln>
          <a:effectLst/>
        </p:spPr>
        <p:txBody>
          <a:bodyPr anchor="ctr">
            <a:spAutoFit/>
          </a:bodyPr>
          <a:lstStyle/>
          <a:p>
            <a:pPr>
              <a:defRPr/>
            </a:pPr>
            <a:endParaRPr lang="zh-CN" altLang="en-US" sz="2000" b="1">
              <a:latin typeface="+mn-ea"/>
              <a:ea typeface="+mn-ea"/>
            </a:endParaRPr>
          </a:p>
        </p:txBody>
      </p:sp>
      <p:sp>
        <p:nvSpPr>
          <p:cNvPr id="228425" name="AutoShape 73"/>
          <p:cNvSpPr>
            <a:spLocks noChangeArrowheads="1"/>
          </p:cNvSpPr>
          <p:nvPr/>
        </p:nvSpPr>
        <p:spPr bwMode="auto">
          <a:xfrm>
            <a:off x="6873875" y="3905250"/>
            <a:ext cx="2016125" cy="503238"/>
          </a:xfrm>
          <a:prstGeom prst="wedgeRoundRectCallout">
            <a:avLst>
              <a:gd name="adj1" fmla="val -20000"/>
              <a:gd name="adj2" fmla="val -43060"/>
              <a:gd name="adj3" fmla="val 16667"/>
            </a:avLst>
          </a:prstGeom>
          <a:solidFill>
            <a:srgbClr val="FFCC99"/>
          </a:solidFill>
          <a:ln w="9525">
            <a:noFill/>
            <a:miter lim="800000"/>
            <a:headEnd/>
            <a:tailEnd/>
          </a:ln>
          <a:effectLst/>
        </p:spPr>
        <p:txBody>
          <a:bodyPr/>
          <a:lstStyle/>
          <a:p>
            <a:pPr>
              <a:defRPr/>
            </a:pPr>
            <a:r>
              <a:rPr lang="en-US" altLang="zh-CN" sz="2000" b="1">
                <a:latin typeface="+mn-ea"/>
                <a:ea typeface="+mn-ea"/>
              </a:rPr>
              <a:t>14.2</a:t>
            </a:r>
            <a:r>
              <a:rPr lang="zh-CN" altLang="en-US" sz="2000" b="1">
                <a:latin typeface="+mn-ea"/>
                <a:ea typeface="+mn-ea"/>
              </a:rPr>
              <a:t>＜</a:t>
            </a:r>
            <a:r>
              <a:rPr lang="en-US" altLang="zh-CN" sz="2000" b="1">
                <a:latin typeface="+mn-ea"/>
                <a:ea typeface="+mn-ea"/>
              </a:rPr>
              <a:t>V</a:t>
            </a:r>
            <a:r>
              <a:rPr lang="en-US" altLang="zh-CN" sz="2000" b="1" baseline="-25000">
                <a:latin typeface="+mn-ea"/>
                <a:ea typeface="+mn-ea"/>
              </a:rPr>
              <a:t>i </a:t>
            </a:r>
            <a:r>
              <a:rPr lang="zh-CN" altLang="en-US" sz="2000" b="1">
                <a:latin typeface="+mn-ea"/>
                <a:ea typeface="+mn-ea"/>
              </a:rPr>
              <a:t>＜</a:t>
            </a:r>
            <a:r>
              <a:rPr lang="en-US" altLang="zh-CN" sz="2000" b="1">
                <a:latin typeface="+mn-ea"/>
                <a:ea typeface="+mn-ea"/>
              </a:rPr>
              <a:t>24V</a:t>
            </a:r>
          </a:p>
        </p:txBody>
      </p:sp>
      <p:sp>
        <p:nvSpPr>
          <p:cNvPr id="228427" name="Line 75"/>
          <p:cNvSpPr>
            <a:spLocks noChangeShapeType="1"/>
          </p:cNvSpPr>
          <p:nvPr/>
        </p:nvSpPr>
        <p:spPr bwMode="auto">
          <a:xfrm>
            <a:off x="5349875" y="5651500"/>
            <a:ext cx="576263" cy="0"/>
          </a:xfrm>
          <a:prstGeom prst="line">
            <a:avLst/>
          </a:prstGeom>
          <a:noFill/>
          <a:ln w="19050">
            <a:solidFill>
              <a:srgbClr val="800000"/>
            </a:solidFill>
            <a:round/>
            <a:headEnd/>
            <a:tailEnd type="triangle" w="med" len="med"/>
          </a:ln>
          <a:effectLst/>
        </p:spPr>
        <p:txBody>
          <a:bodyPr>
            <a:spAutoFit/>
          </a:bodyPr>
          <a:lstStyle/>
          <a:p>
            <a:pPr>
              <a:defRPr/>
            </a:pPr>
            <a:endParaRPr lang="zh-CN" altLang="en-US" sz="2000" b="1">
              <a:latin typeface="+mn-ea"/>
              <a:ea typeface="+mn-ea"/>
            </a:endParaRPr>
          </a:p>
        </p:txBody>
      </p:sp>
      <p:graphicFrame>
        <p:nvGraphicFramePr>
          <p:cNvPr id="228428" name="Object 11"/>
          <p:cNvGraphicFramePr>
            <a:graphicFrameLocks noChangeAspect="1"/>
          </p:cNvGraphicFramePr>
          <p:nvPr/>
        </p:nvGraphicFramePr>
        <p:xfrm>
          <a:off x="6213475" y="5362575"/>
          <a:ext cx="2427288" cy="531813"/>
        </p:xfrm>
        <a:graphic>
          <a:graphicData uri="http://schemas.openxmlformats.org/presentationml/2006/ole">
            <p:oleObj spid="_x0000_s46091" name="Equation" r:id="rId13" imgW="1041120" imgH="228600" progId="Equation.DSMT4">
              <p:embed/>
            </p:oleObj>
          </a:graphicData>
        </a:graphic>
      </p:graphicFrame>
      <p:sp>
        <p:nvSpPr>
          <p:cNvPr id="228429" name="Rectangle 77"/>
          <p:cNvSpPr>
            <a:spLocks noChangeArrowheads="1"/>
          </p:cNvSpPr>
          <p:nvPr/>
        </p:nvSpPr>
        <p:spPr bwMode="auto">
          <a:xfrm>
            <a:off x="484188" y="4405313"/>
            <a:ext cx="569912" cy="400050"/>
          </a:xfrm>
          <a:prstGeom prst="rect">
            <a:avLst/>
          </a:prstGeom>
          <a:noFill/>
          <a:ln w="9525">
            <a:noFill/>
            <a:miter lim="800000"/>
            <a:headEnd/>
            <a:tailEnd/>
          </a:ln>
          <a:effectLst/>
        </p:spPr>
        <p:txBody>
          <a:bodyPr wrap="none">
            <a:spAutoFit/>
          </a:bodyPr>
          <a:lstStyle/>
          <a:p>
            <a:pPr>
              <a:defRPr/>
            </a:pPr>
            <a:r>
              <a:rPr lang="en-US" altLang="zh-CN" sz="2000" b="1">
                <a:solidFill>
                  <a:srgbClr val="FF33CC"/>
                </a:solidFill>
                <a:latin typeface="+mn-ea"/>
                <a:ea typeface="+mn-ea"/>
              </a:rPr>
              <a:t>(2)</a:t>
            </a:r>
          </a:p>
        </p:txBody>
      </p:sp>
    </p:spTree>
  </p:cSld>
  <p:clrMapOvr>
    <a:masterClrMapping/>
  </p:clrMapOvr>
  <p:transition>
    <p:sndAc>
      <p:stSnd>
        <p:snd r:embed="rId3" name="TYP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4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8365"/>
                                        </p:tgtEl>
                                        <p:attrNameLst>
                                          <p:attrName>style.visibility</p:attrName>
                                        </p:attrNameLst>
                                      </p:cBhvr>
                                      <p:to>
                                        <p:strVal val="visible"/>
                                      </p:to>
                                    </p:set>
                                    <p:animEffect transition="in" filter="wipe(left)">
                                      <p:cBhvr>
                                        <p:cTn id="11" dur="500"/>
                                        <p:tgtEl>
                                          <p:spTgt spid="228365"/>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28413"/>
                                        </p:tgtEl>
                                        <p:attrNameLst>
                                          <p:attrName>style.visibility</p:attrName>
                                        </p:attrNameLst>
                                      </p:cBhvr>
                                      <p:to>
                                        <p:strVal val="visible"/>
                                      </p:to>
                                    </p:set>
                                    <p:animEffect transition="in" filter="checkerboard(across)">
                                      <p:cBhvr>
                                        <p:cTn id="16" dur="500"/>
                                        <p:tgtEl>
                                          <p:spTgt spid="2284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8408"/>
                                        </p:tgtEl>
                                        <p:attrNameLst>
                                          <p:attrName>style.visibility</p:attrName>
                                        </p:attrNameLst>
                                      </p:cBhvr>
                                      <p:to>
                                        <p:strVal val="visible"/>
                                      </p:to>
                                    </p:set>
                                    <p:animEffect transition="in" filter="wipe(left)">
                                      <p:cBhvr>
                                        <p:cTn id="21" dur="500"/>
                                        <p:tgtEl>
                                          <p:spTgt spid="2284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414"/>
                                        </p:tgtEl>
                                        <p:attrNameLst>
                                          <p:attrName>style.visibility</p:attrName>
                                        </p:attrNameLst>
                                      </p:cBhvr>
                                      <p:to>
                                        <p:strVal val="visible"/>
                                      </p:to>
                                    </p:set>
                                    <p:animEffect transition="in" filter="wipe(left)">
                                      <p:cBhvr>
                                        <p:cTn id="26" dur="500"/>
                                        <p:tgtEl>
                                          <p:spTgt spid="2284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8405"/>
                                        </p:tgtEl>
                                        <p:attrNameLst>
                                          <p:attrName>style.visibility</p:attrName>
                                        </p:attrNameLst>
                                      </p:cBhvr>
                                      <p:to>
                                        <p:strVal val="visible"/>
                                      </p:to>
                                    </p:set>
                                    <p:animEffect transition="in" filter="wipe(left)">
                                      <p:cBhvr>
                                        <p:cTn id="31" dur="500"/>
                                        <p:tgtEl>
                                          <p:spTgt spid="22840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28417"/>
                                        </p:tgtEl>
                                        <p:attrNameLst>
                                          <p:attrName>style.visibility</p:attrName>
                                        </p:attrNameLst>
                                      </p:cBhvr>
                                      <p:to>
                                        <p:strVal val="visible"/>
                                      </p:to>
                                    </p:set>
                                    <p:animEffect transition="in" filter="wipe(down)">
                                      <p:cBhvr>
                                        <p:cTn id="36" dur="500"/>
                                        <p:tgtEl>
                                          <p:spTgt spid="2284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8416"/>
                                        </p:tgtEl>
                                        <p:attrNameLst>
                                          <p:attrName>style.visibility</p:attrName>
                                        </p:attrNameLst>
                                      </p:cBhvr>
                                      <p:to>
                                        <p:strVal val="visible"/>
                                      </p:to>
                                    </p:set>
                                    <p:animEffect transition="in" filter="wipe(left)">
                                      <p:cBhvr>
                                        <p:cTn id="41" dur="500"/>
                                        <p:tgtEl>
                                          <p:spTgt spid="2284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8418"/>
                                        </p:tgtEl>
                                        <p:attrNameLst>
                                          <p:attrName>style.visibility</p:attrName>
                                        </p:attrNameLst>
                                      </p:cBhvr>
                                      <p:to>
                                        <p:strVal val="visible"/>
                                      </p:to>
                                    </p:set>
                                    <p:animEffect transition="in" filter="wipe(left)">
                                      <p:cBhvr>
                                        <p:cTn id="46" dur="500"/>
                                        <p:tgtEl>
                                          <p:spTgt spid="2284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28415"/>
                                        </p:tgtEl>
                                        <p:attrNameLst>
                                          <p:attrName>style.visibility</p:attrName>
                                        </p:attrNameLst>
                                      </p:cBhvr>
                                      <p:to>
                                        <p:strVal val="visible"/>
                                      </p:to>
                                    </p:set>
                                    <p:animEffect transition="in" filter="wipe(left)">
                                      <p:cBhvr>
                                        <p:cTn id="51" dur="500"/>
                                        <p:tgtEl>
                                          <p:spTgt spid="2284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28424"/>
                                        </p:tgtEl>
                                        <p:attrNameLst>
                                          <p:attrName>style.visibility</p:attrName>
                                        </p:attrNameLst>
                                      </p:cBhvr>
                                      <p:to>
                                        <p:strVal val="visible"/>
                                      </p:to>
                                    </p:set>
                                    <p:animEffect transition="in" filter="wipe(up)">
                                      <p:cBhvr>
                                        <p:cTn id="56" dur="500"/>
                                        <p:tgtEl>
                                          <p:spTgt spid="228424"/>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228425"/>
                                        </p:tgtEl>
                                        <p:attrNameLst>
                                          <p:attrName>style.visibility</p:attrName>
                                        </p:attrNameLst>
                                      </p:cBhvr>
                                      <p:to>
                                        <p:strVal val="visible"/>
                                      </p:to>
                                    </p:set>
                                    <p:anim calcmode="lin" valueType="num">
                                      <p:cBhvr>
                                        <p:cTn id="61" dur="500" fill="hold"/>
                                        <p:tgtEl>
                                          <p:spTgt spid="228425"/>
                                        </p:tgtEl>
                                        <p:attrNameLst>
                                          <p:attrName>ppt_w</p:attrName>
                                        </p:attrNameLst>
                                      </p:cBhvr>
                                      <p:tavLst>
                                        <p:tav tm="0">
                                          <p:val>
                                            <p:fltVal val="0"/>
                                          </p:val>
                                        </p:tav>
                                        <p:tav tm="100000">
                                          <p:val>
                                            <p:strVal val="#ppt_w"/>
                                          </p:val>
                                        </p:tav>
                                      </p:tavLst>
                                    </p:anim>
                                    <p:anim calcmode="lin" valueType="num">
                                      <p:cBhvr>
                                        <p:cTn id="62" dur="500" fill="hold"/>
                                        <p:tgtEl>
                                          <p:spTgt spid="228425"/>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84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28421"/>
                                        </p:tgtEl>
                                        <p:attrNameLst>
                                          <p:attrName>style.visibility</p:attrName>
                                        </p:attrNameLst>
                                      </p:cBhvr>
                                      <p:to>
                                        <p:strVal val="visible"/>
                                      </p:to>
                                    </p:set>
                                    <p:animEffect transition="in" filter="wipe(down)">
                                      <p:cBhvr>
                                        <p:cTn id="71" dur="500"/>
                                        <p:tgtEl>
                                          <p:spTgt spid="2284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28419"/>
                                        </p:tgtEl>
                                        <p:attrNameLst>
                                          <p:attrName>style.visibility</p:attrName>
                                        </p:attrNameLst>
                                      </p:cBhvr>
                                      <p:to>
                                        <p:strVal val="visible"/>
                                      </p:to>
                                    </p:set>
                                    <p:animEffect transition="in" filter="wipe(left)">
                                      <p:cBhvr>
                                        <p:cTn id="76" dur="500"/>
                                        <p:tgtEl>
                                          <p:spTgt spid="22841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8420"/>
                                        </p:tgtEl>
                                        <p:attrNameLst>
                                          <p:attrName>style.visibility</p:attrName>
                                        </p:attrNameLst>
                                      </p:cBhvr>
                                      <p:to>
                                        <p:strVal val="visible"/>
                                      </p:to>
                                    </p:set>
                                    <p:animEffect transition="in" filter="wipe(left)">
                                      <p:cBhvr>
                                        <p:cTn id="81" dur="500"/>
                                        <p:tgtEl>
                                          <p:spTgt spid="22842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228422"/>
                                        </p:tgtEl>
                                        <p:attrNameLst>
                                          <p:attrName>style.visibility</p:attrName>
                                        </p:attrNameLst>
                                      </p:cBhvr>
                                      <p:to>
                                        <p:strVal val="visible"/>
                                      </p:to>
                                    </p:set>
                                    <p:animEffect transition="in" filter="wipe(up)">
                                      <p:cBhvr>
                                        <p:cTn id="86" dur="500"/>
                                        <p:tgtEl>
                                          <p:spTgt spid="22842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8427"/>
                                        </p:tgtEl>
                                        <p:attrNameLst>
                                          <p:attrName>style.visibility</p:attrName>
                                        </p:attrNameLst>
                                      </p:cBhvr>
                                      <p:to>
                                        <p:strVal val="visible"/>
                                      </p:to>
                                    </p:set>
                                    <p:animEffect transition="in" filter="wipe(left)">
                                      <p:cBhvr>
                                        <p:cTn id="91" dur="500"/>
                                        <p:tgtEl>
                                          <p:spTgt spid="22842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28428"/>
                                        </p:tgtEl>
                                        <p:attrNameLst>
                                          <p:attrName>style.visibility</p:attrName>
                                        </p:attrNameLst>
                                      </p:cBhvr>
                                      <p:to>
                                        <p:strVal val="visible"/>
                                      </p:to>
                                    </p:set>
                                    <p:animEffect transition="in" filter="wipe(left)">
                                      <p:cBhvr>
                                        <p:cTn id="96" dur="500"/>
                                        <p:tgtEl>
                                          <p:spTgt spid="22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04" grpId="0"/>
      <p:bldP spid="228413" grpId="0"/>
      <p:bldP spid="228417" grpId="0"/>
      <p:bldP spid="228421" grpId="0"/>
      <p:bldP spid="228422" grpId="0" animBg="1"/>
      <p:bldP spid="228424" grpId="0" animBg="1"/>
      <p:bldP spid="228425" grpId="0" animBg="1"/>
      <p:bldP spid="22842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5407025" y="2079625"/>
            <a:ext cx="3736975" cy="1992313"/>
            <a:chOff x="192" y="816"/>
            <a:chExt cx="2354" cy="1255"/>
          </a:xfrm>
        </p:grpSpPr>
        <p:sp>
          <p:nvSpPr>
            <p:cNvPr id="260104" name="Line 8"/>
            <p:cNvSpPr>
              <a:spLocks noChangeShapeType="1"/>
            </p:cNvSpPr>
            <p:nvPr/>
          </p:nvSpPr>
          <p:spPr bwMode="auto">
            <a:xfrm>
              <a:off x="581" y="1208"/>
              <a:ext cx="0" cy="746"/>
            </a:xfrm>
            <a:prstGeom prst="lin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sp>
          <p:nvSpPr>
            <p:cNvPr id="260105" name="Line 9"/>
            <p:cNvSpPr>
              <a:spLocks noChangeShapeType="1"/>
            </p:cNvSpPr>
            <p:nvPr/>
          </p:nvSpPr>
          <p:spPr bwMode="auto">
            <a:xfrm>
              <a:off x="1334" y="1200"/>
              <a:ext cx="0" cy="754"/>
            </a:xfrm>
            <a:prstGeom prst="lin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sp>
          <p:nvSpPr>
            <p:cNvPr id="260106" name="Line 10"/>
            <p:cNvSpPr>
              <a:spLocks noChangeShapeType="1"/>
            </p:cNvSpPr>
            <p:nvPr/>
          </p:nvSpPr>
          <p:spPr bwMode="auto">
            <a:xfrm flipV="1">
              <a:off x="581" y="1200"/>
              <a:ext cx="1471" cy="0"/>
            </a:xfrm>
            <a:prstGeom prst="lin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sp>
          <p:nvSpPr>
            <p:cNvPr id="260107" name="Line 11"/>
            <p:cNvSpPr>
              <a:spLocks noChangeShapeType="1"/>
            </p:cNvSpPr>
            <p:nvPr/>
          </p:nvSpPr>
          <p:spPr bwMode="auto">
            <a:xfrm>
              <a:off x="1846" y="1208"/>
              <a:ext cx="0" cy="848"/>
            </a:xfrm>
            <a:prstGeom prst="lin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grpSp>
          <p:nvGrpSpPr>
            <p:cNvPr id="47122" name="Group 12"/>
            <p:cNvGrpSpPr>
              <a:grpSpLocks/>
            </p:cNvGrpSpPr>
            <p:nvPr/>
          </p:nvGrpSpPr>
          <p:grpSpPr bwMode="auto">
            <a:xfrm>
              <a:off x="1244" y="1497"/>
              <a:ext cx="179" cy="154"/>
              <a:chOff x="1227" y="1235"/>
              <a:chExt cx="160" cy="121"/>
            </a:xfrm>
          </p:grpSpPr>
          <p:sp>
            <p:nvSpPr>
              <p:cNvPr id="260109" name="Line 13"/>
              <p:cNvSpPr>
                <a:spLocks noChangeShapeType="1"/>
              </p:cNvSpPr>
              <p:nvPr/>
            </p:nvSpPr>
            <p:spPr bwMode="auto">
              <a:xfrm>
                <a:off x="1227" y="1235"/>
                <a:ext cx="160" cy="0"/>
              </a:xfrm>
              <a:prstGeom prst="line">
                <a:avLst/>
              </a:prstGeom>
              <a:noFill/>
              <a:ln w="38100">
                <a:solidFill>
                  <a:schemeClr val="tx1"/>
                </a:solidFill>
                <a:round/>
                <a:headEnd/>
                <a:tailEnd/>
              </a:ln>
              <a:effectLst/>
            </p:spPr>
            <p:txBody>
              <a:bodyPr wrap="none" anchor="ctr"/>
              <a:lstStyle/>
              <a:p>
                <a:pPr>
                  <a:defRPr/>
                </a:pPr>
                <a:endParaRPr lang="zh-CN" altLang="en-US" b="1">
                  <a:latin typeface="+mn-ea"/>
                  <a:ea typeface="+mn-ea"/>
                </a:endParaRPr>
              </a:p>
            </p:txBody>
          </p:sp>
          <p:sp>
            <p:nvSpPr>
              <p:cNvPr id="260110" name="AutoShape 14"/>
              <p:cNvSpPr>
                <a:spLocks noChangeArrowheads="1"/>
              </p:cNvSpPr>
              <p:nvPr/>
            </p:nvSpPr>
            <p:spPr bwMode="auto">
              <a:xfrm>
                <a:off x="1227" y="1235"/>
                <a:ext cx="160" cy="121"/>
              </a:xfrm>
              <a:prstGeom prst="triangle">
                <a:avLst>
                  <a:gd name="adj" fmla="val 50000"/>
                </a:avLst>
              </a:prstGeom>
              <a:noFill/>
              <a:ln w="38100">
                <a:solidFill>
                  <a:schemeClr val="tx1"/>
                </a:solidFill>
                <a:miter lim="800000"/>
                <a:headEnd/>
                <a:tailEnd/>
              </a:ln>
              <a:effectLst/>
            </p:spPr>
            <p:txBody>
              <a:bodyPr wrap="none" anchor="ctr"/>
              <a:lstStyle/>
              <a:p>
                <a:pPr>
                  <a:defRPr/>
                </a:pPr>
                <a:endParaRPr lang="zh-CN" altLang="en-US" b="1">
                  <a:latin typeface="+mn-ea"/>
                  <a:ea typeface="+mn-ea"/>
                </a:endParaRPr>
              </a:p>
            </p:txBody>
          </p:sp>
        </p:grpSp>
        <p:sp>
          <p:nvSpPr>
            <p:cNvPr id="260111" name="Rectangle 15"/>
            <p:cNvSpPr>
              <a:spLocks noChangeArrowheads="1"/>
            </p:cNvSpPr>
            <p:nvPr/>
          </p:nvSpPr>
          <p:spPr bwMode="auto">
            <a:xfrm rot="5400000">
              <a:off x="851" y="1117"/>
              <a:ext cx="95" cy="166"/>
            </a:xfrm>
            <a:prstGeom prst="rect">
              <a:avLst/>
            </a:prstGeom>
            <a:solidFill>
              <a:schemeClr val="bg1"/>
            </a:solidFill>
            <a:ln w="38100">
              <a:solidFill>
                <a:schemeClr val="tx1"/>
              </a:solidFill>
              <a:miter lim="800000"/>
              <a:headEnd/>
              <a:tailEnd/>
            </a:ln>
            <a:effectLst/>
          </p:spPr>
          <p:txBody>
            <a:bodyPr wrap="none" anchor="ctr"/>
            <a:lstStyle/>
            <a:p>
              <a:pPr>
                <a:defRPr/>
              </a:pPr>
              <a:endParaRPr lang="zh-CN" altLang="en-US" b="1">
                <a:latin typeface="+mn-ea"/>
                <a:ea typeface="+mn-ea"/>
              </a:endParaRPr>
            </a:p>
          </p:txBody>
        </p:sp>
        <p:sp>
          <p:nvSpPr>
            <p:cNvPr id="260112" name="Line 16"/>
            <p:cNvSpPr>
              <a:spLocks noChangeShapeType="1"/>
            </p:cNvSpPr>
            <p:nvPr/>
          </p:nvSpPr>
          <p:spPr bwMode="auto">
            <a:xfrm>
              <a:off x="1778" y="2071"/>
              <a:ext cx="136" cy="0"/>
            </a:xfrm>
            <a:prstGeom prst="line">
              <a:avLst/>
            </a:prstGeom>
            <a:noFill/>
            <a:ln w="57150">
              <a:solidFill>
                <a:schemeClr val="tx1"/>
              </a:solidFill>
              <a:round/>
              <a:headEnd/>
              <a:tailEnd/>
            </a:ln>
            <a:effectLst/>
          </p:spPr>
          <p:txBody>
            <a:bodyPr wrap="none" anchor="ctr"/>
            <a:lstStyle/>
            <a:p>
              <a:pPr>
                <a:defRPr/>
              </a:pPr>
              <a:endParaRPr lang="zh-CN" altLang="en-US" b="1">
                <a:latin typeface="+mn-ea"/>
                <a:ea typeface="+mn-ea"/>
              </a:endParaRPr>
            </a:p>
          </p:txBody>
        </p:sp>
        <p:sp>
          <p:nvSpPr>
            <p:cNvPr id="260113" name="Oval 17"/>
            <p:cNvSpPr>
              <a:spLocks noChangeArrowheads="1"/>
            </p:cNvSpPr>
            <p:nvPr/>
          </p:nvSpPr>
          <p:spPr bwMode="auto">
            <a:xfrm>
              <a:off x="490" y="1493"/>
              <a:ext cx="181" cy="181"/>
            </a:xfrm>
            <a:prstGeom prst="ellips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grpSp>
          <p:nvGrpSpPr>
            <p:cNvPr id="47126" name="Group 18"/>
            <p:cNvGrpSpPr>
              <a:grpSpLocks/>
            </p:cNvGrpSpPr>
            <p:nvPr/>
          </p:nvGrpSpPr>
          <p:grpSpPr bwMode="auto">
            <a:xfrm rot="-5400000">
              <a:off x="442" y="1424"/>
              <a:ext cx="96" cy="96"/>
              <a:chOff x="3360" y="2832"/>
              <a:chExt cx="96" cy="96"/>
            </a:xfrm>
          </p:grpSpPr>
          <p:sp>
            <p:nvSpPr>
              <p:cNvPr id="260115" name="Line 19"/>
              <p:cNvSpPr>
                <a:spLocks noChangeShapeType="1"/>
              </p:cNvSpPr>
              <p:nvPr/>
            </p:nvSpPr>
            <p:spPr bwMode="auto">
              <a:xfrm>
                <a:off x="3360" y="2880"/>
                <a:ext cx="96" cy="0"/>
              </a:xfrm>
              <a:prstGeom prst="line">
                <a:avLst/>
              </a:prstGeom>
              <a:noFill/>
              <a:ln w="38100">
                <a:solidFill>
                  <a:srgbClr val="FF0000"/>
                </a:solidFill>
                <a:round/>
                <a:headEnd/>
                <a:tailEnd/>
              </a:ln>
              <a:effectLst/>
            </p:spPr>
            <p:txBody>
              <a:bodyPr lIns="90000" tIns="46800" rIns="90000" bIns="46800">
                <a:spAutoFit/>
              </a:bodyPr>
              <a:lstStyle/>
              <a:p>
                <a:pPr>
                  <a:defRPr/>
                </a:pPr>
                <a:endParaRPr lang="zh-CN" altLang="en-US" b="1">
                  <a:latin typeface="+mn-ea"/>
                  <a:ea typeface="+mn-ea"/>
                </a:endParaRPr>
              </a:p>
            </p:txBody>
          </p:sp>
          <p:sp>
            <p:nvSpPr>
              <p:cNvPr id="260116" name="Line 20"/>
              <p:cNvSpPr>
                <a:spLocks noChangeShapeType="1"/>
              </p:cNvSpPr>
              <p:nvPr/>
            </p:nvSpPr>
            <p:spPr bwMode="auto">
              <a:xfrm rot="-5400000">
                <a:off x="3360" y="2880"/>
                <a:ext cx="96" cy="0"/>
              </a:xfrm>
              <a:prstGeom prst="line">
                <a:avLst/>
              </a:prstGeom>
              <a:noFill/>
              <a:ln w="38100">
                <a:solidFill>
                  <a:srgbClr val="FF0000"/>
                </a:solidFill>
                <a:round/>
                <a:headEnd/>
                <a:tailEnd/>
              </a:ln>
              <a:effectLst/>
            </p:spPr>
            <p:txBody>
              <a:bodyPr lIns="90000" tIns="46800" rIns="90000" bIns="46800">
                <a:spAutoFit/>
              </a:bodyPr>
              <a:lstStyle/>
              <a:p>
                <a:pPr>
                  <a:defRPr/>
                </a:pPr>
                <a:endParaRPr lang="zh-CN" altLang="en-US" b="1">
                  <a:latin typeface="+mn-ea"/>
                  <a:ea typeface="+mn-ea"/>
                </a:endParaRPr>
              </a:p>
            </p:txBody>
          </p:sp>
        </p:grpSp>
        <p:sp>
          <p:nvSpPr>
            <p:cNvPr id="260117" name="Line 21"/>
            <p:cNvSpPr>
              <a:spLocks noChangeShapeType="1"/>
            </p:cNvSpPr>
            <p:nvPr/>
          </p:nvSpPr>
          <p:spPr bwMode="auto">
            <a:xfrm rot="-10800000">
              <a:off x="456" y="1734"/>
              <a:ext cx="96" cy="0"/>
            </a:xfrm>
            <a:prstGeom prst="line">
              <a:avLst/>
            </a:prstGeom>
            <a:noFill/>
            <a:ln w="38100">
              <a:solidFill>
                <a:srgbClr val="FF0000"/>
              </a:solidFill>
              <a:round/>
              <a:headEnd/>
              <a:tailEnd/>
            </a:ln>
            <a:effectLst/>
          </p:spPr>
          <p:txBody>
            <a:bodyPr lIns="90000" tIns="46800" rIns="90000" bIns="46800">
              <a:spAutoFit/>
            </a:bodyPr>
            <a:lstStyle/>
            <a:p>
              <a:pPr>
                <a:defRPr/>
              </a:pPr>
              <a:endParaRPr lang="zh-CN" altLang="en-US" b="1">
                <a:latin typeface="+mn-ea"/>
                <a:ea typeface="+mn-ea"/>
              </a:endParaRPr>
            </a:p>
          </p:txBody>
        </p:sp>
        <p:grpSp>
          <p:nvGrpSpPr>
            <p:cNvPr id="47128" name="Group 22"/>
            <p:cNvGrpSpPr>
              <a:grpSpLocks/>
            </p:cNvGrpSpPr>
            <p:nvPr/>
          </p:nvGrpSpPr>
          <p:grpSpPr bwMode="auto">
            <a:xfrm rot="-5400000">
              <a:off x="2112" y="1296"/>
              <a:ext cx="96" cy="96"/>
              <a:chOff x="3360" y="2832"/>
              <a:chExt cx="96" cy="96"/>
            </a:xfrm>
          </p:grpSpPr>
          <p:sp>
            <p:nvSpPr>
              <p:cNvPr id="260119" name="Line 23"/>
              <p:cNvSpPr>
                <a:spLocks noChangeShapeType="1"/>
              </p:cNvSpPr>
              <p:nvPr/>
            </p:nvSpPr>
            <p:spPr bwMode="auto">
              <a:xfrm>
                <a:off x="3360" y="2880"/>
                <a:ext cx="96" cy="0"/>
              </a:xfrm>
              <a:prstGeom prst="line">
                <a:avLst/>
              </a:prstGeom>
              <a:noFill/>
              <a:ln w="38100">
                <a:solidFill>
                  <a:srgbClr val="FF0066"/>
                </a:solidFill>
                <a:round/>
                <a:headEnd/>
                <a:tailEnd/>
              </a:ln>
              <a:effectLst/>
            </p:spPr>
            <p:txBody>
              <a:bodyPr lIns="90000" tIns="46800" rIns="90000" bIns="46800">
                <a:spAutoFit/>
              </a:bodyPr>
              <a:lstStyle/>
              <a:p>
                <a:pPr>
                  <a:defRPr/>
                </a:pPr>
                <a:endParaRPr lang="zh-CN" altLang="en-US" b="1">
                  <a:latin typeface="+mn-ea"/>
                  <a:ea typeface="+mn-ea"/>
                </a:endParaRPr>
              </a:p>
            </p:txBody>
          </p:sp>
          <p:sp>
            <p:nvSpPr>
              <p:cNvPr id="260120" name="Line 24"/>
              <p:cNvSpPr>
                <a:spLocks noChangeShapeType="1"/>
              </p:cNvSpPr>
              <p:nvPr/>
            </p:nvSpPr>
            <p:spPr bwMode="auto">
              <a:xfrm rot="-5400000">
                <a:off x="3360" y="2880"/>
                <a:ext cx="96" cy="0"/>
              </a:xfrm>
              <a:prstGeom prst="line">
                <a:avLst/>
              </a:prstGeom>
              <a:noFill/>
              <a:ln w="38100">
                <a:solidFill>
                  <a:srgbClr val="FF0066"/>
                </a:solidFill>
                <a:round/>
                <a:headEnd/>
                <a:tailEnd/>
              </a:ln>
              <a:effectLst/>
            </p:spPr>
            <p:txBody>
              <a:bodyPr lIns="90000" tIns="46800" rIns="90000" bIns="46800">
                <a:spAutoFit/>
              </a:bodyPr>
              <a:lstStyle/>
              <a:p>
                <a:pPr>
                  <a:defRPr/>
                </a:pPr>
                <a:endParaRPr lang="zh-CN" altLang="en-US" b="1">
                  <a:latin typeface="+mn-ea"/>
                  <a:ea typeface="+mn-ea"/>
                </a:endParaRPr>
              </a:p>
            </p:txBody>
          </p:sp>
        </p:grpSp>
        <p:sp>
          <p:nvSpPr>
            <p:cNvPr id="260121" name="Line 25"/>
            <p:cNvSpPr>
              <a:spLocks noChangeShapeType="1"/>
            </p:cNvSpPr>
            <p:nvPr/>
          </p:nvSpPr>
          <p:spPr bwMode="auto">
            <a:xfrm rot="-10800000">
              <a:off x="2139" y="1813"/>
              <a:ext cx="96" cy="0"/>
            </a:xfrm>
            <a:prstGeom prst="line">
              <a:avLst/>
            </a:prstGeom>
            <a:noFill/>
            <a:ln w="38100">
              <a:solidFill>
                <a:srgbClr val="FF0066"/>
              </a:solidFill>
              <a:round/>
              <a:headEnd/>
              <a:tailEnd/>
            </a:ln>
            <a:effectLst/>
          </p:spPr>
          <p:txBody>
            <a:bodyPr lIns="90000" tIns="46800" rIns="90000" bIns="46800">
              <a:spAutoFit/>
            </a:bodyPr>
            <a:lstStyle/>
            <a:p>
              <a:pPr>
                <a:defRPr/>
              </a:pPr>
              <a:endParaRPr lang="zh-CN" altLang="en-US" b="1">
                <a:latin typeface="+mn-ea"/>
                <a:ea typeface="+mn-ea"/>
              </a:endParaRPr>
            </a:p>
          </p:txBody>
        </p:sp>
        <p:sp>
          <p:nvSpPr>
            <p:cNvPr id="260122" name="Rectangle 26"/>
            <p:cNvSpPr>
              <a:spLocks noChangeArrowheads="1"/>
            </p:cNvSpPr>
            <p:nvPr/>
          </p:nvSpPr>
          <p:spPr bwMode="auto">
            <a:xfrm>
              <a:off x="192" y="1392"/>
              <a:ext cx="530" cy="327"/>
            </a:xfrm>
            <a:prstGeom prst="rect">
              <a:avLst/>
            </a:prstGeom>
            <a:noFill/>
            <a:ln w="28575">
              <a:noFill/>
              <a:miter lim="800000"/>
              <a:headEnd/>
              <a:tailEnd/>
            </a:ln>
            <a:effectLst/>
          </p:spPr>
          <p:txBody>
            <a:bodyPr>
              <a:spAutoFit/>
            </a:bodyPr>
            <a:lstStyle/>
            <a:p>
              <a:pPr>
                <a:defRPr/>
              </a:pPr>
              <a:r>
                <a:rPr lang="en-US" altLang="zh-CN" sz="2800" b="1" i="1">
                  <a:solidFill>
                    <a:srgbClr val="0033CC"/>
                  </a:solidFill>
                  <a:latin typeface="+mn-ea"/>
                  <a:ea typeface="+mn-ea"/>
                </a:rPr>
                <a:t>V</a:t>
              </a:r>
              <a:r>
                <a:rPr lang="en-US" altLang="zh-CN" sz="2800" b="1" baseline="-25000">
                  <a:solidFill>
                    <a:srgbClr val="0033CC"/>
                  </a:solidFill>
                  <a:latin typeface="+mn-ea"/>
                  <a:ea typeface="+mn-ea"/>
                </a:rPr>
                <a:t>I</a:t>
              </a:r>
            </a:p>
          </p:txBody>
        </p:sp>
        <p:sp>
          <p:nvSpPr>
            <p:cNvPr id="260123" name="Rectangle 27"/>
            <p:cNvSpPr>
              <a:spLocks noChangeArrowheads="1"/>
            </p:cNvSpPr>
            <p:nvPr/>
          </p:nvSpPr>
          <p:spPr bwMode="auto">
            <a:xfrm>
              <a:off x="2016" y="1392"/>
              <a:ext cx="530" cy="327"/>
            </a:xfrm>
            <a:prstGeom prst="rect">
              <a:avLst/>
            </a:prstGeom>
            <a:noFill/>
            <a:ln w="28575">
              <a:noFill/>
              <a:miter lim="800000"/>
              <a:headEnd/>
              <a:tailEnd/>
            </a:ln>
            <a:effectLst/>
          </p:spPr>
          <p:txBody>
            <a:bodyPr>
              <a:spAutoFit/>
            </a:bodyPr>
            <a:lstStyle/>
            <a:p>
              <a:pPr>
                <a:defRPr/>
              </a:pPr>
              <a:r>
                <a:rPr lang="en-US" altLang="zh-CN" sz="2800" b="1" i="1">
                  <a:solidFill>
                    <a:srgbClr val="0033CC"/>
                  </a:solidFill>
                  <a:latin typeface="+mn-ea"/>
                  <a:ea typeface="+mn-ea"/>
                </a:rPr>
                <a:t>V</a:t>
              </a:r>
              <a:r>
                <a:rPr lang="en-US" altLang="zh-CN" sz="2800" b="1" baseline="-25000">
                  <a:solidFill>
                    <a:srgbClr val="0033CC"/>
                  </a:solidFill>
                  <a:latin typeface="+mn-ea"/>
                  <a:ea typeface="+mn-ea"/>
                </a:rPr>
                <a:t>O</a:t>
              </a:r>
            </a:p>
          </p:txBody>
        </p:sp>
        <p:sp>
          <p:nvSpPr>
            <p:cNvPr id="260124" name="Oval 28"/>
            <p:cNvSpPr>
              <a:spLocks noChangeArrowheads="1"/>
            </p:cNvSpPr>
            <p:nvPr/>
          </p:nvSpPr>
          <p:spPr bwMode="auto">
            <a:xfrm>
              <a:off x="2052" y="1173"/>
              <a:ext cx="54" cy="54"/>
            </a:xfrm>
            <a:prstGeom prst="ellipse">
              <a:avLst/>
            </a:prstGeom>
            <a:noFill/>
            <a:ln w="19050">
              <a:solidFill>
                <a:schemeClr val="tx1"/>
              </a:solidFill>
              <a:round/>
              <a:headEnd/>
              <a:tailEnd/>
            </a:ln>
            <a:effectLst/>
          </p:spPr>
          <p:txBody>
            <a:bodyPr wrap="none" anchor="ctr"/>
            <a:lstStyle/>
            <a:p>
              <a:pPr>
                <a:defRPr/>
              </a:pPr>
              <a:endParaRPr lang="zh-CN" altLang="en-US" b="1">
                <a:latin typeface="+mn-ea"/>
                <a:ea typeface="+mn-ea"/>
              </a:endParaRPr>
            </a:p>
          </p:txBody>
        </p:sp>
        <p:sp>
          <p:nvSpPr>
            <p:cNvPr id="260125" name="Rectangle 29"/>
            <p:cNvSpPr>
              <a:spLocks noChangeArrowheads="1"/>
            </p:cNvSpPr>
            <p:nvPr/>
          </p:nvSpPr>
          <p:spPr bwMode="auto">
            <a:xfrm>
              <a:off x="672" y="912"/>
              <a:ext cx="410" cy="288"/>
            </a:xfrm>
            <a:prstGeom prst="rect">
              <a:avLst/>
            </a:prstGeom>
            <a:noFill/>
            <a:ln w="28575">
              <a:noFill/>
              <a:miter lim="800000"/>
              <a:headEnd/>
              <a:tailEnd/>
            </a:ln>
            <a:effectLst/>
          </p:spPr>
          <p:txBody>
            <a:bodyPr>
              <a:spAutoFit/>
            </a:bodyPr>
            <a:lstStyle/>
            <a:p>
              <a:pPr>
                <a:defRPr/>
              </a:pPr>
              <a:r>
                <a:rPr lang="en-US" altLang="zh-CN" sz="2400" b="1" i="1">
                  <a:solidFill>
                    <a:srgbClr val="0033CC"/>
                  </a:solidFill>
                  <a:latin typeface="+mn-ea"/>
                  <a:ea typeface="+mn-ea"/>
                </a:rPr>
                <a:t>R</a:t>
              </a:r>
            </a:p>
          </p:txBody>
        </p:sp>
        <p:sp>
          <p:nvSpPr>
            <p:cNvPr id="260126" name="Oval 30"/>
            <p:cNvSpPr>
              <a:spLocks noChangeArrowheads="1"/>
            </p:cNvSpPr>
            <p:nvPr/>
          </p:nvSpPr>
          <p:spPr bwMode="auto">
            <a:xfrm>
              <a:off x="1819" y="1916"/>
              <a:ext cx="54" cy="54"/>
            </a:xfrm>
            <a:prstGeom prst="ellipse">
              <a:avLst/>
            </a:prstGeom>
            <a:solidFill>
              <a:schemeClr val="tx1"/>
            </a:solidFill>
            <a:ln w="28575">
              <a:solidFill>
                <a:schemeClr val="tx1"/>
              </a:solidFill>
              <a:round/>
              <a:headEnd/>
              <a:tailEnd/>
            </a:ln>
            <a:effectLst/>
          </p:spPr>
          <p:txBody>
            <a:bodyPr wrap="none" anchor="ctr"/>
            <a:lstStyle/>
            <a:p>
              <a:pPr>
                <a:defRPr/>
              </a:pPr>
              <a:endParaRPr lang="zh-CN" altLang="en-US" b="1">
                <a:latin typeface="+mn-ea"/>
                <a:ea typeface="+mn-ea"/>
              </a:endParaRPr>
            </a:p>
          </p:txBody>
        </p:sp>
        <p:sp>
          <p:nvSpPr>
            <p:cNvPr id="260127" name="Rectangle 31"/>
            <p:cNvSpPr>
              <a:spLocks noChangeArrowheads="1"/>
            </p:cNvSpPr>
            <p:nvPr/>
          </p:nvSpPr>
          <p:spPr bwMode="auto">
            <a:xfrm>
              <a:off x="1813" y="1488"/>
              <a:ext cx="95" cy="166"/>
            </a:xfrm>
            <a:prstGeom prst="rect">
              <a:avLst/>
            </a:prstGeom>
            <a:solidFill>
              <a:schemeClr val="bg1"/>
            </a:solidFill>
            <a:ln w="38100">
              <a:solidFill>
                <a:schemeClr val="tx1"/>
              </a:solidFill>
              <a:miter lim="800000"/>
              <a:headEnd/>
              <a:tailEnd/>
            </a:ln>
            <a:effectLst/>
          </p:spPr>
          <p:txBody>
            <a:bodyPr wrap="none" anchor="ctr"/>
            <a:lstStyle/>
            <a:p>
              <a:pPr>
                <a:defRPr/>
              </a:pPr>
              <a:endParaRPr lang="zh-CN" altLang="en-US" b="1">
                <a:latin typeface="+mn-ea"/>
                <a:ea typeface="+mn-ea"/>
              </a:endParaRPr>
            </a:p>
          </p:txBody>
        </p:sp>
        <p:sp>
          <p:nvSpPr>
            <p:cNvPr id="260128" name="Line 32"/>
            <p:cNvSpPr>
              <a:spLocks noChangeShapeType="1"/>
            </p:cNvSpPr>
            <p:nvPr/>
          </p:nvSpPr>
          <p:spPr bwMode="auto">
            <a:xfrm>
              <a:off x="1428" y="1488"/>
              <a:ext cx="0" cy="48"/>
            </a:xfrm>
            <a:prstGeom prst="line">
              <a:avLst/>
            </a:prstGeom>
            <a:noFill/>
            <a:ln w="38100">
              <a:solidFill>
                <a:schemeClr val="tx1"/>
              </a:solidFill>
              <a:round/>
              <a:headEnd/>
              <a:tailEnd/>
            </a:ln>
            <a:effectLst/>
          </p:spPr>
          <p:txBody>
            <a:bodyPr/>
            <a:lstStyle/>
            <a:p>
              <a:pPr>
                <a:defRPr/>
              </a:pPr>
              <a:endParaRPr lang="zh-CN" altLang="en-US" b="1">
                <a:latin typeface="+mn-ea"/>
                <a:ea typeface="+mn-ea"/>
              </a:endParaRPr>
            </a:p>
          </p:txBody>
        </p:sp>
        <p:sp>
          <p:nvSpPr>
            <p:cNvPr id="260129" name="Rectangle 33"/>
            <p:cNvSpPr>
              <a:spLocks noChangeArrowheads="1"/>
            </p:cNvSpPr>
            <p:nvPr/>
          </p:nvSpPr>
          <p:spPr bwMode="auto">
            <a:xfrm>
              <a:off x="1488" y="1488"/>
              <a:ext cx="410" cy="288"/>
            </a:xfrm>
            <a:prstGeom prst="rect">
              <a:avLst/>
            </a:prstGeom>
            <a:noFill/>
            <a:ln w="28575">
              <a:noFill/>
              <a:miter lim="800000"/>
              <a:headEnd/>
              <a:tailEnd/>
            </a:ln>
            <a:effectLst/>
          </p:spPr>
          <p:txBody>
            <a:bodyPr>
              <a:spAutoFit/>
            </a:bodyPr>
            <a:lstStyle/>
            <a:p>
              <a:pPr>
                <a:defRPr/>
              </a:pPr>
              <a:r>
                <a:rPr lang="en-US" altLang="zh-CN" sz="2400" b="1" i="1">
                  <a:solidFill>
                    <a:srgbClr val="0033CC"/>
                  </a:solidFill>
                  <a:latin typeface="+mn-ea"/>
                  <a:ea typeface="+mn-ea"/>
                </a:rPr>
                <a:t>R</a:t>
              </a:r>
              <a:r>
                <a:rPr lang="en-US" altLang="zh-CN" sz="2400" b="1" baseline="-25000">
                  <a:solidFill>
                    <a:srgbClr val="0033CC"/>
                  </a:solidFill>
                  <a:latin typeface="+mn-ea"/>
                  <a:ea typeface="+mn-ea"/>
                </a:rPr>
                <a:t>L</a:t>
              </a:r>
            </a:p>
          </p:txBody>
        </p:sp>
        <p:sp>
          <p:nvSpPr>
            <p:cNvPr id="260130" name="Line 34"/>
            <p:cNvSpPr>
              <a:spLocks noChangeShapeType="1"/>
            </p:cNvSpPr>
            <p:nvPr/>
          </p:nvSpPr>
          <p:spPr bwMode="auto">
            <a:xfrm flipV="1">
              <a:off x="576" y="1938"/>
              <a:ext cx="1471" cy="0"/>
            </a:xfrm>
            <a:prstGeom prst="line">
              <a:avLst/>
            </a:prstGeom>
            <a:noFill/>
            <a:ln w="28575">
              <a:solidFill>
                <a:schemeClr val="tx1"/>
              </a:solidFill>
              <a:round/>
              <a:headEnd/>
              <a:tailEnd/>
            </a:ln>
            <a:effectLst/>
          </p:spPr>
          <p:txBody>
            <a:bodyPr wrap="none" anchor="ctr"/>
            <a:lstStyle/>
            <a:p>
              <a:pPr>
                <a:defRPr/>
              </a:pPr>
              <a:endParaRPr lang="zh-CN" altLang="en-US" b="1">
                <a:latin typeface="+mn-ea"/>
                <a:ea typeface="+mn-ea"/>
              </a:endParaRPr>
            </a:p>
          </p:txBody>
        </p:sp>
        <p:sp>
          <p:nvSpPr>
            <p:cNvPr id="260131" name="Oval 35"/>
            <p:cNvSpPr>
              <a:spLocks noChangeArrowheads="1"/>
            </p:cNvSpPr>
            <p:nvPr/>
          </p:nvSpPr>
          <p:spPr bwMode="auto">
            <a:xfrm>
              <a:off x="2016" y="1904"/>
              <a:ext cx="54" cy="54"/>
            </a:xfrm>
            <a:prstGeom prst="ellipse">
              <a:avLst/>
            </a:prstGeom>
            <a:solidFill>
              <a:schemeClr val="bg1"/>
            </a:solidFill>
            <a:ln w="19050">
              <a:solidFill>
                <a:schemeClr val="tx1"/>
              </a:solidFill>
              <a:round/>
              <a:headEnd/>
              <a:tailEnd/>
            </a:ln>
            <a:effectLst/>
          </p:spPr>
          <p:txBody>
            <a:bodyPr wrap="none" anchor="ctr"/>
            <a:lstStyle/>
            <a:p>
              <a:pPr>
                <a:defRPr/>
              </a:pPr>
              <a:endParaRPr lang="zh-CN" altLang="en-US" b="1">
                <a:latin typeface="+mn-ea"/>
                <a:ea typeface="+mn-ea"/>
              </a:endParaRPr>
            </a:p>
          </p:txBody>
        </p:sp>
        <p:sp>
          <p:nvSpPr>
            <p:cNvPr id="260132" name="Line 36"/>
            <p:cNvSpPr>
              <a:spLocks noChangeShapeType="1"/>
            </p:cNvSpPr>
            <p:nvPr/>
          </p:nvSpPr>
          <p:spPr bwMode="auto">
            <a:xfrm flipV="1">
              <a:off x="1008" y="1152"/>
              <a:ext cx="288" cy="0"/>
            </a:xfrm>
            <a:prstGeom prst="line">
              <a:avLst/>
            </a:prstGeom>
            <a:noFill/>
            <a:ln w="28575">
              <a:solidFill>
                <a:srgbClr val="FF0066"/>
              </a:solidFill>
              <a:round/>
              <a:headEnd/>
              <a:tailEnd type="stealth" w="med" len="lg"/>
            </a:ln>
            <a:effectLst/>
          </p:spPr>
          <p:txBody>
            <a:bodyPr/>
            <a:lstStyle/>
            <a:p>
              <a:pPr>
                <a:defRPr/>
              </a:pPr>
              <a:endParaRPr lang="zh-CN" altLang="en-US" b="1">
                <a:latin typeface="+mn-ea"/>
                <a:ea typeface="+mn-ea"/>
              </a:endParaRPr>
            </a:p>
          </p:txBody>
        </p:sp>
        <p:sp>
          <p:nvSpPr>
            <p:cNvPr id="260133" name="Line 37"/>
            <p:cNvSpPr>
              <a:spLocks noChangeShapeType="1"/>
            </p:cNvSpPr>
            <p:nvPr/>
          </p:nvSpPr>
          <p:spPr bwMode="auto">
            <a:xfrm flipV="1">
              <a:off x="1536" y="1152"/>
              <a:ext cx="288" cy="0"/>
            </a:xfrm>
            <a:prstGeom prst="line">
              <a:avLst/>
            </a:prstGeom>
            <a:noFill/>
            <a:ln w="28575">
              <a:solidFill>
                <a:srgbClr val="FF0066"/>
              </a:solidFill>
              <a:round/>
              <a:headEnd/>
              <a:tailEnd type="stealth" w="med" len="lg"/>
            </a:ln>
            <a:effectLst/>
          </p:spPr>
          <p:txBody>
            <a:bodyPr/>
            <a:lstStyle/>
            <a:p>
              <a:pPr>
                <a:defRPr/>
              </a:pPr>
              <a:endParaRPr lang="zh-CN" altLang="en-US" b="1">
                <a:latin typeface="+mn-ea"/>
                <a:ea typeface="+mn-ea"/>
              </a:endParaRPr>
            </a:p>
          </p:txBody>
        </p:sp>
        <p:sp>
          <p:nvSpPr>
            <p:cNvPr id="260134" name="Rectangle 38"/>
            <p:cNvSpPr>
              <a:spLocks noChangeArrowheads="1"/>
            </p:cNvSpPr>
            <p:nvPr/>
          </p:nvSpPr>
          <p:spPr bwMode="auto">
            <a:xfrm>
              <a:off x="1488" y="816"/>
              <a:ext cx="280" cy="291"/>
            </a:xfrm>
            <a:prstGeom prst="rect">
              <a:avLst/>
            </a:prstGeom>
            <a:noFill/>
            <a:ln w="9525">
              <a:noFill/>
              <a:miter lim="800000"/>
              <a:headEnd/>
              <a:tailEnd/>
            </a:ln>
            <a:effectLst/>
          </p:spPr>
          <p:txBody>
            <a:bodyPr wrap="none">
              <a:spAutoFit/>
            </a:bodyPr>
            <a:lstStyle/>
            <a:p>
              <a:pPr>
                <a:defRPr/>
              </a:pPr>
              <a:r>
                <a:rPr lang="en-US" altLang="zh-CN" sz="2400" b="1" i="1">
                  <a:latin typeface="+mn-ea"/>
                  <a:ea typeface="+mn-ea"/>
                </a:rPr>
                <a:t>I</a:t>
              </a:r>
              <a:r>
                <a:rPr lang="en-US" altLang="zh-CN" sz="2400" b="1" baseline="-25000">
                  <a:latin typeface="+mn-ea"/>
                  <a:ea typeface="+mn-ea"/>
                </a:rPr>
                <a:t>L</a:t>
              </a:r>
            </a:p>
          </p:txBody>
        </p:sp>
        <p:sp>
          <p:nvSpPr>
            <p:cNvPr id="260135" name="Rectangle 39"/>
            <p:cNvSpPr>
              <a:spLocks noChangeArrowheads="1"/>
            </p:cNvSpPr>
            <p:nvPr/>
          </p:nvSpPr>
          <p:spPr bwMode="auto">
            <a:xfrm>
              <a:off x="960" y="816"/>
              <a:ext cx="283" cy="288"/>
            </a:xfrm>
            <a:prstGeom prst="rect">
              <a:avLst/>
            </a:prstGeom>
            <a:noFill/>
            <a:ln w="9525">
              <a:noFill/>
              <a:miter lim="800000"/>
              <a:headEnd/>
              <a:tailEnd/>
            </a:ln>
            <a:effectLst/>
          </p:spPr>
          <p:txBody>
            <a:bodyPr wrap="none">
              <a:spAutoFit/>
            </a:bodyPr>
            <a:lstStyle/>
            <a:p>
              <a:pPr>
                <a:defRPr/>
              </a:pPr>
              <a:r>
                <a:rPr lang="en-US" altLang="zh-CN" sz="2400" b="1" i="1">
                  <a:latin typeface="+mn-ea"/>
                  <a:ea typeface="+mn-ea"/>
                </a:rPr>
                <a:t>I</a:t>
              </a:r>
              <a:r>
                <a:rPr lang="en-US" altLang="zh-CN" sz="2400" b="1" baseline="-25000">
                  <a:latin typeface="+mn-ea"/>
                  <a:ea typeface="+mn-ea"/>
                </a:rPr>
                <a:t>R</a:t>
              </a:r>
            </a:p>
          </p:txBody>
        </p:sp>
        <p:sp>
          <p:nvSpPr>
            <p:cNvPr id="260136" name="Line 40"/>
            <p:cNvSpPr>
              <a:spLocks noChangeShapeType="1"/>
            </p:cNvSpPr>
            <p:nvPr/>
          </p:nvSpPr>
          <p:spPr bwMode="auto">
            <a:xfrm rot="5400000" flipV="1">
              <a:off x="1332" y="1392"/>
              <a:ext cx="288" cy="0"/>
            </a:xfrm>
            <a:prstGeom prst="line">
              <a:avLst/>
            </a:prstGeom>
            <a:noFill/>
            <a:ln w="28575">
              <a:solidFill>
                <a:srgbClr val="FF0066"/>
              </a:solidFill>
              <a:round/>
              <a:headEnd/>
              <a:tailEnd type="stealth" w="med" len="lg"/>
            </a:ln>
            <a:effectLst/>
          </p:spPr>
          <p:txBody>
            <a:bodyPr/>
            <a:lstStyle/>
            <a:p>
              <a:pPr>
                <a:defRPr/>
              </a:pPr>
              <a:endParaRPr lang="zh-CN" altLang="en-US" b="1">
                <a:latin typeface="+mn-ea"/>
                <a:ea typeface="+mn-ea"/>
              </a:endParaRPr>
            </a:p>
          </p:txBody>
        </p:sp>
        <p:sp>
          <p:nvSpPr>
            <p:cNvPr id="260137" name="Rectangle 41"/>
            <p:cNvSpPr>
              <a:spLocks noChangeArrowheads="1"/>
            </p:cNvSpPr>
            <p:nvPr/>
          </p:nvSpPr>
          <p:spPr bwMode="auto">
            <a:xfrm>
              <a:off x="1488" y="1248"/>
              <a:ext cx="280" cy="291"/>
            </a:xfrm>
            <a:prstGeom prst="rect">
              <a:avLst/>
            </a:prstGeom>
            <a:noFill/>
            <a:ln w="9525">
              <a:noFill/>
              <a:miter lim="800000"/>
              <a:headEnd/>
              <a:tailEnd/>
            </a:ln>
            <a:effectLst/>
          </p:spPr>
          <p:txBody>
            <a:bodyPr wrap="none">
              <a:spAutoFit/>
            </a:bodyPr>
            <a:lstStyle/>
            <a:p>
              <a:pPr>
                <a:defRPr/>
              </a:pPr>
              <a:r>
                <a:rPr lang="en-US" altLang="zh-CN" sz="2400" b="1" i="1">
                  <a:latin typeface="+mn-ea"/>
                  <a:ea typeface="+mn-ea"/>
                </a:rPr>
                <a:t>I</a:t>
              </a:r>
              <a:r>
                <a:rPr lang="en-US" altLang="zh-CN" sz="2400" b="1" baseline="-25000">
                  <a:latin typeface="+mn-ea"/>
                  <a:ea typeface="+mn-ea"/>
                </a:rPr>
                <a:t>Z</a:t>
              </a:r>
            </a:p>
          </p:txBody>
        </p:sp>
      </p:grpSp>
      <p:sp>
        <p:nvSpPr>
          <p:cNvPr id="260138" name="Text Box 42"/>
          <p:cNvSpPr txBox="1">
            <a:spLocks noChangeArrowheads="1"/>
          </p:cNvSpPr>
          <p:nvPr/>
        </p:nvSpPr>
        <p:spPr bwMode="auto">
          <a:xfrm>
            <a:off x="206375" y="333375"/>
            <a:ext cx="8493125" cy="1631950"/>
          </a:xfrm>
          <a:prstGeom prst="rect">
            <a:avLst/>
          </a:prstGeom>
          <a:noFill/>
          <a:ln w="9525">
            <a:solidFill>
              <a:schemeClr val="hlink"/>
            </a:solidFill>
            <a:miter lim="800000"/>
            <a:headEnd/>
            <a:tailEnd/>
          </a:ln>
          <a:effectLst/>
        </p:spPr>
        <p:txBody>
          <a:bodyPr>
            <a:spAutoFit/>
          </a:bodyPr>
          <a:lstStyle/>
          <a:p>
            <a:pPr>
              <a:spcBef>
                <a:spcPct val="50000"/>
              </a:spcBef>
              <a:defRPr/>
            </a:pPr>
            <a:r>
              <a:rPr lang="zh-CN" altLang="en-US" sz="2000" b="1">
                <a:solidFill>
                  <a:srgbClr val="FF0000"/>
                </a:solidFill>
                <a:latin typeface="+mn-ea"/>
                <a:ea typeface="+mn-ea"/>
              </a:rPr>
              <a:t>例 </a:t>
            </a:r>
            <a:r>
              <a:rPr lang="en-US" altLang="zh-CN" sz="2000" b="1">
                <a:solidFill>
                  <a:srgbClr val="FF0000"/>
                </a:solidFill>
                <a:latin typeface="+mn-ea"/>
                <a:ea typeface="+mn-ea"/>
              </a:rPr>
              <a:t>:</a:t>
            </a:r>
            <a:r>
              <a:rPr lang="zh-CN" altLang="en-US" sz="2000" b="1">
                <a:latin typeface="+mn-ea"/>
                <a:ea typeface="+mn-ea"/>
              </a:rPr>
              <a:t>一稳压电路如图所示，其中的直流输入电压</a:t>
            </a:r>
            <a:r>
              <a:rPr lang="en-US" altLang="zh-CN" sz="2000" b="1">
                <a:latin typeface="+mn-ea"/>
                <a:ea typeface="+mn-ea"/>
              </a:rPr>
              <a:t>V</a:t>
            </a:r>
            <a:r>
              <a:rPr lang="en-US" altLang="zh-CN" sz="2000" b="1" baseline="-25000">
                <a:latin typeface="+mn-ea"/>
                <a:ea typeface="+mn-ea"/>
              </a:rPr>
              <a:t>I</a:t>
            </a:r>
            <a:r>
              <a:rPr lang="zh-CN" altLang="en-US" sz="2000" b="1">
                <a:latin typeface="+mn-ea"/>
                <a:ea typeface="+mn-ea"/>
              </a:rPr>
              <a:t>系由汽车上铅酸电池供电，电压在</a:t>
            </a:r>
            <a:r>
              <a:rPr lang="en-US" altLang="zh-CN" sz="2000" b="1">
                <a:latin typeface="+mn-ea"/>
                <a:ea typeface="+mn-ea"/>
              </a:rPr>
              <a:t>12</a:t>
            </a:r>
            <a:r>
              <a:rPr lang="zh-CN" altLang="en-US" sz="2000" b="1">
                <a:latin typeface="+mn-ea"/>
                <a:ea typeface="+mn-ea"/>
              </a:rPr>
              <a:t>～</a:t>
            </a:r>
            <a:r>
              <a:rPr lang="en-US" altLang="zh-CN" sz="2000" b="1">
                <a:latin typeface="+mn-ea"/>
                <a:ea typeface="+mn-ea"/>
              </a:rPr>
              <a:t>13.6V</a:t>
            </a:r>
            <a:r>
              <a:rPr lang="zh-CN" altLang="en-US" sz="2000" b="1">
                <a:latin typeface="+mn-ea"/>
                <a:ea typeface="+mn-ea"/>
              </a:rPr>
              <a:t>之间波动。负载为一移动式</a:t>
            </a:r>
            <a:r>
              <a:rPr lang="en-US" altLang="zh-CN" sz="2000" b="1">
                <a:latin typeface="+mn-ea"/>
                <a:ea typeface="+mn-ea"/>
              </a:rPr>
              <a:t>9V</a:t>
            </a:r>
            <a:r>
              <a:rPr lang="zh-CN" altLang="en-US" sz="2000" b="1">
                <a:latin typeface="+mn-ea"/>
                <a:ea typeface="+mn-ea"/>
              </a:rPr>
              <a:t>半导体收音机，当它的音量最大时，需供给的功率为</a:t>
            </a:r>
            <a:r>
              <a:rPr lang="en-US" altLang="zh-CN" sz="2000" b="1">
                <a:latin typeface="+mn-ea"/>
                <a:ea typeface="+mn-ea"/>
              </a:rPr>
              <a:t>0.5W</a:t>
            </a:r>
            <a:r>
              <a:rPr lang="zh-CN" altLang="en-US" sz="2000" b="1">
                <a:latin typeface="+mn-ea"/>
                <a:ea typeface="+mn-ea"/>
              </a:rPr>
              <a:t>。稳压管的参数为</a:t>
            </a:r>
            <a:r>
              <a:rPr lang="en-US" altLang="zh-CN" sz="2000" b="1">
                <a:latin typeface="+mn-ea"/>
                <a:ea typeface="+mn-ea"/>
              </a:rPr>
              <a:t>:</a:t>
            </a:r>
            <a:r>
              <a:rPr lang="zh-CN" altLang="en-US" sz="2000" b="1">
                <a:latin typeface="+mn-ea"/>
                <a:ea typeface="+mn-ea"/>
              </a:rPr>
              <a:t>稳定电压</a:t>
            </a:r>
            <a:r>
              <a:rPr lang="en-US" altLang="zh-CN" sz="2000" b="1">
                <a:latin typeface="+mn-ea"/>
                <a:ea typeface="+mn-ea"/>
              </a:rPr>
              <a:t>V</a:t>
            </a:r>
            <a:r>
              <a:rPr lang="en-US" altLang="zh-CN" sz="2000" b="1" baseline="-25000">
                <a:latin typeface="+mn-ea"/>
                <a:ea typeface="+mn-ea"/>
              </a:rPr>
              <a:t>Z</a:t>
            </a:r>
            <a:r>
              <a:rPr lang="en-US" altLang="zh-CN" sz="2000" b="1">
                <a:latin typeface="+mn-ea"/>
                <a:ea typeface="+mn-ea"/>
              </a:rPr>
              <a:t>=9V,</a:t>
            </a:r>
            <a:r>
              <a:rPr lang="zh-CN" altLang="en-US" sz="2000" b="1">
                <a:latin typeface="+mn-ea"/>
                <a:ea typeface="+mn-ea"/>
              </a:rPr>
              <a:t>稳定电流范围为</a:t>
            </a:r>
            <a:r>
              <a:rPr lang="en-US" altLang="zh-CN" sz="2000" b="1">
                <a:latin typeface="+mn-ea"/>
                <a:ea typeface="+mn-ea"/>
              </a:rPr>
              <a:t>I</a:t>
            </a:r>
            <a:r>
              <a:rPr lang="en-US" altLang="zh-CN" sz="2000" b="1" baseline="-25000">
                <a:latin typeface="+mn-ea"/>
                <a:ea typeface="+mn-ea"/>
              </a:rPr>
              <a:t>Z</a:t>
            </a:r>
            <a:r>
              <a:rPr lang="en-US" altLang="zh-CN" sz="2000" b="1">
                <a:latin typeface="+mn-ea"/>
                <a:ea typeface="+mn-ea"/>
              </a:rPr>
              <a:t>=5mA</a:t>
            </a:r>
            <a:r>
              <a:rPr lang="zh-CN" altLang="en-US" sz="2000" b="1">
                <a:latin typeface="+mn-ea"/>
                <a:ea typeface="+mn-ea"/>
              </a:rPr>
              <a:t>至</a:t>
            </a:r>
            <a:r>
              <a:rPr lang="en-US" altLang="zh-CN" sz="2000" b="1">
                <a:latin typeface="+mn-ea"/>
                <a:ea typeface="+mn-ea"/>
              </a:rPr>
              <a:t>I</a:t>
            </a:r>
            <a:r>
              <a:rPr lang="en-US" altLang="zh-CN" sz="2000" b="1" baseline="-25000">
                <a:latin typeface="+mn-ea"/>
                <a:ea typeface="+mn-ea"/>
              </a:rPr>
              <a:t>ZM</a:t>
            </a:r>
            <a:r>
              <a:rPr lang="en-US" altLang="zh-CN" sz="2000" b="1">
                <a:latin typeface="+mn-ea"/>
                <a:ea typeface="+mn-ea"/>
              </a:rPr>
              <a:t>=56mA,</a:t>
            </a:r>
            <a:r>
              <a:rPr lang="zh-CN" altLang="en-US" sz="2000" b="1">
                <a:latin typeface="+mn-ea"/>
                <a:ea typeface="+mn-ea"/>
              </a:rPr>
              <a:t>耗散功率为</a:t>
            </a:r>
            <a:r>
              <a:rPr lang="en-US" altLang="zh-CN" sz="2000" b="1">
                <a:latin typeface="+mn-ea"/>
                <a:ea typeface="+mn-ea"/>
              </a:rPr>
              <a:t>1W</a:t>
            </a:r>
            <a:r>
              <a:rPr lang="zh-CN" altLang="en-US" sz="2000" b="1">
                <a:latin typeface="+mn-ea"/>
                <a:ea typeface="+mn-ea"/>
              </a:rPr>
              <a:t>。限流电阻</a:t>
            </a:r>
            <a:r>
              <a:rPr lang="en-US" altLang="zh-CN" sz="2000" b="1">
                <a:latin typeface="+mn-ea"/>
                <a:ea typeface="+mn-ea"/>
              </a:rPr>
              <a:t>R</a:t>
            </a:r>
            <a:r>
              <a:rPr lang="zh-CN" altLang="en-US" sz="2000" b="1">
                <a:latin typeface="+mn-ea"/>
                <a:ea typeface="+mn-ea"/>
              </a:rPr>
              <a:t>的值为</a:t>
            </a:r>
            <a:r>
              <a:rPr lang="en-US" altLang="zh-CN" sz="2000" b="1">
                <a:latin typeface="+mn-ea"/>
                <a:ea typeface="+mn-ea"/>
              </a:rPr>
              <a:t>51</a:t>
            </a:r>
            <a:r>
              <a:rPr lang="el-GR" altLang="zh-CN" sz="2000" b="1">
                <a:latin typeface="+mn-ea"/>
                <a:ea typeface="+mn-ea"/>
                <a:cs typeface="Times New Roman" pitchFamily="18" charset="0"/>
              </a:rPr>
              <a:t>Ω</a:t>
            </a:r>
            <a:r>
              <a:rPr lang="zh-CN" altLang="el-GR" sz="2000" b="1">
                <a:latin typeface="+mn-ea"/>
                <a:ea typeface="+mn-ea"/>
                <a:cs typeface="Times New Roman" pitchFamily="18" charset="0"/>
              </a:rPr>
              <a:t>。分析此稳压电路能否正常工作。</a:t>
            </a:r>
            <a:endParaRPr lang="el-GR" altLang="zh-CN" sz="2000" b="1">
              <a:latin typeface="+mn-ea"/>
              <a:ea typeface="+mn-ea"/>
              <a:cs typeface="Times New Roman" pitchFamily="18" charset="0"/>
            </a:endParaRPr>
          </a:p>
        </p:txBody>
      </p:sp>
      <p:sp>
        <p:nvSpPr>
          <p:cNvPr id="260139" name="Text Box 43"/>
          <p:cNvSpPr txBox="1">
            <a:spLocks noChangeArrowheads="1"/>
          </p:cNvSpPr>
          <p:nvPr/>
        </p:nvSpPr>
        <p:spPr bwMode="auto">
          <a:xfrm>
            <a:off x="166688" y="2198688"/>
            <a:ext cx="3673475" cy="400050"/>
          </a:xfrm>
          <a:prstGeom prst="rect">
            <a:avLst/>
          </a:prstGeom>
          <a:noFill/>
          <a:ln w="9525">
            <a:noFill/>
            <a:miter lim="800000"/>
            <a:headEnd/>
            <a:tailEnd/>
          </a:ln>
          <a:effectLst/>
        </p:spPr>
        <p:txBody>
          <a:bodyPr>
            <a:spAutoFit/>
          </a:bodyPr>
          <a:lstStyle/>
          <a:p>
            <a:pPr>
              <a:spcBef>
                <a:spcPct val="50000"/>
              </a:spcBef>
              <a:defRPr/>
            </a:pPr>
            <a:r>
              <a:rPr lang="zh-CN" altLang="en-US" sz="2000" b="1" dirty="0">
                <a:latin typeface="+mn-ea"/>
                <a:ea typeface="+mn-ea"/>
              </a:rPr>
              <a:t>解：①负载所消耗的功率</a:t>
            </a:r>
            <a:r>
              <a:rPr lang="en-US" altLang="zh-CN" sz="2000" b="1" dirty="0">
                <a:latin typeface="+mn-ea"/>
                <a:ea typeface="+mn-ea"/>
              </a:rPr>
              <a:t>=V</a:t>
            </a:r>
            <a:r>
              <a:rPr lang="en-US" altLang="zh-CN" sz="2000" b="1" baseline="-25000" dirty="0">
                <a:latin typeface="+mn-ea"/>
                <a:ea typeface="+mn-ea"/>
              </a:rPr>
              <a:t>L</a:t>
            </a:r>
            <a:r>
              <a:rPr lang="en-US" altLang="zh-CN" sz="2000" b="1" dirty="0">
                <a:latin typeface="+mn-ea"/>
                <a:ea typeface="+mn-ea"/>
              </a:rPr>
              <a:t>I</a:t>
            </a:r>
            <a:r>
              <a:rPr lang="en-US" altLang="zh-CN" sz="2000" b="1" baseline="-25000" dirty="0">
                <a:latin typeface="+mn-ea"/>
                <a:ea typeface="+mn-ea"/>
              </a:rPr>
              <a:t>L</a:t>
            </a:r>
          </a:p>
        </p:txBody>
      </p:sp>
      <p:graphicFrame>
        <p:nvGraphicFramePr>
          <p:cNvPr id="47106" name="Object 2"/>
          <p:cNvGraphicFramePr>
            <a:graphicFrameLocks noChangeAspect="1"/>
          </p:cNvGraphicFramePr>
          <p:nvPr/>
        </p:nvGraphicFramePr>
        <p:xfrm>
          <a:off x="1500188" y="2979738"/>
          <a:ext cx="114300" cy="177800"/>
        </p:xfrm>
        <a:graphic>
          <a:graphicData uri="http://schemas.openxmlformats.org/presentationml/2006/ole">
            <p:oleObj spid="_x0000_s47106" name="Equation" r:id="rId4" imgW="114120" imgH="177480" progId="Equation.DSMT4">
              <p:embed/>
            </p:oleObj>
          </a:graphicData>
        </a:graphic>
      </p:graphicFrame>
      <p:graphicFrame>
        <p:nvGraphicFramePr>
          <p:cNvPr id="260141" name="Object 3"/>
          <p:cNvGraphicFramePr>
            <a:graphicFrameLocks noChangeAspect="1"/>
          </p:cNvGraphicFramePr>
          <p:nvPr/>
        </p:nvGraphicFramePr>
        <p:xfrm>
          <a:off x="722313" y="2674938"/>
          <a:ext cx="3816350" cy="566737"/>
        </p:xfrm>
        <a:graphic>
          <a:graphicData uri="http://schemas.openxmlformats.org/presentationml/2006/ole">
            <p:oleObj spid="_x0000_s47107" name="Equation" r:id="rId5" imgW="2908080" imgH="431640" progId="Equation.DSMT4">
              <p:embed/>
            </p:oleObj>
          </a:graphicData>
        </a:graphic>
      </p:graphicFrame>
      <p:sp>
        <p:nvSpPr>
          <p:cNvPr id="260142" name="Text Box 46"/>
          <p:cNvSpPr txBox="1">
            <a:spLocks noChangeArrowheads="1"/>
          </p:cNvSpPr>
          <p:nvPr/>
        </p:nvSpPr>
        <p:spPr bwMode="auto">
          <a:xfrm>
            <a:off x="603250" y="3389313"/>
            <a:ext cx="3887788" cy="400050"/>
          </a:xfrm>
          <a:prstGeom prst="rect">
            <a:avLst/>
          </a:prstGeom>
          <a:noFill/>
          <a:ln w="9525">
            <a:noFill/>
            <a:miter lim="800000"/>
            <a:headEnd/>
            <a:tailEnd/>
          </a:ln>
          <a:effectLst/>
        </p:spPr>
        <p:txBody>
          <a:bodyPr>
            <a:spAutoFit/>
          </a:bodyPr>
          <a:lstStyle/>
          <a:p>
            <a:pPr>
              <a:spcBef>
                <a:spcPct val="50000"/>
              </a:spcBef>
              <a:defRPr/>
            </a:pPr>
            <a:r>
              <a:rPr lang="en-US" altLang="zh-CN" sz="2000" b="1" dirty="0">
                <a:latin typeface="+mn-ea"/>
                <a:ea typeface="+mn-ea"/>
              </a:rPr>
              <a:t>②</a:t>
            </a:r>
            <a:r>
              <a:rPr lang="zh-CN" altLang="en-US" sz="2000" b="1" dirty="0">
                <a:latin typeface="+mn-ea"/>
                <a:ea typeface="+mn-ea"/>
              </a:rPr>
              <a:t>检验稳压管的耗散功率</a:t>
            </a:r>
          </a:p>
        </p:txBody>
      </p:sp>
      <p:sp>
        <p:nvSpPr>
          <p:cNvPr id="260143" name="Text Box 47"/>
          <p:cNvSpPr txBox="1">
            <a:spLocks noChangeArrowheads="1"/>
          </p:cNvSpPr>
          <p:nvPr/>
        </p:nvSpPr>
        <p:spPr bwMode="auto">
          <a:xfrm>
            <a:off x="404813" y="3984625"/>
            <a:ext cx="4895850" cy="708025"/>
          </a:xfrm>
          <a:prstGeom prst="rect">
            <a:avLst/>
          </a:prstGeom>
          <a:noFill/>
          <a:ln w="9525">
            <a:noFill/>
            <a:miter lim="800000"/>
            <a:headEnd/>
            <a:tailEnd/>
          </a:ln>
          <a:effectLst/>
        </p:spPr>
        <p:txBody>
          <a:bodyPr>
            <a:spAutoFit/>
          </a:bodyPr>
          <a:lstStyle/>
          <a:p>
            <a:pPr>
              <a:spcBef>
                <a:spcPct val="50000"/>
              </a:spcBef>
              <a:defRPr/>
            </a:pPr>
            <a:r>
              <a:rPr lang="zh-CN" altLang="en-US" sz="2000" b="1" dirty="0">
                <a:latin typeface="+mn-ea"/>
                <a:ea typeface="+mn-ea"/>
              </a:rPr>
              <a:t>当空载（</a:t>
            </a:r>
            <a:r>
              <a:rPr lang="en-US" altLang="zh-CN" sz="2000" b="1" dirty="0">
                <a:latin typeface="+mn-ea"/>
                <a:ea typeface="+mn-ea"/>
              </a:rPr>
              <a:t>I</a:t>
            </a:r>
            <a:r>
              <a:rPr lang="en-US" altLang="zh-CN" sz="2000" b="1" baseline="-25000" dirty="0">
                <a:latin typeface="+mn-ea"/>
                <a:ea typeface="+mn-ea"/>
              </a:rPr>
              <a:t>L</a:t>
            </a:r>
            <a:r>
              <a:rPr lang="en-US" altLang="zh-CN" sz="2000" b="1" dirty="0">
                <a:latin typeface="+mn-ea"/>
                <a:ea typeface="+mn-ea"/>
              </a:rPr>
              <a:t>=0</a:t>
            </a:r>
            <a:r>
              <a:rPr lang="zh-CN" altLang="en-US" sz="2000" b="1" dirty="0">
                <a:latin typeface="+mn-ea"/>
                <a:ea typeface="+mn-ea"/>
              </a:rPr>
              <a:t>）时，稳压管的最大耗散功率为</a:t>
            </a:r>
          </a:p>
        </p:txBody>
      </p:sp>
      <p:graphicFrame>
        <p:nvGraphicFramePr>
          <p:cNvPr id="260144" name="Object 4"/>
          <p:cNvGraphicFramePr>
            <a:graphicFrameLocks noChangeAspect="1"/>
          </p:cNvGraphicFramePr>
          <p:nvPr/>
        </p:nvGraphicFramePr>
        <p:xfrm>
          <a:off x="1079500" y="4341813"/>
          <a:ext cx="3646488" cy="455612"/>
        </p:xfrm>
        <a:graphic>
          <a:graphicData uri="http://schemas.openxmlformats.org/presentationml/2006/ole">
            <p:oleObj spid="_x0000_s47108" name="Equation" r:id="rId6" imgW="3149280" imgH="393480" progId="Equation.DSMT4">
              <p:embed/>
            </p:oleObj>
          </a:graphicData>
        </a:graphic>
      </p:graphicFrame>
      <p:sp>
        <p:nvSpPr>
          <p:cNvPr id="260145" name="Text Box 49"/>
          <p:cNvSpPr txBox="1">
            <a:spLocks noChangeArrowheads="1"/>
          </p:cNvSpPr>
          <p:nvPr/>
        </p:nvSpPr>
        <p:spPr bwMode="auto">
          <a:xfrm>
            <a:off x="682625" y="4857750"/>
            <a:ext cx="3600450" cy="400050"/>
          </a:xfrm>
          <a:prstGeom prst="rect">
            <a:avLst/>
          </a:prstGeom>
          <a:noFill/>
          <a:ln w="9525">
            <a:noFill/>
            <a:miter lim="800000"/>
            <a:headEnd/>
            <a:tailEnd/>
          </a:ln>
          <a:effectLst/>
        </p:spPr>
        <p:txBody>
          <a:bodyPr>
            <a:spAutoFit/>
          </a:bodyPr>
          <a:lstStyle/>
          <a:p>
            <a:pPr>
              <a:spcBef>
                <a:spcPct val="50000"/>
              </a:spcBef>
              <a:defRPr/>
            </a:pPr>
            <a:r>
              <a:rPr lang="en-US" altLang="zh-CN" sz="2000" b="1" dirty="0">
                <a:latin typeface="+mn-ea"/>
                <a:ea typeface="+mn-ea"/>
              </a:rPr>
              <a:t>③</a:t>
            </a:r>
            <a:r>
              <a:rPr lang="zh-CN" altLang="en-US" sz="2000" b="1" dirty="0">
                <a:latin typeface="+mn-ea"/>
                <a:ea typeface="+mn-ea"/>
              </a:rPr>
              <a:t>检验限流电阻</a:t>
            </a:r>
            <a:r>
              <a:rPr lang="en-US" altLang="zh-CN" sz="2000" b="1" dirty="0">
                <a:latin typeface="+mn-ea"/>
                <a:ea typeface="+mn-ea"/>
              </a:rPr>
              <a:t>R</a:t>
            </a:r>
            <a:r>
              <a:rPr lang="zh-CN" altLang="en-US" sz="2000" b="1" dirty="0">
                <a:latin typeface="+mn-ea"/>
                <a:ea typeface="+mn-ea"/>
              </a:rPr>
              <a:t>的功率定额</a:t>
            </a:r>
          </a:p>
        </p:txBody>
      </p:sp>
      <p:graphicFrame>
        <p:nvGraphicFramePr>
          <p:cNvPr id="260146" name="Object 5"/>
          <p:cNvGraphicFramePr>
            <a:graphicFrameLocks noChangeAspect="1"/>
          </p:cNvGraphicFramePr>
          <p:nvPr/>
        </p:nvGraphicFramePr>
        <p:xfrm>
          <a:off x="603250" y="5294313"/>
          <a:ext cx="3690938" cy="960437"/>
        </p:xfrm>
        <a:graphic>
          <a:graphicData uri="http://schemas.openxmlformats.org/presentationml/2006/ole">
            <p:oleObj spid="_x0000_s47109" name="Equation" r:id="rId7" imgW="2755800" imgH="838080" progId="Equation.DSMT4">
              <p:embed/>
            </p:oleObj>
          </a:graphicData>
        </a:graphic>
      </p:graphicFrame>
      <p:sp>
        <p:nvSpPr>
          <p:cNvPr id="260147" name="Text Box 51"/>
          <p:cNvSpPr txBox="1">
            <a:spLocks noChangeArrowheads="1"/>
          </p:cNvSpPr>
          <p:nvPr/>
        </p:nvSpPr>
        <p:spPr bwMode="auto">
          <a:xfrm>
            <a:off x="4651375" y="5492750"/>
            <a:ext cx="4092575" cy="708025"/>
          </a:xfrm>
          <a:prstGeom prst="rect">
            <a:avLst/>
          </a:prstGeom>
          <a:solidFill>
            <a:schemeClr val="bg1"/>
          </a:solidFill>
          <a:ln w="9525">
            <a:noFill/>
            <a:miter lim="800000"/>
            <a:headEnd/>
            <a:tailEnd/>
          </a:ln>
          <a:effectLst/>
        </p:spPr>
        <p:txBody>
          <a:bodyPr>
            <a:spAutoFit/>
          </a:bodyPr>
          <a:lstStyle/>
          <a:p>
            <a:pPr>
              <a:spcBef>
                <a:spcPct val="50000"/>
              </a:spcBef>
              <a:defRPr/>
            </a:pPr>
            <a:r>
              <a:rPr lang="zh-CN" altLang="en-US" sz="2000" b="1" dirty="0">
                <a:latin typeface="+mn-ea"/>
                <a:ea typeface="+mn-ea"/>
              </a:rPr>
              <a:t>为安全可靠，限流电阻</a:t>
            </a:r>
            <a:r>
              <a:rPr lang="en-US" altLang="zh-CN" sz="2000" b="1" dirty="0">
                <a:latin typeface="+mn-ea"/>
                <a:ea typeface="+mn-ea"/>
              </a:rPr>
              <a:t>R</a:t>
            </a:r>
            <a:r>
              <a:rPr lang="zh-CN" altLang="en-US" sz="2000" b="1" dirty="0">
                <a:latin typeface="+mn-ea"/>
                <a:ea typeface="+mn-ea"/>
              </a:rPr>
              <a:t>宜选用</a:t>
            </a:r>
            <a:r>
              <a:rPr lang="en-US" altLang="zh-CN" sz="2000" b="1" dirty="0">
                <a:latin typeface="+mn-ea"/>
                <a:ea typeface="+mn-ea"/>
              </a:rPr>
              <a:t>51</a:t>
            </a:r>
            <a:r>
              <a:rPr lang="el-GR" altLang="zh-CN" sz="2000" b="1" dirty="0">
                <a:latin typeface="+mn-ea"/>
                <a:ea typeface="+mn-ea"/>
                <a:cs typeface="Times New Roman" pitchFamily="18" charset="0"/>
              </a:rPr>
              <a:t>Ω</a:t>
            </a:r>
            <a:r>
              <a:rPr lang="zh-CN" altLang="el-GR" sz="2000" b="1" dirty="0">
                <a:latin typeface="+mn-ea"/>
                <a:ea typeface="+mn-ea"/>
                <a:cs typeface="Times New Roman" pitchFamily="18" charset="0"/>
              </a:rPr>
              <a:t>、</a:t>
            </a:r>
            <a:r>
              <a:rPr lang="el-GR" altLang="zh-CN" sz="2000" b="1" dirty="0">
                <a:latin typeface="+mn-ea"/>
                <a:ea typeface="+mn-ea"/>
                <a:cs typeface="Times New Roman" pitchFamily="18" charset="0"/>
              </a:rPr>
              <a:t>1W</a:t>
            </a:r>
            <a:r>
              <a:rPr lang="zh-CN" altLang="el-GR" sz="2000" b="1" dirty="0">
                <a:latin typeface="+mn-ea"/>
                <a:ea typeface="+mn-ea"/>
                <a:cs typeface="Times New Roman" pitchFamily="18" charset="0"/>
              </a:rPr>
              <a:t>的电阻</a:t>
            </a:r>
            <a:r>
              <a:rPr lang="zh-CN" altLang="en-US" sz="2000" b="1" dirty="0">
                <a:latin typeface="+mn-ea"/>
                <a:ea typeface="+mn-ea"/>
                <a:cs typeface="Times New Roman" pitchFamily="18" charset="0"/>
              </a:rPr>
              <a:t>。</a:t>
            </a:r>
            <a:endParaRPr lang="zh-CN" altLang="el-GR" sz="2000" b="1" dirty="0">
              <a:latin typeface="+mn-ea"/>
              <a:ea typeface="+mn-ea"/>
              <a:cs typeface="Times New Roman" pitchFamily="18" charset="0"/>
            </a:endParaRPr>
          </a:p>
        </p:txBody>
      </p:sp>
      <p:graphicFrame>
        <p:nvGraphicFramePr>
          <p:cNvPr id="260150" name="Object 6"/>
          <p:cNvGraphicFramePr>
            <a:graphicFrameLocks noChangeAspect="1"/>
          </p:cNvGraphicFramePr>
          <p:nvPr/>
        </p:nvGraphicFramePr>
        <p:xfrm>
          <a:off x="4810125" y="4421188"/>
          <a:ext cx="647700" cy="323850"/>
        </p:xfrm>
        <a:graphic>
          <a:graphicData uri="http://schemas.openxmlformats.org/presentationml/2006/ole">
            <p:oleObj spid="_x0000_s47110" name="Equation" r:id="rId8" imgW="355320" imgH="177480" progId="Equation.DSMT4">
              <p:embed/>
            </p:oleObj>
          </a:graphicData>
        </a:graphic>
      </p:graphicFrame>
    </p:spTree>
  </p:cSld>
  <p:clrMapOvr>
    <a:masterClrMapping/>
  </p:clrMapOvr>
  <p:transition>
    <p:sndAc>
      <p:stSnd>
        <p:snd r:embed="rId3" name="CHIMES.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0138"/>
                                        </p:tgtEl>
                                        <p:attrNameLst>
                                          <p:attrName>style.visibility</p:attrName>
                                        </p:attrNameLst>
                                      </p:cBhvr>
                                      <p:to>
                                        <p:strVal val="visible"/>
                                      </p:to>
                                    </p:set>
                                    <p:animEffect transition="in" filter="blinds(horizontal)">
                                      <p:cBhvr>
                                        <p:cTn id="12" dur="500"/>
                                        <p:tgtEl>
                                          <p:spTgt spid="2601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139"/>
                                        </p:tgtEl>
                                        <p:attrNameLst>
                                          <p:attrName>style.visibility</p:attrName>
                                        </p:attrNameLst>
                                      </p:cBhvr>
                                      <p:to>
                                        <p:strVal val="visible"/>
                                      </p:to>
                                    </p:set>
                                    <p:animEffect transition="in" filter="wipe(left)">
                                      <p:cBhvr>
                                        <p:cTn id="17" dur="500"/>
                                        <p:tgtEl>
                                          <p:spTgt spid="26013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60141"/>
                                        </p:tgtEl>
                                        <p:attrNameLst>
                                          <p:attrName>style.visibility</p:attrName>
                                        </p:attrNameLst>
                                      </p:cBhvr>
                                      <p:to>
                                        <p:strVal val="visible"/>
                                      </p:to>
                                    </p:set>
                                    <p:animEffect transition="in" filter="wipe(left)">
                                      <p:cBhvr>
                                        <p:cTn id="21" dur="500"/>
                                        <p:tgtEl>
                                          <p:spTgt spid="2601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0142"/>
                                        </p:tgtEl>
                                        <p:attrNameLst>
                                          <p:attrName>style.visibility</p:attrName>
                                        </p:attrNameLst>
                                      </p:cBhvr>
                                      <p:to>
                                        <p:strVal val="visible"/>
                                      </p:to>
                                    </p:set>
                                    <p:animEffect transition="in" filter="wipe(left)">
                                      <p:cBhvr>
                                        <p:cTn id="26" dur="500"/>
                                        <p:tgtEl>
                                          <p:spTgt spid="26014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60143"/>
                                        </p:tgtEl>
                                        <p:attrNameLst>
                                          <p:attrName>style.visibility</p:attrName>
                                        </p:attrNameLst>
                                      </p:cBhvr>
                                      <p:to>
                                        <p:strVal val="visible"/>
                                      </p:to>
                                    </p:set>
                                    <p:animEffect transition="in" filter="wipe(left)">
                                      <p:cBhvr>
                                        <p:cTn id="30" dur="500"/>
                                        <p:tgtEl>
                                          <p:spTgt spid="260143"/>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260144"/>
                                        </p:tgtEl>
                                        <p:attrNameLst>
                                          <p:attrName>style.visibility</p:attrName>
                                        </p:attrNameLst>
                                      </p:cBhvr>
                                      <p:to>
                                        <p:strVal val="visible"/>
                                      </p:to>
                                    </p:set>
                                    <p:animEffect transition="in" filter="wipe(left)">
                                      <p:cBhvr>
                                        <p:cTn id="34" dur="500"/>
                                        <p:tgtEl>
                                          <p:spTgt spid="26014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60150"/>
                                        </p:tgtEl>
                                        <p:attrNameLst>
                                          <p:attrName>style.visibility</p:attrName>
                                        </p:attrNameLst>
                                      </p:cBhvr>
                                      <p:to>
                                        <p:strVal val="visible"/>
                                      </p:to>
                                    </p:set>
                                    <p:animEffect transition="in" filter="wipe(down)">
                                      <p:cBhvr>
                                        <p:cTn id="39" dur="500"/>
                                        <p:tgtEl>
                                          <p:spTgt spid="26015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0145"/>
                                        </p:tgtEl>
                                        <p:attrNameLst>
                                          <p:attrName>style.visibility</p:attrName>
                                        </p:attrNameLst>
                                      </p:cBhvr>
                                      <p:to>
                                        <p:strVal val="visible"/>
                                      </p:to>
                                    </p:set>
                                    <p:animEffect transition="in" filter="wipe(left)">
                                      <p:cBhvr>
                                        <p:cTn id="44" dur="500"/>
                                        <p:tgtEl>
                                          <p:spTgt spid="26014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60146"/>
                                        </p:tgtEl>
                                        <p:attrNameLst>
                                          <p:attrName>style.visibility</p:attrName>
                                        </p:attrNameLst>
                                      </p:cBhvr>
                                      <p:to>
                                        <p:strVal val="visible"/>
                                      </p:to>
                                    </p:set>
                                    <p:animEffect transition="in" filter="wipe(left)">
                                      <p:cBhvr>
                                        <p:cTn id="49" dur="500"/>
                                        <p:tgtEl>
                                          <p:spTgt spid="260146"/>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260147"/>
                                        </p:tgtEl>
                                        <p:attrNameLst>
                                          <p:attrName>style.visibility</p:attrName>
                                        </p:attrNameLst>
                                      </p:cBhvr>
                                      <p:to>
                                        <p:strVal val="visible"/>
                                      </p:to>
                                    </p:set>
                                    <p:anim calcmode="lin" valueType="num">
                                      <p:cBhvr>
                                        <p:cTn id="54" dur="1000" fill="hold"/>
                                        <p:tgtEl>
                                          <p:spTgt spid="260147"/>
                                        </p:tgtEl>
                                        <p:attrNameLst>
                                          <p:attrName>ppt_w</p:attrName>
                                        </p:attrNameLst>
                                      </p:cBhvr>
                                      <p:tavLst>
                                        <p:tav tm="0">
                                          <p:val>
                                            <p:strVal val="#ppt_w*0.70"/>
                                          </p:val>
                                        </p:tav>
                                        <p:tav tm="100000">
                                          <p:val>
                                            <p:strVal val="#ppt_w"/>
                                          </p:val>
                                        </p:tav>
                                      </p:tavLst>
                                    </p:anim>
                                    <p:anim calcmode="lin" valueType="num">
                                      <p:cBhvr>
                                        <p:cTn id="55" dur="1000" fill="hold"/>
                                        <p:tgtEl>
                                          <p:spTgt spid="260147"/>
                                        </p:tgtEl>
                                        <p:attrNameLst>
                                          <p:attrName>ppt_h</p:attrName>
                                        </p:attrNameLst>
                                      </p:cBhvr>
                                      <p:tavLst>
                                        <p:tav tm="0">
                                          <p:val>
                                            <p:strVal val="#ppt_h"/>
                                          </p:val>
                                        </p:tav>
                                        <p:tav tm="100000">
                                          <p:val>
                                            <p:strVal val="#ppt_h"/>
                                          </p:val>
                                        </p:tav>
                                      </p:tavLst>
                                    </p:anim>
                                    <p:animEffect transition="in" filter="fade">
                                      <p:cBhvr>
                                        <p:cTn id="56" dur="1000"/>
                                        <p:tgtEl>
                                          <p:spTgt spid="260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38" grpId="0" animBg="1"/>
      <p:bldP spid="260139" grpId="0"/>
      <p:bldP spid="260142" grpId="0"/>
      <p:bldP spid="260143" grpId="0"/>
      <p:bldP spid="260145" grpId="0"/>
      <p:bldP spid="26014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标题 1"/>
          <p:cNvSpPr>
            <a:spLocks noGrp="1"/>
          </p:cNvSpPr>
          <p:nvPr>
            <p:ph type="title"/>
          </p:nvPr>
        </p:nvSpPr>
        <p:spPr>
          <a:xfrm>
            <a:off x="0" y="650875"/>
            <a:ext cx="7888288" cy="646113"/>
          </a:xfrm>
        </p:spPr>
        <p:txBody>
          <a:bodyPr/>
          <a:lstStyle/>
          <a:p>
            <a:r>
              <a:rPr lang="en-US" altLang="zh-CN" smtClean="0"/>
              <a:t>1.</a:t>
            </a:r>
            <a:r>
              <a:rPr lang="zh-CN" altLang="en-US" smtClean="0"/>
              <a:t>变容二极管</a:t>
            </a:r>
          </a:p>
        </p:txBody>
      </p:sp>
      <p:graphicFrame>
        <p:nvGraphicFramePr>
          <p:cNvPr id="48130" name="Object 5"/>
          <p:cNvGraphicFramePr>
            <a:graphicFrameLocks noChangeAspect="1"/>
          </p:cNvGraphicFramePr>
          <p:nvPr/>
        </p:nvGraphicFramePr>
        <p:xfrm>
          <a:off x="1277938" y="2686050"/>
          <a:ext cx="6808787" cy="3600450"/>
        </p:xfrm>
        <a:graphic>
          <a:graphicData uri="http://schemas.openxmlformats.org/presentationml/2006/ole">
            <p:oleObj spid="_x0000_s48130" name="图片" r:id="rId4" imgW="2817855" imgH="1497223" progId="Word.Picture.8">
              <p:embed/>
            </p:oleObj>
          </a:graphicData>
        </a:graphic>
      </p:graphicFrame>
      <p:sp>
        <p:nvSpPr>
          <p:cNvPr id="48132" name="Rectangle 3"/>
          <p:cNvSpPr>
            <a:spLocks noChangeArrowheads="1"/>
          </p:cNvSpPr>
          <p:nvPr/>
        </p:nvSpPr>
        <p:spPr bwMode="auto">
          <a:xfrm>
            <a:off x="1096963" y="6286500"/>
            <a:ext cx="7159625" cy="396875"/>
          </a:xfrm>
          <a:prstGeom prst="rect">
            <a:avLst/>
          </a:prstGeom>
          <a:noFill/>
          <a:ln w="9525">
            <a:noFill/>
            <a:miter lim="800000"/>
            <a:headEnd/>
            <a:tailEnd/>
          </a:ln>
        </p:spPr>
        <p:txBody>
          <a:bodyPr wrap="none" anchor="ctr">
            <a:spAutoFit/>
          </a:bodyPr>
          <a:lstStyle/>
          <a:p>
            <a:r>
              <a:rPr kumimoji="1" lang="zh-CN" altLang="en-US" sz="2000" b="1">
                <a:solidFill>
                  <a:srgbClr val="000000"/>
                </a:solidFill>
                <a:latin typeface="Times New Roman" pitchFamily="18" charset="0"/>
                <a:ea typeface="楷体_GB2312" pitchFamily="49" charset="-122"/>
              </a:rPr>
              <a:t>（</a:t>
            </a:r>
            <a:r>
              <a:rPr kumimoji="1" lang="en-US" altLang="zh-CN" sz="2000" b="1">
                <a:solidFill>
                  <a:srgbClr val="000000"/>
                </a:solidFill>
                <a:latin typeface="Times New Roman" pitchFamily="18" charset="0"/>
                <a:ea typeface="楷体_GB2312" pitchFamily="49" charset="-122"/>
              </a:rPr>
              <a:t>a</a:t>
            </a:r>
            <a:r>
              <a:rPr kumimoji="1" lang="zh-CN" altLang="en-US" sz="2000" b="1">
                <a:solidFill>
                  <a:srgbClr val="000000"/>
                </a:solidFill>
                <a:latin typeface="Times New Roman" pitchFamily="18" charset="0"/>
                <a:ea typeface="楷体_GB2312" pitchFamily="49" charset="-122"/>
              </a:rPr>
              <a:t>）符号    （</a:t>
            </a:r>
            <a:r>
              <a:rPr kumimoji="1" lang="en-US" altLang="zh-CN" sz="2000" b="1">
                <a:solidFill>
                  <a:srgbClr val="000000"/>
                </a:solidFill>
                <a:latin typeface="Times New Roman" pitchFamily="18" charset="0"/>
                <a:ea typeface="楷体_GB2312" pitchFamily="49" charset="-122"/>
              </a:rPr>
              <a:t>b</a:t>
            </a:r>
            <a:r>
              <a:rPr kumimoji="1" lang="zh-CN" altLang="en-US" sz="2000" b="1">
                <a:solidFill>
                  <a:srgbClr val="000000"/>
                </a:solidFill>
                <a:latin typeface="Times New Roman" pitchFamily="18" charset="0"/>
                <a:ea typeface="楷体_GB2312" pitchFamily="49" charset="-122"/>
              </a:rPr>
              <a:t>）结电容与电压的关系（纵坐标为对数刻度） </a:t>
            </a:r>
          </a:p>
        </p:txBody>
      </p:sp>
      <p:sp>
        <p:nvSpPr>
          <p:cNvPr id="48133" name="Text Box 5"/>
          <p:cNvSpPr txBox="1">
            <a:spLocks noChangeArrowheads="1"/>
          </p:cNvSpPr>
          <p:nvPr/>
        </p:nvSpPr>
        <p:spPr bwMode="auto">
          <a:xfrm>
            <a:off x="246063" y="174625"/>
            <a:ext cx="4445000" cy="55562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3000" b="1">
                <a:solidFill>
                  <a:srgbClr val="FF0000"/>
                </a:solidFill>
              </a:rPr>
              <a:t>二、其他特殊二极管</a:t>
            </a:r>
          </a:p>
        </p:txBody>
      </p:sp>
      <p:sp>
        <p:nvSpPr>
          <p:cNvPr id="6" name="Text Box 3"/>
          <p:cNvSpPr txBox="1">
            <a:spLocks noChangeArrowheads="1"/>
          </p:cNvSpPr>
          <p:nvPr/>
        </p:nvSpPr>
        <p:spPr bwMode="auto">
          <a:xfrm>
            <a:off x="127000" y="1382713"/>
            <a:ext cx="8580438" cy="1570037"/>
          </a:xfrm>
          <a:prstGeom prst="rect">
            <a:avLst/>
          </a:prstGeom>
          <a:noFill/>
          <a:ln w="9525">
            <a:noFill/>
            <a:miter lim="800000"/>
            <a:headEnd/>
            <a:tailEnd/>
          </a:ln>
          <a:effectLst/>
        </p:spPr>
        <p:txBody>
          <a:bodyPr>
            <a:spAutoFit/>
          </a:bodyPr>
          <a:lstStyle/>
          <a:p>
            <a:pPr>
              <a:defRPr/>
            </a:pPr>
            <a:r>
              <a:rPr lang="en-US" altLang="zh-CN" sz="2400" b="1" dirty="0">
                <a:latin typeface="+mn-ea"/>
                <a:ea typeface="+mn-ea"/>
              </a:rPr>
              <a:t>    </a:t>
            </a:r>
            <a:r>
              <a:rPr lang="zh-CN" altLang="en-US" sz="2400" b="1" dirty="0">
                <a:latin typeface="+mn-ea"/>
                <a:ea typeface="+mn-ea"/>
              </a:rPr>
              <a:t>二极管结电容的大小除了与本身结构和工艺有关外，还与外加电压有关。结电容随反向电压的增加而减小，这种效应显著的二极管称为变容二极管。 </a:t>
            </a:r>
          </a:p>
          <a:p>
            <a:pPr>
              <a:defRPr/>
            </a:pPr>
            <a:endParaRPr lang="en-US" altLang="zh-CN" sz="2400" b="1" dirty="0">
              <a:latin typeface="+mn-ea"/>
              <a:ea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标题 1"/>
          <p:cNvSpPr>
            <a:spLocks noGrp="1"/>
          </p:cNvSpPr>
          <p:nvPr>
            <p:ph type="title"/>
          </p:nvPr>
        </p:nvSpPr>
        <p:spPr>
          <a:xfrm>
            <a:off x="285750" y="293688"/>
            <a:ext cx="7888288" cy="646112"/>
          </a:xfrm>
        </p:spPr>
        <p:txBody>
          <a:bodyPr/>
          <a:lstStyle/>
          <a:p>
            <a:r>
              <a:rPr lang="en-US" altLang="zh-CN" smtClean="0"/>
              <a:t>2.</a:t>
            </a:r>
            <a:r>
              <a:rPr lang="zh-CN" altLang="en-US" smtClean="0"/>
              <a:t>肖特基二极管</a:t>
            </a:r>
          </a:p>
        </p:txBody>
      </p:sp>
      <p:grpSp>
        <p:nvGrpSpPr>
          <p:cNvPr id="2" name="组合 12"/>
          <p:cNvGrpSpPr>
            <a:grpSpLocks/>
          </p:cNvGrpSpPr>
          <p:nvPr/>
        </p:nvGrpSpPr>
        <p:grpSpPr bwMode="auto">
          <a:xfrm>
            <a:off x="0" y="968375"/>
            <a:ext cx="8826500" cy="5343525"/>
            <a:chOff x="0" y="968344"/>
            <a:chExt cx="8826496" cy="5343289"/>
          </a:xfrm>
        </p:grpSpPr>
        <p:sp>
          <p:nvSpPr>
            <p:cNvPr id="49161" name="Rectangle 4"/>
            <p:cNvSpPr>
              <a:spLocks noChangeArrowheads="1"/>
            </p:cNvSpPr>
            <p:nvPr/>
          </p:nvSpPr>
          <p:spPr bwMode="auto">
            <a:xfrm>
              <a:off x="404760" y="5849968"/>
              <a:ext cx="4451861" cy="461665"/>
            </a:xfrm>
            <a:prstGeom prst="rect">
              <a:avLst/>
            </a:prstGeom>
            <a:noFill/>
            <a:ln w="9525">
              <a:noFill/>
              <a:miter lim="800000"/>
              <a:headEnd/>
              <a:tailEnd/>
            </a:ln>
          </p:spPr>
          <p:txBody>
            <a:bodyPr wrap="none" anchor="ctr">
              <a:spAutoFit/>
            </a:bodyPr>
            <a:lstStyle/>
            <a:p>
              <a:pPr algn="ctr"/>
              <a:r>
                <a:rPr kumimoji="1" lang="zh-CN" altLang="en-US" sz="2400" b="1">
                  <a:solidFill>
                    <a:srgbClr val="000000"/>
                  </a:solidFill>
                  <a:latin typeface="Times New Roman" pitchFamily="18" charset="0"/>
                  <a:ea typeface="楷体_GB2312" pitchFamily="49" charset="-122"/>
                </a:rPr>
                <a:t>（</a:t>
              </a:r>
              <a:r>
                <a:rPr kumimoji="1" lang="en-US" altLang="zh-CN" sz="2400" b="1">
                  <a:solidFill>
                    <a:srgbClr val="000000"/>
                  </a:solidFill>
                  <a:latin typeface="Times New Roman" pitchFamily="18" charset="0"/>
                  <a:ea typeface="楷体_GB2312" pitchFamily="49" charset="-122"/>
                </a:rPr>
                <a:t>a</a:t>
              </a:r>
              <a:r>
                <a:rPr kumimoji="1" lang="zh-CN" altLang="en-US" sz="2400" b="1">
                  <a:solidFill>
                    <a:srgbClr val="000000"/>
                  </a:solidFill>
                  <a:latin typeface="Times New Roman" pitchFamily="18" charset="0"/>
                  <a:ea typeface="楷体_GB2312" pitchFamily="49" charset="-122"/>
                </a:rPr>
                <a:t>）结构示意图       （</a:t>
              </a:r>
              <a:r>
                <a:rPr kumimoji="1" lang="en-US" altLang="zh-CN" sz="2400" b="1">
                  <a:solidFill>
                    <a:srgbClr val="000000"/>
                  </a:solidFill>
                  <a:latin typeface="Times New Roman" pitchFamily="18" charset="0"/>
                  <a:ea typeface="楷体_GB2312" pitchFamily="49" charset="-122"/>
                </a:rPr>
                <a:t>b</a:t>
              </a:r>
              <a:r>
                <a:rPr kumimoji="1" lang="zh-CN" altLang="en-US" sz="2400" b="1">
                  <a:solidFill>
                    <a:srgbClr val="000000"/>
                  </a:solidFill>
                  <a:latin typeface="Times New Roman" pitchFamily="18" charset="0"/>
                  <a:ea typeface="楷体_GB2312" pitchFamily="49" charset="-122"/>
                </a:rPr>
                <a:t>）符号</a:t>
              </a:r>
            </a:p>
          </p:txBody>
        </p:sp>
        <p:sp>
          <p:nvSpPr>
            <p:cNvPr id="5" name="Rectangle 2"/>
            <p:cNvSpPr txBox="1">
              <a:spLocks noChangeArrowheads="1"/>
            </p:cNvSpPr>
            <p:nvPr/>
          </p:nvSpPr>
          <p:spPr bwMode="auto">
            <a:xfrm>
              <a:off x="127000" y="968344"/>
              <a:ext cx="8699496" cy="1150887"/>
            </a:xfrm>
            <a:prstGeom prst="rect">
              <a:avLst/>
            </a:prstGeom>
            <a:solidFill>
              <a:srgbClr val="FFFFFF"/>
            </a:solidFill>
            <a:ln>
              <a:solidFill>
                <a:schemeClr val="bg1"/>
              </a:solidFill>
              <a:miter lim="800000"/>
              <a:headEnd/>
              <a:tailEnd/>
            </a:ln>
          </p:spPr>
          <p:txBody>
            <a:bodyPr/>
            <a:lstStyle/>
            <a:p>
              <a:pPr marL="342900" indent="-342900" algn="just">
                <a:lnSpc>
                  <a:spcPts val="2800"/>
                </a:lnSpc>
                <a:spcBef>
                  <a:spcPct val="20000"/>
                </a:spcBef>
                <a:defRPr/>
              </a:pPr>
              <a:r>
                <a:rPr lang="zh-CN" altLang="en-US" sz="2400" b="1" kern="0" dirty="0">
                  <a:latin typeface="+mn-ea"/>
                  <a:ea typeface="+mn-ea"/>
                </a:rPr>
                <a:t>      当金属与</a:t>
              </a:r>
              <a:r>
                <a:rPr lang="en-US" altLang="zh-CN" sz="2400" b="1" kern="0" dirty="0">
                  <a:latin typeface="+mn-ea"/>
                  <a:ea typeface="+mn-ea"/>
                </a:rPr>
                <a:t>N</a:t>
              </a:r>
              <a:r>
                <a:rPr lang="zh-CN" altLang="en-US" sz="2400" b="1" kern="0" dirty="0">
                  <a:latin typeface="+mn-ea"/>
                  <a:ea typeface="+mn-ea"/>
                </a:rPr>
                <a:t>型半导体接触时，在其交界面处会形成势垒区，利用该势垒制作的二极管，称为肖特基二极管或表面势垒二极管。</a:t>
              </a:r>
            </a:p>
            <a:p>
              <a:pPr marL="342900" indent="-342900">
                <a:lnSpc>
                  <a:spcPts val="2800"/>
                </a:lnSpc>
                <a:spcBef>
                  <a:spcPct val="20000"/>
                </a:spcBef>
                <a:buFontTx/>
                <a:buChar char="•"/>
                <a:defRPr/>
              </a:pPr>
              <a:endParaRPr lang="en-US" altLang="zh-CN" sz="2400" b="1" kern="0" dirty="0">
                <a:latin typeface="+mn-ea"/>
                <a:ea typeface="+mn-ea"/>
              </a:endParaRPr>
            </a:p>
          </p:txBody>
        </p:sp>
        <p:graphicFrame>
          <p:nvGraphicFramePr>
            <p:cNvPr id="49154" name="Object 2"/>
            <p:cNvGraphicFramePr>
              <a:graphicFrameLocks noChangeAspect="1"/>
            </p:cNvGraphicFramePr>
            <p:nvPr/>
          </p:nvGraphicFramePr>
          <p:xfrm>
            <a:off x="0" y="2397112"/>
            <a:ext cx="5368894" cy="3254416"/>
          </p:xfrm>
          <a:graphic>
            <a:graphicData uri="http://schemas.openxmlformats.org/presentationml/2006/ole">
              <p:oleObj spid="_x0000_s49154" name="VISIO" r:id="rId4" imgW="2338560" imgH="1417680" progId="Visio.Drawing.11">
                <p:embed/>
              </p:oleObj>
            </a:graphicData>
          </a:graphic>
        </p:graphicFrame>
      </p:grpSp>
      <p:sp>
        <p:nvSpPr>
          <p:cNvPr id="49157" name="AutoShape 6" descr="C:\Users\dell\AppData\Roaming\Tencent\Users\164930053\QQ\WinTemp\RichOle\6F {NA{59{3QYO$GS@RMK.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p>
        </p:txBody>
      </p:sp>
      <p:sp>
        <p:nvSpPr>
          <p:cNvPr id="49158" name="AutoShape 7" descr="C:\Users\dell\AppData\Roaming\Tencent\Users\164930053\QQ\WinTemp\RichOle\6F {NA{59{3QYO$GS@RMK.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p>
        </p:txBody>
      </p:sp>
      <p:sp>
        <p:nvSpPr>
          <p:cNvPr id="49159" name="AutoShape 8" descr="C:\Users\dell\AppData\Roaming\Tencent\Users\164930053\QQ\WinTemp\RichOle\6F {NA{59{3QYO$GS@RMK.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p>
        </p:txBody>
      </p:sp>
      <p:pic>
        <p:nvPicPr>
          <p:cNvPr id="162825" name="Picture 9" descr="C:\Users\dell\AppData\Roaming\Tencent\Users\164930053\QQ\WinTemp\RichOle\KWGPAW]M9CFY4P3ZQ0AN$WH.png"/>
          <p:cNvPicPr>
            <a:picLocks noChangeAspect="1" noChangeArrowheads="1"/>
          </p:cNvPicPr>
          <p:nvPr/>
        </p:nvPicPr>
        <p:blipFill>
          <a:blip r:embed="rId5"/>
          <a:srcRect/>
          <a:stretch>
            <a:fillRect/>
          </a:stretch>
        </p:blipFill>
        <p:spPr bwMode="auto">
          <a:xfrm>
            <a:off x="5484813" y="2238375"/>
            <a:ext cx="3448050" cy="33734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23824" y="2357424"/>
            <a:ext cx="8229600" cy="1143000"/>
          </a:xfrm>
          <a:noFill/>
        </p:spPr>
        <p:txBody>
          <a:bodyPr/>
          <a:lstStyle/>
          <a:p>
            <a:pPr eaLnBrk="1" hangingPunct="1"/>
            <a:r>
              <a:rPr lang="en-US" altLang="zh-CN" sz="5400" b="1" dirty="0" smtClean="0">
                <a:solidFill>
                  <a:schemeClr val="accent2"/>
                </a:solidFill>
              </a:rPr>
              <a:t>3</a:t>
            </a:r>
            <a:r>
              <a:rPr lang="zh-CN" altLang="en-US" sz="5400" b="1" dirty="0" smtClean="0">
                <a:solidFill>
                  <a:schemeClr val="accent2"/>
                </a:solidFill>
              </a:rPr>
              <a:t>、</a:t>
            </a:r>
            <a:r>
              <a:rPr lang="zh-CN" altLang="en-US" sz="5400" b="1" dirty="0" smtClean="0">
                <a:solidFill>
                  <a:srgbClr val="FF3300"/>
                </a:solidFill>
              </a:rPr>
              <a:t>二极管及其基本电路</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标题 1"/>
          <p:cNvSpPr>
            <a:spLocks noGrp="1"/>
          </p:cNvSpPr>
          <p:nvPr>
            <p:ph type="title"/>
          </p:nvPr>
        </p:nvSpPr>
        <p:spPr>
          <a:xfrm>
            <a:off x="365125" y="0"/>
            <a:ext cx="7888288" cy="646113"/>
          </a:xfrm>
        </p:spPr>
        <p:txBody>
          <a:bodyPr/>
          <a:lstStyle/>
          <a:p>
            <a:r>
              <a:rPr lang="en-US" altLang="zh-CN" smtClean="0"/>
              <a:t>3.</a:t>
            </a:r>
            <a:r>
              <a:rPr lang="zh-CN" altLang="en-US" smtClean="0"/>
              <a:t>光电器件</a:t>
            </a:r>
          </a:p>
        </p:txBody>
      </p:sp>
      <p:graphicFrame>
        <p:nvGraphicFramePr>
          <p:cNvPr id="50178" name="Object 7"/>
          <p:cNvGraphicFramePr>
            <a:graphicFrameLocks noChangeAspect="1"/>
          </p:cNvGraphicFramePr>
          <p:nvPr/>
        </p:nvGraphicFramePr>
        <p:xfrm>
          <a:off x="563563" y="2952750"/>
          <a:ext cx="7302500" cy="2862263"/>
        </p:xfrm>
        <a:graphic>
          <a:graphicData uri="http://schemas.openxmlformats.org/presentationml/2006/ole">
            <p:oleObj spid="_x0000_s50178" name="图片" r:id="rId4" imgW="4550452" imgH="1792847" progId="Word.Picture.8">
              <p:embed/>
            </p:oleObj>
          </a:graphicData>
        </a:graphic>
      </p:graphicFrame>
      <p:sp>
        <p:nvSpPr>
          <p:cNvPr id="50180" name="Rectangle 3"/>
          <p:cNvSpPr>
            <a:spLocks noChangeArrowheads="1"/>
          </p:cNvSpPr>
          <p:nvPr/>
        </p:nvSpPr>
        <p:spPr bwMode="auto">
          <a:xfrm>
            <a:off x="404813" y="650875"/>
            <a:ext cx="2271712" cy="461963"/>
          </a:xfrm>
          <a:prstGeom prst="rect">
            <a:avLst/>
          </a:prstGeom>
          <a:noFill/>
          <a:ln w="9525">
            <a:noFill/>
            <a:miter lim="800000"/>
            <a:headEnd/>
            <a:tailEnd/>
          </a:ln>
        </p:spPr>
        <p:txBody>
          <a:bodyPr wrap="none" anchor="ctr">
            <a:spAutoFit/>
          </a:bodyPr>
          <a:lstStyle/>
          <a:p>
            <a:r>
              <a:rPr kumimoji="1" lang="en-US" altLang="zh-CN" sz="2400" b="1">
                <a:solidFill>
                  <a:srgbClr val="000000"/>
                </a:solidFill>
                <a:latin typeface="Times New Roman" pitchFamily="18" charset="0"/>
                <a:ea typeface="楷体_GB2312" pitchFamily="49" charset="-122"/>
              </a:rPr>
              <a:t>1</a:t>
            </a:r>
            <a:r>
              <a:rPr kumimoji="1" lang="zh-CN" altLang="en-US" sz="2400" b="1">
                <a:solidFill>
                  <a:srgbClr val="000000"/>
                </a:solidFill>
                <a:latin typeface="Times New Roman" pitchFamily="18" charset="0"/>
                <a:ea typeface="楷体_GB2312" pitchFamily="49" charset="-122"/>
              </a:rPr>
              <a:t>）光电二极管 </a:t>
            </a:r>
          </a:p>
        </p:txBody>
      </p:sp>
      <p:sp>
        <p:nvSpPr>
          <p:cNvPr id="50181" name="Rectangle 4"/>
          <p:cNvSpPr>
            <a:spLocks noChangeArrowheads="1"/>
          </p:cNvSpPr>
          <p:nvPr/>
        </p:nvSpPr>
        <p:spPr bwMode="auto">
          <a:xfrm>
            <a:off x="1595438" y="5810250"/>
            <a:ext cx="5275262" cy="400050"/>
          </a:xfrm>
          <a:prstGeom prst="rect">
            <a:avLst/>
          </a:prstGeom>
          <a:noFill/>
          <a:ln w="9525">
            <a:noFill/>
            <a:miter lim="800000"/>
            <a:headEnd/>
            <a:tailEnd/>
          </a:ln>
        </p:spPr>
        <p:txBody>
          <a:bodyPr wrap="none" anchor="ctr">
            <a:spAutoFit/>
          </a:bodyPr>
          <a:lstStyle/>
          <a:p>
            <a:r>
              <a:rPr kumimoji="1" lang="zh-CN" altLang="en-US" sz="2000" b="1">
                <a:solidFill>
                  <a:srgbClr val="000000"/>
                </a:solidFill>
                <a:latin typeface="Times New Roman" pitchFamily="18" charset="0"/>
                <a:ea typeface="楷体_GB2312" pitchFamily="49" charset="-122"/>
              </a:rPr>
              <a:t>（</a:t>
            </a:r>
            <a:r>
              <a:rPr kumimoji="1" lang="en-US" altLang="zh-CN" sz="2000" b="1">
                <a:solidFill>
                  <a:srgbClr val="000000"/>
                </a:solidFill>
                <a:latin typeface="Times New Roman" pitchFamily="18" charset="0"/>
                <a:ea typeface="楷体_GB2312" pitchFamily="49" charset="-122"/>
              </a:rPr>
              <a:t>a</a:t>
            </a:r>
            <a:r>
              <a:rPr kumimoji="1" lang="zh-CN" altLang="en-US" sz="2000" b="1">
                <a:solidFill>
                  <a:srgbClr val="000000"/>
                </a:solidFill>
                <a:latin typeface="Times New Roman" pitchFamily="18" charset="0"/>
                <a:ea typeface="楷体_GB2312" pitchFamily="49" charset="-122"/>
              </a:rPr>
              <a:t>）符号    （</a:t>
            </a:r>
            <a:r>
              <a:rPr kumimoji="1" lang="en-US" altLang="zh-CN" sz="2000" b="1">
                <a:solidFill>
                  <a:srgbClr val="000000"/>
                </a:solidFill>
                <a:latin typeface="Times New Roman" pitchFamily="18" charset="0"/>
                <a:ea typeface="楷体_GB2312" pitchFamily="49" charset="-122"/>
              </a:rPr>
              <a:t>b</a:t>
            </a:r>
            <a:r>
              <a:rPr kumimoji="1" lang="zh-CN" altLang="en-US" sz="2000" b="1">
                <a:solidFill>
                  <a:srgbClr val="000000"/>
                </a:solidFill>
                <a:latin typeface="Times New Roman" pitchFamily="18" charset="0"/>
                <a:ea typeface="楷体_GB2312" pitchFamily="49" charset="-122"/>
              </a:rPr>
              <a:t>）电路模型    （</a:t>
            </a:r>
            <a:r>
              <a:rPr kumimoji="1" lang="en-US" altLang="zh-CN" sz="2000" b="1">
                <a:solidFill>
                  <a:srgbClr val="000000"/>
                </a:solidFill>
                <a:latin typeface="Times New Roman" pitchFamily="18" charset="0"/>
                <a:ea typeface="楷体_GB2312" pitchFamily="49" charset="-122"/>
              </a:rPr>
              <a:t>c</a:t>
            </a:r>
            <a:r>
              <a:rPr kumimoji="1" lang="zh-CN" altLang="en-US" sz="2000" b="1">
                <a:solidFill>
                  <a:srgbClr val="000000"/>
                </a:solidFill>
                <a:latin typeface="Times New Roman" pitchFamily="18" charset="0"/>
                <a:ea typeface="楷体_GB2312" pitchFamily="49" charset="-122"/>
              </a:rPr>
              <a:t>）特性曲线 </a:t>
            </a:r>
          </a:p>
        </p:txBody>
      </p:sp>
      <p:sp>
        <p:nvSpPr>
          <p:cNvPr id="6" name="Text Box 3"/>
          <p:cNvSpPr txBox="1">
            <a:spLocks noChangeArrowheads="1"/>
          </p:cNvSpPr>
          <p:nvPr/>
        </p:nvSpPr>
        <p:spPr bwMode="auto">
          <a:xfrm>
            <a:off x="404813" y="1801813"/>
            <a:ext cx="8229600" cy="708025"/>
          </a:xfrm>
          <a:prstGeom prst="rect">
            <a:avLst/>
          </a:prstGeom>
          <a:noFill/>
          <a:ln w="9525">
            <a:noFill/>
            <a:miter lim="800000"/>
            <a:headEnd/>
            <a:tailEnd/>
          </a:ln>
          <a:effectLst/>
        </p:spPr>
        <p:txBody>
          <a:bodyPr>
            <a:spAutoFit/>
          </a:bodyPr>
          <a:lstStyle/>
          <a:p>
            <a:pPr>
              <a:defRPr/>
            </a:pPr>
            <a:r>
              <a:rPr lang="en-US" altLang="zh-CN" sz="2000" b="1" dirty="0">
                <a:latin typeface="+mn-ea"/>
                <a:ea typeface="+mn-ea"/>
              </a:rPr>
              <a:t>    </a:t>
            </a:r>
            <a:r>
              <a:rPr lang="zh-CN" altLang="en-US" sz="2000" b="1" dirty="0">
                <a:latin typeface="+mn-ea"/>
                <a:ea typeface="+mn-ea"/>
              </a:rPr>
              <a:t>光电二极管的结构与</a:t>
            </a:r>
            <a:r>
              <a:rPr lang="en-US" altLang="zh-CN" sz="2000" b="1" dirty="0">
                <a:latin typeface="+mn-ea"/>
                <a:ea typeface="+mn-ea"/>
              </a:rPr>
              <a:t>PN</a:t>
            </a:r>
            <a:r>
              <a:rPr lang="zh-CN" altLang="en-US" sz="2000" b="1" dirty="0">
                <a:latin typeface="+mn-ea"/>
                <a:ea typeface="+mn-ea"/>
              </a:rPr>
              <a:t>结二极管类似，但在它的</a:t>
            </a:r>
            <a:r>
              <a:rPr lang="en-US" altLang="zh-CN" sz="2000" b="1" dirty="0">
                <a:latin typeface="+mn-ea"/>
                <a:ea typeface="+mn-ea"/>
              </a:rPr>
              <a:t>PN</a:t>
            </a:r>
            <a:r>
              <a:rPr lang="zh-CN" altLang="en-US" sz="2000" b="1" dirty="0">
                <a:latin typeface="+mn-ea"/>
                <a:ea typeface="+mn-ea"/>
              </a:rPr>
              <a:t>结处，通过管壳上的一个玻璃窗口能接收外部的光照。</a:t>
            </a:r>
          </a:p>
        </p:txBody>
      </p:sp>
      <p:sp>
        <p:nvSpPr>
          <p:cNvPr id="7" name="Rectangle 2"/>
          <p:cNvSpPr txBox="1">
            <a:spLocks noChangeArrowheads="1"/>
          </p:cNvSpPr>
          <p:nvPr/>
        </p:nvSpPr>
        <p:spPr>
          <a:xfrm>
            <a:off x="2032000" y="1127125"/>
            <a:ext cx="5159375" cy="595313"/>
          </a:xfrm>
          <a:prstGeom prst="rect">
            <a:avLst/>
          </a:prstGeom>
          <a:noFill/>
        </p:spPr>
        <p:txBody>
          <a:bodyPr/>
          <a:lstStyle/>
          <a:p>
            <a:pPr marL="342900" indent="-342900">
              <a:spcBef>
                <a:spcPct val="20000"/>
              </a:spcBef>
              <a:defRPr/>
            </a:pPr>
            <a:r>
              <a:rPr lang="zh-CN" altLang="en-US" sz="2400" b="1" kern="0" dirty="0">
                <a:solidFill>
                  <a:srgbClr val="FF0066"/>
                </a:solidFill>
                <a:latin typeface="+mn-lt"/>
                <a:ea typeface="楷体_GB2312" pitchFamily="49" charset="-122"/>
              </a:rPr>
              <a:t>将光信号变为电信号</a:t>
            </a:r>
            <a:r>
              <a:rPr lang="zh-CN" altLang="en-US" sz="2400" b="1" kern="0" dirty="0">
                <a:latin typeface="+mn-lt"/>
                <a:ea typeface="楷体_GB2312" pitchFamily="49" charset="-122"/>
              </a:rPr>
              <a:t>的器件。</a:t>
            </a:r>
            <a:endParaRPr lang="en-US" altLang="zh-CN" sz="2400" b="1" kern="0" dirty="0">
              <a:latin typeface="+mn-lt"/>
              <a:ea typeface="楷体_GB2312" pitchFamily="49" charset="-122"/>
            </a:endParaRPr>
          </a:p>
        </p:txBody>
      </p:sp>
      <p:sp>
        <p:nvSpPr>
          <p:cNvPr id="8" name="Rectangle 15"/>
          <p:cNvSpPr>
            <a:spLocks noChangeArrowheads="1"/>
          </p:cNvSpPr>
          <p:nvPr/>
        </p:nvSpPr>
        <p:spPr bwMode="auto">
          <a:xfrm>
            <a:off x="523875" y="2714625"/>
            <a:ext cx="8135938" cy="400050"/>
          </a:xfrm>
          <a:prstGeom prst="rect">
            <a:avLst/>
          </a:prstGeom>
          <a:noFill/>
          <a:ln w="9525">
            <a:noFill/>
            <a:miter lim="800000"/>
            <a:headEnd/>
            <a:tailEnd/>
          </a:ln>
        </p:spPr>
        <p:txBody>
          <a:bodyPr>
            <a:spAutoFit/>
          </a:bodyPr>
          <a:lstStyle/>
          <a:p>
            <a:r>
              <a:rPr lang="zh-CN" altLang="en-US" sz="2000" b="1">
                <a:ea typeface="楷体_GB2312" pitchFamily="49" charset="-122"/>
              </a:rPr>
              <a:t>光电二极管工作于反向偏置状态，其特点是反向电流与光照强度成正比。</a:t>
            </a:r>
          </a:p>
        </p:txBody>
      </p:sp>
      <p:sp>
        <p:nvSpPr>
          <p:cNvPr id="9" name="Rectangle 15"/>
          <p:cNvSpPr>
            <a:spLocks noChangeArrowheads="1"/>
          </p:cNvSpPr>
          <p:nvPr/>
        </p:nvSpPr>
        <p:spPr bwMode="auto">
          <a:xfrm>
            <a:off x="2587625" y="6207125"/>
            <a:ext cx="4405313" cy="461963"/>
          </a:xfrm>
          <a:prstGeom prst="rect">
            <a:avLst/>
          </a:prstGeom>
          <a:noFill/>
          <a:ln w="9525">
            <a:noFill/>
            <a:miter lim="800000"/>
            <a:headEnd/>
            <a:tailEnd/>
          </a:ln>
        </p:spPr>
        <p:txBody>
          <a:bodyPr>
            <a:spAutoFit/>
          </a:bodyPr>
          <a:lstStyle/>
          <a:p>
            <a:r>
              <a:rPr lang="zh-CN" altLang="en-US" sz="2400" b="1">
                <a:ea typeface="楷体_GB2312" pitchFamily="49" charset="-122"/>
              </a:rPr>
              <a:t>应用于光控电路中。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3" name="组合 2"/>
          <p:cNvGrpSpPr>
            <a:grpSpLocks/>
          </p:cNvGrpSpPr>
          <p:nvPr/>
        </p:nvGrpSpPr>
        <p:grpSpPr bwMode="auto">
          <a:xfrm>
            <a:off x="1238250" y="1563688"/>
            <a:ext cx="604838" cy="1635125"/>
            <a:chOff x="2829151" y="1145803"/>
            <a:chExt cx="605061" cy="1635125"/>
          </a:xfrm>
        </p:grpSpPr>
        <p:grpSp>
          <p:nvGrpSpPr>
            <p:cNvPr id="51213" name="Group 3"/>
            <p:cNvGrpSpPr>
              <a:grpSpLocks noChangeAspect="1"/>
            </p:cNvGrpSpPr>
            <p:nvPr/>
          </p:nvGrpSpPr>
          <p:grpSpPr bwMode="auto">
            <a:xfrm rot="-4368563">
              <a:off x="3123579" y="1736037"/>
              <a:ext cx="418352" cy="202914"/>
              <a:chOff x="5577" y="4145"/>
              <a:chExt cx="174" cy="235"/>
            </a:xfrm>
          </p:grpSpPr>
          <p:sp>
            <p:nvSpPr>
              <p:cNvPr id="51220" name="Line 4"/>
              <p:cNvSpPr>
                <a:spLocks noChangeAspect="1" noChangeShapeType="1"/>
              </p:cNvSpPr>
              <p:nvPr/>
            </p:nvSpPr>
            <p:spPr bwMode="auto">
              <a:xfrm>
                <a:off x="5632" y="4145"/>
                <a:ext cx="119" cy="159"/>
              </a:xfrm>
              <a:prstGeom prst="line">
                <a:avLst/>
              </a:prstGeom>
              <a:noFill/>
              <a:ln w="9525">
                <a:solidFill>
                  <a:srgbClr val="000000"/>
                </a:solidFill>
                <a:round/>
                <a:headEnd/>
                <a:tailEnd type="triangle" w="sm" len="sm"/>
              </a:ln>
            </p:spPr>
            <p:txBody>
              <a:bodyPr/>
              <a:lstStyle/>
              <a:p>
                <a:endParaRPr lang="zh-CN" altLang="en-US"/>
              </a:p>
            </p:txBody>
          </p:sp>
          <p:sp>
            <p:nvSpPr>
              <p:cNvPr id="51221" name="Line 5"/>
              <p:cNvSpPr>
                <a:spLocks noChangeAspect="1" noChangeShapeType="1"/>
              </p:cNvSpPr>
              <p:nvPr/>
            </p:nvSpPr>
            <p:spPr bwMode="auto">
              <a:xfrm>
                <a:off x="5577" y="4221"/>
                <a:ext cx="119" cy="159"/>
              </a:xfrm>
              <a:prstGeom prst="line">
                <a:avLst/>
              </a:prstGeom>
              <a:noFill/>
              <a:ln w="9525">
                <a:solidFill>
                  <a:srgbClr val="000000"/>
                </a:solidFill>
                <a:round/>
                <a:headEnd/>
                <a:tailEnd type="triangle" w="sm" len="sm"/>
              </a:ln>
            </p:spPr>
            <p:txBody>
              <a:bodyPr/>
              <a:lstStyle/>
              <a:p>
                <a:endParaRPr lang="zh-CN" altLang="en-US"/>
              </a:p>
            </p:txBody>
          </p:sp>
        </p:grpSp>
        <p:grpSp>
          <p:nvGrpSpPr>
            <p:cNvPr id="51214" name="组合 1"/>
            <p:cNvGrpSpPr>
              <a:grpSpLocks/>
            </p:cNvGrpSpPr>
            <p:nvPr/>
          </p:nvGrpSpPr>
          <p:grpSpPr bwMode="auto">
            <a:xfrm>
              <a:off x="2829151" y="1145803"/>
              <a:ext cx="491799" cy="1635125"/>
              <a:chOff x="2829151" y="1145803"/>
              <a:chExt cx="491799" cy="1635125"/>
            </a:xfrm>
          </p:grpSpPr>
          <p:sp>
            <p:nvSpPr>
              <p:cNvPr id="51215" name="Line 6"/>
              <p:cNvSpPr>
                <a:spLocks noChangeAspect="1" noChangeShapeType="1"/>
              </p:cNvSpPr>
              <p:nvPr/>
            </p:nvSpPr>
            <p:spPr bwMode="auto">
              <a:xfrm>
                <a:off x="2829151" y="2039566"/>
                <a:ext cx="491799" cy="0"/>
              </a:xfrm>
              <a:prstGeom prst="line">
                <a:avLst/>
              </a:prstGeom>
              <a:noFill/>
              <a:ln w="28575">
                <a:solidFill>
                  <a:srgbClr val="000000"/>
                </a:solidFill>
                <a:round/>
                <a:headEnd/>
                <a:tailEnd/>
              </a:ln>
            </p:spPr>
            <p:txBody>
              <a:bodyPr/>
              <a:lstStyle/>
              <a:p>
                <a:endParaRPr lang="zh-CN" altLang="en-US"/>
              </a:p>
            </p:txBody>
          </p:sp>
          <p:sp>
            <p:nvSpPr>
              <p:cNvPr id="51216" name="Line 7"/>
              <p:cNvSpPr>
                <a:spLocks noChangeAspect="1" noChangeShapeType="1"/>
              </p:cNvSpPr>
              <p:nvPr/>
            </p:nvSpPr>
            <p:spPr bwMode="auto">
              <a:xfrm>
                <a:off x="3021240" y="1250578"/>
                <a:ext cx="0" cy="1441450"/>
              </a:xfrm>
              <a:prstGeom prst="line">
                <a:avLst/>
              </a:prstGeom>
              <a:noFill/>
              <a:ln w="28575">
                <a:solidFill>
                  <a:srgbClr val="000000"/>
                </a:solidFill>
                <a:round/>
                <a:headEnd/>
                <a:tailEnd/>
              </a:ln>
            </p:spPr>
            <p:txBody>
              <a:bodyPr/>
              <a:lstStyle/>
              <a:p>
                <a:endParaRPr lang="zh-CN" altLang="en-US"/>
              </a:p>
            </p:txBody>
          </p:sp>
          <p:sp>
            <p:nvSpPr>
              <p:cNvPr id="51217" name="AutoShape 8"/>
              <p:cNvSpPr>
                <a:spLocks noChangeAspect="1" noChangeArrowheads="1"/>
              </p:cNvSpPr>
              <p:nvPr/>
            </p:nvSpPr>
            <p:spPr bwMode="auto">
              <a:xfrm flipV="1">
                <a:off x="2860902" y="1836366"/>
                <a:ext cx="330200" cy="201613"/>
              </a:xfrm>
              <a:prstGeom prst="triangle">
                <a:avLst>
                  <a:gd name="adj" fmla="val 50000"/>
                </a:avLst>
              </a:prstGeom>
              <a:noFill/>
              <a:ln w="28575">
                <a:solidFill>
                  <a:srgbClr val="000000"/>
                </a:solidFill>
                <a:miter lim="800000"/>
                <a:headEnd/>
                <a:tailEnd/>
              </a:ln>
            </p:spPr>
            <p:txBody>
              <a:bodyPr/>
              <a:lstStyle/>
              <a:p>
                <a:endParaRPr lang="zh-CN" altLang="en-US"/>
              </a:p>
            </p:txBody>
          </p:sp>
          <p:sp>
            <p:nvSpPr>
              <p:cNvPr id="51218" name="Oval 9"/>
              <p:cNvSpPr>
                <a:spLocks noChangeAspect="1" noChangeArrowheads="1"/>
              </p:cNvSpPr>
              <p:nvPr/>
            </p:nvSpPr>
            <p:spPr bwMode="auto">
              <a:xfrm>
                <a:off x="2981552" y="2679328"/>
                <a:ext cx="82550" cy="101600"/>
              </a:xfrm>
              <a:prstGeom prst="ellipse">
                <a:avLst/>
              </a:prstGeom>
              <a:solidFill>
                <a:srgbClr val="FFFFFF"/>
              </a:solidFill>
              <a:ln w="9525">
                <a:solidFill>
                  <a:srgbClr val="000000"/>
                </a:solidFill>
                <a:round/>
                <a:headEnd/>
                <a:tailEnd/>
              </a:ln>
            </p:spPr>
            <p:txBody>
              <a:bodyPr/>
              <a:lstStyle/>
              <a:p>
                <a:endParaRPr lang="zh-CN" altLang="en-US"/>
              </a:p>
            </p:txBody>
          </p:sp>
          <p:sp>
            <p:nvSpPr>
              <p:cNvPr id="51219" name="Oval 10"/>
              <p:cNvSpPr>
                <a:spLocks noChangeAspect="1" noChangeArrowheads="1"/>
              </p:cNvSpPr>
              <p:nvPr/>
            </p:nvSpPr>
            <p:spPr bwMode="auto">
              <a:xfrm>
                <a:off x="2981552" y="1145803"/>
                <a:ext cx="84138" cy="101600"/>
              </a:xfrm>
              <a:prstGeom prst="ellipse">
                <a:avLst/>
              </a:prstGeom>
              <a:solidFill>
                <a:srgbClr val="FFFFFF"/>
              </a:solidFill>
              <a:ln w="9525">
                <a:solidFill>
                  <a:srgbClr val="000000"/>
                </a:solidFill>
                <a:round/>
                <a:headEnd/>
                <a:tailEnd/>
              </a:ln>
            </p:spPr>
            <p:txBody>
              <a:bodyPr/>
              <a:lstStyle/>
              <a:p>
                <a:endParaRPr lang="zh-CN" altLang="en-US"/>
              </a:p>
            </p:txBody>
          </p:sp>
        </p:grpSp>
      </p:grpSp>
      <p:sp>
        <p:nvSpPr>
          <p:cNvPr id="51204" name="Rectangle 11"/>
          <p:cNvSpPr>
            <a:spLocks noChangeAspect="1" noChangeArrowheads="1"/>
          </p:cNvSpPr>
          <p:nvPr/>
        </p:nvSpPr>
        <p:spPr bwMode="auto">
          <a:xfrm>
            <a:off x="246063" y="1166813"/>
            <a:ext cx="1190625" cy="401637"/>
          </a:xfrm>
          <a:prstGeom prst="rect">
            <a:avLst/>
          </a:prstGeom>
          <a:noFill/>
          <a:ln w="19050">
            <a:noFill/>
            <a:miter lim="800000"/>
            <a:headEnd/>
            <a:tailEnd/>
          </a:ln>
        </p:spPr>
        <p:txBody>
          <a:bodyPr lIns="90000" tIns="46800" rIns="90000" bIns="46800" anchor="ctr">
            <a:spAutoFit/>
          </a:bodyPr>
          <a:lstStyle/>
          <a:p>
            <a:pPr algn="ctr"/>
            <a:r>
              <a:rPr lang="zh-CN" altLang="en-US" sz="2000" b="1">
                <a:solidFill>
                  <a:schemeClr val="accent2"/>
                </a:solidFill>
              </a:rPr>
              <a:t>符号</a:t>
            </a:r>
          </a:p>
        </p:txBody>
      </p:sp>
      <p:sp>
        <p:nvSpPr>
          <p:cNvPr id="341005" name="Rectangle 13"/>
          <p:cNvSpPr>
            <a:spLocks noChangeArrowheads="1"/>
          </p:cNvSpPr>
          <p:nvPr/>
        </p:nvSpPr>
        <p:spPr bwMode="auto">
          <a:xfrm>
            <a:off x="88900" y="3795713"/>
            <a:ext cx="8809038" cy="704850"/>
          </a:xfrm>
          <a:prstGeom prst="rect">
            <a:avLst/>
          </a:prstGeom>
          <a:solidFill>
            <a:srgbClr val="FFFFFF"/>
          </a:solidFill>
          <a:ln w="9525">
            <a:noFill/>
            <a:miter lim="800000"/>
            <a:headEnd/>
            <a:tailEnd/>
          </a:ln>
        </p:spPr>
        <p:txBody>
          <a:bodyPr/>
          <a:lstStyle/>
          <a:p>
            <a:pPr marL="342900" indent="-342900">
              <a:lnSpc>
                <a:spcPct val="105000"/>
              </a:lnSpc>
              <a:spcBef>
                <a:spcPct val="20000"/>
              </a:spcBef>
            </a:pPr>
            <a:r>
              <a:rPr lang="zh-CN" altLang="en-US" b="1">
                <a:latin typeface="楷体_GB2312" pitchFamily="49" charset="-122"/>
                <a:ea typeface="楷体_GB2312" pitchFamily="49" charset="-122"/>
              </a:rPr>
              <a:t>       工作于正向偏置状态，当正向电流流过时，二极管会发光。光的颜色由二极管的制造材料（如砷化镓、磷化镓等）决定。</a:t>
            </a:r>
          </a:p>
        </p:txBody>
      </p:sp>
      <p:sp>
        <p:nvSpPr>
          <p:cNvPr id="341007" name="Rectangle 15"/>
          <p:cNvSpPr>
            <a:spLocks noChangeArrowheads="1"/>
          </p:cNvSpPr>
          <p:nvPr/>
        </p:nvSpPr>
        <p:spPr bwMode="auto">
          <a:xfrm>
            <a:off x="325438" y="4937125"/>
            <a:ext cx="8653462" cy="1200150"/>
          </a:xfrm>
          <a:prstGeom prst="rect">
            <a:avLst/>
          </a:prstGeom>
          <a:noFill/>
          <a:ln w="9525">
            <a:noFill/>
            <a:miter lim="800000"/>
            <a:headEnd/>
            <a:tailEnd/>
          </a:ln>
        </p:spPr>
        <p:txBody>
          <a:bodyPr>
            <a:spAutoFit/>
          </a:bodyPr>
          <a:lstStyle/>
          <a:p>
            <a:r>
              <a:rPr lang="zh-CN" altLang="en-US" b="1">
                <a:ea typeface="楷体_GB2312" pitchFamily="49" charset="-122"/>
              </a:rPr>
              <a:t>常用作</a:t>
            </a:r>
            <a:r>
              <a:rPr lang="zh-CN" altLang="zh-CN" b="1">
                <a:solidFill>
                  <a:srgbClr val="000050"/>
                </a:solidFill>
                <a:ea typeface="仿宋_GB2312" pitchFamily="49" charset="-122"/>
              </a:rPr>
              <a:t>为数字电路的数码及图形显示的七段式或阵列器件</a:t>
            </a:r>
            <a:r>
              <a:rPr lang="zh-CN" altLang="en-US" b="1">
                <a:solidFill>
                  <a:srgbClr val="000050"/>
                </a:solidFill>
                <a:ea typeface="仿宋_GB2312" pitchFamily="49" charset="-122"/>
              </a:rPr>
              <a:t>。</a:t>
            </a:r>
            <a:endParaRPr lang="en-US" altLang="zh-CN" b="1">
              <a:solidFill>
                <a:srgbClr val="000050"/>
              </a:solidFill>
              <a:ea typeface="仿宋_GB2312" pitchFamily="49" charset="-122"/>
            </a:endParaRPr>
          </a:p>
          <a:p>
            <a:r>
              <a:rPr lang="zh-CN" altLang="en-US" b="1">
                <a:ea typeface="楷体_GB2312" pitchFamily="49" charset="-122"/>
              </a:rPr>
              <a:t>其工作电压一般要</a:t>
            </a:r>
            <a:r>
              <a:rPr lang="en-US" altLang="zh-CN" b="1">
                <a:ea typeface="楷体_GB2312" pitchFamily="49" charset="-122"/>
              </a:rPr>
              <a:t>2V</a:t>
            </a:r>
            <a:r>
              <a:rPr lang="zh-CN" altLang="en-US" b="1">
                <a:ea typeface="楷体_GB2312" pitchFamily="49" charset="-122"/>
              </a:rPr>
              <a:t>左右，工作电流一般在几毫安到十几毫安之间。</a:t>
            </a:r>
          </a:p>
        </p:txBody>
      </p:sp>
      <p:sp>
        <p:nvSpPr>
          <p:cNvPr id="341008" name="Rectangle 16"/>
          <p:cNvSpPr>
            <a:spLocks noChangeArrowheads="1"/>
          </p:cNvSpPr>
          <p:nvPr/>
        </p:nvSpPr>
        <p:spPr bwMode="auto">
          <a:xfrm>
            <a:off x="82550" y="4519613"/>
            <a:ext cx="3298825" cy="457200"/>
          </a:xfrm>
          <a:prstGeom prst="rect">
            <a:avLst/>
          </a:prstGeom>
          <a:noFill/>
          <a:ln w="9525">
            <a:noFill/>
            <a:miter lim="800000"/>
            <a:headEnd/>
            <a:tailEnd/>
          </a:ln>
        </p:spPr>
        <p:txBody>
          <a:bodyPr>
            <a:spAutoFit/>
          </a:bodyPr>
          <a:lstStyle/>
          <a:p>
            <a:r>
              <a:rPr lang="zh-CN" altLang="en-US" b="1">
                <a:solidFill>
                  <a:srgbClr val="FF0000"/>
                </a:solidFill>
                <a:ea typeface="楷体_GB2312" pitchFamily="49" charset="-122"/>
              </a:rPr>
              <a:t>发光二极管的应用</a:t>
            </a:r>
          </a:p>
        </p:txBody>
      </p:sp>
      <p:sp>
        <p:nvSpPr>
          <p:cNvPr id="341010" name="Text Box 18"/>
          <p:cNvSpPr txBox="1">
            <a:spLocks noChangeArrowheads="1"/>
          </p:cNvSpPr>
          <p:nvPr/>
        </p:nvSpPr>
        <p:spPr bwMode="auto">
          <a:xfrm>
            <a:off x="285750" y="5611813"/>
            <a:ext cx="8472488" cy="1169987"/>
          </a:xfrm>
          <a:prstGeom prst="rect">
            <a:avLst/>
          </a:prstGeom>
          <a:noFill/>
          <a:ln w="9525">
            <a:noFill/>
            <a:miter lim="800000"/>
            <a:headEnd/>
            <a:tailEnd/>
          </a:ln>
        </p:spPr>
        <p:txBody>
          <a:bodyPr>
            <a:spAutoFit/>
          </a:bodyPr>
          <a:lstStyle/>
          <a:p>
            <a:pPr>
              <a:spcBef>
                <a:spcPct val="50000"/>
              </a:spcBef>
            </a:pPr>
            <a:r>
              <a:rPr lang="zh-CN" altLang="en-US" sz="2000" b="1"/>
              <a:t>与光电二极管配合用于光纤通讯系统中</a:t>
            </a:r>
            <a:endParaRPr lang="en-US" altLang="zh-CN" sz="2000" b="1"/>
          </a:p>
          <a:p>
            <a:pPr>
              <a:spcBef>
                <a:spcPct val="50000"/>
              </a:spcBef>
            </a:pPr>
            <a:r>
              <a:rPr lang="zh-CN" altLang="en-US" sz="2000" b="1"/>
              <a:t>（将电信号变为光信号，通过光缆传输，然后用光电二极管接收，再现电信号。）</a:t>
            </a:r>
          </a:p>
        </p:txBody>
      </p:sp>
      <p:sp>
        <p:nvSpPr>
          <p:cNvPr id="18" name="Rectangle 13"/>
          <p:cNvSpPr>
            <a:spLocks noChangeArrowheads="1"/>
          </p:cNvSpPr>
          <p:nvPr/>
        </p:nvSpPr>
        <p:spPr bwMode="auto">
          <a:xfrm>
            <a:off x="0" y="646113"/>
            <a:ext cx="7000875" cy="514350"/>
          </a:xfrm>
          <a:prstGeom prst="rect">
            <a:avLst/>
          </a:prstGeom>
          <a:solidFill>
            <a:srgbClr val="FFFFFF"/>
          </a:solidFill>
          <a:ln w="9525">
            <a:noFill/>
            <a:miter lim="800000"/>
            <a:headEnd/>
            <a:tailEnd/>
          </a:ln>
        </p:spPr>
        <p:txBody>
          <a:bodyPr/>
          <a:lstStyle/>
          <a:p>
            <a:pPr marL="342900" indent="-342900">
              <a:lnSpc>
                <a:spcPct val="105000"/>
              </a:lnSpc>
              <a:spcBef>
                <a:spcPct val="20000"/>
              </a:spcBef>
            </a:pPr>
            <a:r>
              <a:rPr lang="en-US" altLang="zh-CN" sz="2000" b="1">
                <a:latin typeface="楷体_GB2312" pitchFamily="49" charset="-122"/>
                <a:ea typeface="楷体_GB2312" pitchFamily="49" charset="-122"/>
              </a:rPr>
              <a:t> </a:t>
            </a:r>
            <a:r>
              <a:rPr lang="zh-CN" altLang="en-US" sz="2000" b="1">
                <a:latin typeface="楷体_GB2312" pitchFamily="49" charset="-122"/>
                <a:ea typeface="楷体_GB2312" pitchFamily="49" charset="-122"/>
              </a:rPr>
              <a:t>发光二极管是将</a:t>
            </a:r>
            <a:r>
              <a:rPr lang="zh-CN" altLang="en-US" sz="2000" b="1">
                <a:solidFill>
                  <a:srgbClr val="FF0066"/>
                </a:solidFill>
                <a:latin typeface="楷体_GB2312" pitchFamily="49" charset="-122"/>
                <a:ea typeface="楷体_GB2312" pitchFamily="49" charset="-122"/>
              </a:rPr>
              <a:t>电信号转变为光信号</a:t>
            </a:r>
            <a:r>
              <a:rPr lang="zh-CN" altLang="en-US" sz="2000" b="1">
                <a:latin typeface="楷体_GB2312" pitchFamily="49" charset="-122"/>
                <a:ea typeface="楷体_GB2312" pitchFamily="49" charset="-122"/>
              </a:rPr>
              <a:t>的器件</a:t>
            </a:r>
          </a:p>
        </p:txBody>
      </p:sp>
      <p:grpSp>
        <p:nvGrpSpPr>
          <p:cNvPr id="51210" name="组合 22"/>
          <p:cNvGrpSpPr>
            <a:grpSpLocks/>
          </p:cNvGrpSpPr>
          <p:nvPr/>
        </p:nvGrpSpPr>
        <p:grpSpPr bwMode="auto">
          <a:xfrm>
            <a:off x="2468563" y="912813"/>
            <a:ext cx="5794375" cy="2714625"/>
            <a:chOff x="2468536" y="912833"/>
            <a:chExt cx="5794448" cy="2714602"/>
          </a:xfrm>
        </p:grpSpPr>
        <p:graphicFrame>
          <p:nvGraphicFramePr>
            <p:cNvPr id="51202" name="Object 14"/>
            <p:cNvGraphicFramePr>
              <a:graphicFrameLocks noChangeAspect="1"/>
            </p:cNvGraphicFramePr>
            <p:nvPr/>
          </p:nvGraphicFramePr>
          <p:xfrm>
            <a:off x="2468536" y="912833"/>
            <a:ext cx="5794448" cy="2555855"/>
          </p:xfrm>
          <a:graphic>
            <a:graphicData uri="http://schemas.openxmlformats.org/presentationml/2006/ole">
              <p:oleObj spid="_x0000_s51202" name="图片" r:id="rId4" imgW="4131606" imgH="1831061" progId="Word.Picture.8">
                <p:embed/>
              </p:oleObj>
            </a:graphicData>
          </a:graphic>
        </p:graphicFrame>
        <p:sp>
          <p:nvSpPr>
            <p:cNvPr id="22" name="Rectangle 8"/>
            <p:cNvSpPr>
              <a:spLocks noChangeArrowheads="1"/>
            </p:cNvSpPr>
            <p:nvPr/>
          </p:nvSpPr>
          <p:spPr bwMode="auto">
            <a:xfrm>
              <a:off x="4611688" y="3230563"/>
              <a:ext cx="1781197" cy="396872"/>
            </a:xfrm>
            <a:prstGeom prst="rect">
              <a:avLst/>
            </a:prstGeom>
            <a:noFill/>
            <a:ln>
              <a:noFill/>
            </a:ln>
            <a:effectLst/>
            <a:extLst>
              <a:ext uri="{909E8E84-426E-40DD-AFC4-6F175D3DCCD1}"/>
              <a:ext uri="{91240B29-F687-4F45-9708-019B960494DF}"/>
              <a:ext uri="{AF507438-7753-43E0-B8FC-AC1667EBCBE1}"/>
            </a:extLst>
          </p:spPr>
          <p:txBody>
            <a:bodyPr wrap="none" anchor="ctr">
              <a:spAutoFit/>
            </a:bodyPr>
            <a:lstStyle/>
            <a:p>
              <a:pPr>
                <a:defRPr/>
              </a:pPr>
              <a:r>
                <a:rPr kumimoji="1" lang="zh-CN" altLang="en-US" sz="2000" b="1" kern="0" dirty="0">
                  <a:solidFill>
                    <a:srgbClr val="000000"/>
                  </a:solidFill>
                  <a:latin typeface="Times New Roman" pitchFamily="18" charset="0"/>
                  <a:ea typeface="楷体_GB2312" pitchFamily="49" charset="-122"/>
                </a:rPr>
                <a:t>光电传输系统 </a:t>
              </a:r>
            </a:p>
          </p:txBody>
        </p:sp>
      </p:grpSp>
      <p:sp>
        <p:nvSpPr>
          <p:cNvPr id="51211" name="Rectangle 3"/>
          <p:cNvSpPr>
            <a:spLocks noChangeArrowheads="1"/>
          </p:cNvSpPr>
          <p:nvPr/>
        </p:nvSpPr>
        <p:spPr bwMode="auto">
          <a:xfrm>
            <a:off x="563563" y="95250"/>
            <a:ext cx="4405312" cy="461963"/>
          </a:xfrm>
          <a:prstGeom prst="rect">
            <a:avLst/>
          </a:prstGeom>
          <a:noFill/>
          <a:ln w="9525">
            <a:noFill/>
            <a:miter lim="800000"/>
            <a:headEnd/>
            <a:tailEnd/>
          </a:ln>
        </p:spPr>
        <p:txBody>
          <a:bodyPr anchor="ctr">
            <a:spAutoFit/>
          </a:bodyPr>
          <a:lstStyle/>
          <a:p>
            <a:r>
              <a:rPr kumimoji="1" lang="en-US" altLang="zh-CN" sz="2400" b="1">
                <a:solidFill>
                  <a:srgbClr val="000000"/>
                </a:solidFill>
                <a:latin typeface="Times New Roman" pitchFamily="18" charset="0"/>
                <a:ea typeface="楷体_GB2312" pitchFamily="49" charset="-122"/>
              </a:rPr>
              <a:t>2</a:t>
            </a:r>
            <a:r>
              <a:rPr kumimoji="1" lang="zh-CN" altLang="en-US" sz="2400" b="1">
                <a:solidFill>
                  <a:srgbClr val="000000"/>
                </a:solidFill>
                <a:latin typeface="Times New Roman" pitchFamily="18" charset="0"/>
                <a:ea typeface="楷体_GB2312" pitchFamily="49" charset="-122"/>
              </a:rPr>
              <a:t>）发光二极管（</a:t>
            </a:r>
            <a:r>
              <a:rPr kumimoji="1" lang="en-US" altLang="zh-CN" sz="2400" b="1">
                <a:solidFill>
                  <a:srgbClr val="000000"/>
                </a:solidFill>
                <a:latin typeface="Times New Roman" pitchFamily="18" charset="0"/>
                <a:ea typeface="楷体_GB2312" pitchFamily="49" charset="-122"/>
              </a:rPr>
              <a:t> LED </a:t>
            </a:r>
            <a:r>
              <a:rPr kumimoji="1" lang="zh-CN" altLang="en-US" sz="2400" b="1">
                <a:solidFill>
                  <a:srgbClr val="000000"/>
                </a:solidFill>
                <a:latin typeface="Times New Roman"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1005"/>
                                        </p:tgtEl>
                                        <p:attrNameLst>
                                          <p:attrName>style.visibility</p:attrName>
                                        </p:attrNameLst>
                                      </p:cBhvr>
                                      <p:to>
                                        <p:strVal val="visible"/>
                                      </p:to>
                                    </p:set>
                                    <p:animEffect transition="in" filter="box(in)">
                                      <p:cBhvr>
                                        <p:cTn id="12" dur="500"/>
                                        <p:tgtEl>
                                          <p:spTgt spid="3410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1008"/>
                                        </p:tgtEl>
                                        <p:attrNameLst>
                                          <p:attrName>style.visibility</p:attrName>
                                        </p:attrNameLst>
                                      </p:cBhvr>
                                      <p:to>
                                        <p:strVal val="visible"/>
                                      </p:to>
                                    </p:set>
                                    <p:animEffect transition="in" filter="box(in)">
                                      <p:cBhvr>
                                        <p:cTn id="17" dur="500"/>
                                        <p:tgtEl>
                                          <p:spTgt spid="3410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1007"/>
                                        </p:tgtEl>
                                        <p:attrNameLst>
                                          <p:attrName>style.visibility</p:attrName>
                                        </p:attrNameLst>
                                      </p:cBhvr>
                                      <p:to>
                                        <p:strVal val="visible"/>
                                      </p:to>
                                    </p:set>
                                    <p:animEffect transition="in" filter="box(in)">
                                      <p:cBhvr>
                                        <p:cTn id="22" dur="500"/>
                                        <p:tgtEl>
                                          <p:spTgt spid="3410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41010"/>
                                        </p:tgtEl>
                                        <p:attrNameLst>
                                          <p:attrName>style.visibility</p:attrName>
                                        </p:attrNameLst>
                                      </p:cBhvr>
                                      <p:to>
                                        <p:strVal val="visible"/>
                                      </p:to>
                                    </p:set>
                                    <p:animEffect transition="in" filter="box(in)">
                                      <p:cBhvr>
                                        <p:cTn id="27" dur="500"/>
                                        <p:tgtEl>
                                          <p:spTgt spid="341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005" grpId="0" animBg="1"/>
      <p:bldP spid="341007" grpId="0"/>
      <p:bldP spid="341008" grpId="0"/>
      <p:bldP spid="341010" grpId="0"/>
      <p:bldP spid="1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0250302"/>
          <p:cNvPicPr>
            <a:picLocks noChangeAspect="1" noChangeArrowheads="1"/>
          </p:cNvPicPr>
          <p:nvPr/>
        </p:nvPicPr>
        <p:blipFill>
          <a:blip r:embed="rId2"/>
          <a:srcRect/>
          <a:stretch>
            <a:fillRect/>
          </a:stretch>
        </p:blipFill>
        <p:spPr bwMode="auto">
          <a:xfrm>
            <a:off x="920750" y="3746500"/>
            <a:ext cx="7086600" cy="2779713"/>
          </a:xfrm>
          <a:prstGeom prst="rect">
            <a:avLst/>
          </a:prstGeom>
          <a:noFill/>
          <a:ln w="9525">
            <a:noFill/>
            <a:miter lim="800000"/>
            <a:headEnd/>
            <a:tailEnd/>
          </a:ln>
        </p:spPr>
      </p:pic>
      <p:sp>
        <p:nvSpPr>
          <p:cNvPr id="8" name="Text Box 3"/>
          <p:cNvSpPr txBox="1">
            <a:spLocks noChangeArrowheads="1"/>
          </p:cNvSpPr>
          <p:nvPr/>
        </p:nvSpPr>
        <p:spPr bwMode="auto">
          <a:xfrm>
            <a:off x="523875" y="1246188"/>
            <a:ext cx="8102600" cy="1938337"/>
          </a:xfrm>
          <a:prstGeom prst="rect">
            <a:avLst/>
          </a:prstGeom>
          <a:noFill/>
          <a:ln w="9525">
            <a:noFill/>
            <a:miter lim="800000"/>
            <a:headEnd/>
            <a:tailEnd/>
          </a:ln>
          <a:effectLst/>
        </p:spPr>
        <p:txBody>
          <a:bodyPr>
            <a:spAutoFit/>
          </a:bodyPr>
          <a:lstStyle/>
          <a:p>
            <a:pPr>
              <a:defRPr/>
            </a:pPr>
            <a:r>
              <a:rPr lang="en-US" altLang="zh-CN" sz="2400" b="1" dirty="0">
                <a:latin typeface="+mn-ea"/>
                <a:ea typeface="+mn-ea"/>
              </a:rPr>
              <a:t>    </a:t>
            </a:r>
            <a:r>
              <a:rPr lang="zh-CN" altLang="en-US" sz="2400" b="1" dirty="0">
                <a:latin typeface="+mn-ea"/>
                <a:ea typeface="+mn-ea"/>
              </a:rPr>
              <a:t>激光二极管的物理结构是在发光二极管的结间安置一层具有光活性的半导体，其端面经过抛光后具有部分反射功能，因而形成一光谐振腔。在正向偏置的情况下，</a:t>
            </a:r>
            <a:r>
              <a:rPr lang="en-US" altLang="zh-CN" sz="2400" b="1" dirty="0">
                <a:latin typeface="+mn-ea"/>
                <a:ea typeface="+mn-ea"/>
              </a:rPr>
              <a:t>LED</a:t>
            </a:r>
            <a:r>
              <a:rPr lang="zh-CN" altLang="en-US" sz="2400" b="1" dirty="0">
                <a:latin typeface="+mn-ea"/>
                <a:ea typeface="+mn-ea"/>
              </a:rPr>
              <a:t>结发射出光来并与光谐振腔相互作用，从而进一步激励从结上发射出单波长的光，这种光的物理性质与材料有关。</a:t>
            </a:r>
          </a:p>
        </p:txBody>
      </p:sp>
      <p:sp>
        <p:nvSpPr>
          <p:cNvPr id="9" name="Text Box 4"/>
          <p:cNvSpPr txBox="1">
            <a:spLocks noChangeArrowheads="1"/>
          </p:cNvSpPr>
          <p:nvPr/>
        </p:nvSpPr>
        <p:spPr bwMode="auto">
          <a:xfrm>
            <a:off x="484188" y="373063"/>
            <a:ext cx="2197100" cy="461962"/>
          </a:xfrm>
          <a:prstGeom prst="rect">
            <a:avLst/>
          </a:prstGeom>
          <a:noFill/>
          <a:ln w="9525">
            <a:noFill/>
            <a:miter lim="800000"/>
            <a:headEnd/>
            <a:tailEnd/>
          </a:ln>
          <a:effectLst/>
        </p:spPr>
        <p:txBody>
          <a:bodyPr wrap="none">
            <a:spAutoFit/>
          </a:bodyPr>
          <a:lstStyle/>
          <a:p>
            <a:pPr>
              <a:defRPr/>
            </a:pPr>
            <a:r>
              <a:rPr lang="en-US" altLang="zh-CN" sz="2400" b="1" dirty="0">
                <a:latin typeface="+mn-ea"/>
                <a:ea typeface="+mn-ea"/>
              </a:rPr>
              <a:t>3</a:t>
            </a:r>
            <a:r>
              <a:rPr lang="zh-CN" altLang="en-US" sz="2400" b="1" dirty="0">
                <a:latin typeface="+mn-ea"/>
                <a:ea typeface="+mn-ea"/>
              </a:rPr>
              <a:t>）激光二极管</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ChangeArrowheads="1"/>
          </p:cNvSpPr>
          <p:nvPr/>
        </p:nvSpPr>
        <p:spPr bwMode="auto">
          <a:xfrm>
            <a:off x="404813" y="254000"/>
            <a:ext cx="2195512" cy="461963"/>
          </a:xfrm>
          <a:prstGeom prst="rect">
            <a:avLst/>
          </a:prstGeom>
          <a:noFill/>
          <a:ln w="9525">
            <a:noFill/>
            <a:miter lim="800000"/>
            <a:headEnd/>
            <a:tailEnd/>
          </a:ln>
        </p:spPr>
        <p:txBody>
          <a:bodyPr wrap="none" anchor="ctr">
            <a:spAutoFit/>
          </a:bodyPr>
          <a:lstStyle/>
          <a:p>
            <a:r>
              <a:rPr kumimoji="1" lang="en-US" altLang="zh-CN" sz="2400" b="1">
                <a:solidFill>
                  <a:srgbClr val="000000"/>
                </a:solidFill>
                <a:latin typeface="Times New Roman" pitchFamily="18" charset="0"/>
                <a:ea typeface="楷体_GB2312" pitchFamily="49" charset="-122"/>
              </a:rPr>
              <a:t>4</a:t>
            </a:r>
            <a:r>
              <a:rPr kumimoji="1" lang="zh-CN" altLang="en-US" sz="2400" b="1">
                <a:solidFill>
                  <a:srgbClr val="000000"/>
                </a:solidFill>
                <a:latin typeface="Times New Roman" pitchFamily="18" charset="0"/>
                <a:ea typeface="楷体_GB2312" pitchFamily="49" charset="-122"/>
              </a:rPr>
              <a:t>）太阳能电池</a:t>
            </a:r>
          </a:p>
        </p:txBody>
      </p:sp>
      <p:graphicFrame>
        <p:nvGraphicFramePr>
          <p:cNvPr id="52226" name="Object 7"/>
          <p:cNvGraphicFramePr>
            <a:graphicFrameLocks noChangeAspect="1"/>
          </p:cNvGraphicFramePr>
          <p:nvPr/>
        </p:nvGraphicFramePr>
        <p:xfrm>
          <a:off x="1595438" y="2516188"/>
          <a:ext cx="5913437" cy="3597275"/>
        </p:xfrm>
        <a:graphic>
          <a:graphicData uri="http://schemas.openxmlformats.org/presentationml/2006/ole">
            <p:oleObj spid="_x0000_s52226" name="图片" r:id="rId4" imgW="2998491" imgH="1840435" progId="Word.Picture.8">
              <p:embed/>
            </p:oleObj>
          </a:graphicData>
        </a:graphic>
      </p:graphicFrame>
      <p:sp>
        <p:nvSpPr>
          <p:cNvPr id="8" name="Text Box 3"/>
          <p:cNvSpPr txBox="1">
            <a:spLocks noChangeArrowheads="1"/>
          </p:cNvSpPr>
          <p:nvPr/>
        </p:nvSpPr>
        <p:spPr bwMode="auto">
          <a:xfrm>
            <a:off x="325438" y="769938"/>
            <a:ext cx="8659812" cy="461962"/>
          </a:xfrm>
          <a:prstGeom prst="rect">
            <a:avLst/>
          </a:prstGeom>
          <a:noFill/>
          <a:ln w="9525">
            <a:noFill/>
            <a:miter lim="800000"/>
            <a:headEnd/>
            <a:tailEnd/>
          </a:ln>
          <a:effectLst/>
        </p:spPr>
        <p:txBody>
          <a:bodyPr>
            <a:spAutoFit/>
          </a:bodyPr>
          <a:lstStyle/>
          <a:p>
            <a:pPr>
              <a:defRPr/>
            </a:pPr>
            <a:r>
              <a:rPr lang="en-US" altLang="zh-CN" sz="2400" b="1" dirty="0">
                <a:latin typeface="+mn-ea"/>
                <a:ea typeface="+mn-ea"/>
              </a:rPr>
              <a:t>   </a:t>
            </a:r>
            <a:r>
              <a:rPr lang="zh-CN" altLang="en-US" sz="2400" b="1" dirty="0">
                <a:latin typeface="+mn-ea"/>
                <a:ea typeface="+mn-ea"/>
              </a:rPr>
              <a:t>由一个特殊的</a:t>
            </a:r>
            <a:r>
              <a:rPr lang="en-US" altLang="zh-CN" sz="2400" b="1" dirty="0">
                <a:latin typeface="+mn-ea"/>
                <a:ea typeface="+mn-ea"/>
              </a:rPr>
              <a:t>PN</a:t>
            </a:r>
            <a:r>
              <a:rPr lang="zh-CN" altLang="en-US" sz="2400" b="1" dirty="0">
                <a:latin typeface="+mn-ea"/>
                <a:ea typeface="+mn-ea"/>
              </a:rPr>
              <a:t>结构成的，该</a:t>
            </a:r>
            <a:r>
              <a:rPr lang="en-US" altLang="zh-CN" sz="2400" b="1" dirty="0">
                <a:latin typeface="+mn-ea"/>
                <a:ea typeface="+mn-ea"/>
              </a:rPr>
              <a:t>PN</a:t>
            </a:r>
            <a:r>
              <a:rPr lang="zh-CN" altLang="en-US" sz="2400" b="1" dirty="0">
                <a:latin typeface="+mn-ea"/>
                <a:ea typeface="+mn-ea"/>
              </a:rPr>
              <a:t>结能将太阳能转换为电能。</a:t>
            </a:r>
          </a:p>
        </p:txBody>
      </p:sp>
      <p:sp>
        <p:nvSpPr>
          <p:cNvPr id="9" name="Text Box 3"/>
          <p:cNvSpPr txBox="1">
            <a:spLocks noChangeArrowheads="1"/>
          </p:cNvSpPr>
          <p:nvPr/>
        </p:nvSpPr>
        <p:spPr bwMode="auto">
          <a:xfrm>
            <a:off x="325438" y="1444625"/>
            <a:ext cx="8659812" cy="830263"/>
          </a:xfrm>
          <a:prstGeom prst="rect">
            <a:avLst/>
          </a:prstGeom>
          <a:noFill/>
          <a:ln w="9525">
            <a:noFill/>
            <a:miter lim="800000"/>
            <a:headEnd/>
            <a:tailEnd/>
          </a:ln>
          <a:effectLst/>
        </p:spPr>
        <p:txBody>
          <a:bodyPr>
            <a:spAutoFit/>
          </a:bodyPr>
          <a:lstStyle/>
          <a:p>
            <a:pPr>
              <a:defRPr/>
            </a:pPr>
            <a:r>
              <a:rPr lang="en-US" altLang="zh-CN" sz="2400" b="1" dirty="0">
                <a:latin typeface="+mn-ea"/>
                <a:ea typeface="+mn-ea"/>
              </a:rPr>
              <a:t>   </a:t>
            </a:r>
            <a:r>
              <a:rPr lang="zh-CN" altLang="en-US" sz="2400" b="1" dirty="0">
                <a:latin typeface="+mn-ea"/>
                <a:ea typeface="+mn-ea"/>
              </a:rPr>
              <a:t>当光照射在</a:t>
            </a:r>
            <a:r>
              <a:rPr lang="en-US" altLang="zh-CN" sz="2400" b="1" dirty="0">
                <a:latin typeface="+mn-ea"/>
                <a:ea typeface="+mn-ea"/>
              </a:rPr>
              <a:t>PN</a:t>
            </a:r>
            <a:r>
              <a:rPr lang="zh-CN" altLang="en-US" sz="2400" b="1" dirty="0">
                <a:latin typeface="+mn-ea"/>
                <a:ea typeface="+mn-ea"/>
              </a:rPr>
              <a:t>结的空间电荷区时，将激发出电子和空穴，在</a:t>
            </a:r>
            <a:r>
              <a:rPr lang="en-US" altLang="zh-CN" sz="2400" b="1" dirty="0">
                <a:latin typeface="+mn-ea"/>
                <a:ea typeface="+mn-ea"/>
              </a:rPr>
              <a:t>PN</a:t>
            </a:r>
            <a:r>
              <a:rPr lang="zh-CN" altLang="en-US" sz="2400" b="1" dirty="0">
                <a:latin typeface="+mn-ea"/>
                <a:ea typeface="+mn-ea"/>
              </a:rPr>
              <a:t>结的电场力作用下形成光电流</a:t>
            </a:r>
            <a:r>
              <a:rPr lang="en-US" altLang="zh-CN" sz="2400" b="1" i="1" dirty="0" err="1">
                <a:latin typeface="+mn-ea"/>
                <a:ea typeface="+mn-ea"/>
              </a:rPr>
              <a:t>I</a:t>
            </a:r>
            <a:r>
              <a:rPr lang="en-US" altLang="zh-CN" sz="2400" b="1" baseline="-25000" dirty="0" err="1">
                <a:latin typeface="+mn-ea"/>
                <a:ea typeface="+mn-ea"/>
              </a:rPr>
              <a:t>ph</a:t>
            </a:r>
            <a:r>
              <a:rPr lang="zh-CN" altLang="en-US" sz="2400" b="1" baseline="-25000" dirty="0">
                <a:latin typeface="+mn-ea"/>
                <a:ea typeface="+mn-ea"/>
              </a:rPr>
              <a:t>。</a:t>
            </a:r>
            <a:endParaRPr lang="en-US" altLang="zh-CN" sz="2400" b="1" baseline="-25000" dirty="0">
              <a:latin typeface="+mn-ea"/>
              <a:ea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1"/>
          <p:cNvSpPr>
            <a:spLocks noGrp="1"/>
          </p:cNvSpPr>
          <p:nvPr>
            <p:ph type="dt" sz="quarter" idx="10"/>
          </p:nvPr>
        </p:nvSpPr>
        <p:spPr>
          <a:noFill/>
        </p:spPr>
        <p:txBody>
          <a:bodyPr/>
          <a:lstStyle/>
          <a:p>
            <a:fld id="{B14995ED-07C8-41D0-AD65-1E893A6361EA}" type="datetime1">
              <a:rPr lang="zh-CN" altLang="en-US" smtClean="0">
                <a:latin typeface="Arial" pitchFamily="34" charset="0"/>
              </a:rPr>
              <a:pPr/>
              <a:t>2019-9-18</a:t>
            </a:fld>
            <a:endParaRPr lang="en-US" altLang="zh-CN" smtClean="0">
              <a:latin typeface="Arial" pitchFamily="34" charset="0"/>
            </a:endParaRPr>
          </a:p>
        </p:txBody>
      </p:sp>
      <p:sp>
        <p:nvSpPr>
          <p:cNvPr id="95235" name="页脚占位符 2"/>
          <p:cNvSpPr>
            <a:spLocks noGrp="1"/>
          </p:cNvSpPr>
          <p:nvPr>
            <p:ph type="ftr" sz="quarter" idx="11"/>
          </p:nvPr>
        </p:nvSpPr>
        <p:spPr>
          <a:noFill/>
        </p:spPr>
        <p:txBody>
          <a:bodyPr/>
          <a:lstStyle/>
          <a:p>
            <a:r>
              <a:rPr lang="en-US" altLang="zh-CN" smtClean="0">
                <a:latin typeface="Arial" pitchFamily="34" charset="0"/>
              </a:rPr>
              <a:t>电工电子教研室</a:t>
            </a:r>
          </a:p>
        </p:txBody>
      </p:sp>
      <p:sp>
        <p:nvSpPr>
          <p:cNvPr id="95236" name="灯片编号占位符 3"/>
          <p:cNvSpPr>
            <a:spLocks noGrp="1"/>
          </p:cNvSpPr>
          <p:nvPr>
            <p:ph type="sldNum" sz="quarter" idx="12"/>
          </p:nvPr>
        </p:nvSpPr>
        <p:spPr>
          <a:noFill/>
        </p:spPr>
        <p:txBody>
          <a:bodyPr/>
          <a:lstStyle/>
          <a:p>
            <a:fld id="{F7F7193C-38FE-4308-8944-82C6C151863B}" type="slidenum">
              <a:rPr lang="en-US" altLang="zh-CN" smtClean="0">
                <a:latin typeface="Arial" pitchFamily="34" charset="0"/>
              </a:rPr>
              <a:pPr/>
              <a:t>94</a:t>
            </a:fld>
            <a:endParaRPr lang="en-US" altLang="zh-CN" smtClean="0">
              <a:latin typeface="Arial" pitchFamily="34" charset="0"/>
            </a:endParaRPr>
          </a:p>
        </p:txBody>
      </p:sp>
      <p:sp>
        <p:nvSpPr>
          <p:cNvPr id="95237" name="Text Box 2"/>
          <p:cNvSpPr txBox="1">
            <a:spLocks noChangeArrowheads="1"/>
          </p:cNvSpPr>
          <p:nvPr/>
        </p:nvSpPr>
        <p:spPr bwMode="auto">
          <a:xfrm>
            <a:off x="3857625" y="214313"/>
            <a:ext cx="1143000" cy="6413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3600" b="1">
                <a:solidFill>
                  <a:schemeClr val="accent2"/>
                </a:solidFill>
              </a:rPr>
              <a:t>小结</a:t>
            </a:r>
          </a:p>
        </p:txBody>
      </p:sp>
      <p:sp>
        <p:nvSpPr>
          <p:cNvPr id="220164" name="Rectangle 4"/>
          <p:cNvSpPr>
            <a:spLocks noChangeArrowheads="1"/>
          </p:cNvSpPr>
          <p:nvPr/>
        </p:nvSpPr>
        <p:spPr bwMode="auto">
          <a:xfrm>
            <a:off x="206375" y="1536700"/>
            <a:ext cx="8872538" cy="833438"/>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en-US" altLang="zh-CN" sz="2400" b="1"/>
              <a:t>PN</a:t>
            </a:r>
            <a:r>
              <a:rPr lang="zh-CN" altLang="en-US" sz="2400" b="1"/>
              <a:t>结外加正向电压时，耗尽区变窄，有电流流过；当外加反向电压时，耗尽区变宽，没有电流流过或电流极小。</a:t>
            </a:r>
          </a:p>
        </p:txBody>
      </p:sp>
      <p:sp>
        <p:nvSpPr>
          <p:cNvPr id="220165" name="Rectangle 5"/>
          <p:cNvSpPr>
            <a:spLocks noChangeArrowheads="1"/>
          </p:cNvSpPr>
          <p:nvPr/>
        </p:nvSpPr>
        <p:spPr bwMode="auto">
          <a:xfrm>
            <a:off x="206375" y="3282950"/>
            <a:ext cx="8872538" cy="1552575"/>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由于二极管是非线性器件，通常采用二极管的简化模型来分析设计二极管电路；分析电路的静态或大信号情况时，根据信号的大小，选用不同的模型；只有当信号很微小且有静态偏置时，才采用小信号模型。</a:t>
            </a:r>
          </a:p>
        </p:txBody>
      </p:sp>
      <p:sp>
        <p:nvSpPr>
          <p:cNvPr id="220168" name="Rectangle 8"/>
          <p:cNvSpPr>
            <a:spLocks noChangeArrowheads="1"/>
          </p:cNvSpPr>
          <p:nvPr/>
        </p:nvSpPr>
        <p:spPr bwMode="auto">
          <a:xfrm>
            <a:off x="206375" y="2568575"/>
            <a:ext cx="8872538"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半导体二极管的伏安特性。</a:t>
            </a:r>
          </a:p>
        </p:txBody>
      </p:sp>
      <p:sp>
        <p:nvSpPr>
          <p:cNvPr id="220169" name="Rectangle 9"/>
          <p:cNvSpPr>
            <a:spLocks noChangeArrowheads="1"/>
          </p:cNvSpPr>
          <p:nvPr/>
        </p:nvSpPr>
        <p:spPr bwMode="auto">
          <a:xfrm>
            <a:off x="206375" y="5227638"/>
            <a:ext cx="8626475" cy="463550"/>
          </a:xfrm>
          <a:prstGeom prst="rect">
            <a:avLst/>
          </a:prstGeom>
          <a:solidFill>
            <a:schemeClr val="bg1"/>
          </a:solidFill>
          <a:ln w="9525" algn="ctr">
            <a:noFill/>
            <a:miter lim="800000"/>
            <a:headEnd/>
            <a:tailEnd/>
          </a:ln>
        </p:spPr>
        <p:txBody>
          <a:bodyPr lIns="90000" tIns="46800" rIns="90000" bIns="46800">
            <a:spAutoFit/>
          </a:bodyPr>
          <a:lstStyle/>
          <a:p>
            <a:pPr>
              <a:spcBef>
                <a:spcPct val="50000"/>
              </a:spcBef>
            </a:pPr>
            <a:r>
              <a:rPr lang="zh-CN" altLang="en-US" sz="2400" b="1"/>
              <a:t>稳压二极管工作在反向击穿区，要特别注意限流电阻的选取。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64"/>
                                        </p:tgtEl>
                                        <p:attrNameLst>
                                          <p:attrName>style.visibility</p:attrName>
                                        </p:attrNameLst>
                                      </p:cBhvr>
                                      <p:to>
                                        <p:strVal val="visible"/>
                                      </p:to>
                                    </p:set>
                                    <p:animEffect transition="in" filter="blinds(horizontal)">
                                      <p:cBhvr>
                                        <p:cTn id="7" dur="500"/>
                                        <p:tgtEl>
                                          <p:spTgt spid="220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68"/>
                                        </p:tgtEl>
                                        <p:attrNameLst>
                                          <p:attrName>style.visibility</p:attrName>
                                        </p:attrNameLst>
                                      </p:cBhvr>
                                      <p:to>
                                        <p:strVal val="visible"/>
                                      </p:to>
                                    </p:set>
                                    <p:animEffect transition="in" filter="blinds(horizontal)">
                                      <p:cBhvr>
                                        <p:cTn id="12" dur="500"/>
                                        <p:tgtEl>
                                          <p:spTgt spid="2201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0165"/>
                                        </p:tgtEl>
                                        <p:attrNameLst>
                                          <p:attrName>style.visibility</p:attrName>
                                        </p:attrNameLst>
                                      </p:cBhvr>
                                      <p:to>
                                        <p:strVal val="visible"/>
                                      </p:to>
                                    </p:set>
                                    <p:animEffect transition="in" filter="blinds(horizontal)">
                                      <p:cBhvr>
                                        <p:cTn id="17" dur="500"/>
                                        <p:tgtEl>
                                          <p:spTgt spid="2201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0169"/>
                                        </p:tgtEl>
                                        <p:attrNameLst>
                                          <p:attrName>style.visibility</p:attrName>
                                        </p:attrNameLst>
                                      </p:cBhvr>
                                      <p:to>
                                        <p:strVal val="visible"/>
                                      </p:to>
                                    </p:set>
                                    <p:animEffect transition="in" filter="blinds(horizontal)">
                                      <p:cBhvr>
                                        <p:cTn id="22" dur="500"/>
                                        <p:tgtEl>
                                          <p:spTgt spid="22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animBg="1"/>
      <p:bldP spid="220165" grpId="0" animBg="1"/>
      <p:bldP spid="220168" grpId="0" animBg="1"/>
      <p:bldP spid="22016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Text Box 4"/>
          <p:cNvSpPr txBox="1">
            <a:spLocks noChangeArrowheads="1"/>
          </p:cNvSpPr>
          <p:nvPr/>
        </p:nvSpPr>
        <p:spPr bwMode="auto">
          <a:xfrm>
            <a:off x="111125" y="369856"/>
            <a:ext cx="3452813" cy="519112"/>
          </a:xfrm>
          <a:prstGeom prst="rect">
            <a:avLst/>
          </a:prstGeom>
          <a:noFill/>
          <a:ln w="9525">
            <a:noFill/>
            <a:miter lim="800000"/>
            <a:headEnd/>
            <a:tailEnd/>
          </a:ln>
        </p:spPr>
        <p:txBody>
          <a:bodyPr lIns="90000" tIns="46800" rIns="90000" bIns="46800">
            <a:spAutoFit/>
          </a:bodyPr>
          <a:lstStyle/>
          <a:p>
            <a:pPr>
              <a:spcBef>
                <a:spcPct val="50000"/>
              </a:spcBef>
            </a:pPr>
            <a:r>
              <a:rPr lang="zh-CN" altLang="en-US" sz="2800" b="1"/>
              <a:t>载流子的产生与复合</a:t>
            </a:r>
          </a:p>
        </p:txBody>
      </p:sp>
      <p:sp>
        <p:nvSpPr>
          <p:cNvPr id="171013" name="Text Box 5"/>
          <p:cNvSpPr txBox="1">
            <a:spLocks noChangeArrowheads="1"/>
          </p:cNvSpPr>
          <p:nvPr/>
        </p:nvSpPr>
        <p:spPr bwMode="auto">
          <a:xfrm>
            <a:off x="215900" y="1889161"/>
            <a:ext cx="1169988"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共价键</a:t>
            </a:r>
          </a:p>
        </p:txBody>
      </p:sp>
      <p:sp>
        <p:nvSpPr>
          <p:cNvPr id="171014" name="Line 6"/>
          <p:cNvSpPr>
            <a:spLocks noChangeShapeType="1"/>
          </p:cNvSpPr>
          <p:nvPr/>
        </p:nvSpPr>
        <p:spPr bwMode="auto">
          <a:xfrm>
            <a:off x="1427163" y="2184436"/>
            <a:ext cx="1652587" cy="0"/>
          </a:xfrm>
          <a:prstGeom prst="line">
            <a:avLst/>
          </a:prstGeom>
          <a:noFill/>
          <a:ln w="12700">
            <a:solidFill>
              <a:schemeClr val="tx1"/>
            </a:solidFill>
            <a:round/>
            <a:headEnd/>
            <a:tailEnd type="triangle" w="med" len="med"/>
          </a:ln>
        </p:spPr>
        <p:txBody>
          <a:bodyPr/>
          <a:lstStyle/>
          <a:p>
            <a:endParaRPr lang="zh-CN" altLang="en-US"/>
          </a:p>
        </p:txBody>
      </p:sp>
      <p:sp>
        <p:nvSpPr>
          <p:cNvPr id="171015" name="Text Box 7"/>
          <p:cNvSpPr txBox="1">
            <a:spLocks noChangeArrowheads="1"/>
          </p:cNvSpPr>
          <p:nvPr/>
        </p:nvSpPr>
        <p:spPr bwMode="auto">
          <a:xfrm>
            <a:off x="1789113" y="1647861"/>
            <a:ext cx="847725"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热能</a:t>
            </a:r>
          </a:p>
        </p:txBody>
      </p:sp>
      <p:sp>
        <p:nvSpPr>
          <p:cNvPr id="171016" name="Text Box 8"/>
          <p:cNvSpPr txBox="1">
            <a:spLocks noChangeArrowheads="1"/>
          </p:cNvSpPr>
          <p:nvPr/>
        </p:nvSpPr>
        <p:spPr bwMode="auto">
          <a:xfrm>
            <a:off x="1506538" y="2265399"/>
            <a:ext cx="1412875"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一定速率</a:t>
            </a:r>
          </a:p>
        </p:txBody>
      </p:sp>
      <p:sp>
        <p:nvSpPr>
          <p:cNvPr id="171017" name="Line 9"/>
          <p:cNvSpPr>
            <a:spLocks noChangeShapeType="1"/>
          </p:cNvSpPr>
          <p:nvPr/>
        </p:nvSpPr>
        <p:spPr bwMode="auto">
          <a:xfrm>
            <a:off x="3079750" y="1781211"/>
            <a:ext cx="0" cy="766763"/>
          </a:xfrm>
          <a:prstGeom prst="line">
            <a:avLst/>
          </a:prstGeom>
          <a:noFill/>
          <a:ln w="12700">
            <a:solidFill>
              <a:schemeClr val="tx1"/>
            </a:solidFill>
            <a:round/>
            <a:headEnd/>
            <a:tailEnd/>
          </a:ln>
        </p:spPr>
        <p:txBody>
          <a:bodyPr/>
          <a:lstStyle/>
          <a:p>
            <a:endParaRPr lang="zh-CN" altLang="en-US"/>
          </a:p>
        </p:txBody>
      </p:sp>
      <p:sp>
        <p:nvSpPr>
          <p:cNvPr id="171018" name="Line 10"/>
          <p:cNvSpPr>
            <a:spLocks noChangeShapeType="1"/>
          </p:cNvSpPr>
          <p:nvPr/>
        </p:nvSpPr>
        <p:spPr bwMode="auto">
          <a:xfrm>
            <a:off x="3079750" y="1781211"/>
            <a:ext cx="766763" cy="0"/>
          </a:xfrm>
          <a:prstGeom prst="line">
            <a:avLst/>
          </a:prstGeom>
          <a:noFill/>
          <a:ln w="12700">
            <a:solidFill>
              <a:schemeClr val="tx1"/>
            </a:solidFill>
            <a:round/>
            <a:headEnd/>
            <a:tailEnd type="triangle" w="med" len="med"/>
          </a:ln>
        </p:spPr>
        <p:txBody>
          <a:bodyPr/>
          <a:lstStyle/>
          <a:p>
            <a:endParaRPr lang="zh-CN" altLang="en-US"/>
          </a:p>
        </p:txBody>
      </p:sp>
      <p:sp>
        <p:nvSpPr>
          <p:cNvPr id="171019" name="Line 11"/>
          <p:cNvSpPr>
            <a:spLocks noChangeShapeType="1"/>
          </p:cNvSpPr>
          <p:nvPr/>
        </p:nvSpPr>
        <p:spPr bwMode="auto">
          <a:xfrm>
            <a:off x="3079750" y="2547974"/>
            <a:ext cx="766763" cy="0"/>
          </a:xfrm>
          <a:prstGeom prst="line">
            <a:avLst/>
          </a:prstGeom>
          <a:noFill/>
          <a:ln w="12700">
            <a:solidFill>
              <a:schemeClr val="tx1"/>
            </a:solidFill>
            <a:round/>
            <a:headEnd/>
            <a:tailEnd type="triangle" w="med" len="med"/>
          </a:ln>
        </p:spPr>
        <p:txBody>
          <a:bodyPr/>
          <a:lstStyle/>
          <a:p>
            <a:endParaRPr lang="zh-CN" altLang="en-US"/>
          </a:p>
        </p:txBody>
      </p:sp>
      <p:sp>
        <p:nvSpPr>
          <p:cNvPr id="171020" name="Text Box 12"/>
          <p:cNvSpPr txBox="1">
            <a:spLocks noChangeArrowheads="1"/>
          </p:cNvSpPr>
          <p:nvPr/>
        </p:nvSpPr>
        <p:spPr bwMode="auto">
          <a:xfrm>
            <a:off x="3927475" y="1566899"/>
            <a:ext cx="1412875"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自由电子</a:t>
            </a:r>
          </a:p>
        </p:txBody>
      </p:sp>
      <p:sp>
        <p:nvSpPr>
          <p:cNvPr id="171021" name="Text Box 13"/>
          <p:cNvSpPr txBox="1">
            <a:spLocks noChangeArrowheads="1"/>
          </p:cNvSpPr>
          <p:nvPr/>
        </p:nvSpPr>
        <p:spPr bwMode="auto">
          <a:xfrm>
            <a:off x="4167188" y="2332074"/>
            <a:ext cx="847725"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空穴</a:t>
            </a:r>
          </a:p>
        </p:txBody>
      </p:sp>
      <p:sp>
        <p:nvSpPr>
          <p:cNvPr id="171022" name="AutoShape 14"/>
          <p:cNvSpPr>
            <a:spLocks/>
          </p:cNvSpPr>
          <p:nvPr/>
        </p:nvSpPr>
        <p:spPr bwMode="auto">
          <a:xfrm>
            <a:off x="5580063" y="1741524"/>
            <a:ext cx="322262" cy="968375"/>
          </a:xfrm>
          <a:prstGeom prst="rightBrace">
            <a:avLst>
              <a:gd name="adj1" fmla="val 25041"/>
              <a:gd name="adj2" fmla="val 50000"/>
            </a:avLst>
          </a:prstGeom>
          <a:noFill/>
          <a:ln w="12700">
            <a:solidFill>
              <a:schemeClr val="tx1"/>
            </a:solidFill>
            <a:round/>
            <a:headEnd/>
            <a:tailEnd/>
          </a:ln>
        </p:spPr>
        <p:txBody>
          <a:bodyPr wrap="none" anchor="ctr"/>
          <a:lstStyle/>
          <a:p>
            <a:endParaRPr lang="zh-CN" altLang="en-US"/>
          </a:p>
        </p:txBody>
      </p:sp>
      <p:sp>
        <p:nvSpPr>
          <p:cNvPr id="171023" name="Text Box 15"/>
          <p:cNvSpPr txBox="1">
            <a:spLocks noChangeArrowheads="1"/>
          </p:cNvSpPr>
          <p:nvPr/>
        </p:nvSpPr>
        <p:spPr bwMode="auto">
          <a:xfrm>
            <a:off x="6062663" y="1728824"/>
            <a:ext cx="2582862" cy="833437"/>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温度愈高，产生率愈高</a:t>
            </a:r>
          </a:p>
        </p:txBody>
      </p:sp>
      <p:sp>
        <p:nvSpPr>
          <p:cNvPr id="171024" name="Text Box 16"/>
          <p:cNvSpPr txBox="1">
            <a:spLocks noChangeArrowheads="1"/>
          </p:cNvSpPr>
          <p:nvPr/>
        </p:nvSpPr>
        <p:spPr bwMode="auto">
          <a:xfrm>
            <a:off x="136525" y="4059274"/>
            <a:ext cx="1412875"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自由电子</a:t>
            </a:r>
          </a:p>
        </p:txBody>
      </p:sp>
      <p:sp>
        <p:nvSpPr>
          <p:cNvPr id="171025" name="Text Box 17"/>
          <p:cNvSpPr txBox="1">
            <a:spLocks noChangeArrowheads="1"/>
          </p:cNvSpPr>
          <p:nvPr/>
        </p:nvSpPr>
        <p:spPr bwMode="auto">
          <a:xfrm>
            <a:off x="376238" y="4824449"/>
            <a:ext cx="847725"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空穴</a:t>
            </a:r>
          </a:p>
        </p:txBody>
      </p:sp>
      <p:sp>
        <p:nvSpPr>
          <p:cNvPr id="171026" name="Line 18"/>
          <p:cNvSpPr>
            <a:spLocks noChangeShapeType="1"/>
          </p:cNvSpPr>
          <p:nvPr/>
        </p:nvSpPr>
        <p:spPr bwMode="auto">
          <a:xfrm>
            <a:off x="2352675" y="4716499"/>
            <a:ext cx="1652588" cy="0"/>
          </a:xfrm>
          <a:prstGeom prst="line">
            <a:avLst/>
          </a:prstGeom>
          <a:noFill/>
          <a:ln w="12700">
            <a:solidFill>
              <a:schemeClr val="tx1"/>
            </a:solidFill>
            <a:round/>
            <a:headEnd/>
            <a:tailEnd type="triangle" w="med" len="med"/>
          </a:ln>
        </p:spPr>
        <p:txBody>
          <a:bodyPr/>
          <a:lstStyle/>
          <a:p>
            <a:endParaRPr lang="zh-CN" altLang="en-US"/>
          </a:p>
        </p:txBody>
      </p:sp>
      <p:sp>
        <p:nvSpPr>
          <p:cNvPr id="171027" name="Line 19"/>
          <p:cNvSpPr>
            <a:spLocks noChangeShapeType="1"/>
          </p:cNvSpPr>
          <p:nvPr/>
        </p:nvSpPr>
        <p:spPr bwMode="auto">
          <a:xfrm>
            <a:off x="2352675" y="4313274"/>
            <a:ext cx="0" cy="766762"/>
          </a:xfrm>
          <a:prstGeom prst="line">
            <a:avLst/>
          </a:prstGeom>
          <a:noFill/>
          <a:ln w="12700">
            <a:solidFill>
              <a:schemeClr val="tx1"/>
            </a:solidFill>
            <a:round/>
            <a:headEnd/>
            <a:tailEnd/>
          </a:ln>
        </p:spPr>
        <p:txBody>
          <a:bodyPr/>
          <a:lstStyle/>
          <a:p>
            <a:endParaRPr lang="zh-CN" altLang="en-US"/>
          </a:p>
        </p:txBody>
      </p:sp>
      <p:sp>
        <p:nvSpPr>
          <p:cNvPr id="171028" name="Line 20"/>
          <p:cNvSpPr>
            <a:spLocks noChangeShapeType="1"/>
          </p:cNvSpPr>
          <p:nvPr/>
        </p:nvSpPr>
        <p:spPr bwMode="auto">
          <a:xfrm>
            <a:off x="1587500" y="4313274"/>
            <a:ext cx="766763" cy="0"/>
          </a:xfrm>
          <a:prstGeom prst="line">
            <a:avLst/>
          </a:prstGeom>
          <a:noFill/>
          <a:ln w="12700">
            <a:solidFill>
              <a:schemeClr val="tx1"/>
            </a:solidFill>
            <a:round/>
            <a:headEnd/>
            <a:tailEnd/>
          </a:ln>
        </p:spPr>
        <p:txBody>
          <a:bodyPr/>
          <a:lstStyle/>
          <a:p>
            <a:endParaRPr lang="zh-CN" altLang="en-US"/>
          </a:p>
        </p:txBody>
      </p:sp>
      <p:sp>
        <p:nvSpPr>
          <p:cNvPr id="171029" name="Line 21"/>
          <p:cNvSpPr>
            <a:spLocks noChangeShapeType="1"/>
          </p:cNvSpPr>
          <p:nvPr/>
        </p:nvSpPr>
        <p:spPr bwMode="auto">
          <a:xfrm>
            <a:off x="1587500" y="5080036"/>
            <a:ext cx="766763" cy="0"/>
          </a:xfrm>
          <a:prstGeom prst="line">
            <a:avLst/>
          </a:prstGeom>
          <a:noFill/>
          <a:ln w="12700">
            <a:solidFill>
              <a:schemeClr val="tx1"/>
            </a:solidFill>
            <a:round/>
            <a:headEnd/>
            <a:tailEnd/>
          </a:ln>
        </p:spPr>
        <p:txBody>
          <a:bodyPr/>
          <a:lstStyle/>
          <a:p>
            <a:endParaRPr lang="zh-CN" altLang="en-US"/>
          </a:p>
        </p:txBody>
      </p:sp>
      <p:sp>
        <p:nvSpPr>
          <p:cNvPr id="171030" name="Text Box 22"/>
          <p:cNvSpPr txBox="1">
            <a:spLocks noChangeArrowheads="1"/>
          </p:cNvSpPr>
          <p:nvPr/>
        </p:nvSpPr>
        <p:spPr bwMode="auto">
          <a:xfrm>
            <a:off x="2473325" y="4837149"/>
            <a:ext cx="1412875"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一定速率</a:t>
            </a:r>
          </a:p>
        </p:txBody>
      </p:sp>
      <p:sp>
        <p:nvSpPr>
          <p:cNvPr id="171031" name="Text Box 23"/>
          <p:cNvSpPr txBox="1">
            <a:spLocks noChangeArrowheads="1"/>
          </p:cNvSpPr>
          <p:nvPr/>
        </p:nvSpPr>
        <p:spPr bwMode="auto">
          <a:xfrm>
            <a:off x="2755900" y="4178336"/>
            <a:ext cx="847725" cy="457200"/>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相遇</a:t>
            </a:r>
          </a:p>
        </p:txBody>
      </p:sp>
      <p:sp>
        <p:nvSpPr>
          <p:cNvPr id="171032" name="Text Box 24"/>
          <p:cNvSpPr txBox="1">
            <a:spLocks noChangeArrowheads="1"/>
          </p:cNvSpPr>
          <p:nvPr/>
        </p:nvSpPr>
        <p:spPr bwMode="auto">
          <a:xfrm>
            <a:off x="4006850" y="4273586"/>
            <a:ext cx="1452563" cy="822325"/>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结合成新共价键</a:t>
            </a:r>
          </a:p>
        </p:txBody>
      </p:sp>
      <p:sp>
        <p:nvSpPr>
          <p:cNvPr id="171033" name="AutoShape 25"/>
          <p:cNvSpPr>
            <a:spLocks/>
          </p:cNvSpPr>
          <p:nvPr/>
        </p:nvSpPr>
        <p:spPr bwMode="auto">
          <a:xfrm>
            <a:off x="5580063" y="4232311"/>
            <a:ext cx="322262" cy="968375"/>
          </a:xfrm>
          <a:prstGeom prst="rightBrace">
            <a:avLst>
              <a:gd name="adj1" fmla="val 25041"/>
              <a:gd name="adj2" fmla="val 50000"/>
            </a:avLst>
          </a:prstGeom>
          <a:noFill/>
          <a:ln w="12700">
            <a:solidFill>
              <a:schemeClr val="tx1"/>
            </a:solidFill>
            <a:round/>
            <a:headEnd/>
            <a:tailEnd/>
          </a:ln>
        </p:spPr>
        <p:txBody>
          <a:bodyPr wrap="none" anchor="ctr"/>
          <a:lstStyle/>
          <a:p>
            <a:endParaRPr lang="zh-CN" altLang="en-US"/>
          </a:p>
        </p:txBody>
      </p:sp>
      <p:sp>
        <p:nvSpPr>
          <p:cNvPr id="171034" name="Text Box 26"/>
          <p:cNvSpPr txBox="1">
            <a:spLocks noChangeArrowheads="1"/>
          </p:cNvSpPr>
          <p:nvPr/>
        </p:nvSpPr>
        <p:spPr bwMode="auto">
          <a:xfrm>
            <a:off x="6102350" y="4337086"/>
            <a:ext cx="2582863" cy="83343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浓度愈高，复合率愈高</a:t>
            </a:r>
          </a:p>
        </p:txBody>
      </p:sp>
      <p:sp>
        <p:nvSpPr>
          <p:cNvPr id="171035" name="Text Box 27"/>
          <p:cNvSpPr txBox="1">
            <a:spLocks noChangeArrowheads="1"/>
          </p:cNvSpPr>
          <p:nvPr/>
        </p:nvSpPr>
        <p:spPr bwMode="auto">
          <a:xfrm>
            <a:off x="166688" y="5492786"/>
            <a:ext cx="8831262" cy="833438"/>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dirty="0"/>
              <a:t>一定的温度下，载流子的复合率等于产生率，达到一种动态平衡，半导体中载流子浓度保持一定。</a:t>
            </a:r>
          </a:p>
        </p:txBody>
      </p:sp>
      <p:sp>
        <p:nvSpPr>
          <p:cNvPr id="30" name="Text Box 28"/>
          <p:cNvSpPr txBox="1">
            <a:spLocks noChangeArrowheads="1"/>
          </p:cNvSpPr>
          <p:nvPr/>
        </p:nvSpPr>
        <p:spPr bwMode="auto">
          <a:xfrm>
            <a:off x="198438" y="2992474"/>
            <a:ext cx="8540750" cy="833437"/>
          </a:xfrm>
          <a:prstGeom prst="rect">
            <a:avLst/>
          </a:prstGeom>
          <a:noFill/>
          <a:ln w="9525" algn="ctr">
            <a:noFill/>
            <a:miter lim="800000"/>
            <a:headEnd/>
            <a:tailEnd/>
          </a:ln>
        </p:spPr>
        <p:txBody>
          <a:bodyPr lIns="90000" tIns="46800" rIns="90000" bIns="46800">
            <a:spAutoFit/>
          </a:bodyPr>
          <a:lstStyle/>
          <a:p>
            <a:pPr>
              <a:spcBef>
                <a:spcPct val="50000"/>
              </a:spcBef>
            </a:pPr>
            <a:r>
              <a:rPr lang="zh-CN" altLang="en-US" sz="2400" b="1"/>
              <a:t>浓度越高，导电能力越高；即本征半导体的导电率随温度的增加而增加。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blinds(horizontal)">
                                      <p:cBhvr>
                                        <p:cTn id="7" dur="500"/>
                                        <p:tgtEl>
                                          <p:spTgt spid="171013"/>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builtIn="1"/>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blinds(horizontal)">
                                      <p:cBhvr>
                                        <p:cTn id="12" dur="500"/>
                                        <p:tgtEl>
                                          <p:spTgt spid="17101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1015"/>
                                        </p:tgtEl>
                                        <p:attrNameLst>
                                          <p:attrName>style.visibility</p:attrName>
                                        </p:attrNameLst>
                                      </p:cBhvr>
                                      <p:to>
                                        <p:strVal val="visible"/>
                                      </p:to>
                                    </p:set>
                                    <p:animEffect transition="in" filter="blinds(horizontal)">
                                      <p:cBhvr>
                                        <p:cTn id="15" dur="500"/>
                                        <p:tgtEl>
                                          <p:spTgt spid="171015"/>
                                        </p:tgtEl>
                                      </p:cBhvr>
                                    </p:animEffect>
                                  </p:childTnLst>
                                  <p:subTnLst>
                                    <p:audio>
                                      <p:cMediaNode>
                                        <p:cTn display="0" masterRel="sameClick">
                                          <p:stCondLst>
                                            <p:cond evt="begin" delay="0">
                                              <p:tn val="13"/>
                                            </p:cond>
                                          </p:stCondLst>
                                          <p:endCondLst>
                                            <p:cond evt="onStopAudio" delay="0">
                                              <p:tgtEl>
                                                <p:sldTgt/>
                                              </p:tgtEl>
                                            </p:cond>
                                          </p:endCondLst>
                                        </p:cTn>
                                        <p:tgtEl>
                                          <p:sndTgt r:embed="rId3" name="chimes.wav" builtIn="1"/>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171016"/>
                                        </p:tgtEl>
                                        <p:attrNameLst>
                                          <p:attrName>style.visibility</p:attrName>
                                        </p:attrNameLst>
                                      </p:cBhvr>
                                      <p:to>
                                        <p:strVal val="visible"/>
                                      </p:to>
                                    </p:set>
                                    <p:animEffect transition="in" filter="blinds(horizontal)">
                                      <p:cBhvr>
                                        <p:cTn id="18" dur="500"/>
                                        <p:tgtEl>
                                          <p:spTgt spid="171016"/>
                                        </p:tgtEl>
                                      </p:cBhvr>
                                    </p:animEffect>
                                  </p:childTnLst>
                                  <p:subTnLst>
                                    <p:audio>
                                      <p:cMediaNode>
                                        <p:cTn display="0" masterRel="sameClick">
                                          <p:stCondLst>
                                            <p:cond evt="begin" delay="0">
                                              <p:tn val="16"/>
                                            </p:cond>
                                          </p:stCondLst>
                                          <p:endCondLst>
                                            <p:cond evt="onStopAudio" delay="0">
                                              <p:tgtEl>
                                                <p:sldTgt/>
                                              </p:tgtEl>
                                            </p:cond>
                                          </p:endCondLst>
                                        </p:cTn>
                                        <p:tgtEl>
                                          <p:sndTgt r:embed="rId3" name="chimes.wav" builtIn="1"/>
                                        </p:tgtEl>
                                      </p:cMediaNode>
                                    </p:audio>
                                  </p:subTnLst>
                                </p:cTn>
                              </p:par>
                              <p:par>
                                <p:cTn id="19" presetID="3" presetClass="entr" presetSubtype="10" fill="hold" grpId="0" nodeType="withEffect">
                                  <p:stCondLst>
                                    <p:cond delay="0"/>
                                  </p:stCondLst>
                                  <p:childTnLst>
                                    <p:set>
                                      <p:cBhvr>
                                        <p:cTn id="20" dur="1" fill="hold">
                                          <p:stCondLst>
                                            <p:cond delay="0"/>
                                          </p:stCondLst>
                                        </p:cTn>
                                        <p:tgtEl>
                                          <p:spTgt spid="171017"/>
                                        </p:tgtEl>
                                        <p:attrNameLst>
                                          <p:attrName>style.visibility</p:attrName>
                                        </p:attrNameLst>
                                      </p:cBhvr>
                                      <p:to>
                                        <p:strVal val="visible"/>
                                      </p:to>
                                    </p:set>
                                    <p:animEffect transition="in" filter="blinds(horizontal)">
                                      <p:cBhvr>
                                        <p:cTn id="21" dur="500"/>
                                        <p:tgtEl>
                                          <p:spTgt spid="17101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1018"/>
                                        </p:tgtEl>
                                        <p:attrNameLst>
                                          <p:attrName>style.visibility</p:attrName>
                                        </p:attrNameLst>
                                      </p:cBhvr>
                                      <p:to>
                                        <p:strVal val="visible"/>
                                      </p:to>
                                    </p:set>
                                    <p:animEffect transition="in" filter="blinds(horizontal)">
                                      <p:cBhvr>
                                        <p:cTn id="24" dur="500"/>
                                        <p:tgtEl>
                                          <p:spTgt spid="17101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1019"/>
                                        </p:tgtEl>
                                        <p:attrNameLst>
                                          <p:attrName>style.visibility</p:attrName>
                                        </p:attrNameLst>
                                      </p:cBhvr>
                                      <p:to>
                                        <p:strVal val="visible"/>
                                      </p:to>
                                    </p:set>
                                    <p:animEffect transition="in" filter="blinds(horizontal)">
                                      <p:cBhvr>
                                        <p:cTn id="27" dur="500"/>
                                        <p:tgtEl>
                                          <p:spTgt spid="1710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1020"/>
                                        </p:tgtEl>
                                        <p:attrNameLst>
                                          <p:attrName>style.visibility</p:attrName>
                                        </p:attrNameLst>
                                      </p:cBhvr>
                                      <p:to>
                                        <p:strVal val="visible"/>
                                      </p:to>
                                    </p:set>
                                    <p:animEffect transition="in" filter="blinds(horizontal)">
                                      <p:cBhvr>
                                        <p:cTn id="32" dur="500"/>
                                        <p:tgtEl>
                                          <p:spTgt spid="171020"/>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builtIn="1"/>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1021"/>
                                        </p:tgtEl>
                                        <p:attrNameLst>
                                          <p:attrName>style.visibility</p:attrName>
                                        </p:attrNameLst>
                                      </p:cBhvr>
                                      <p:to>
                                        <p:strVal val="visible"/>
                                      </p:to>
                                    </p:set>
                                    <p:animEffect transition="in" filter="blinds(horizontal)">
                                      <p:cBhvr>
                                        <p:cTn id="37" dur="500"/>
                                        <p:tgtEl>
                                          <p:spTgt spid="171021"/>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builtIn="1"/>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1022"/>
                                        </p:tgtEl>
                                        <p:attrNameLst>
                                          <p:attrName>style.visibility</p:attrName>
                                        </p:attrNameLst>
                                      </p:cBhvr>
                                      <p:to>
                                        <p:strVal val="visible"/>
                                      </p:to>
                                    </p:set>
                                    <p:animEffect transition="in" filter="blinds(horizontal)">
                                      <p:cBhvr>
                                        <p:cTn id="42" dur="500"/>
                                        <p:tgtEl>
                                          <p:spTgt spid="171022"/>
                                        </p:tgtEl>
                                      </p:cBhvr>
                                    </p:animEffect>
                                  </p:childTnLst>
                                  <p:subTnLst>
                                    <p:audio>
                                      <p:cMediaNode>
                                        <p:cTn display="0" masterRel="sameClick">
                                          <p:stCondLst>
                                            <p:cond evt="begin" delay="0">
                                              <p:tn val="40"/>
                                            </p:cond>
                                          </p:stCondLst>
                                          <p:endCondLst>
                                            <p:cond evt="onStopAudio" delay="0">
                                              <p:tgtEl>
                                                <p:sldTgt/>
                                              </p:tgtEl>
                                            </p:cond>
                                          </p:endCondLst>
                                        </p:cTn>
                                        <p:tgtEl>
                                          <p:sndTgt r:embed="rId3" name="chimes.wav" builtIn="1"/>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1023"/>
                                        </p:tgtEl>
                                        <p:attrNameLst>
                                          <p:attrName>style.visibility</p:attrName>
                                        </p:attrNameLst>
                                      </p:cBhvr>
                                      <p:to>
                                        <p:strVal val="visible"/>
                                      </p:to>
                                    </p:set>
                                    <p:animEffect transition="in" filter="blinds(horizontal)">
                                      <p:cBhvr>
                                        <p:cTn id="47" dur="500"/>
                                        <p:tgtEl>
                                          <p:spTgt spid="171023"/>
                                        </p:tgtEl>
                                      </p:cBhvr>
                                    </p:animEffect>
                                  </p:childTnLst>
                                  <p:subTnLst>
                                    <p:audio>
                                      <p:cMediaNode>
                                        <p:cTn display="0" masterRel="sameClick">
                                          <p:stCondLst>
                                            <p:cond evt="begin" delay="0">
                                              <p:tn val="45"/>
                                            </p:cond>
                                          </p:stCondLst>
                                          <p:endCondLst>
                                            <p:cond evt="onStopAudio" delay="0">
                                              <p:tgtEl>
                                                <p:sldTgt/>
                                              </p:tgtEl>
                                            </p:cond>
                                          </p:endCondLst>
                                        </p:cTn>
                                        <p:tgtEl>
                                          <p:sndTgt r:embed="rId3" name="chimes.wav" builtIn="1"/>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subTnLst>
                                    <p:audio>
                                      <p:cMediaNode>
                                        <p:cTn display="0" masterRel="sameClick">
                                          <p:stCondLst>
                                            <p:cond evt="begin" delay="0">
                                              <p:tn val="50"/>
                                            </p:cond>
                                          </p:stCondLst>
                                          <p:endCondLst>
                                            <p:cond evt="onStopAudio" delay="0">
                                              <p:tgtEl>
                                                <p:sldTgt/>
                                              </p:tgtEl>
                                            </p:cond>
                                          </p:endCondLst>
                                        </p:cTn>
                                        <p:tgtEl>
                                          <p:sndTgt r:embed="rId3" name="chimes.wav" builtIn="1"/>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1024"/>
                                        </p:tgtEl>
                                        <p:attrNameLst>
                                          <p:attrName>style.visibility</p:attrName>
                                        </p:attrNameLst>
                                      </p:cBhvr>
                                      <p:to>
                                        <p:strVal val="visible"/>
                                      </p:to>
                                    </p:set>
                                    <p:animEffect transition="in" filter="blinds(horizontal)">
                                      <p:cBhvr>
                                        <p:cTn id="57" dur="500"/>
                                        <p:tgtEl>
                                          <p:spTgt spid="171024"/>
                                        </p:tgtEl>
                                      </p:cBhvr>
                                    </p:animEffect>
                                  </p:childTnLst>
                                  <p:subTnLst>
                                    <p:audio>
                                      <p:cMediaNode>
                                        <p:cTn display="0" masterRel="sameClick">
                                          <p:stCondLst>
                                            <p:cond evt="begin" delay="0">
                                              <p:tn val="55"/>
                                            </p:cond>
                                          </p:stCondLst>
                                          <p:endCondLst>
                                            <p:cond evt="onStopAudio" delay="0">
                                              <p:tgtEl>
                                                <p:sldTgt/>
                                              </p:tgtEl>
                                            </p:cond>
                                          </p:endCondLst>
                                        </p:cTn>
                                        <p:tgtEl>
                                          <p:sndTgt r:embed="rId3" name="chimes.wav" builtIn="1"/>
                                        </p:tgtEl>
                                      </p:cMediaNode>
                                    </p:audio>
                                  </p:subTnLst>
                                </p:cTn>
                              </p:par>
                              <p:par>
                                <p:cTn id="58" presetID="3" presetClass="entr" presetSubtype="10" fill="hold" grpId="0" nodeType="withEffect">
                                  <p:stCondLst>
                                    <p:cond delay="0"/>
                                  </p:stCondLst>
                                  <p:childTnLst>
                                    <p:set>
                                      <p:cBhvr>
                                        <p:cTn id="59" dur="1" fill="hold">
                                          <p:stCondLst>
                                            <p:cond delay="0"/>
                                          </p:stCondLst>
                                        </p:cTn>
                                        <p:tgtEl>
                                          <p:spTgt spid="171025"/>
                                        </p:tgtEl>
                                        <p:attrNameLst>
                                          <p:attrName>style.visibility</p:attrName>
                                        </p:attrNameLst>
                                      </p:cBhvr>
                                      <p:to>
                                        <p:strVal val="visible"/>
                                      </p:to>
                                    </p:set>
                                    <p:animEffect transition="in" filter="blinds(horizontal)">
                                      <p:cBhvr>
                                        <p:cTn id="60" dur="500"/>
                                        <p:tgtEl>
                                          <p:spTgt spid="171025"/>
                                        </p:tgtEl>
                                      </p:cBhvr>
                                    </p:animEffect>
                                  </p:childTnLst>
                                  <p:subTnLst>
                                    <p:audio>
                                      <p:cMediaNode>
                                        <p:cTn display="0" masterRel="sameClick">
                                          <p:stCondLst>
                                            <p:cond evt="begin" delay="0">
                                              <p:tn val="58"/>
                                            </p:cond>
                                          </p:stCondLst>
                                          <p:endCondLst>
                                            <p:cond evt="onStopAudio" delay="0">
                                              <p:tgtEl>
                                                <p:sldTgt/>
                                              </p:tgtEl>
                                            </p:cond>
                                          </p:endCondLst>
                                        </p:cTn>
                                        <p:tgtEl>
                                          <p:sndTgt r:embed="rId3" name="chimes.wav" builtIn="1"/>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71026"/>
                                        </p:tgtEl>
                                        <p:attrNameLst>
                                          <p:attrName>style.visibility</p:attrName>
                                        </p:attrNameLst>
                                      </p:cBhvr>
                                      <p:to>
                                        <p:strVal val="visible"/>
                                      </p:to>
                                    </p:set>
                                    <p:animEffect transition="in" filter="blinds(horizontal)">
                                      <p:cBhvr>
                                        <p:cTn id="65" dur="500"/>
                                        <p:tgtEl>
                                          <p:spTgt spid="17102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71027"/>
                                        </p:tgtEl>
                                        <p:attrNameLst>
                                          <p:attrName>style.visibility</p:attrName>
                                        </p:attrNameLst>
                                      </p:cBhvr>
                                      <p:to>
                                        <p:strVal val="visible"/>
                                      </p:to>
                                    </p:set>
                                    <p:animEffect transition="in" filter="blinds(horizontal)">
                                      <p:cBhvr>
                                        <p:cTn id="68" dur="500"/>
                                        <p:tgtEl>
                                          <p:spTgt spid="17102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71028"/>
                                        </p:tgtEl>
                                        <p:attrNameLst>
                                          <p:attrName>style.visibility</p:attrName>
                                        </p:attrNameLst>
                                      </p:cBhvr>
                                      <p:to>
                                        <p:strVal val="visible"/>
                                      </p:to>
                                    </p:set>
                                    <p:animEffect transition="in" filter="blinds(horizontal)">
                                      <p:cBhvr>
                                        <p:cTn id="71" dur="500"/>
                                        <p:tgtEl>
                                          <p:spTgt spid="17102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71029"/>
                                        </p:tgtEl>
                                        <p:attrNameLst>
                                          <p:attrName>style.visibility</p:attrName>
                                        </p:attrNameLst>
                                      </p:cBhvr>
                                      <p:to>
                                        <p:strVal val="visible"/>
                                      </p:to>
                                    </p:set>
                                    <p:animEffect transition="in" filter="blinds(horizontal)">
                                      <p:cBhvr>
                                        <p:cTn id="74" dur="500"/>
                                        <p:tgtEl>
                                          <p:spTgt spid="17102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71030"/>
                                        </p:tgtEl>
                                        <p:attrNameLst>
                                          <p:attrName>style.visibility</p:attrName>
                                        </p:attrNameLst>
                                      </p:cBhvr>
                                      <p:to>
                                        <p:strVal val="visible"/>
                                      </p:to>
                                    </p:set>
                                    <p:animEffect transition="in" filter="blinds(horizontal)">
                                      <p:cBhvr>
                                        <p:cTn id="77" dur="500"/>
                                        <p:tgtEl>
                                          <p:spTgt spid="171030"/>
                                        </p:tgtEl>
                                      </p:cBhvr>
                                    </p:animEffect>
                                  </p:childTnLst>
                                  <p:subTnLst>
                                    <p:audio>
                                      <p:cMediaNode>
                                        <p:cTn display="0" masterRel="sameClick">
                                          <p:stCondLst>
                                            <p:cond evt="begin" delay="0">
                                              <p:tn val="75"/>
                                            </p:cond>
                                          </p:stCondLst>
                                          <p:endCondLst>
                                            <p:cond evt="onStopAudio" delay="0">
                                              <p:tgtEl>
                                                <p:sldTgt/>
                                              </p:tgtEl>
                                            </p:cond>
                                          </p:endCondLst>
                                        </p:cTn>
                                        <p:tgtEl>
                                          <p:sndTgt r:embed="rId3" name="chimes.wav" builtIn="1"/>
                                        </p:tgtEl>
                                      </p:cMediaNode>
                                    </p:audio>
                                  </p:subTnLst>
                                </p:cTn>
                              </p:par>
                              <p:par>
                                <p:cTn id="78" presetID="3" presetClass="entr" presetSubtype="10" fill="hold" grpId="0" nodeType="withEffect">
                                  <p:stCondLst>
                                    <p:cond delay="0"/>
                                  </p:stCondLst>
                                  <p:childTnLst>
                                    <p:set>
                                      <p:cBhvr>
                                        <p:cTn id="79" dur="1" fill="hold">
                                          <p:stCondLst>
                                            <p:cond delay="0"/>
                                          </p:stCondLst>
                                        </p:cTn>
                                        <p:tgtEl>
                                          <p:spTgt spid="171031"/>
                                        </p:tgtEl>
                                        <p:attrNameLst>
                                          <p:attrName>style.visibility</p:attrName>
                                        </p:attrNameLst>
                                      </p:cBhvr>
                                      <p:to>
                                        <p:strVal val="visible"/>
                                      </p:to>
                                    </p:set>
                                    <p:animEffect transition="in" filter="blinds(horizontal)">
                                      <p:cBhvr>
                                        <p:cTn id="80" dur="500"/>
                                        <p:tgtEl>
                                          <p:spTgt spid="171031"/>
                                        </p:tgtEl>
                                      </p:cBhvr>
                                    </p:animEffect>
                                  </p:childTnLst>
                                  <p:subTnLst>
                                    <p:audio>
                                      <p:cMediaNode>
                                        <p:cTn display="0" masterRel="sameClick">
                                          <p:stCondLst>
                                            <p:cond evt="begin" delay="0">
                                              <p:tn val="78"/>
                                            </p:cond>
                                          </p:stCondLst>
                                          <p:endCondLst>
                                            <p:cond evt="onStopAudio" delay="0">
                                              <p:tgtEl>
                                                <p:sldTgt/>
                                              </p:tgtEl>
                                            </p:cond>
                                          </p:endCondLst>
                                        </p:cTn>
                                        <p:tgtEl>
                                          <p:sndTgt r:embed="rId3" name="chimes.wav" builtIn="1"/>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71032"/>
                                        </p:tgtEl>
                                        <p:attrNameLst>
                                          <p:attrName>style.visibility</p:attrName>
                                        </p:attrNameLst>
                                      </p:cBhvr>
                                      <p:to>
                                        <p:strVal val="visible"/>
                                      </p:to>
                                    </p:set>
                                    <p:animEffect transition="in" filter="blinds(horizontal)">
                                      <p:cBhvr>
                                        <p:cTn id="85" dur="500"/>
                                        <p:tgtEl>
                                          <p:spTgt spid="171032"/>
                                        </p:tgtEl>
                                      </p:cBhvr>
                                    </p:animEffect>
                                  </p:childTnLst>
                                  <p:subTnLst>
                                    <p:audio>
                                      <p:cMediaNode>
                                        <p:cTn display="0" masterRel="sameClick">
                                          <p:stCondLst>
                                            <p:cond evt="begin" delay="0">
                                              <p:tn val="83"/>
                                            </p:cond>
                                          </p:stCondLst>
                                          <p:endCondLst>
                                            <p:cond evt="onStopAudio" delay="0">
                                              <p:tgtEl>
                                                <p:sldTgt/>
                                              </p:tgtEl>
                                            </p:cond>
                                          </p:endCondLst>
                                        </p:cTn>
                                        <p:tgtEl>
                                          <p:sndTgt r:embed="rId3" name="chimes.wav" builtIn="1"/>
                                        </p:tgtEl>
                                      </p:cMediaNode>
                                    </p:audio>
                                  </p:sub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71033"/>
                                        </p:tgtEl>
                                        <p:attrNameLst>
                                          <p:attrName>style.visibility</p:attrName>
                                        </p:attrNameLst>
                                      </p:cBhvr>
                                      <p:to>
                                        <p:strVal val="visible"/>
                                      </p:to>
                                    </p:set>
                                    <p:animEffect transition="in" filter="blinds(horizontal)">
                                      <p:cBhvr>
                                        <p:cTn id="90" dur="500"/>
                                        <p:tgtEl>
                                          <p:spTgt spid="171033"/>
                                        </p:tgtEl>
                                      </p:cBhvr>
                                    </p:animEffect>
                                  </p:childTnLst>
                                  <p:subTnLst>
                                    <p:audio>
                                      <p:cMediaNode>
                                        <p:cTn display="0" masterRel="sameClick">
                                          <p:stCondLst>
                                            <p:cond evt="begin" delay="0">
                                              <p:tn val="88"/>
                                            </p:cond>
                                          </p:stCondLst>
                                          <p:endCondLst>
                                            <p:cond evt="onStopAudio" delay="0">
                                              <p:tgtEl>
                                                <p:sldTgt/>
                                              </p:tgtEl>
                                            </p:cond>
                                          </p:endCondLst>
                                        </p:cTn>
                                        <p:tgtEl>
                                          <p:sndTgt r:embed="rId3" name="chimes.wav" builtIn="1"/>
                                        </p:tgtEl>
                                      </p:cMediaNode>
                                    </p:audio>
                                  </p:sub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71034"/>
                                        </p:tgtEl>
                                        <p:attrNameLst>
                                          <p:attrName>style.visibility</p:attrName>
                                        </p:attrNameLst>
                                      </p:cBhvr>
                                      <p:to>
                                        <p:strVal val="visible"/>
                                      </p:to>
                                    </p:set>
                                    <p:animEffect transition="in" filter="blinds(horizontal)">
                                      <p:cBhvr>
                                        <p:cTn id="95" dur="500"/>
                                        <p:tgtEl>
                                          <p:spTgt spid="171034"/>
                                        </p:tgtEl>
                                      </p:cBhvr>
                                    </p:animEffect>
                                  </p:childTnLst>
                                  <p:subTnLst>
                                    <p:audio>
                                      <p:cMediaNode>
                                        <p:cTn display="0" masterRel="sameClick">
                                          <p:stCondLst>
                                            <p:cond evt="begin" delay="0">
                                              <p:tn val="93"/>
                                            </p:cond>
                                          </p:stCondLst>
                                          <p:endCondLst>
                                            <p:cond evt="onStopAudio" delay="0">
                                              <p:tgtEl>
                                                <p:sldTgt/>
                                              </p:tgtEl>
                                            </p:cond>
                                          </p:endCondLst>
                                        </p:cTn>
                                        <p:tgtEl>
                                          <p:sndTgt r:embed="rId3" name="chimes.wav" builtIn="1"/>
                                        </p:tgtEl>
                                      </p:cMediaNode>
                                    </p:audio>
                                  </p:sub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71035"/>
                                        </p:tgtEl>
                                        <p:attrNameLst>
                                          <p:attrName>style.visibility</p:attrName>
                                        </p:attrNameLst>
                                      </p:cBhvr>
                                      <p:to>
                                        <p:strVal val="visible"/>
                                      </p:to>
                                    </p:set>
                                    <p:animEffect transition="in" filter="blinds(horizontal)">
                                      <p:cBhvr>
                                        <p:cTn id="100" dur="500"/>
                                        <p:tgtEl>
                                          <p:spTgt spid="171035"/>
                                        </p:tgtEl>
                                      </p:cBhvr>
                                    </p:animEffect>
                                  </p:childTnLst>
                                  <p:subTnLst>
                                    <p:audio>
                                      <p:cMediaNode>
                                        <p:cTn display="0" masterRel="sameClick">
                                          <p:stCondLst>
                                            <p:cond evt="begin" delay="0">
                                              <p:tn val="98"/>
                                            </p:cond>
                                          </p:stCondLst>
                                          <p:endCondLst>
                                            <p:cond evt="onStopAudio" delay="0">
                                              <p:tgtEl>
                                                <p:sldTgt/>
                                              </p:tgtEl>
                                            </p:cond>
                                          </p:endCondLst>
                                        </p:cTn>
                                        <p:tgtEl>
                                          <p:sndTgt r:embed="rId3"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animBg="1"/>
      <p:bldP spid="171015" grpId="0"/>
      <p:bldP spid="171016" grpId="0"/>
      <p:bldP spid="171017" grpId="0" animBg="1"/>
      <p:bldP spid="171018" grpId="0" animBg="1"/>
      <p:bldP spid="171019" grpId="0" animBg="1"/>
      <p:bldP spid="171020" grpId="0"/>
      <p:bldP spid="171021" grpId="0"/>
      <p:bldP spid="171022" grpId="0" animBg="1"/>
      <p:bldP spid="171023" grpId="0"/>
      <p:bldP spid="171024" grpId="0"/>
      <p:bldP spid="171025" grpId="0"/>
      <p:bldP spid="171026" grpId="0" animBg="1"/>
      <p:bldP spid="171027" grpId="0" animBg="1"/>
      <p:bldP spid="171028" grpId="0" animBg="1"/>
      <p:bldP spid="171029" grpId="0" animBg="1"/>
      <p:bldP spid="171030" grpId="0"/>
      <p:bldP spid="171031" grpId="0"/>
      <p:bldP spid="171032" grpId="0"/>
      <p:bldP spid="171033" grpId="0" animBg="1"/>
      <p:bldP spid="171034" grpId="0"/>
      <p:bldP spid="171035" grpId="0"/>
      <p:bldP spid="30" grpId="0"/>
    </p:bldLst>
  </p:timing>
</p:sld>
</file>

<file path=ppt/theme/theme1.xml><?xml version="1.0" encoding="utf-8"?>
<a:theme xmlns:a="http://schemas.openxmlformats.org/drawingml/2006/main" name="华南农业大学">
  <a:themeElements>
    <a:clrScheme name="华南农业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华南农业大学">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华南农业大学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华南农业大学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华南农业大学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华南农业大学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华南农业大学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华南农业大学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华南农业大学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华南农业大学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华南农业大学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华南农业大学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华南农业大学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华南农业大学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14275</TotalTime>
  <Words>6654</Words>
  <Application>Microsoft Office PowerPoint</Application>
  <PresentationFormat>全屏显示(4:3)</PresentationFormat>
  <Paragraphs>1055</Paragraphs>
  <Slides>95</Slides>
  <Notes>68</Notes>
  <HiddenSlides>0</HiddenSlides>
  <MMClips>0</MMClips>
  <ScaleCrop>false</ScaleCrop>
  <HeadingPairs>
    <vt:vector size="6" baseType="variant">
      <vt:variant>
        <vt:lpstr>主题</vt:lpstr>
      </vt:variant>
      <vt:variant>
        <vt:i4>1</vt:i4>
      </vt:variant>
      <vt:variant>
        <vt:lpstr>嵌入 OLE 服务器</vt:lpstr>
      </vt:variant>
      <vt:variant>
        <vt:i4>9</vt:i4>
      </vt:variant>
      <vt:variant>
        <vt:lpstr>幻灯片标题</vt:lpstr>
      </vt:variant>
      <vt:variant>
        <vt:i4>95</vt:i4>
      </vt:variant>
    </vt:vector>
  </HeadingPairs>
  <TitlesOfParts>
    <vt:vector size="105" baseType="lpstr">
      <vt:lpstr>华南农业大学</vt:lpstr>
      <vt:lpstr>Equation</vt:lpstr>
      <vt:lpstr>图片</vt:lpstr>
      <vt:lpstr>Picture</vt:lpstr>
      <vt:lpstr>公式</vt:lpstr>
      <vt:lpstr>Microsoft Equation 3.0</vt:lpstr>
      <vt:lpstr>Clip</vt:lpstr>
      <vt:lpstr>BMP 图象</vt:lpstr>
      <vt:lpstr>Visio</vt:lpstr>
      <vt:lpstr>VISIO</vt:lpstr>
      <vt:lpstr>幻灯片 1</vt:lpstr>
      <vt:lpstr>幻灯片 2</vt:lpstr>
      <vt:lpstr>幻灯片 3</vt:lpstr>
      <vt:lpstr>2.4.4  积分电路和微分电路</vt:lpstr>
      <vt:lpstr>幻灯片 5</vt:lpstr>
      <vt:lpstr>幻灯片 6</vt:lpstr>
      <vt:lpstr>幻灯片 7</vt:lpstr>
      <vt:lpstr>幻灯片 8</vt:lpstr>
      <vt:lpstr>3、二极管及其基本电路</vt:lpstr>
      <vt:lpstr>内容</vt:lpstr>
      <vt:lpstr>重点内容</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3.2  PN结的形成及特性</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势垒电容CB  </vt:lpstr>
      <vt:lpstr>幻灯片 40</vt:lpstr>
      <vt:lpstr>幻灯片 41</vt:lpstr>
      <vt:lpstr>3.3  半导体二极管</vt:lpstr>
      <vt:lpstr>幻灯片 43</vt:lpstr>
      <vt:lpstr>幻灯片 44</vt:lpstr>
      <vt:lpstr>幻灯片 45</vt:lpstr>
      <vt:lpstr>幻灯片 46</vt:lpstr>
      <vt:lpstr>幻灯片 47</vt:lpstr>
      <vt:lpstr>幻灯片 48</vt:lpstr>
      <vt:lpstr>幻灯片 49</vt:lpstr>
      <vt:lpstr>幻灯片 50</vt:lpstr>
      <vt:lpstr>3.4  二极管的基本电路及其分析方法</vt:lpstr>
      <vt:lpstr>3.4.1  简单二极管电路的图解分析方法</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3.5  特殊二极管</vt:lpstr>
      <vt:lpstr>幻灯片 81</vt:lpstr>
      <vt:lpstr>幻灯片 82</vt:lpstr>
      <vt:lpstr>幻灯片 83</vt:lpstr>
      <vt:lpstr>幻灯片 84</vt:lpstr>
      <vt:lpstr>幻灯片 85</vt:lpstr>
      <vt:lpstr>幻灯片 86</vt:lpstr>
      <vt:lpstr>幻灯片 87</vt:lpstr>
      <vt:lpstr>1.变容二极管</vt:lpstr>
      <vt:lpstr>2.肖特基二极管</vt:lpstr>
      <vt:lpstr>3.光电器件</vt:lpstr>
      <vt:lpstr>幻灯片 91</vt:lpstr>
      <vt:lpstr>幻灯片 92</vt:lpstr>
      <vt:lpstr>幻灯片 93</vt:lpstr>
      <vt:lpstr>幻灯片 94</vt:lpstr>
      <vt:lpstr>幻灯片 95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dc:title>
  <dc:subject>二极管及其基本电路</dc:subject>
  <dc:creator>wangp</dc:creator>
  <cp:lastModifiedBy>汪沛</cp:lastModifiedBy>
  <cp:revision>452</cp:revision>
  <cp:lastPrinted>1601-01-01T00:00:00Z</cp:lastPrinted>
  <dcterms:created xsi:type="dcterms:W3CDTF">1601-01-01T00:00:00Z</dcterms:created>
  <dcterms:modified xsi:type="dcterms:W3CDTF">2019-09-18T03:50:56Z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